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sldIdLst>
    <p:sldId id="1158" r:id="rId2"/>
    <p:sldId id="291" r:id="rId3"/>
    <p:sldId id="285" r:id="rId4"/>
    <p:sldId id="286" r:id="rId5"/>
    <p:sldId id="287" r:id="rId6"/>
    <p:sldId id="321" r:id="rId7"/>
    <p:sldId id="324" r:id="rId8"/>
    <p:sldId id="322" r:id="rId9"/>
    <p:sldId id="786" r:id="rId10"/>
    <p:sldId id="325" r:id="rId11"/>
    <p:sldId id="326" r:id="rId12"/>
    <p:sldId id="327" r:id="rId13"/>
    <p:sldId id="328" r:id="rId14"/>
    <p:sldId id="329" r:id="rId15"/>
    <p:sldId id="787" r:id="rId16"/>
    <p:sldId id="788" r:id="rId17"/>
    <p:sldId id="331" r:id="rId18"/>
    <p:sldId id="332" r:id="rId19"/>
    <p:sldId id="333" r:id="rId20"/>
    <p:sldId id="334" r:id="rId21"/>
    <p:sldId id="335" r:id="rId22"/>
    <p:sldId id="336" r:id="rId23"/>
    <p:sldId id="1160" r:id="rId24"/>
    <p:sldId id="1161" r:id="rId25"/>
    <p:sldId id="1170" r:id="rId26"/>
    <p:sldId id="1162" r:id="rId27"/>
    <p:sldId id="1163" r:id="rId28"/>
    <p:sldId id="1164" r:id="rId29"/>
    <p:sldId id="1165" r:id="rId30"/>
    <p:sldId id="1166" r:id="rId31"/>
    <p:sldId id="1167" r:id="rId32"/>
    <p:sldId id="1168" r:id="rId33"/>
    <p:sldId id="1169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67" autoAdjust="0"/>
    <p:restoredTop sz="86410" autoAdjust="0"/>
  </p:normalViewPr>
  <p:slideViewPr>
    <p:cSldViewPr>
      <p:cViewPr varScale="1">
        <p:scale>
          <a:sx n="120" d="100"/>
          <a:sy n="120" d="100"/>
        </p:scale>
        <p:origin x="69" y="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18582A8-B67A-4D3A-8BB1-4E5821370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4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4352923-D39C-456D-A4D0-962C6C599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F865A-A5C2-4361-AFA7-F12A71F58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1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214313"/>
            <a:ext cx="2159000" cy="63388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14313"/>
            <a:ext cx="6327775" cy="63388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31B5D-E1B1-4491-AAAE-CEE8C8D05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4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39B67-DB22-4103-985A-E8E1D242E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6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00119-3852-4FC6-AAB3-F84098667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0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E0026-D864-4E85-B824-E57D3FA75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9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AE45-A9C7-42A7-8E26-99419F482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9356F-821D-42E3-BE01-4E77970EB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7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39859-AD81-420F-8913-F6E369488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B439D-AC06-4CC0-A4D5-B3E9970AB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9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29C61-5708-442A-821A-81341DAEE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6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8955139-23F9-45EA-8E55-329AE3883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32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7EDEE-F7DE-4A22-8D9A-DF83D8A78C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5 - Continued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47211-D99D-4D32-B4F2-61F32330E8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Do You Have to Have Notice and Comment?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59234-7373-47EB-BE48-7A453A108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52923-D39C-456D-A4D0-962C6C599C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71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F01BF38-732F-4FC8-AD8A-10E870E3FF4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EPA Example – Is This Definition a Rule?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EPA says that the term “waters of the United States” (which defines the jurisdiction of EPA under the Clean Water Act) includes wetlands that potentially provide habitat to migratory birds. </a:t>
            </a:r>
          </a:p>
          <a:p>
            <a:pPr lvl="1" eaLnBrk="1" hangingPunct="1"/>
            <a:r>
              <a:rPr lang="en-US"/>
              <a:t>This might include a pothole in a field, not otherwise connected to a waterway.</a:t>
            </a:r>
          </a:p>
          <a:p>
            <a:pPr eaLnBrk="1" hangingPunct="1"/>
            <a:r>
              <a:rPr lang="en-US"/>
              <a:t>If the EPA has jurisdiction over the wetland, it will become expensive or impossible to drain or develop the area.</a:t>
            </a:r>
          </a:p>
        </p:txBody>
      </p:sp>
    </p:spTree>
    <p:extLst>
      <p:ext uri="{BB962C8B-B14F-4D97-AF65-F5344CB8AC3E}">
        <p14:creationId xmlns:p14="http://schemas.microsoft.com/office/powerpoint/2010/main" val="1968002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hangingPunct="1"/>
            <a:r>
              <a:rPr lang="en-US"/>
              <a:t>Is this an Interpretative Rule or a Legislative Rule?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eaLnBrk="1" hangingPunct="1"/>
            <a:r>
              <a:rPr lang="en-US" dirty="0"/>
              <a:t>Can we tell by just looking at the rule?</a:t>
            </a:r>
          </a:p>
          <a:p>
            <a:pPr lvl="0" eaLnBrk="1" hangingPunct="1"/>
            <a:r>
              <a:rPr lang="en-US" dirty="0"/>
              <a:t>How might this definition affect the value of the wetlands?</a:t>
            </a:r>
          </a:p>
          <a:p>
            <a:pPr lvl="1" eaLnBrk="1" hangingPunct="1"/>
            <a:r>
              <a:rPr lang="en-US" dirty="0"/>
              <a:t>Is this a “substantial impact” (old test)?</a:t>
            </a:r>
          </a:p>
          <a:p>
            <a:pPr eaLnBrk="1" hangingPunct="1"/>
            <a:r>
              <a:rPr lang="en-US" dirty="0"/>
              <a:t>Assuming that it is a substantial impact, how can the agency defend not using notice and comment?</a:t>
            </a:r>
          </a:p>
          <a:p>
            <a:pPr lvl="1" eaLnBrk="1" hangingPunct="1"/>
            <a:r>
              <a:rPr lang="en-US" dirty="0"/>
              <a:t>The</a:t>
            </a:r>
            <a:r>
              <a:rPr lang="en-US" baseline="0" dirty="0"/>
              <a:t> substantial impact test has now been mostly abandoned in favor of the “legally binding” test.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10AEB-F9C5-42A6-A589-3F7DD923D58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1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5FA6D85-84F2-4ABB-BC7E-C017E7A975A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“Legally Binding” or “Force of Law” Test </a:t>
            </a:r>
            <a:endParaRPr lang="en-US" b="0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sz="2800"/>
              <a:t>Can the agency enforce the law without the rule?</a:t>
            </a:r>
          </a:p>
          <a:p>
            <a:pPr eaLnBrk="1" hangingPunct="1"/>
            <a:r>
              <a:rPr lang="en-US" sz="2800"/>
              <a:t>Continuing with the previous wetlands example</a:t>
            </a:r>
          </a:p>
          <a:p>
            <a:pPr lvl="1" eaLnBrk="1" hangingPunct="1"/>
            <a:r>
              <a:rPr lang="en-US" sz="2800"/>
              <a:t>Is the agency required to define wetlands before enforcing the statute?</a:t>
            </a:r>
          </a:p>
          <a:p>
            <a:pPr lvl="1" eaLnBrk="1" hangingPunct="1"/>
            <a:r>
              <a:rPr lang="en-US" sz="2800"/>
              <a:t>Was the agency doing enforcement before this rule?</a:t>
            </a:r>
          </a:p>
          <a:p>
            <a:pPr lvl="1" eaLnBrk="1" hangingPunct="1"/>
            <a:r>
              <a:rPr lang="en-US" sz="2800"/>
              <a:t>If so, does this change the enforcement?</a:t>
            </a:r>
          </a:p>
          <a:p>
            <a:pPr lvl="1" eaLnBrk="1" hangingPunct="1"/>
            <a:r>
              <a:rPr lang="en-US" sz="2800"/>
              <a:t>What does tell us about whether it is legally binding?</a:t>
            </a:r>
          </a:p>
          <a:p>
            <a:pPr eaLnBrk="1" hangingPunct="1"/>
            <a:r>
              <a:rPr lang="en-US" sz="2800"/>
              <a:t>Assume a statute allows the agency to define toxic substances that cannot be dumped into lakes.</a:t>
            </a:r>
          </a:p>
          <a:p>
            <a:pPr lvl="1" eaLnBrk="1" hangingPunct="1"/>
            <a:r>
              <a:rPr lang="en-US" sz="2800"/>
              <a:t>Would a list of these substances need notice and comment?</a:t>
            </a:r>
          </a:p>
          <a:p>
            <a:pPr lvl="1" eaLnBrk="1" hangingPunct="1"/>
            <a:r>
              <a:rPr lang="en-US" sz="2800"/>
              <a:t>Could the law be enforced without the list?</a:t>
            </a:r>
          </a:p>
        </p:txBody>
      </p:sp>
    </p:spTree>
    <p:extLst>
      <p:ext uri="{BB962C8B-B14F-4D97-AF65-F5344CB8AC3E}">
        <p14:creationId xmlns:p14="http://schemas.microsoft.com/office/powerpoint/2010/main" val="3861396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E6656C8-32BF-4480-BE0F-A3511BC6C1E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High do I Build the Fence?</a:t>
            </a:r>
            <a:br>
              <a:rPr lang="en-US"/>
            </a:br>
            <a:r>
              <a:rPr lang="en-US" i="1" err="1"/>
              <a:t>Hoctor</a:t>
            </a:r>
            <a:r>
              <a:rPr lang="en-US" i="1"/>
              <a:t> v. USDA</a:t>
            </a:r>
            <a:r>
              <a:rPr lang="en-US"/>
              <a:t>, 82 F.3d 165 (7th Cir. 1996)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Statute requires the agency to adopt rules for the safe housing of dangerous animals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/>
              <a:t>Agency uses notice and comment to promulgate a rule requiring that reasonable precautions be taken to prevent the escape of the animals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/>
              <a:t>Agency then issues guidance saying that a reasonable precaution would be an 8 foot fence.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Interpretation or legislation?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/>
              <a:t>How does it change the proof of facts in the enforcement adjudication?</a:t>
            </a:r>
          </a:p>
        </p:txBody>
      </p:sp>
    </p:spTree>
    <p:extLst>
      <p:ext uri="{BB962C8B-B14F-4D97-AF65-F5344CB8AC3E}">
        <p14:creationId xmlns:p14="http://schemas.microsoft.com/office/powerpoint/2010/main" val="3504496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D5C386E-CFAB-48F0-8B88-FDEE4BFA611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Junk in the Park: United States v. </a:t>
            </a:r>
            <a:r>
              <a:rPr lang="en-US" err="1"/>
              <a:t>Picciotto</a:t>
            </a:r>
            <a:r>
              <a:rPr lang="en-US"/>
              <a:t>, 875 F.2d 345 (D.C. Cir. 1989)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/>
              <a:t>Can the agency use notice and comment to promulgate a legislative rule that says that the agency can add other requirements in specific situations without notice and comment?</a:t>
            </a:r>
          </a:p>
          <a:p>
            <a:pPr lvl="1" eaLnBrk="1" hangingPunct="1"/>
            <a:r>
              <a:rPr lang="en-US"/>
              <a:t>Why or why not?</a:t>
            </a:r>
          </a:p>
          <a:p>
            <a:pPr eaLnBrk="1" hangingPunct="1"/>
            <a:r>
              <a:rPr lang="en-US"/>
              <a:t>What if the rule just says that nothing can be brought to the park that would be disruptive or impede public access?</a:t>
            </a:r>
          </a:p>
          <a:p>
            <a:pPr lvl="1" eaLnBrk="1" hangingPunct="1"/>
            <a:r>
              <a:rPr lang="en-US"/>
              <a:t>Would it need a specific list?</a:t>
            </a:r>
          </a:p>
          <a:p>
            <a:pPr lvl="1" eaLnBrk="1" hangingPunct="1"/>
            <a:r>
              <a:rPr lang="en-US"/>
              <a:t>How does not having a rule affect enforcement?</a:t>
            </a:r>
          </a:p>
        </p:txBody>
      </p:sp>
    </p:spTree>
    <p:extLst>
      <p:ext uri="{BB962C8B-B14F-4D97-AF65-F5344CB8AC3E}">
        <p14:creationId xmlns:p14="http://schemas.microsoft.com/office/powerpoint/2010/main" val="3184842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Inconsistent with a Rule: </a:t>
            </a:r>
            <a:r>
              <a:rPr lang="en-US" i="1"/>
              <a:t>Phillips Petroleum Co. v. Johnson</a:t>
            </a:r>
            <a:r>
              <a:rPr lang="en-US"/>
              <a:t>, 22 F.3d 616 (5th Cir. 1994).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agency cannot issue a rule that is inconsistent with a statute, and thus it certainly cannot issue guidance that is inconsistent with the statute.</a:t>
            </a:r>
          </a:p>
          <a:p>
            <a:r>
              <a:rPr lang="en-US"/>
              <a:t>What about guidance that is consistent with the statute, but not with a rule based on the statute?</a:t>
            </a:r>
          </a:p>
          <a:p>
            <a:pPr lvl="1"/>
            <a:r>
              <a:rPr lang="en-US"/>
              <a:t>This would change the rule without notice and comment.</a:t>
            </a:r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10AEB-F9C5-42A6-A589-3F7DD923D58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0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Non-Procedural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Saying it is guidance/interpretative rule.</a:t>
            </a:r>
          </a:p>
          <a:p>
            <a:r>
              <a:rPr lang="en-US"/>
              <a:t>Publication in the Code of Federal Regulations (CFR). </a:t>
            </a:r>
          </a:p>
          <a:p>
            <a:r>
              <a:rPr lang="en-US"/>
              <a:t>Does the person signing the document have the authority to make a rule?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10AEB-F9C5-42A6-A589-3F7DD923D58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54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General Policy Statements and Procedural Rules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7036F-73EC-4D72-8AA6-719949D0669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20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5C9B6C4-41E6-4698-A7AE-CA076EEEF1E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Agency Procedures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Like the code of civil procedure</a:t>
            </a:r>
          </a:p>
          <a:p>
            <a:pPr lvl="1" eaLnBrk="1" hangingPunct="1"/>
            <a:r>
              <a:rPr lang="en-US" dirty="0"/>
              <a:t>Does not change the substantive rights of the parties</a:t>
            </a:r>
          </a:p>
          <a:p>
            <a:pPr lvl="1" eaLnBrk="1" hangingPunct="1"/>
            <a:r>
              <a:rPr lang="en-US" dirty="0"/>
              <a:t>Does not change the regulated behavior, only the internal agency procedures</a:t>
            </a:r>
          </a:p>
          <a:p>
            <a:pPr eaLnBrk="1" hangingPunct="1"/>
            <a:r>
              <a:rPr lang="en-US" dirty="0"/>
              <a:t>Thus no need for public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2989937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B3A4EA8-6A43-4271-A1D0-5467790EDC1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General Policy or Specific Requirements?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Remember, 553(b) does not require notice and comment for general policy statements or</a:t>
            </a:r>
            <a:r>
              <a:rPr lang="en-US" sz="2800" baseline="0"/>
              <a:t> procedural rules.</a:t>
            </a: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/>
              <a:t>Assume the statute says that in licensing actions, a physician must reply to agency request for information in a reasonable time.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/>
              <a:t>How would you argue that a 7 day answer period is a substantive change, not just a procedural requirement?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/>
              <a:t>Why does the inclusion of specific factual information (deadline periods, fence heights) undermine the claim that it is a general policy statement?</a:t>
            </a:r>
          </a:p>
        </p:txBody>
      </p:sp>
    </p:spTree>
    <p:extLst>
      <p:ext uri="{BB962C8B-B14F-4D97-AF65-F5344CB8AC3E}">
        <p14:creationId xmlns:p14="http://schemas.microsoft.com/office/powerpoint/2010/main" val="199453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7BA205C-1C69-4529-8797-5FE1943E73C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Why Avoid Notice and Comment?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Remember rulemaking ossification?</a:t>
            </a:r>
          </a:p>
          <a:p>
            <a:pPr eaLnBrk="1" hangingPunct="1"/>
            <a:r>
              <a:rPr lang="en-US" dirty="0"/>
              <a:t>What is the benefit to the regulated parties of interpretive rules and guidance?</a:t>
            </a:r>
          </a:p>
          <a:p>
            <a:pPr lvl="1" eaLnBrk="1" hangingPunct="1"/>
            <a:r>
              <a:rPr lang="en-US" dirty="0"/>
              <a:t>What if the agency is prevented from providing guidance documents?</a:t>
            </a:r>
          </a:p>
          <a:p>
            <a:pPr eaLnBrk="1" hangingPunct="1"/>
            <a:r>
              <a:rPr lang="en-US" dirty="0"/>
              <a:t>What is the risk to the agency if it issues guidance without notice and comment, and the court finds the guidance to be a rule requiring notice and comment?</a:t>
            </a:r>
          </a:p>
        </p:txBody>
      </p:sp>
    </p:spTree>
    <p:extLst>
      <p:ext uri="{BB962C8B-B14F-4D97-AF65-F5344CB8AC3E}">
        <p14:creationId xmlns:p14="http://schemas.microsoft.com/office/powerpoint/2010/main" val="2929886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B946045-DC91-4725-9D84-69169D4324A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Federal Mine Safety and Health Act Example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Secretary has the statutory right to sue both the mine owner and the mine operator for violations of the Act.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Secretary publishes a policy statement explaining that the agency can and will sue both of them for infractions, depending on the nature of the infraction.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Does this require notice and comment?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018948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Enforcement Manual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The Coast Guard is authorized to investigate and enforce against certain types of oil pollution in the waters of the United States under the Clean Water Act. </a:t>
            </a:r>
          </a:p>
          <a:p>
            <a:pPr lvl="1"/>
            <a:r>
              <a:rPr lang="en-US"/>
              <a:t>To aid its officers engaged in these functions it has created a Marine Safety Manual. </a:t>
            </a:r>
          </a:p>
          <a:p>
            <a:pPr lvl="1"/>
            <a:r>
              <a:rPr lang="en-US"/>
              <a:t>That Manual gives guidance as to what appropriate penalties might be for various types of pollution incidents.</a:t>
            </a:r>
          </a:p>
          <a:p>
            <a:pPr lvl="1"/>
            <a:r>
              <a:rPr lang="en-US"/>
              <a:t>The range of penalties is specified in statutes.</a:t>
            </a:r>
          </a:p>
          <a:p>
            <a:r>
              <a:rPr lang="en-US"/>
              <a:t>Legislative rule or prosecution policy?</a:t>
            </a:r>
          </a:p>
          <a:p>
            <a:pPr lvl="1"/>
            <a:r>
              <a:rPr lang="en-US"/>
              <a:t>What is the key?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7036F-73EC-4D72-8AA6-719949D0669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97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F7CB08-372C-4C8B-B5CE-E470C55CE60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Corps of Engineers Example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/>
              <a:t>Corps issues a guidance document providing examples of ways to mitigate wetlands damage.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One way is to promise to restore 2X as much wet land as you fill.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Does this need notice and comment?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Why or why not?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What if the Corps will only issue permits to people who agree to this?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How would you prove this?</a:t>
            </a:r>
          </a:p>
        </p:txBody>
      </p:sp>
    </p:spTree>
    <p:extLst>
      <p:ext uri="{BB962C8B-B14F-4D97-AF65-F5344CB8AC3E}">
        <p14:creationId xmlns:p14="http://schemas.microsoft.com/office/powerpoint/2010/main" val="316172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A809-4549-4F94-932F-F37F5AB9A5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Recap – Key Takeaways from Rulemaking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39727E2-6D0B-4334-8889-5A376081BA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1F7EF-AEEE-4986-8ECC-D2DCC3B6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8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ADAC-D48C-4CE6-991B-4C9200BC4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 and Comment Rulemaking is a Core Agency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6BDA9-B2E5-4226-9ED8-D9A439F75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Environmental Law</a:t>
            </a:r>
          </a:p>
          <a:p>
            <a:pPr lvl="1"/>
            <a:r>
              <a:rPr lang="en-US" dirty="0"/>
              <a:t>Pretty much everything</a:t>
            </a:r>
          </a:p>
          <a:p>
            <a:r>
              <a:rPr lang="en-US" dirty="0"/>
              <a:t>Securities and financial regulation</a:t>
            </a:r>
          </a:p>
          <a:p>
            <a:pPr lvl="1"/>
            <a:r>
              <a:rPr lang="en-US" dirty="0"/>
              <a:t>Almost everything</a:t>
            </a:r>
          </a:p>
          <a:p>
            <a:r>
              <a:rPr lang="en-US" dirty="0"/>
              <a:t>FCC, FAA, and other alphabet agencies</a:t>
            </a:r>
          </a:p>
          <a:p>
            <a:pPr lvl="1"/>
            <a:r>
              <a:rPr lang="en-US" dirty="0"/>
              <a:t>Most things</a:t>
            </a:r>
          </a:p>
          <a:p>
            <a:r>
              <a:rPr lang="en-US" dirty="0"/>
              <a:t>EEO and Civil Rights</a:t>
            </a:r>
          </a:p>
          <a:p>
            <a:pPr lvl="1"/>
            <a:r>
              <a:rPr lang="en-US" dirty="0"/>
              <a:t>Not as critical – enforcement under the statute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D5A0E-4EA1-4C72-BCC1-7BE4F8E91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20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58060-8190-446A-91CF-2833ED7AC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Pre-Rulemaking Regulatory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CD17D-EB8D-4FD4-99E7-E1CA8578C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a number of statutes that agencies must address before they make a rule. </a:t>
            </a:r>
          </a:p>
          <a:p>
            <a:r>
              <a:rPr lang="en-US" dirty="0"/>
              <a:t>There is also review through the Office of Information and Regulatory Affairs (OIRA)</a:t>
            </a:r>
          </a:p>
          <a:p>
            <a:pPr lvl="1"/>
            <a:r>
              <a:rPr lang="en-US" dirty="0"/>
              <a:t>Discussed next class</a:t>
            </a:r>
          </a:p>
          <a:p>
            <a:pPr lvl="1"/>
            <a:r>
              <a:rPr lang="en-US" dirty="0"/>
              <a:t>OIRA grew out of OMB and was formalized in 1980.</a:t>
            </a:r>
          </a:p>
          <a:p>
            <a:pPr lvl="1"/>
            <a:r>
              <a:rPr lang="en-US" dirty="0"/>
              <a:t>Know as the place rules go to die.</a:t>
            </a:r>
          </a:p>
          <a:p>
            <a:r>
              <a:rPr lang="en-US" dirty="0"/>
              <a:t>This is where the new EO sends guidance documents, etc., as well as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73627-D79D-4163-88D2-1AD0CE7F3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70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757C1-D21C-4BD0-92B7-12102812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the Public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A5C35-569B-48B0-98C7-7E13AA5E1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legal basis for the rule</a:t>
            </a:r>
          </a:p>
          <a:p>
            <a:r>
              <a:rPr lang="en-US" dirty="0"/>
              <a:t>The supporting evidence for the rule.</a:t>
            </a:r>
          </a:p>
          <a:p>
            <a:pPr lvl="1"/>
            <a:r>
              <a:rPr lang="en-US" dirty="0"/>
              <a:t>Scientific tests</a:t>
            </a:r>
          </a:p>
          <a:p>
            <a:pPr lvl="1"/>
            <a:r>
              <a:rPr lang="en-US" dirty="0"/>
              <a:t>Data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Any articles that were relied on</a:t>
            </a:r>
          </a:p>
          <a:p>
            <a:pPr lvl="1"/>
            <a:r>
              <a:rPr lang="en-US" dirty="0"/>
              <a:t>Anything else that is necessary to justify the rule</a:t>
            </a:r>
          </a:p>
          <a:p>
            <a:r>
              <a:rPr lang="en-US" dirty="0"/>
              <a:t>The proposed rule.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2FEE9-5FAD-4CCC-8823-5CBB63E6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54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585D2-B3CF-4B3C-84B5-1497A3988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of Review (future chapter preview)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07423-1015-4660-BA01-FE7A141EC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Chevron</a:t>
            </a:r>
          </a:p>
          <a:p>
            <a:pPr lvl="1"/>
            <a:r>
              <a:rPr lang="en-US" dirty="0"/>
              <a:t>In theory, deferential to the agency, but subject to mind-bending judicial manipulation. </a:t>
            </a:r>
          </a:p>
          <a:p>
            <a:r>
              <a:rPr lang="en-US" dirty="0"/>
              <a:t>Hard-look review</a:t>
            </a:r>
          </a:p>
          <a:p>
            <a:pPr lvl="1"/>
            <a:r>
              <a:rPr lang="en-US" dirty="0"/>
              <a:t>Making sure every detail that the agency is required to consider is perfect before deferring to the agency.</a:t>
            </a:r>
          </a:p>
          <a:p>
            <a:pPr lvl="1"/>
            <a:r>
              <a:rPr lang="en-US" dirty="0"/>
              <a:t>Hard-look is what makes the process so lengthy, both in time and the length of the register posting.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BF7A4-7E5D-466E-B38E-5BB13FD9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10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30D35-512C-4BD1-ABFB-2F588AA9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Notice and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74180-AED1-4DD1-8EAF-3DE9214B1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Agencies want to avoid notice and comment because it takes so long and costs so much to do.</a:t>
            </a:r>
          </a:p>
          <a:p>
            <a:r>
              <a:rPr lang="en-US" dirty="0"/>
              <a:t>The core of our discussion of interpretive rules and agency policy statements is simple:</a:t>
            </a:r>
          </a:p>
          <a:p>
            <a:pPr lvl="1"/>
            <a:r>
              <a:rPr lang="en-US" dirty="0"/>
              <a:t>What is your argument for why they need to be enjoined until the agency issues them through notice and comment?</a:t>
            </a:r>
          </a:p>
          <a:p>
            <a:r>
              <a:rPr lang="en-US" dirty="0"/>
              <a:t>This stops their use and the agency is unlikely to reissued them as N&amp;C rules.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E125A-8BF4-40CB-90BC-75DD0CDB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347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97B2-C899-4F5F-949D-5EE3AC85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Triggers the N&amp;C Requirement?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41B14-4A89-4E6E-92B6-C32D39BA2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have to convince the court that the guideline, policy statement, etc., changes your client’s legal situation – if they have legal effect, they need to be N&amp;C.</a:t>
            </a:r>
          </a:p>
          <a:p>
            <a:r>
              <a:rPr lang="en-US" dirty="0"/>
              <a:t>There are several statements of this legal test:</a:t>
            </a:r>
          </a:p>
          <a:p>
            <a:pPr lvl="1"/>
            <a:r>
              <a:rPr lang="en-US" dirty="0"/>
              <a:t>Substantial impact</a:t>
            </a:r>
          </a:p>
          <a:p>
            <a:pPr lvl="1"/>
            <a:r>
              <a:rPr lang="en-US" dirty="0"/>
              <a:t>Legally binding</a:t>
            </a:r>
          </a:p>
          <a:p>
            <a:pPr lvl="1"/>
            <a:r>
              <a:rPr lang="en-US" dirty="0"/>
              <a:t>Force of law</a:t>
            </a:r>
          </a:p>
          <a:p>
            <a:r>
              <a:rPr lang="en-US" dirty="0"/>
              <a:t>No practical difference in your proof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44F32-EC6D-464E-9F33-EDEB7297C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9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Exemptions to Notice and Comment Requirements (does 553 apply at all?)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§ 553. Rule making</a:t>
            </a:r>
          </a:p>
          <a:p>
            <a:pPr lvl="1"/>
            <a:r>
              <a:rPr lang="en-US"/>
              <a:t>(a) This section applies, according to the provisions thereof, except to the extent that there is involved -</a:t>
            </a:r>
          </a:p>
          <a:p>
            <a:pPr lvl="2"/>
            <a:r>
              <a:rPr lang="en-US"/>
              <a:t>(1) a military or foreign affairs function of the United States; or</a:t>
            </a:r>
          </a:p>
          <a:p>
            <a:pPr lvl="2"/>
            <a:r>
              <a:rPr lang="en-US"/>
              <a:t>(2) a matter relating to agency management or personnel or to public property, loans, grants, benefits, or contracts.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7036F-73EC-4D72-8AA6-719949D0669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180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97194-ACF8-415B-8C02-CBA9A8609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Standing Tests (Preview of Future Chapters)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665CA-66E5-4ED4-940B-9C1FE49E6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circle back to this question of legal impact as we look at judicial review.</a:t>
            </a:r>
          </a:p>
          <a:p>
            <a:r>
              <a:rPr lang="en-US" dirty="0"/>
              <a:t>Standing – </a:t>
            </a:r>
            <a:r>
              <a:rPr lang="en-US" i="1" dirty="0"/>
              <a:t>Lujan </a:t>
            </a:r>
            <a:r>
              <a:rPr lang="en-US" dirty="0"/>
              <a:t>from </a:t>
            </a:r>
            <a:r>
              <a:rPr lang="en-US" dirty="0" err="1"/>
              <a:t>Conlaw</a:t>
            </a:r>
            <a:r>
              <a:rPr lang="en-US" dirty="0"/>
              <a:t> I</a:t>
            </a:r>
            <a:endParaRPr lang="en-US" i="1" dirty="0"/>
          </a:p>
          <a:p>
            <a:pPr lvl="1"/>
            <a:r>
              <a:rPr lang="en-US" dirty="0"/>
              <a:t>Is your client injured?</a:t>
            </a:r>
          </a:p>
          <a:p>
            <a:r>
              <a:rPr lang="en-US" dirty="0"/>
              <a:t>Ripeness</a:t>
            </a:r>
          </a:p>
          <a:p>
            <a:pPr lvl="1"/>
            <a:r>
              <a:rPr lang="en-US" dirty="0"/>
              <a:t>Is this a final agency action?</a:t>
            </a:r>
          </a:p>
          <a:p>
            <a:pPr lvl="1"/>
            <a:r>
              <a:rPr lang="en-US" dirty="0"/>
              <a:t>If it has no legal effect, it is not a final agency action and thus there is nothing to review.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1E092-A783-4D93-AAC9-338E64A1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24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3BDAF-40EE-4AA2-BBF0-42AD47C70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the Class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49F09-9DB5-41C7-B75D-A95A6BCA3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Don’t get bogged down in the minutia of the cases in the E&amp;E.</a:t>
            </a:r>
          </a:p>
          <a:p>
            <a:r>
              <a:rPr lang="en-US" dirty="0"/>
              <a:t>The cases are all examples of how attorneys argued that a non-notice and comment document should have gone through N&amp;C.</a:t>
            </a:r>
          </a:p>
          <a:p>
            <a:r>
              <a:rPr lang="en-US" dirty="0"/>
              <a:t>They make a good shorthand – the junk in the park case, the fence case, etc. – for different ways of showing that the document affected their client’s rights.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87886-E4E8-4ACD-A0F2-161D2A44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601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4547-BE65-41E4-9B32-292374A2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Regulators: Our Invisible Government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5F276-50C2-4F8C-B398-39D8E3D20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is the only look inside the rulemaking process.</a:t>
            </a:r>
          </a:p>
          <a:p>
            <a:pPr lvl="1"/>
            <a:r>
              <a:rPr lang="en-US" dirty="0"/>
              <a:t>Including a proto-OIRA review with Jim Tozzi</a:t>
            </a:r>
          </a:p>
          <a:p>
            <a:r>
              <a:rPr lang="en-US" dirty="0"/>
              <a:t>While it is old, the only real change is that the process is much more complicated and time-consuming today.</a:t>
            </a:r>
          </a:p>
          <a:p>
            <a:r>
              <a:rPr lang="en-US" dirty="0"/>
              <a:t>Even the legal question – the protection of vistas in the national parks – has not been resolved to this point and the grandfathering in of existing industries has had unintended consequences.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6179DB-6341-48BF-86F7-BF832AA5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70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056D-356E-4287-89EE-DB9276797C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Watch the Regulators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16FD970-014E-4243-A817-D3CCCC50F9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A53B3-95BE-4ED1-8215-08A26874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39B67-DB22-4103-985A-E8E1D242EF5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0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ADBCBA4-0936-4453-938C-2CEB1245AF4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Military and Foreign Affairs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Limiting the term of residence for Iranian nationals after the hostage incident</a:t>
            </a:r>
          </a:p>
          <a:p>
            <a:pPr eaLnBrk="1" hangingPunct="1"/>
            <a:r>
              <a:rPr lang="en-US"/>
              <a:t>Extending asylum to persons subject to reproductive restrictions in China</a:t>
            </a:r>
          </a:p>
          <a:p>
            <a:pPr eaLnBrk="1" hangingPunct="1"/>
            <a:r>
              <a:rPr lang="en-US"/>
              <a:t>Deporting young Muslin men with visa problems.</a:t>
            </a:r>
          </a:p>
          <a:p>
            <a:pPr eaLnBrk="1" hangingPunct="1"/>
            <a:r>
              <a:rPr lang="en-US"/>
              <a:t>Changing international trade rules</a:t>
            </a:r>
          </a:p>
          <a:p>
            <a:pPr eaLnBrk="1" hangingPunct="1"/>
            <a:r>
              <a:rPr lang="en-US"/>
              <a:t>Why exempt these?</a:t>
            </a:r>
          </a:p>
        </p:txBody>
      </p:sp>
    </p:spTree>
    <p:extLst>
      <p:ext uri="{BB962C8B-B14F-4D97-AF65-F5344CB8AC3E}">
        <p14:creationId xmlns:p14="http://schemas.microsoft.com/office/powerpoint/2010/main" val="346411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lang="en-US" sz="3200" b="1" i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a matter relating to agency management or personnel or to public property, loans, grants, benefits, or contracts.</a:t>
            </a:r>
            <a:endParaRPr lang="en-US" sz="3200" i="1">
              <a:effectLst/>
            </a:endParaRPr>
          </a:p>
          <a:p>
            <a:pPr lvl="1"/>
            <a:r>
              <a:rPr lang="en-US"/>
              <a:t>This would exempt Social Security benefits,</a:t>
            </a:r>
            <a:r>
              <a:rPr lang="en-US" baseline="0"/>
              <a:t> everything to do with public lands, and many other areas of regulation.</a:t>
            </a:r>
            <a:endParaRPr lang="en-US"/>
          </a:p>
          <a:p>
            <a:r>
              <a:rPr lang="en-US"/>
              <a:t>As the regulatory state developed, there was pressure to repeal this provision.</a:t>
            </a:r>
          </a:p>
          <a:p>
            <a:pPr lvl="1"/>
            <a:r>
              <a:rPr lang="en-US" baseline="0"/>
              <a:t>To defuse</a:t>
            </a:r>
            <a:r>
              <a:rPr lang="en-US"/>
              <a:t> this, </a:t>
            </a:r>
            <a:r>
              <a:rPr lang="en-US" baseline="0"/>
              <a:t>agencies adopted rules requiring notice and comment rulemaking in several of these areas.</a:t>
            </a:r>
          </a:p>
          <a:p>
            <a:pPr lvl="1"/>
            <a:r>
              <a:rPr lang="en-US" baseline="0"/>
              <a:t>Congress has suspended</a:t>
            </a:r>
            <a:r>
              <a:rPr lang="en-US"/>
              <a:t> this section in many enabling laws.</a:t>
            </a:r>
          </a:p>
          <a:p>
            <a:r>
              <a:rPr lang="en-US"/>
              <a:t>You have to look at the agency’s own rules and enabling act to see if 553 has been waived.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7036F-73EC-4D72-8AA6-719949D066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6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553(b) – [General] Exceptions to Notice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1) Interpretative rules, general statements of policy, and rules of agency organization, procedure, and practice; and</a:t>
            </a:r>
          </a:p>
          <a:p>
            <a:pPr eaLnBrk="1" hangingPunct="1"/>
            <a:r>
              <a:rPr lang="en-US"/>
              <a:t>2) Rules when the agency finds for good cause that notice and public procedure are impracticable, unnecessary, or contrary to the public interest.</a:t>
            </a:r>
          </a:p>
          <a:p>
            <a:pPr eaLnBrk="1" hangingPunct="1"/>
            <a:r>
              <a:rPr lang="en-US"/>
              <a:t>No notice means no comment under 553(c)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7036F-73EC-4D72-8AA6-719949D0669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9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9CA5D04-11AE-4070-B1FA-1156EA931D1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Exception 1 - Interpretative Rules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693025" cy="4038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/>
              <a:t>It is only explaining the law or providing guidance for action </a:t>
            </a:r>
          </a:p>
          <a:p>
            <a:pPr lvl="1" eaLnBrk="1" hangingPunct="1">
              <a:defRPr/>
            </a:pPr>
            <a:r>
              <a:rPr lang="en-US"/>
              <a:t>Prosecution guidelines</a:t>
            </a:r>
          </a:p>
          <a:p>
            <a:pPr lvl="1" eaLnBrk="1" hangingPunct="1">
              <a:defRPr/>
            </a:pPr>
            <a:r>
              <a:rPr lang="en-US"/>
              <a:t>IRS audit guidelines</a:t>
            </a:r>
          </a:p>
          <a:p>
            <a:pPr eaLnBrk="1" hangingPunct="1">
              <a:defRPr/>
            </a:pPr>
            <a:r>
              <a:rPr lang="en-US"/>
              <a:t>Since they do not change the law, they have no legal effect</a:t>
            </a:r>
          </a:p>
          <a:p>
            <a:pPr lvl="1" eaLnBrk="1" hangingPunct="1">
              <a:defRPr/>
            </a:pPr>
            <a:r>
              <a:rPr lang="en-US"/>
              <a:t>Like commentary in the civil law?</a:t>
            </a:r>
          </a:p>
          <a:p>
            <a:pPr lvl="1" eaLnBrk="1" hangingPunct="1">
              <a:defRPr/>
            </a:pPr>
            <a:r>
              <a:rPr lang="en-US"/>
              <a:t>Does that mean you can ignore them?</a:t>
            </a:r>
          </a:p>
        </p:txBody>
      </p:sp>
    </p:spTree>
    <p:extLst>
      <p:ext uri="{BB962C8B-B14F-4D97-AF65-F5344CB8AC3E}">
        <p14:creationId xmlns:p14="http://schemas.microsoft.com/office/powerpoint/2010/main" val="4174419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and Nonlegislative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Agencies can only make legislative rules if the legislature delegates this power to the agency through statute.</a:t>
            </a:r>
          </a:p>
          <a:p>
            <a:r>
              <a:rPr lang="en-US" dirty="0"/>
              <a:t>Nonlegislative rules (guidelines, etc.) do not have legal effect. They only explain the agency’s view of the law.</a:t>
            </a:r>
          </a:p>
          <a:p>
            <a:pPr lvl="1"/>
            <a:r>
              <a:rPr lang="en-US" dirty="0"/>
              <a:t>Does an agency need statutory authorization to issue non-legislative rules?</a:t>
            </a:r>
          </a:p>
          <a:p>
            <a:r>
              <a:rPr lang="en-US" dirty="0"/>
              <a:t>Some states limit non-legislative rules to limit agency power.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7036F-73EC-4D72-8AA6-719949D0669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47FECF2-A30E-4855-B2A9-AFE0A23ADFA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Can Nonlegislative Rules be Retroactive?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Why does the ban on retroactive rules not apply to interpretive rules?</a:t>
            </a:r>
          </a:p>
          <a:p>
            <a:pPr lvl="1" eaLnBrk="1" hangingPunct="1"/>
            <a:r>
              <a:rPr lang="en-US"/>
              <a:t>How do judges change the law retroactively?</a:t>
            </a:r>
          </a:p>
          <a:p>
            <a:pPr eaLnBrk="1" hangingPunct="1"/>
            <a:r>
              <a:rPr lang="en-US"/>
              <a:t>If interpretive rules cannot change legal rights, does retroactive really mean anything for nonlegislative rules?</a:t>
            </a:r>
          </a:p>
        </p:txBody>
      </p:sp>
    </p:spTree>
    <p:extLst>
      <p:ext uri="{BB962C8B-B14F-4D97-AF65-F5344CB8AC3E}">
        <p14:creationId xmlns:p14="http://schemas.microsoft.com/office/powerpoint/2010/main" val="57204445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 - modified</Template>
  <TotalTime>3351</TotalTime>
  <Words>2078</Words>
  <Application>Microsoft Office PowerPoint</Application>
  <PresentationFormat>On-screen Show (4:3)</PresentationFormat>
  <Paragraphs>209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Arial Narrow</vt:lpstr>
      <vt:lpstr>Tahoma</vt:lpstr>
      <vt:lpstr>Wingdings</vt:lpstr>
      <vt:lpstr>Blends</vt:lpstr>
      <vt:lpstr>Chapter 5 - Continued</vt:lpstr>
      <vt:lpstr>Why Avoid Notice and Comment?</vt:lpstr>
      <vt:lpstr>Exemptions to Notice and Comment Requirements (does 553 apply at all?)</vt:lpstr>
      <vt:lpstr>Military and Foreign Affairs</vt:lpstr>
      <vt:lpstr>Public Property</vt:lpstr>
      <vt:lpstr>553(b) – [General] Exceptions to Notice Requirements</vt:lpstr>
      <vt:lpstr>Exception 1 - Interpretative Rules</vt:lpstr>
      <vt:lpstr>Legislative and Nonlegislative Rules</vt:lpstr>
      <vt:lpstr>Can Nonlegislative Rules be Retroactive?</vt:lpstr>
      <vt:lpstr>EPA Example – Is This Definition a Rule?</vt:lpstr>
      <vt:lpstr>Is this an Interpretative Rule or a Legislative Rule?</vt:lpstr>
      <vt:lpstr>The “Legally Binding” or “Force of Law” Test </vt:lpstr>
      <vt:lpstr>How High do I Build the Fence? Hoctor v. USDA, 82 F.3d 165 (7th Cir. 1996) </vt:lpstr>
      <vt:lpstr>Junk in the Park: United States v. Picciotto, 875 F.2d 345 (D.C. Cir. 1989) </vt:lpstr>
      <vt:lpstr>Inconsistent with a Rule: Phillips Petroleum Co. v. Johnson, 22 F.3d 616 (5th Cir. 1994).</vt:lpstr>
      <vt:lpstr>Non-Procedural Indicators</vt:lpstr>
      <vt:lpstr>General Policy Statements and Procedural Rules</vt:lpstr>
      <vt:lpstr>Agency Procedures</vt:lpstr>
      <vt:lpstr>General Policy or Specific Requirements?</vt:lpstr>
      <vt:lpstr>Federal Mine Safety and Health Act Example</vt:lpstr>
      <vt:lpstr>Enforcement Manual</vt:lpstr>
      <vt:lpstr>Corps of Engineers Example</vt:lpstr>
      <vt:lpstr>Recap – Key Takeaways from Rulemaking</vt:lpstr>
      <vt:lpstr>Notice and Comment Rulemaking is a Core Agency Function</vt:lpstr>
      <vt:lpstr>Pre-Rulemaking Regulatory Review</vt:lpstr>
      <vt:lpstr>Requirements for the Public Notice</vt:lpstr>
      <vt:lpstr>The Standard of Review (future chapter preview)</vt:lpstr>
      <vt:lpstr>Avoiding Notice and Comment</vt:lpstr>
      <vt:lpstr>What Triggers the N&amp;C Requirement?</vt:lpstr>
      <vt:lpstr>The Standing Tests (Preview of Future Chapters)</vt:lpstr>
      <vt:lpstr>Reviewing the Class Material</vt:lpstr>
      <vt:lpstr>The Regulators: Our Invisible Government</vt:lpstr>
      <vt:lpstr>Watch the Regulators</vt:lpstr>
    </vt:vector>
  </TitlesOfParts>
  <Company>LSU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edward</dc:creator>
  <cp:lastModifiedBy>Edward P Richards</cp:lastModifiedBy>
  <cp:revision>297</cp:revision>
  <dcterms:created xsi:type="dcterms:W3CDTF">2008-01-16T20:46:13Z</dcterms:created>
  <dcterms:modified xsi:type="dcterms:W3CDTF">2019-10-15T03:17:26Z</dcterms:modified>
</cp:coreProperties>
</file>