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1060" r:id="rId2"/>
    <p:sldId id="1061" r:id="rId3"/>
    <p:sldId id="1062" r:id="rId4"/>
    <p:sldId id="1063" r:id="rId5"/>
    <p:sldId id="1064" r:id="rId6"/>
    <p:sldId id="1065" r:id="rId7"/>
    <p:sldId id="1066" r:id="rId8"/>
    <p:sldId id="1067" r:id="rId9"/>
    <p:sldId id="1068" r:id="rId10"/>
    <p:sldId id="1069" r:id="rId11"/>
    <p:sldId id="1070" r:id="rId12"/>
    <p:sldId id="1071" r:id="rId13"/>
    <p:sldId id="1072" r:id="rId14"/>
    <p:sldId id="1073" r:id="rId15"/>
    <p:sldId id="1074"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8" autoAdjust="0"/>
    <p:restoredTop sz="86410" autoAdjust="0"/>
  </p:normalViewPr>
  <p:slideViewPr>
    <p:cSldViewPr>
      <p:cViewPr varScale="1">
        <p:scale>
          <a:sx n="147" d="100"/>
          <a:sy n="147" d="100"/>
        </p:scale>
        <p:origin x="1724" y="88"/>
      </p:cViewPr>
      <p:guideLst>
        <p:guide orient="horz" pos="2160"/>
        <p:guide pos="2880"/>
      </p:guideLst>
    </p:cSldViewPr>
  </p:slideViewPr>
  <p:outlineViewPr>
    <p:cViewPr>
      <p:scale>
        <a:sx n="33" d="100"/>
        <a:sy n="33" d="100"/>
      </p:scale>
      <p:origin x="0" y="-17969"/>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F898D5-B81B-4060-AE8A-C1C220A7C267}" type="slidenum">
              <a:rPr lang="en-US" smtClean="0">
                <a:solidFill>
                  <a:schemeClr val="bg2"/>
                </a:solidFill>
              </a:rPr>
              <a:pPr/>
              <a:t>1</a:t>
            </a:fld>
            <a:endParaRPr lang="en-US">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a:t>After </a:t>
            </a:r>
            <a:r>
              <a:rPr lang="en-US" i="1" err="1"/>
              <a:t>Wooley</a:t>
            </a:r>
            <a:endParaRPr lang="en-US" i="1"/>
          </a:p>
        </p:txBody>
      </p:sp>
      <p:sp>
        <p:nvSpPr>
          <p:cNvPr id="3076" name="Rectangle 3"/>
          <p:cNvSpPr>
            <a:spLocks noGrp="1" noChangeArrowheads="1"/>
          </p:cNvSpPr>
          <p:nvPr>
            <p:ph type="subTitle" idx="1"/>
          </p:nvPr>
        </p:nvSpPr>
        <p:spPr/>
        <p:txBody>
          <a:bodyPr/>
          <a:lstStyle/>
          <a:p>
            <a:pPr eaLnBrk="1" hangingPunct="1"/>
            <a:r>
              <a:rPr lang="en-US"/>
              <a:t>The </a:t>
            </a:r>
            <a:r>
              <a:rPr lang="en-US" i="1"/>
              <a:t>Bonvillian</a:t>
            </a:r>
            <a:r>
              <a:rPr lang="en-US"/>
              <a:t> Cases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44D9487-27B1-4B3C-B71C-C8F3023DDD29}" type="slidenum">
              <a:rPr lang="en-US"/>
              <a:pPr/>
              <a:t>10</a:t>
            </a:fld>
            <a:endParaRPr lang="en-US"/>
          </a:p>
        </p:txBody>
      </p:sp>
      <p:sp>
        <p:nvSpPr>
          <p:cNvPr id="10243" name="Rectangle 2"/>
          <p:cNvSpPr>
            <a:spLocks noGrp="1" noChangeArrowheads="1"/>
          </p:cNvSpPr>
          <p:nvPr>
            <p:ph type="title"/>
          </p:nvPr>
        </p:nvSpPr>
        <p:spPr/>
        <p:txBody>
          <a:bodyPr/>
          <a:lstStyle/>
          <a:p>
            <a:pPr eaLnBrk="1" hangingPunct="1"/>
            <a:r>
              <a:rPr lang="en-US"/>
              <a:t>Procedure in this Case</a:t>
            </a:r>
          </a:p>
        </p:txBody>
      </p:sp>
      <p:sp>
        <p:nvSpPr>
          <p:cNvPr id="10244" name="Rectangle 3"/>
          <p:cNvSpPr>
            <a:spLocks noGrp="1" noChangeArrowheads="1"/>
          </p:cNvSpPr>
          <p:nvPr>
            <p:ph type="body" idx="1"/>
          </p:nvPr>
        </p:nvSpPr>
        <p:spPr/>
        <p:txBody>
          <a:bodyPr>
            <a:normAutofit lnSpcReduction="10000"/>
          </a:bodyPr>
          <a:lstStyle/>
          <a:p>
            <a:pPr eaLnBrk="1" hangingPunct="1"/>
            <a:r>
              <a:rPr lang="en-US"/>
              <a:t>After Bonvillian lost his mandamus proceeding, he filed a motion for partial summary judgment and declaratory judgment, asking the court to declare that he was entitled to his license.</a:t>
            </a:r>
          </a:p>
          <a:p>
            <a:pPr lvl="1" eaLnBrk="1" hangingPunct="1"/>
            <a:r>
              <a:rPr lang="en-US"/>
              <a:t>What was his theory as to why he was entitled to summary judgment?</a:t>
            </a:r>
          </a:p>
          <a:p>
            <a:pPr lvl="1" eaLnBrk="1" hangingPunct="1"/>
            <a:r>
              <a:rPr lang="en-US"/>
              <a:t>How did he argue that there were no facts at issue?</a:t>
            </a:r>
          </a:p>
          <a:p>
            <a:pPr eaLnBrk="1" hangingPunct="1"/>
            <a:r>
              <a:rPr lang="en-US"/>
              <a:t>What did the district court rule?</a:t>
            </a:r>
          </a:p>
        </p:txBody>
      </p:sp>
    </p:spTree>
    <p:extLst>
      <p:ext uri="{BB962C8B-B14F-4D97-AF65-F5344CB8AC3E}">
        <p14:creationId xmlns:p14="http://schemas.microsoft.com/office/powerpoint/2010/main" val="829967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E10D840-9075-44EF-9495-0D93FC2F2AC9}" type="slidenum">
              <a:rPr lang="en-US"/>
              <a:pPr/>
              <a:t>11</a:t>
            </a:fld>
            <a:endParaRPr lang="en-US"/>
          </a:p>
        </p:txBody>
      </p:sp>
      <p:sp>
        <p:nvSpPr>
          <p:cNvPr id="11267" name="Rectangle 2"/>
          <p:cNvSpPr>
            <a:spLocks noGrp="1" noChangeArrowheads="1"/>
          </p:cNvSpPr>
          <p:nvPr>
            <p:ph type="title"/>
          </p:nvPr>
        </p:nvSpPr>
        <p:spPr>
          <a:xfrm>
            <a:off x="1295400" y="228600"/>
            <a:ext cx="7793038" cy="1462088"/>
          </a:xfrm>
        </p:spPr>
        <p:txBody>
          <a:bodyPr/>
          <a:lstStyle/>
          <a:p>
            <a:pPr eaLnBrk="1" hangingPunct="1"/>
            <a:r>
              <a:rPr lang="en-US"/>
              <a:t>The Commissioner's Points of Error on Appeal</a:t>
            </a:r>
          </a:p>
        </p:txBody>
      </p:sp>
      <p:sp>
        <p:nvSpPr>
          <p:cNvPr id="11268" name="Rectangle 3"/>
          <p:cNvSpPr>
            <a:spLocks noGrp="1" noChangeArrowheads="1"/>
          </p:cNvSpPr>
          <p:nvPr>
            <p:ph type="body" idx="1"/>
          </p:nvPr>
        </p:nvSpPr>
        <p:spPr/>
        <p:txBody>
          <a:bodyPr/>
          <a:lstStyle/>
          <a:p>
            <a:pPr eaLnBrk="1" hangingPunct="1">
              <a:lnSpc>
                <a:spcPct val="90000"/>
              </a:lnSpc>
            </a:pPr>
            <a:r>
              <a:rPr lang="en-US" sz="2400"/>
              <a:t>1. The district court erred by ordering the reinstatement of </a:t>
            </a:r>
            <a:r>
              <a:rPr lang="en-US" sz="2400" err="1"/>
              <a:t>Bonvillian's</a:t>
            </a:r>
            <a:r>
              <a:rPr lang="en-US" sz="2400"/>
              <a:t> license in a declaratory judgment action because the function of a declaratory judgment is only to establish the rights of the parties or express the court's opinion on a question of law.</a:t>
            </a:r>
          </a:p>
          <a:p>
            <a:pPr eaLnBrk="1" hangingPunct="1">
              <a:lnSpc>
                <a:spcPct val="90000"/>
              </a:lnSpc>
            </a:pPr>
            <a:r>
              <a:rPr lang="en-US" sz="2400"/>
              <a:t>2. The district court abused its discretion and was clearly wrong by granting summary judgment on a declaratory judgment action when it was biased by the findings of an ALJ that were contrary to the law.</a:t>
            </a:r>
          </a:p>
          <a:p>
            <a:pPr eaLnBrk="1" hangingPunct="1">
              <a:lnSpc>
                <a:spcPct val="90000"/>
              </a:lnSpc>
            </a:pPr>
            <a:r>
              <a:rPr lang="en-US" sz="2400"/>
              <a:t>3. The District Court abused its discretion by disregarding a decision of the Louisiana Supreme Court, </a:t>
            </a:r>
            <a:r>
              <a:rPr lang="en-US" sz="2400" err="1"/>
              <a:t>Wooley</a:t>
            </a:r>
            <a:r>
              <a:rPr lang="en-US" sz="2400"/>
              <a:t> v State Farm Fire </a:t>
            </a:r>
            <a:r>
              <a:rPr lang="en-US" sz="2400" err="1"/>
              <a:t>Cas</a:t>
            </a:r>
            <a:r>
              <a:rPr lang="en-US" sz="2400"/>
              <a:t> Ins CO, in deciding that there was a case in controversy.</a:t>
            </a:r>
          </a:p>
        </p:txBody>
      </p:sp>
    </p:spTree>
    <p:extLst>
      <p:ext uri="{BB962C8B-B14F-4D97-AF65-F5344CB8AC3E}">
        <p14:creationId xmlns:p14="http://schemas.microsoft.com/office/powerpoint/2010/main" val="4043817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4B329A7-4E51-4158-9600-7ED6C3A78FC0}" type="slidenum">
              <a:rPr lang="en-US"/>
              <a:pPr/>
              <a:t>12</a:t>
            </a:fld>
            <a:endParaRPr lang="en-US"/>
          </a:p>
        </p:txBody>
      </p:sp>
      <p:sp>
        <p:nvSpPr>
          <p:cNvPr id="12291" name="Rectangle 2"/>
          <p:cNvSpPr>
            <a:spLocks noGrp="1" noChangeArrowheads="1"/>
          </p:cNvSpPr>
          <p:nvPr>
            <p:ph type="title"/>
          </p:nvPr>
        </p:nvSpPr>
        <p:spPr/>
        <p:txBody>
          <a:bodyPr/>
          <a:lstStyle/>
          <a:p>
            <a:pPr eaLnBrk="1" hangingPunct="1"/>
            <a:r>
              <a:rPr lang="en-US"/>
              <a:t>What Changed After </a:t>
            </a:r>
            <a:r>
              <a:rPr lang="en-US" i="1" err="1"/>
              <a:t>Wooley</a:t>
            </a:r>
            <a:r>
              <a:rPr lang="en-US" i="1"/>
              <a:t> I</a:t>
            </a:r>
            <a:r>
              <a:rPr lang="en-US"/>
              <a:t>?</a:t>
            </a:r>
          </a:p>
        </p:txBody>
      </p:sp>
      <p:sp>
        <p:nvSpPr>
          <p:cNvPr id="12292" name="Rectangle 3"/>
          <p:cNvSpPr>
            <a:spLocks noGrp="1" noChangeArrowheads="1"/>
          </p:cNvSpPr>
          <p:nvPr>
            <p:ph type="body" idx="1"/>
          </p:nvPr>
        </p:nvSpPr>
        <p:spPr/>
        <p:txBody>
          <a:bodyPr/>
          <a:lstStyle/>
          <a:p>
            <a:pPr eaLnBrk="1" hangingPunct="1"/>
            <a:r>
              <a:rPr lang="en-US" sz="2800" dirty="0"/>
              <a:t>In this regard we also observe that La. R. S. 49.992 (B)(2) was amended by Acts 2005 No 204 to add the following significant language:</a:t>
            </a:r>
          </a:p>
          <a:p>
            <a:pPr lvl="1" eaLnBrk="1" hangingPunct="1"/>
            <a:r>
              <a:rPr lang="en-US" sz="2800" dirty="0">
                <a:highlight>
                  <a:srgbClr val="FFFF00"/>
                </a:highlight>
              </a:rPr>
              <a:t>"Upon the issuance of such a final decision or order the agency or any official thereof shall comply fully with the final order or decision of the administrative law judge. </a:t>
            </a:r>
            <a:r>
              <a:rPr lang="en-US" sz="2800" dirty="0"/>
              <a:t>This language is interpretive and remedial and is to be given retroactive effect. </a:t>
            </a:r>
            <a:r>
              <a:rPr lang="en-US" sz="2800" i="1" dirty="0"/>
              <a:t>Wooley v State Farm Fire and Cas Ins Co.</a:t>
            </a:r>
            <a:r>
              <a:rPr lang="en-US" sz="2800" dirty="0"/>
              <a:t>, 928 So 2d 618, 622 (2006)</a:t>
            </a:r>
          </a:p>
        </p:txBody>
      </p:sp>
    </p:spTree>
    <p:extLst>
      <p:ext uri="{BB962C8B-B14F-4D97-AF65-F5344CB8AC3E}">
        <p14:creationId xmlns:p14="http://schemas.microsoft.com/office/powerpoint/2010/main" val="519113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6442818-8D1A-4EC4-BA66-3B5A3D554D5E}" type="slidenum">
              <a:rPr lang="en-US"/>
              <a:pPr/>
              <a:t>13</a:t>
            </a:fld>
            <a:endParaRPr lang="en-US"/>
          </a:p>
        </p:txBody>
      </p:sp>
      <p:sp>
        <p:nvSpPr>
          <p:cNvPr id="13315" name="Rectangle 2"/>
          <p:cNvSpPr>
            <a:spLocks noGrp="1" noChangeArrowheads="1"/>
          </p:cNvSpPr>
          <p:nvPr>
            <p:ph type="title"/>
          </p:nvPr>
        </p:nvSpPr>
        <p:spPr/>
        <p:txBody>
          <a:bodyPr/>
          <a:lstStyle/>
          <a:p>
            <a:pPr eaLnBrk="1" hangingPunct="1"/>
            <a:r>
              <a:rPr lang="en-US"/>
              <a:t>What does the Court say is the Effect of this Language?</a:t>
            </a:r>
          </a:p>
        </p:txBody>
      </p:sp>
      <p:sp>
        <p:nvSpPr>
          <p:cNvPr id="13316" name="Rectangle 3"/>
          <p:cNvSpPr>
            <a:spLocks noGrp="1" noChangeArrowheads="1"/>
          </p:cNvSpPr>
          <p:nvPr>
            <p:ph type="body" idx="1"/>
          </p:nvPr>
        </p:nvSpPr>
        <p:spPr/>
        <p:txBody>
          <a:bodyPr/>
          <a:lstStyle/>
          <a:p>
            <a:pPr eaLnBrk="1" hangingPunct="1"/>
            <a:r>
              <a:rPr lang="en-US" dirty="0"/>
              <a:t>“Once the ALJ s decision became a final judgment principles of </a:t>
            </a:r>
            <a:r>
              <a:rPr lang="en-US" i="1" dirty="0"/>
              <a:t>res judicata </a:t>
            </a:r>
            <a:r>
              <a:rPr lang="en-US" dirty="0"/>
              <a:t>preclude </a:t>
            </a:r>
            <a:r>
              <a:rPr lang="en-US" dirty="0" err="1"/>
              <a:t>relitigation</a:t>
            </a:r>
            <a:r>
              <a:rPr lang="en-US" dirty="0"/>
              <a:t>.”</a:t>
            </a:r>
          </a:p>
          <a:p>
            <a:pPr eaLnBrk="1" hangingPunct="1"/>
            <a:r>
              <a:rPr lang="en-US" dirty="0"/>
              <a:t>But why did the SC in Wooley say that ALJ opinions are not entitled to </a:t>
            </a:r>
            <a:r>
              <a:rPr lang="en-US" i="1" dirty="0"/>
              <a:t>res judicata</a:t>
            </a:r>
            <a:r>
              <a:rPr lang="en-US" dirty="0"/>
              <a:t>?</a:t>
            </a:r>
          </a:p>
          <a:p>
            <a:pPr lvl="1" eaLnBrk="1" hangingPunct="1"/>
            <a:r>
              <a:rPr lang="en-US" dirty="0"/>
              <a:t>Why are worker's compensation tribunal decisions an exception?</a:t>
            </a:r>
          </a:p>
          <a:p>
            <a:pPr lvl="1" eaLnBrk="1" hangingPunct="1"/>
            <a:r>
              <a:rPr lang="en-US" dirty="0"/>
              <a:t>Was this done for the DAL?</a:t>
            </a:r>
          </a:p>
        </p:txBody>
      </p:sp>
    </p:spTree>
    <p:extLst>
      <p:ext uri="{BB962C8B-B14F-4D97-AF65-F5344CB8AC3E}">
        <p14:creationId xmlns:p14="http://schemas.microsoft.com/office/powerpoint/2010/main" val="531249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0A78159-04AE-46D8-87D1-86F0D1462CA6}" type="slidenum">
              <a:rPr lang="en-US"/>
              <a:pPr/>
              <a:t>14</a:t>
            </a:fld>
            <a:endParaRPr lang="en-US"/>
          </a:p>
        </p:txBody>
      </p:sp>
      <p:sp>
        <p:nvSpPr>
          <p:cNvPr id="14339" name="Rectangle 2"/>
          <p:cNvSpPr>
            <a:spLocks noGrp="1" noChangeArrowheads="1"/>
          </p:cNvSpPr>
          <p:nvPr>
            <p:ph type="title"/>
          </p:nvPr>
        </p:nvSpPr>
        <p:spPr/>
        <p:txBody>
          <a:bodyPr/>
          <a:lstStyle/>
          <a:p>
            <a:pPr eaLnBrk="1" hangingPunct="1"/>
            <a:r>
              <a:rPr lang="en-US"/>
              <a:t>The Court's Order</a:t>
            </a:r>
          </a:p>
        </p:txBody>
      </p:sp>
      <p:sp>
        <p:nvSpPr>
          <p:cNvPr id="14340" name="Rectangle 3"/>
          <p:cNvSpPr>
            <a:spLocks noGrp="1" noChangeArrowheads="1"/>
          </p:cNvSpPr>
          <p:nvPr>
            <p:ph type="body" idx="1"/>
          </p:nvPr>
        </p:nvSpPr>
        <p:spPr/>
        <p:txBody>
          <a:bodyPr/>
          <a:lstStyle/>
          <a:p>
            <a:pPr eaLnBrk="1" hangingPunct="1"/>
            <a:r>
              <a:rPr lang="en-US" sz="2800" dirty="0"/>
              <a:t>“On our </a:t>
            </a:r>
            <a:r>
              <a:rPr lang="en-US" sz="2800" i="1" dirty="0"/>
              <a:t>de novo </a:t>
            </a:r>
            <a:r>
              <a:rPr lang="en-US" sz="2800" dirty="0"/>
              <a:t>review we conclude that the material facts are undisputed and that </a:t>
            </a:r>
            <a:r>
              <a:rPr lang="en-US" sz="2800" dirty="0" err="1"/>
              <a:t>Bonvillian</a:t>
            </a:r>
            <a:r>
              <a:rPr lang="en-US" sz="2800" dirty="0"/>
              <a:t> is entitled to judgment in his favor as a matter of law. The undisputed facts include the following:”</a:t>
            </a:r>
          </a:p>
          <a:p>
            <a:pPr lvl="1" eaLnBrk="1" hangingPunct="1"/>
            <a:r>
              <a:rPr lang="en-US" sz="2800" dirty="0"/>
              <a:t>“The ALJ decision and order became a final enforceable judgment at the latest when the Louisiana Supreme Court did not consider writs in </a:t>
            </a:r>
            <a:r>
              <a:rPr lang="en-US" sz="2800" i="1" dirty="0" err="1"/>
              <a:t>Bonvillian</a:t>
            </a:r>
            <a:r>
              <a:rPr lang="en-US" sz="2800" i="1" dirty="0"/>
              <a:t> v. Department of Ins</a:t>
            </a:r>
            <a:r>
              <a:rPr lang="en-US" sz="2800" dirty="0"/>
              <a:t>. 901 So 2d 1081 ... </a:t>
            </a:r>
            <a:r>
              <a:rPr lang="en-US" sz="2800" i="1" dirty="0">
                <a:highlight>
                  <a:srgbClr val="FFFF00"/>
                </a:highlight>
              </a:rPr>
              <a:t>The ALJs final enforceable judgment ordered the Department to issue the license.”</a:t>
            </a:r>
          </a:p>
        </p:txBody>
      </p:sp>
    </p:spTree>
    <p:extLst>
      <p:ext uri="{BB962C8B-B14F-4D97-AF65-F5344CB8AC3E}">
        <p14:creationId xmlns:p14="http://schemas.microsoft.com/office/powerpoint/2010/main" val="1718361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Where do We Stand after </a:t>
            </a:r>
            <a:r>
              <a:rPr lang="en-US" err="1"/>
              <a:t>Bonvillian</a:t>
            </a:r>
            <a:r>
              <a:rPr lang="en-US"/>
              <a:t>?</a:t>
            </a:r>
          </a:p>
        </p:txBody>
      </p:sp>
      <p:sp>
        <p:nvSpPr>
          <p:cNvPr id="3" name="Content Placeholder 2"/>
          <p:cNvSpPr>
            <a:spLocks noGrp="1"/>
          </p:cNvSpPr>
          <p:nvPr>
            <p:ph idx="1"/>
          </p:nvPr>
        </p:nvSpPr>
        <p:spPr/>
        <p:txBody>
          <a:bodyPr/>
          <a:lstStyle/>
          <a:p>
            <a:r>
              <a:rPr lang="en-US" dirty="0"/>
              <a:t>You can force the agency to comply by asking for a declaratory judgement. </a:t>
            </a:r>
          </a:p>
          <a:p>
            <a:r>
              <a:rPr lang="en-US" dirty="0"/>
              <a:t>Do you have to exhaust judicial review to satisfy the final judgement provision of the res judicata statute?</a:t>
            </a:r>
          </a:p>
          <a:p>
            <a:r>
              <a:rPr lang="en-US" dirty="0"/>
              <a:t>As best I can tell, agencies have quit fighting the law – there has been no further litigation on these questions. </a:t>
            </a:r>
          </a:p>
        </p:txBody>
      </p:sp>
      <p:sp>
        <p:nvSpPr>
          <p:cNvPr id="4" name="Slide Number Placeholder 3"/>
          <p:cNvSpPr>
            <a:spLocks noGrp="1"/>
          </p:cNvSpPr>
          <p:nvPr>
            <p:ph type="sldNum" sz="quarter" idx="12"/>
          </p:nvPr>
        </p:nvSpPr>
        <p:spPr/>
        <p:txBody>
          <a:bodyPr/>
          <a:lstStyle/>
          <a:p>
            <a:pPr>
              <a:defRPr/>
            </a:pPr>
            <a:fld id="{63CB1642-9A77-4F90-A949-189E77A7007F}" type="slidenum">
              <a:rPr lang="en-US" smtClean="0"/>
              <a:pPr>
                <a:defRPr/>
              </a:pPr>
              <a:t>15</a:t>
            </a:fld>
            <a:endParaRPr lang="en-US"/>
          </a:p>
        </p:txBody>
      </p:sp>
    </p:spTree>
    <p:extLst>
      <p:ext uri="{BB962C8B-B14F-4D97-AF65-F5344CB8AC3E}">
        <p14:creationId xmlns:p14="http://schemas.microsoft.com/office/powerpoint/2010/main" val="3900381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9BE2374-82F1-4108-9CD2-3955CFA92D72}" type="slidenum">
              <a:rPr lang="en-US"/>
              <a:pPr/>
              <a:t>2</a:t>
            </a:fld>
            <a:endParaRPr lang="en-US"/>
          </a:p>
        </p:txBody>
      </p:sp>
      <p:sp>
        <p:nvSpPr>
          <p:cNvPr id="3075" name="Rectangle 2"/>
          <p:cNvSpPr>
            <a:spLocks noGrp="1" noChangeArrowheads="1"/>
          </p:cNvSpPr>
          <p:nvPr>
            <p:ph type="title"/>
          </p:nvPr>
        </p:nvSpPr>
        <p:spPr>
          <a:xfrm>
            <a:off x="1143000" y="228600"/>
            <a:ext cx="7793037" cy="1462087"/>
          </a:xfrm>
        </p:spPr>
        <p:txBody>
          <a:bodyPr/>
          <a:lstStyle/>
          <a:p>
            <a:pPr eaLnBrk="1" hangingPunct="1"/>
            <a:r>
              <a:rPr lang="en-US" i="1"/>
              <a:t>Bonvillian v. Dep't of Insurance</a:t>
            </a:r>
            <a:r>
              <a:rPr lang="en-US"/>
              <a:t>, 906 So.2d 596 (</a:t>
            </a:r>
            <a:r>
              <a:rPr lang="en-US" err="1"/>
              <a:t>La.App</a:t>
            </a:r>
            <a:r>
              <a:rPr lang="en-US"/>
              <a:t>. Cir.1 2005)</a:t>
            </a:r>
          </a:p>
        </p:txBody>
      </p:sp>
      <p:sp>
        <p:nvSpPr>
          <p:cNvPr id="58371" name="Rectangle 3"/>
          <p:cNvSpPr>
            <a:spLocks noGrp="1" noChangeArrowheads="1"/>
          </p:cNvSpPr>
          <p:nvPr>
            <p:ph type="body" idx="1"/>
          </p:nvPr>
        </p:nvSpPr>
        <p:spPr/>
        <p:txBody>
          <a:bodyPr>
            <a:normAutofit fontScale="92500" lnSpcReduction="10000"/>
          </a:bodyPr>
          <a:lstStyle/>
          <a:p>
            <a:pPr eaLnBrk="1" hangingPunct="1">
              <a:defRPr/>
            </a:pPr>
            <a:r>
              <a:rPr lang="en-US"/>
              <a:t>What is the underlying dispute?</a:t>
            </a:r>
          </a:p>
          <a:p>
            <a:pPr lvl="1" eaLnBrk="1" hangingPunct="1">
              <a:defRPr/>
            </a:pPr>
            <a:r>
              <a:rPr lang="en-US"/>
              <a:t>Insurance Commission refused to renew a bail bond agent's license</a:t>
            </a:r>
          </a:p>
          <a:p>
            <a:pPr lvl="1" eaLnBrk="1" hangingPunct="1">
              <a:defRPr/>
            </a:pPr>
            <a:r>
              <a:rPr lang="en-US"/>
              <a:t>Why do we bond these folks?</a:t>
            </a:r>
          </a:p>
          <a:p>
            <a:pPr eaLnBrk="1" hangingPunct="1">
              <a:defRPr/>
            </a:pPr>
            <a:r>
              <a:rPr lang="en-US"/>
              <a:t>What did the plaintiff do?</a:t>
            </a:r>
          </a:p>
          <a:p>
            <a:pPr lvl="1" eaLnBrk="1" hangingPunct="1">
              <a:defRPr/>
            </a:pPr>
            <a:r>
              <a:rPr lang="en-US"/>
              <a:t>Went to the ALJ, who overruled the agency</a:t>
            </a:r>
          </a:p>
          <a:p>
            <a:pPr eaLnBrk="1" hangingPunct="1">
              <a:defRPr/>
            </a:pPr>
            <a:r>
              <a:rPr lang="en-US"/>
              <a:t>What did the agency do?</a:t>
            </a:r>
          </a:p>
          <a:p>
            <a:pPr lvl="1" eaLnBrk="1" hangingPunct="1">
              <a:defRPr/>
            </a:pPr>
            <a:r>
              <a:rPr lang="en-US"/>
              <a:t>Refused to issue the license</a:t>
            </a:r>
          </a:p>
          <a:p>
            <a:pPr eaLnBrk="1" hangingPunct="1">
              <a:defRPr/>
            </a:pPr>
            <a:r>
              <a:rPr lang="en-US"/>
              <a:t>What legal relief did plaintiff ask for?</a:t>
            </a:r>
          </a:p>
        </p:txBody>
      </p:sp>
    </p:spTree>
    <p:extLst>
      <p:ext uri="{BB962C8B-B14F-4D97-AF65-F5344CB8AC3E}">
        <p14:creationId xmlns:p14="http://schemas.microsoft.com/office/powerpoint/2010/main" val="277880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LSA-C.C.P. Art. 3862 Mandamus; issuance of</a:t>
            </a:r>
          </a:p>
        </p:txBody>
      </p:sp>
      <p:sp>
        <p:nvSpPr>
          <p:cNvPr id="3" name="Content Placeholder 2"/>
          <p:cNvSpPr>
            <a:spLocks noGrp="1"/>
          </p:cNvSpPr>
          <p:nvPr>
            <p:ph idx="1"/>
          </p:nvPr>
        </p:nvSpPr>
        <p:spPr/>
        <p:txBody>
          <a:bodyPr>
            <a:normAutofit fontScale="77500" lnSpcReduction="20000"/>
          </a:bodyPr>
          <a:lstStyle/>
          <a:p>
            <a:r>
              <a:rPr lang="en-US" dirty="0"/>
              <a:t>A writ of mandamus may be issued in all cases </a:t>
            </a:r>
            <a:r>
              <a:rPr lang="en-US" i="1" dirty="0">
                <a:highlight>
                  <a:srgbClr val="FFFF00"/>
                </a:highlight>
              </a:rPr>
              <a:t>where the law provides no relief by ordinary means or where the delay involved in obtaining ordinary relief may cause injustice</a:t>
            </a:r>
            <a:r>
              <a:rPr lang="en-US" dirty="0"/>
              <a:t>; provided, however, that no court shall issue or cause to be issued a writ of mandamus to compel the expenditure of state funds by any state department, board or agency, or any officer, administrator or head thereof, or any officer of the state of Louisiana, in any suit or action involving the expenditure of public funds under any statute or law of this state, when the director of such department, board or agency, or the governor shall certify </a:t>
            </a:r>
            <a:r>
              <a:rPr lang="en-US" i="1" dirty="0">
                <a:highlight>
                  <a:srgbClr val="FFFF00"/>
                </a:highlight>
              </a:rPr>
              <a:t>that the expenditure of such funds would have the effect of creating a deficit in the funds of said agency or be in violation of the requirements placed upon the expenditure of such funds by the legislature</a:t>
            </a:r>
            <a:r>
              <a:rPr lang="en-US" dirty="0"/>
              <a:t>.</a:t>
            </a:r>
          </a:p>
        </p:txBody>
      </p:sp>
      <p:sp>
        <p:nvSpPr>
          <p:cNvPr id="4" name="Slide Number Placeholder 3"/>
          <p:cNvSpPr>
            <a:spLocks noGrp="1"/>
          </p:cNvSpPr>
          <p:nvPr>
            <p:ph type="sldNum" sz="quarter" idx="12"/>
          </p:nvPr>
        </p:nvSpPr>
        <p:spPr/>
        <p:txBody>
          <a:bodyPr/>
          <a:lstStyle/>
          <a:p>
            <a:pPr>
              <a:defRPr/>
            </a:pPr>
            <a:fld id="{63CB1642-9A77-4F90-A949-189E77A7007F}" type="slidenum">
              <a:rPr lang="en-US" smtClean="0"/>
              <a:pPr>
                <a:defRPr/>
              </a:pPr>
              <a:t>3</a:t>
            </a:fld>
            <a:endParaRPr lang="en-US"/>
          </a:p>
        </p:txBody>
      </p:sp>
    </p:spTree>
    <p:extLst>
      <p:ext uri="{BB962C8B-B14F-4D97-AF65-F5344CB8AC3E}">
        <p14:creationId xmlns:p14="http://schemas.microsoft.com/office/powerpoint/2010/main" val="403024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7E9159A-09E9-4719-8272-10F793624504}" type="slidenum">
              <a:rPr lang="en-US"/>
              <a:pPr/>
              <a:t>4</a:t>
            </a:fld>
            <a:endParaRPr lang="en-US"/>
          </a:p>
        </p:txBody>
      </p:sp>
      <p:sp>
        <p:nvSpPr>
          <p:cNvPr id="4099" name="Rectangle 2"/>
          <p:cNvSpPr>
            <a:spLocks noGrp="1" noChangeArrowheads="1"/>
          </p:cNvSpPr>
          <p:nvPr>
            <p:ph type="title"/>
          </p:nvPr>
        </p:nvSpPr>
        <p:spPr/>
        <p:txBody>
          <a:bodyPr/>
          <a:lstStyle/>
          <a:p>
            <a:pPr eaLnBrk="1" hangingPunct="1"/>
            <a:r>
              <a:rPr lang="en-US"/>
              <a:t>The District Court</a:t>
            </a:r>
          </a:p>
        </p:txBody>
      </p:sp>
      <p:sp>
        <p:nvSpPr>
          <p:cNvPr id="4100" name="Rectangle 3"/>
          <p:cNvSpPr>
            <a:spLocks noGrp="1" noChangeArrowheads="1"/>
          </p:cNvSpPr>
          <p:nvPr>
            <p:ph type="body" idx="1"/>
          </p:nvPr>
        </p:nvSpPr>
        <p:spPr/>
        <p:txBody>
          <a:bodyPr/>
          <a:lstStyle/>
          <a:p>
            <a:pPr eaLnBrk="1" hangingPunct="1"/>
            <a:r>
              <a:rPr lang="en-US" sz="2800"/>
              <a:t>Did the District Court issue the mandamus?</a:t>
            </a:r>
          </a:p>
          <a:p>
            <a:pPr eaLnBrk="1" hangingPunct="1"/>
            <a:r>
              <a:rPr lang="en-US" sz="2800"/>
              <a:t>Why doesn't the DAL statue prohibiting the agency from appealing ALJ rulings apply?</a:t>
            </a:r>
          </a:p>
          <a:p>
            <a:pPr lvl="1" eaLnBrk="1" hangingPunct="1"/>
            <a:r>
              <a:rPr lang="en-US" sz="2800"/>
              <a:t>"[n]o agency or official thereof, or other person acting on behalf of an agency or official thereof shall be entitled to judicial review under this Chapter."</a:t>
            </a:r>
          </a:p>
          <a:p>
            <a:pPr eaLnBrk="1" hangingPunct="1"/>
            <a:r>
              <a:rPr lang="en-US" sz="2800"/>
              <a:t>What is the Department appealing?</a:t>
            </a:r>
          </a:p>
        </p:txBody>
      </p:sp>
    </p:spTree>
    <p:extLst>
      <p:ext uri="{BB962C8B-B14F-4D97-AF65-F5344CB8AC3E}">
        <p14:creationId xmlns:p14="http://schemas.microsoft.com/office/powerpoint/2010/main" val="245687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AE1407D-B447-4E01-86D2-9CC2C5647048}" type="slidenum">
              <a:rPr lang="en-US"/>
              <a:pPr/>
              <a:t>5</a:t>
            </a:fld>
            <a:endParaRPr lang="en-US"/>
          </a:p>
        </p:txBody>
      </p:sp>
      <p:sp>
        <p:nvSpPr>
          <p:cNvPr id="5123" name="Rectangle 2"/>
          <p:cNvSpPr>
            <a:spLocks noGrp="1" noChangeArrowheads="1"/>
          </p:cNvSpPr>
          <p:nvPr>
            <p:ph type="title"/>
          </p:nvPr>
        </p:nvSpPr>
        <p:spPr/>
        <p:txBody>
          <a:bodyPr/>
          <a:lstStyle/>
          <a:p>
            <a:pPr eaLnBrk="1" hangingPunct="1"/>
            <a:r>
              <a:rPr lang="en-US"/>
              <a:t>Mandamus</a:t>
            </a:r>
          </a:p>
        </p:txBody>
      </p:sp>
      <p:sp>
        <p:nvSpPr>
          <p:cNvPr id="5124" name="Rectangle 3"/>
          <p:cNvSpPr>
            <a:spLocks noGrp="1" noChangeArrowheads="1"/>
          </p:cNvSpPr>
          <p:nvPr>
            <p:ph type="body" idx="1"/>
          </p:nvPr>
        </p:nvSpPr>
        <p:spPr>
          <a:xfrm>
            <a:off x="304800" y="2133600"/>
            <a:ext cx="8534400" cy="4495800"/>
          </a:xfrm>
        </p:spPr>
        <p:txBody>
          <a:bodyPr/>
          <a:lstStyle/>
          <a:p>
            <a:pPr eaLnBrk="1" hangingPunct="1">
              <a:lnSpc>
                <a:spcPct val="90000"/>
              </a:lnSpc>
            </a:pPr>
            <a:r>
              <a:rPr lang="en-US" sz="2400"/>
              <a:t>What is the most famous mandamus case?</a:t>
            </a:r>
          </a:p>
          <a:p>
            <a:pPr eaLnBrk="1" hangingPunct="1">
              <a:lnSpc>
                <a:spcPct val="90000"/>
              </a:lnSpc>
            </a:pPr>
            <a:r>
              <a:rPr lang="en-US" sz="2400"/>
              <a:t>What is the standard for granting mandamus?</a:t>
            </a:r>
          </a:p>
          <a:p>
            <a:pPr lvl="1" eaLnBrk="1" hangingPunct="1">
              <a:lnSpc>
                <a:spcPct val="90000"/>
              </a:lnSpc>
            </a:pPr>
            <a:r>
              <a:rPr lang="en-US" sz="2400"/>
              <a:t>“In mandamus proceedings against a public officer involving the performance of official duty, nothing can be inquired into but the question of duty on the face of the statute and the ministerial character of the duty he is charged to perform.”</a:t>
            </a:r>
          </a:p>
          <a:p>
            <a:pPr lvl="1" eaLnBrk="1" hangingPunct="1">
              <a:lnSpc>
                <a:spcPct val="90000"/>
              </a:lnSpc>
            </a:pPr>
            <a:r>
              <a:rPr lang="en-US" sz="2400"/>
              <a:t>“The remedy is not available to command the performance of an act that contains any element of discretion, however slight.”</a:t>
            </a:r>
          </a:p>
          <a:p>
            <a:pPr eaLnBrk="1" hangingPunct="1">
              <a:lnSpc>
                <a:spcPct val="90000"/>
              </a:lnSpc>
            </a:pPr>
            <a:r>
              <a:rPr lang="en-US" sz="2400"/>
              <a:t>Why is mandamus so limited?</a:t>
            </a:r>
          </a:p>
          <a:p>
            <a:pPr lvl="1" eaLnBrk="1" hangingPunct="1">
              <a:lnSpc>
                <a:spcPct val="90000"/>
              </a:lnSpc>
            </a:pPr>
            <a:r>
              <a:rPr lang="en-US" sz="2400"/>
              <a:t>Undermines the political control of agencies, thus raises separation of powers issues.</a:t>
            </a:r>
          </a:p>
        </p:txBody>
      </p:sp>
    </p:spTree>
    <p:extLst>
      <p:ext uri="{BB962C8B-B14F-4D97-AF65-F5344CB8AC3E}">
        <p14:creationId xmlns:p14="http://schemas.microsoft.com/office/powerpoint/2010/main" val="116239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7B5C166-C51E-4EAD-9E49-4F273997F7ED}" type="slidenum">
              <a:rPr lang="en-US"/>
              <a:pPr/>
              <a:t>6</a:t>
            </a:fld>
            <a:endParaRPr lang="en-US"/>
          </a:p>
        </p:txBody>
      </p:sp>
      <p:sp>
        <p:nvSpPr>
          <p:cNvPr id="6147" name="Rectangle 2"/>
          <p:cNvSpPr>
            <a:spLocks noGrp="1" noChangeArrowheads="1"/>
          </p:cNvSpPr>
          <p:nvPr>
            <p:ph type="title"/>
          </p:nvPr>
        </p:nvSpPr>
        <p:spPr/>
        <p:txBody>
          <a:bodyPr/>
          <a:lstStyle/>
          <a:p>
            <a:pPr eaLnBrk="1" hangingPunct="1"/>
            <a:r>
              <a:rPr lang="en-US"/>
              <a:t>When May Mandamus be used Against the Insurance Commission?</a:t>
            </a:r>
          </a:p>
        </p:txBody>
      </p:sp>
      <p:sp>
        <p:nvSpPr>
          <p:cNvPr id="6148" name="Rectangle 3"/>
          <p:cNvSpPr>
            <a:spLocks noGrp="1" noChangeArrowheads="1"/>
          </p:cNvSpPr>
          <p:nvPr>
            <p:ph type="body" idx="1"/>
          </p:nvPr>
        </p:nvSpPr>
        <p:spPr/>
        <p:txBody>
          <a:bodyPr/>
          <a:lstStyle/>
          <a:p>
            <a:pPr eaLnBrk="1" hangingPunct="1"/>
            <a:r>
              <a:rPr lang="en-US" sz="2800"/>
              <a:t>"writ of mandamus may be sought to compel the commissioner of insurance to perform a ministerial duty as established by law, where it is alleged that the commissioner of insurance is acting fraudulently or not impartially fulfilling his duties, or where the delay involved in obtaining ordinary relief may cause injustice."</a:t>
            </a:r>
          </a:p>
          <a:p>
            <a:pPr eaLnBrk="1" hangingPunct="1"/>
            <a:r>
              <a:rPr lang="en-US" sz="2800"/>
              <a:t>Does issuing a license involve discretion?</a:t>
            </a:r>
          </a:p>
          <a:p>
            <a:pPr lvl="1" eaLnBrk="1" hangingPunct="1"/>
            <a:r>
              <a:rPr lang="en-US" sz="2800"/>
              <a:t>How does plaintiff claim that the ALJ ruling changes this?</a:t>
            </a:r>
          </a:p>
        </p:txBody>
      </p:sp>
    </p:spTree>
    <p:extLst>
      <p:ext uri="{BB962C8B-B14F-4D97-AF65-F5344CB8AC3E}">
        <p14:creationId xmlns:p14="http://schemas.microsoft.com/office/powerpoint/2010/main" val="2745489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816325-7C2C-475E-B8AB-4D288528F6AF}" type="slidenum">
              <a:rPr lang="en-US"/>
              <a:pPr/>
              <a:t>7</a:t>
            </a:fld>
            <a:endParaRPr lang="en-US"/>
          </a:p>
        </p:txBody>
      </p:sp>
      <p:sp>
        <p:nvSpPr>
          <p:cNvPr id="7171" name="Rectangle 2"/>
          <p:cNvSpPr>
            <a:spLocks noGrp="1" noChangeArrowheads="1"/>
          </p:cNvSpPr>
          <p:nvPr>
            <p:ph type="title"/>
          </p:nvPr>
        </p:nvSpPr>
        <p:spPr/>
        <p:txBody>
          <a:bodyPr/>
          <a:lstStyle/>
          <a:p>
            <a:pPr eaLnBrk="1" hangingPunct="1"/>
            <a:r>
              <a:rPr lang="en-US"/>
              <a:t>The Effect of Wooley</a:t>
            </a:r>
          </a:p>
        </p:txBody>
      </p:sp>
      <p:sp>
        <p:nvSpPr>
          <p:cNvPr id="7172" name="Rectangle 3"/>
          <p:cNvSpPr>
            <a:spLocks noGrp="1" noChangeArrowheads="1"/>
          </p:cNvSpPr>
          <p:nvPr>
            <p:ph type="body" idx="1"/>
          </p:nvPr>
        </p:nvSpPr>
        <p:spPr/>
        <p:txBody>
          <a:bodyPr/>
          <a:lstStyle/>
          <a:p>
            <a:pPr eaLnBrk="1" hangingPunct="1"/>
            <a:r>
              <a:rPr lang="en-US"/>
              <a:t>The [</a:t>
            </a:r>
            <a:r>
              <a:rPr lang="en-US" err="1"/>
              <a:t>Wooley</a:t>
            </a:r>
            <a:r>
              <a:rPr lang="en-US"/>
              <a:t>] Court further determined that "[b]</a:t>
            </a:r>
            <a:r>
              <a:rPr lang="en-US" err="1"/>
              <a:t>ecause</a:t>
            </a:r>
            <a:r>
              <a:rPr lang="en-US"/>
              <a:t> the decision and order of the ALJ was not a valid and final judgment for purposes of </a:t>
            </a:r>
            <a:r>
              <a:rPr lang="en-US" i="1"/>
              <a:t>res judicata</a:t>
            </a:r>
            <a:r>
              <a:rPr lang="en-US"/>
              <a:t>, ... the ALJ's judgment is not entitled to res judicata effect." </a:t>
            </a:r>
            <a:r>
              <a:rPr lang="en-US" err="1"/>
              <a:t>Wooley</a:t>
            </a:r>
            <a:r>
              <a:rPr lang="en-US"/>
              <a:t>, 2004-0882 at p. 19, ___ So.2d at ___. </a:t>
            </a:r>
          </a:p>
        </p:txBody>
      </p:sp>
    </p:spTree>
    <p:extLst>
      <p:ext uri="{BB962C8B-B14F-4D97-AF65-F5344CB8AC3E}">
        <p14:creationId xmlns:p14="http://schemas.microsoft.com/office/powerpoint/2010/main" val="91446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874CD34-F1A3-4A33-95BF-9D80CCC11AAC}" type="slidenum">
              <a:rPr lang="en-US"/>
              <a:pPr/>
              <a:t>8</a:t>
            </a:fld>
            <a:endParaRPr lang="en-US"/>
          </a:p>
        </p:txBody>
      </p:sp>
      <p:sp>
        <p:nvSpPr>
          <p:cNvPr id="8195" name="Rectangle 2"/>
          <p:cNvSpPr>
            <a:spLocks noGrp="1" noChangeArrowheads="1"/>
          </p:cNvSpPr>
          <p:nvPr>
            <p:ph type="title"/>
          </p:nvPr>
        </p:nvSpPr>
        <p:spPr/>
        <p:txBody>
          <a:bodyPr/>
          <a:lstStyle/>
          <a:p>
            <a:pPr eaLnBrk="1" hangingPunct="1"/>
            <a:r>
              <a:rPr lang="en-US"/>
              <a:t>What did the Court Rule?</a:t>
            </a:r>
          </a:p>
        </p:txBody>
      </p:sp>
      <p:sp>
        <p:nvSpPr>
          <p:cNvPr id="8196" name="Rectangle 3"/>
          <p:cNvSpPr>
            <a:spLocks noGrp="1" noChangeArrowheads="1"/>
          </p:cNvSpPr>
          <p:nvPr>
            <p:ph type="body" idx="1"/>
          </p:nvPr>
        </p:nvSpPr>
        <p:spPr/>
        <p:txBody>
          <a:bodyPr/>
          <a:lstStyle/>
          <a:p>
            <a:pPr eaLnBrk="1" hangingPunct="1"/>
            <a:r>
              <a:rPr lang="en-US" dirty="0"/>
              <a:t>In sum, </a:t>
            </a:r>
            <a:r>
              <a:rPr lang="en-US" dirty="0" err="1"/>
              <a:t>Bonvillian</a:t>
            </a:r>
            <a:r>
              <a:rPr lang="en-US" dirty="0"/>
              <a:t> has not met his burden of showing that a delay in obtaining ordinary relief would cause injustice sufficient to warrant the issuance of a writ of mandamus or </a:t>
            </a:r>
            <a:r>
              <a:rPr lang="en-US" i="1" dirty="0">
                <a:highlight>
                  <a:srgbClr val="FFFF00"/>
                </a:highlight>
              </a:rPr>
              <a:t>that there were no ordinary remedies available</a:t>
            </a:r>
            <a:r>
              <a:rPr lang="en-US" dirty="0">
                <a:highlight>
                  <a:srgbClr val="FFFF00"/>
                </a:highlight>
              </a:rPr>
              <a:t> through which he could obtain relief</a:t>
            </a:r>
            <a:r>
              <a:rPr lang="en-US" dirty="0"/>
              <a:t>. As set forth in </a:t>
            </a:r>
            <a:r>
              <a:rPr lang="en-US" i="1" dirty="0"/>
              <a:t>Wiginton</a:t>
            </a:r>
            <a:r>
              <a:rPr lang="en-US" dirty="0"/>
              <a:t>, mandamus presumably can not lie in cases that are doubtful. </a:t>
            </a:r>
          </a:p>
        </p:txBody>
      </p:sp>
    </p:spTree>
    <p:extLst>
      <p:ext uri="{BB962C8B-B14F-4D97-AF65-F5344CB8AC3E}">
        <p14:creationId xmlns:p14="http://schemas.microsoft.com/office/powerpoint/2010/main" val="47128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pPr eaLnBrk="1" hangingPunct="1"/>
            <a:r>
              <a:rPr lang="en-US" i="1"/>
              <a:t>Bonvillian v. Dep't of Insurance</a:t>
            </a:r>
            <a:r>
              <a:rPr lang="en-US"/>
              <a:t>, 5 So.3d 233 (</a:t>
            </a:r>
            <a:r>
              <a:rPr lang="en-US" err="1"/>
              <a:t>La.App</a:t>
            </a:r>
            <a:r>
              <a:rPr lang="en-US"/>
              <a:t>. Cir.1 2008)</a:t>
            </a:r>
          </a:p>
        </p:txBody>
      </p:sp>
      <p:sp>
        <p:nvSpPr>
          <p:cNvPr id="9219" name="Rectangle 4"/>
          <p:cNvSpPr>
            <a:spLocks noGrp="1" noChangeArrowheads="1"/>
          </p:cNvSpPr>
          <p:nvPr>
            <p:ph type="subTitle" idx="1"/>
          </p:nvPr>
        </p:nvSpPr>
        <p:spPr/>
        <p:txBody>
          <a:bodyPr/>
          <a:lstStyle/>
          <a:p>
            <a:pPr eaLnBrk="1" hangingPunct="1"/>
            <a:r>
              <a:rPr lang="en-US"/>
              <a:t>Round II</a:t>
            </a:r>
          </a:p>
        </p:txBody>
      </p:sp>
      <p:sp>
        <p:nvSpPr>
          <p:cNvPr id="2" name="Slide Number Placeholder 1">
            <a:extLst>
              <a:ext uri="{FF2B5EF4-FFF2-40B4-BE49-F238E27FC236}">
                <a16:creationId xmlns:a16="http://schemas.microsoft.com/office/drawing/2014/main" id="{E77F6250-DC70-49A8-A1B8-736CBDC1AC2E}"/>
              </a:ext>
            </a:extLst>
          </p:cNvPr>
          <p:cNvSpPr>
            <a:spLocks noGrp="1"/>
          </p:cNvSpPr>
          <p:nvPr>
            <p:ph type="sldNum" sz="quarter" idx="12"/>
          </p:nvPr>
        </p:nvSpPr>
        <p:spPr/>
        <p:txBody>
          <a:bodyPr/>
          <a:lstStyle/>
          <a:p>
            <a:pPr>
              <a:defRPr/>
            </a:pPr>
            <a:fld id="{14352923-D39C-456D-A4D0-962C6C599CDA}" type="slidenum">
              <a:rPr lang="en-US" smtClean="0"/>
              <a:pPr>
                <a:defRPr/>
              </a:pPr>
              <a:t>9</a:t>
            </a:fld>
            <a:endParaRPr lang="en-US"/>
          </a:p>
        </p:txBody>
      </p:sp>
    </p:spTree>
    <p:extLst>
      <p:ext uri="{BB962C8B-B14F-4D97-AF65-F5344CB8AC3E}">
        <p14:creationId xmlns:p14="http://schemas.microsoft.com/office/powerpoint/2010/main" val="3313519072"/>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3103</TotalTime>
  <Words>1189</Words>
  <Application>Microsoft Office PowerPoint</Application>
  <PresentationFormat>On-screen Show (4:3)</PresentationFormat>
  <Paragraphs>74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Tahoma</vt:lpstr>
      <vt:lpstr>Wingdings</vt:lpstr>
      <vt:lpstr>Blends</vt:lpstr>
      <vt:lpstr>After Wooley</vt:lpstr>
      <vt:lpstr>Bonvillian v. Dep't of Insurance, 906 So.2d 596 (La.App. Cir.1 2005)</vt:lpstr>
      <vt:lpstr>LSA-C.C.P. Art. 3862 Mandamus; issuance of</vt:lpstr>
      <vt:lpstr>The District Court</vt:lpstr>
      <vt:lpstr>Mandamus</vt:lpstr>
      <vt:lpstr>When May Mandamus be used Against the Insurance Commission?</vt:lpstr>
      <vt:lpstr>The Effect of Wooley</vt:lpstr>
      <vt:lpstr>What did the Court Rule?</vt:lpstr>
      <vt:lpstr>Bonvillian v. Dep't of Insurance, 5 So.3d 233 (La.App. Cir.1 2008)</vt:lpstr>
      <vt:lpstr>Procedure in this Case</vt:lpstr>
      <vt:lpstr>The Commissioner's Points of Error on Appeal</vt:lpstr>
      <vt:lpstr>What Changed After Wooley I?</vt:lpstr>
      <vt:lpstr>What does the Court say is the Effect of this Language?</vt:lpstr>
      <vt:lpstr>The Court's Order</vt:lpstr>
      <vt:lpstr>Where do We Stand after Bonvillian?</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P Richards</cp:lastModifiedBy>
  <cp:revision>234</cp:revision>
  <dcterms:created xsi:type="dcterms:W3CDTF">2008-01-16T20:46:13Z</dcterms:created>
  <dcterms:modified xsi:type="dcterms:W3CDTF">2019-09-03T13:40:49Z</dcterms:modified>
</cp:coreProperties>
</file>