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6"/>
  </p:notesMasterIdLst>
  <p:sldIdLst>
    <p:sldId id="256" r:id="rId2"/>
    <p:sldId id="423" r:id="rId3"/>
    <p:sldId id="424" r:id="rId4"/>
    <p:sldId id="383" r:id="rId5"/>
    <p:sldId id="351" r:id="rId6"/>
    <p:sldId id="353" r:id="rId7"/>
    <p:sldId id="352" r:id="rId8"/>
    <p:sldId id="354" r:id="rId9"/>
    <p:sldId id="355" r:id="rId10"/>
    <p:sldId id="426" r:id="rId11"/>
    <p:sldId id="427" r:id="rId12"/>
    <p:sldId id="507" r:id="rId13"/>
    <p:sldId id="428" r:id="rId14"/>
    <p:sldId id="431" r:id="rId15"/>
    <p:sldId id="432" r:id="rId16"/>
    <p:sldId id="433" r:id="rId17"/>
    <p:sldId id="1158" r:id="rId18"/>
    <p:sldId id="429" r:id="rId19"/>
    <p:sldId id="430" r:id="rId20"/>
    <p:sldId id="435" r:id="rId21"/>
    <p:sldId id="436" r:id="rId22"/>
    <p:sldId id="437" r:id="rId23"/>
    <p:sldId id="438" r:id="rId24"/>
    <p:sldId id="1159" r:id="rId25"/>
    <p:sldId id="484" r:id="rId26"/>
    <p:sldId id="486" r:id="rId27"/>
    <p:sldId id="487" r:id="rId28"/>
    <p:sldId id="491" r:id="rId29"/>
    <p:sldId id="494" r:id="rId30"/>
    <p:sldId id="495" r:id="rId31"/>
    <p:sldId id="496" r:id="rId32"/>
    <p:sldId id="497" r:id="rId33"/>
    <p:sldId id="498" r:id="rId34"/>
    <p:sldId id="499" r:id="rId35"/>
    <p:sldId id="500" r:id="rId36"/>
    <p:sldId id="501" r:id="rId37"/>
    <p:sldId id="502" r:id="rId38"/>
    <p:sldId id="439" r:id="rId39"/>
    <p:sldId id="1161" r:id="rId40"/>
    <p:sldId id="440" r:id="rId41"/>
    <p:sldId id="441" r:id="rId42"/>
    <p:sldId id="442" r:id="rId43"/>
    <p:sldId id="483" r:id="rId44"/>
    <p:sldId id="1160" r:id="rId4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8" autoAdjust="0"/>
    <p:restoredTop sz="86410" autoAdjust="0"/>
  </p:normalViewPr>
  <p:slideViewPr>
    <p:cSldViewPr>
      <p:cViewPr varScale="1">
        <p:scale>
          <a:sx n="130" d="100"/>
          <a:sy n="130" d="100"/>
        </p:scale>
        <p:origin x="360" y="84"/>
      </p:cViewPr>
      <p:guideLst>
        <p:guide orient="horz" pos="2160"/>
        <p:guide pos="2880"/>
      </p:guideLst>
    </p:cSldViewPr>
  </p:slideViewPr>
  <p:outlineViewPr>
    <p:cViewPr>
      <p:scale>
        <a:sx n="33" d="100"/>
        <a:sy n="33" d="100"/>
      </p:scale>
      <p:origin x="0" y="-14832"/>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sorterViewPr>
    <p:cViewPr>
      <p:scale>
        <a:sx n="130" d="100"/>
        <a:sy n="130" d="100"/>
      </p:scale>
      <p:origin x="0" y="-860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8" Type="http://schemas.openxmlformats.org/officeDocument/2006/relationships/slide" Target="slides/slide18.xml"/><Relationship Id="rId13" Type="http://schemas.openxmlformats.org/officeDocument/2006/relationships/slide" Target="slides/slide29.xml"/><Relationship Id="rId18" Type="http://schemas.openxmlformats.org/officeDocument/2006/relationships/slide" Target="slides/slide34.xml"/><Relationship Id="rId3" Type="http://schemas.openxmlformats.org/officeDocument/2006/relationships/slide" Target="slides/slide12.xml"/><Relationship Id="rId7" Type="http://schemas.openxmlformats.org/officeDocument/2006/relationships/slide" Target="slides/slide16.xml"/><Relationship Id="rId12" Type="http://schemas.openxmlformats.org/officeDocument/2006/relationships/slide" Target="slides/slide28.xml"/><Relationship Id="rId17" Type="http://schemas.openxmlformats.org/officeDocument/2006/relationships/slide" Target="slides/slide33.xml"/><Relationship Id="rId2" Type="http://schemas.openxmlformats.org/officeDocument/2006/relationships/slide" Target="slides/slide10.xml"/><Relationship Id="rId16" Type="http://schemas.openxmlformats.org/officeDocument/2006/relationships/slide" Target="slides/slide32.xml"/><Relationship Id="rId1" Type="http://schemas.openxmlformats.org/officeDocument/2006/relationships/slide" Target="slides/slide1.xml"/><Relationship Id="rId6" Type="http://schemas.openxmlformats.org/officeDocument/2006/relationships/slide" Target="slides/slide15.xml"/><Relationship Id="rId11" Type="http://schemas.openxmlformats.org/officeDocument/2006/relationships/slide" Target="slides/slide26.xml"/><Relationship Id="rId5" Type="http://schemas.openxmlformats.org/officeDocument/2006/relationships/slide" Target="slides/slide14.xml"/><Relationship Id="rId15" Type="http://schemas.openxmlformats.org/officeDocument/2006/relationships/slide" Target="slides/slide31.xml"/><Relationship Id="rId10" Type="http://schemas.openxmlformats.org/officeDocument/2006/relationships/slide" Target="slides/slide25.xml"/><Relationship Id="rId4" Type="http://schemas.openxmlformats.org/officeDocument/2006/relationships/slide" Target="slides/slide13.xml"/><Relationship Id="rId9" Type="http://schemas.openxmlformats.org/officeDocument/2006/relationships/slide" Target="slides/slide19.xml"/><Relationship Id="rId14" Type="http://schemas.openxmlformats.org/officeDocument/2006/relationships/slide" Target="slides/slide3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nola.com/crime/index.ssf/2010/12/thomas_porteous_is_the_eighth.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www.gao.gov/products/B-330330" TargetMode="External"/><Relationship Id="rId2" Type="http://schemas.openxmlformats.org/officeDocument/2006/relationships/hyperlink" Target="https://www.gao.gov/legal/appropriations-law-decisions/resourc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dirty="0"/>
              <a:t>Chapter 2</a:t>
            </a:r>
          </a:p>
        </p:txBody>
      </p:sp>
      <p:sp>
        <p:nvSpPr>
          <p:cNvPr id="2" name="Subtitle 1"/>
          <p:cNvSpPr>
            <a:spLocks noGrp="1"/>
          </p:cNvSpPr>
          <p:nvPr>
            <p:ph type="subTitle" idx="1"/>
          </p:nvPr>
        </p:nvSpPr>
        <p:spPr/>
        <p:txBody>
          <a:bodyPr/>
          <a:lstStyle/>
          <a:p>
            <a:r>
              <a:rPr lang="en-US"/>
              <a:t>Part 1</a:t>
            </a:r>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a:solidFill>
                <a:schemeClr val="bg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a:t>Congressional Control of Agencies</a:t>
            </a:r>
            <a:br>
              <a:rPr lang="en-US"/>
            </a:br>
            <a:endParaRPr lang="en-US"/>
          </a:p>
        </p:txBody>
      </p:sp>
      <p:sp>
        <p:nvSpPr>
          <p:cNvPr id="3" name="Subtitle 2"/>
          <p:cNvSpPr>
            <a:spLocks noGrp="1"/>
          </p:cNvSpPr>
          <p:nvPr>
            <p:ph type="subTitle" idx="1"/>
          </p:nvPr>
        </p:nvSpPr>
        <p:spPr/>
        <p:txBody>
          <a:bodyPr/>
          <a:lstStyle/>
          <a:p>
            <a:endParaRPr lang="en-US"/>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10</a:t>
            </a:fld>
            <a:endParaRPr lang="en-US">
              <a:solidFill>
                <a:schemeClr val="bg2"/>
              </a:solidFill>
            </a:endParaRPr>
          </a:p>
        </p:txBody>
      </p:sp>
    </p:spTree>
    <p:extLst>
      <p:ext uri="{BB962C8B-B14F-4D97-AF65-F5344CB8AC3E}">
        <p14:creationId xmlns:p14="http://schemas.microsoft.com/office/powerpoint/2010/main" val="1540795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Objectives – Limits on Congressional Control of Agencies</a:t>
            </a:r>
          </a:p>
        </p:txBody>
      </p:sp>
      <p:sp>
        <p:nvSpPr>
          <p:cNvPr id="3" name="Content Placeholder 2"/>
          <p:cNvSpPr>
            <a:spLocks noGrp="1"/>
          </p:cNvSpPr>
          <p:nvPr>
            <p:ph idx="1"/>
          </p:nvPr>
        </p:nvSpPr>
        <p:spPr/>
        <p:txBody>
          <a:bodyPr/>
          <a:lstStyle/>
          <a:p>
            <a:r>
              <a:rPr lang="en-US"/>
              <a:t>How do</a:t>
            </a:r>
            <a:r>
              <a:rPr lang="en-US" baseline="0"/>
              <a:t> we determine if Congress can control an agency?</a:t>
            </a:r>
          </a:p>
          <a:p>
            <a:r>
              <a:rPr lang="en-US" baseline="0"/>
              <a:t>How</a:t>
            </a:r>
            <a:r>
              <a:rPr lang="en-US"/>
              <a:t> is Congressional oversight different from an unconstitutional control of an executive branch agency?</a:t>
            </a:r>
          </a:p>
          <a:p>
            <a:r>
              <a:rPr lang="en-US" baseline="0"/>
              <a:t>How</a:t>
            </a:r>
            <a:r>
              <a:rPr lang="en-US"/>
              <a:t> can officers of the United States be removed?</a:t>
            </a:r>
          </a:p>
          <a:p>
            <a:r>
              <a:rPr lang="en-US" baseline="0"/>
              <a:t>What</a:t>
            </a:r>
            <a:r>
              <a:rPr lang="en-US"/>
              <a:t> is the limitation on the removal of judges?</a:t>
            </a:r>
            <a:endParaRPr lang="en-US" baseline="0"/>
          </a:p>
          <a:p>
            <a:endParaRPr lang="en-US"/>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11</a:t>
            </a:fld>
            <a:endParaRPr lang="en-US"/>
          </a:p>
        </p:txBody>
      </p:sp>
    </p:spTree>
    <p:extLst>
      <p:ext uri="{BB962C8B-B14F-4D97-AF65-F5344CB8AC3E}">
        <p14:creationId xmlns:p14="http://schemas.microsoft.com/office/powerpoint/2010/main" val="535195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9D124FD-58C0-4860-99B7-DCD4FD1901D6}" type="slidenum">
              <a:rPr lang="en-US" smtClean="0"/>
              <a:pPr/>
              <a:t>12</a:t>
            </a:fld>
            <a:endParaRPr lang="en-US"/>
          </a:p>
        </p:txBody>
      </p:sp>
      <p:sp>
        <p:nvSpPr>
          <p:cNvPr id="5123" name="Rectangle 2"/>
          <p:cNvSpPr>
            <a:spLocks noGrp="1" noChangeArrowheads="1"/>
          </p:cNvSpPr>
          <p:nvPr>
            <p:ph type="title"/>
          </p:nvPr>
        </p:nvSpPr>
        <p:spPr/>
        <p:txBody>
          <a:bodyPr/>
          <a:lstStyle/>
          <a:p>
            <a:pPr eaLnBrk="1" hangingPunct="1"/>
            <a:r>
              <a:rPr lang="en-US"/>
              <a:t>Art II, sec. 2, cl 2 - the Appointments Clause</a:t>
            </a:r>
          </a:p>
        </p:txBody>
      </p:sp>
      <p:sp>
        <p:nvSpPr>
          <p:cNvPr id="5124" name="Rectangle 3"/>
          <p:cNvSpPr>
            <a:spLocks noGrp="1" noChangeArrowheads="1"/>
          </p:cNvSpPr>
          <p:nvPr>
            <p:ph type="body" idx="1"/>
          </p:nvPr>
        </p:nvSpPr>
        <p:spPr>
          <a:xfrm>
            <a:off x="685800" y="2017713"/>
            <a:ext cx="8269288" cy="4611687"/>
          </a:xfrm>
        </p:spPr>
        <p:txBody>
          <a:bodyPr/>
          <a:lstStyle/>
          <a:p>
            <a:pPr eaLnBrk="1" hangingPunct="1">
              <a:lnSpc>
                <a:spcPct val="80000"/>
              </a:lnSpc>
              <a:buFont typeface="Wingdings" pitchFamily="2" charset="2"/>
              <a:buNone/>
            </a:pPr>
            <a:r>
              <a:rPr lang="en-US"/>
              <a:t>   "[The President] shall nominate, and by and with the Advice and Consent of the Senate, shall appoint... all other [principal] Officers of the United States, whose Appointments are not herein otherwise provided for, and which shall be established by Law: </a:t>
            </a:r>
          </a:p>
          <a:p>
            <a:pPr eaLnBrk="1" hangingPunct="1">
              <a:lnSpc>
                <a:spcPct val="80000"/>
              </a:lnSpc>
              <a:buFont typeface="Wingdings" pitchFamily="2" charset="2"/>
              <a:buNone/>
            </a:pPr>
            <a:r>
              <a:rPr lang="en-US"/>
              <a:t>    but the Congress may by Law vest the Appointment of such inferior Officers, as they think proper, in the President alone, in the Courts of Law, or in the Heads of Departments."</a:t>
            </a:r>
          </a:p>
        </p:txBody>
      </p:sp>
    </p:spTree>
    <p:extLst>
      <p:ext uri="{BB962C8B-B14F-4D97-AF65-F5344CB8AC3E}">
        <p14:creationId xmlns:p14="http://schemas.microsoft.com/office/powerpoint/2010/main" val="82638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ctrTitle"/>
          </p:nvPr>
        </p:nvSpPr>
        <p:spPr/>
        <p:txBody>
          <a:bodyPr/>
          <a:lstStyle/>
          <a:p>
            <a:pPr eaLnBrk="1" hangingPunct="1"/>
            <a:r>
              <a:rPr lang="en-US"/>
              <a:t>Limits on Congressional Appointments</a:t>
            </a:r>
          </a:p>
        </p:txBody>
      </p:sp>
      <p:sp>
        <p:nvSpPr>
          <p:cNvPr id="6148" name="Rectangle 3"/>
          <p:cNvSpPr>
            <a:spLocks noGrp="1" noChangeArrowheads="1"/>
          </p:cNvSpPr>
          <p:nvPr>
            <p:ph type="subTitle" idx="1"/>
          </p:nvPr>
        </p:nvSpPr>
        <p:spPr/>
        <p:txBody>
          <a:bodyPr/>
          <a:lstStyle/>
          <a:p>
            <a:pPr eaLnBrk="1" hangingPunct="1">
              <a:lnSpc>
                <a:spcPct val="80000"/>
              </a:lnSpc>
            </a:pPr>
            <a:r>
              <a:rPr lang="en-US" sz="2800" dirty="0"/>
              <a:t>Under the Appointments Clause, Congress cannot make appointments to executive branch agencies.</a:t>
            </a:r>
          </a:p>
        </p:txBody>
      </p:sp>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03CEF2C-F060-49D7-BBF1-30C9D28ABB11}" type="slidenum">
              <a:rPr lang="en-US" smtClean="0"/>
              <a:pPr/>
              <a:t>13</a:t>
            </a:fld>
            <a:endParaRPr lang="en-US"/>
          </a:p>
        </p:txBody>
      </p:sp>
    </p:spTree>
    <p:extLst>
      <p:ext uri="{BB962C8B-B14F-4D97-AF65-F5344CB8AC3E}">
        <p14:creationId xmlns:p14="http://schemas.microsoft.com/office/powerpoint/2010/main" val="52653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A3E048-3A82-48A1-9293-47734D1528E2}" type="slidenum">
              <a:rPr lang="en-US" smtClean="0"/>
              <a:pPr/>
              <a:t>14</a:t>
            </a:fld>
            <a:endParaRPr lang="en-US"/>
          </a:p>
        </p:txBody>
      </p:sp>
      <p:sp>
        <p:nvSpPr>
          <p:cNvPr id="9219" name="Rectangle 2"/>
          <p:cNvSpPr>
            <a:spLocks noGrp="1" noChangeArrowheads="1"/>
          </p:cNvSpPr>
          <p:nvPr>
            <p:ph type="title"/>
          </p:nvPr>
        </p:nvSpPr>
        <p:spPr>
          <a:xfrm>
            <a:off x="1143000" y="228600"/>
            <a:ext cx="7793038" cy="1462088"/>
          </a:xfrm>
        </p:spPr>
        <p:txBody>
          <a:bodyPr/>
          <a:lstStyle/>
          <a:p>
            <a:pPr eaLnBrk="1" hangingPunct="1"/>
            <a:r>
              <a:rPr lang="en-US" i="1"/>
              <a:t>Buckley v. </a:t>
            </a:r>
            <a:r>
              <a:rPr lang="en-US" i="1" err="1"/>
              <a:t>Valeo</a:t>
            </a:r>
            <a:r>
              <a:rPr lang="en-US"/>
              <a:t>, 424 U.S. 1 (1976)</a:t>
            </a:r>
          </a:p>
        </p:txBody>
      </p:sp>
      <p:sp>
        <p:nvSpPr>
          <p:cNvPr id="9220" name="Rectangle 3"/>
          <p:cNvSpPr>
            <a:spLocks noGrp="1" noChangeArrowheads="1"/>
          </p:cNvSpPr>
          <p:nvPr>
            <p:ph type="body" idx="1"/>
          </p:nvPr>
        </p:nvSpPr>
        <p:spPr/>
        <p:txBody>
          <a:bodyPr/>
          <a:lstStyle/>
          <a:p>
            <a:pPr eaLnBrk="1" hangingPunct="1">
              <a:lnSpc>
                <a:spcPct val="80000"/>
              </a:lnSpc>
            </a:pPr>
            <a:r>
              <a:rPr lang="en-US"/>
              <a:t>Original process for selecting members of the Federal Election Commission (FEC)</a:t>
            </a:r>
          </a:p>
          <a:p>
            <a:pPr lvl="1" eaLnBrk="1" hangingPunct="1">
              <a:lnSpc>
                <a:spcPct val="80000"/>
              </a:lnSpc>
            </a:pPr>
            <a:r>
              <a:rPr lang="en-US"/>
              <a:t>Two members appointed by the President pro tempore of the Senate, </a:t>
            </a:r>
          </a:p>
          <a:p>
            <a:pPr lvl="1" eaLnBrk="1" hangingPunct="1">
              <a:lnSpc>
                <a:spcPct val="80000"/>
              </a:lnSpc>
            </a:pPr>
            <a:r>
              <a:rPr lang="en-US"/>
              <a:t>two by the Speaker of the House, and</a:t>
            </a:r>
          </a:p>
          <a:p>
            <a:pPr lvl="1" eaLnBrk="1" hangingPunct="1">
              <a:lnSpc>
                <a:spcPct val="80000"/>
              </a:lnSpc>
            </a:pPr>
            <a:r>
              <a:rPr lang="en-US"/>
              <a:t>two by the President (all subject to confirmation by both Houses of Congress), and</a:t>
            </a:r>
          </a:p>
          <a:p>
            <a:pPr lvl="1" eaLnBrk="1" hangingPunct="1">
              <a:lnSpc>
                <a:spcPct val="80000"/>
              </a:lnSpc>
            </a:pPr>
            <a:r>
              <a:rPr lang="en-US"/>
              <a:t>the Secretary of the Senate and the Clerk of the House as ex officio nonvoting members</a:t>
            </a:r>
          </a:p>
          <a:p>
            <a:pPr eaLnBrk="1" hangingPunct="1">
              <a:lnSpc>
                <a:spcPct val="80000"/>
              </a:lnSpc>
            </a:pPr>
            <a:r>
              <a:rPr lang="en-US"/>
              <a:t> Challenged as an Appointments Clause violation</a:t>
            </a:r>
          </a:p>
        </p:txBody>
      </p:sp>
    </p:spTree>
    <p:extLst>
      <p:ext uri="{BB962C8B-B14F-4D97-AF65-F5344CB8AC3E}">
        <p14:creationId xmlns:p14="http://schemas.microsoft.com/office/powerpoint/2010/main" val="39134881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E08B5C-9208-425C-B5F7-D6C4C0DEE68A}" type="slidenum">
              <a:rPr lang="en-US" smtClean="0"/>
              <a:pPr/>
              <a:t>15</a:t>
            </a:fld>
            <a:endParaRPr lang="en-US"/>
          </a:p>
        </p:txBody>
      </p:sp>
      <p:sp>
        <p:nvSpPr>
          <p:cNvPr id="10243" name="Rectangle 2"/>
          <p:cNvSpPr>
            <a:spLocks noGrp="1" noChangeArrowheads="1"/>
          </p:cNvSpPr>
          <p:nvPr>
            <p:ph type="title"/>
          </p:nvPr>
        </p:nvSpPr>
        <p:spPr/>
        <p:txBody>
          <a:bodyPr/>
          <a:lstStyle/>
          <a:p>
            <a:pPr eaLnBrk="1" hangingPunct="1"/>
            <a:r>
              <a:rPr lang="en-US"/>
              <a:t>The Role of the FEC</a:t>
            </a:r>
          </a:p>
        </p:txBody>
      </p:sp>
      <p:sp>
        <p:nvSpPr>
          <p:cNvPr id="10244" name="Rectangle 3"/>
          <p:cNvSpPr>
            <a:spLocks noGrp="1" noChangeArrowheads="1"/>
          </p:cNvSpPr>
          <p:nvPr>
            <p:ph type="body" idx="1"/>
          </p:nvPr>
        </p:nvSpPr>
        <p:spPr/>
        <p:txBody>
          <a:bodyPr/>
          <a:lstStyle/>
          <a:p>
            <a:pPr eaLnBrk="1" hangingPunct="1"/>
            <a:r>
              <a:rPr lang="en-US"/>
              <a:t>What does FEC do that is forbidden to Congress?</a:t>
            </a:r>
          </a:p>
          <a:p>
            <a:pPr lvl="1" eaLnBrk="1" hangingPunct="1"/>
            <a:r>
              <a:rPr lang="en-US"/>
              <a:t>(This is the defining action for an executive branch agency)</a:t>
            </a:r>
          </a:p>
          <a:p>
            <a:pPr eaLnBrk="1" hangingPunct="1"/>
            <a:r>
              <a:rPr lang="en-US"/>
              <a:t>How does allowing congress to appoint commission members undermine separation of powers? </a:t>
            </a:r>
          </a:p>
          <a:p>
            <a:pPr eaLnBrk="1" hangingPunct="1"/>
            <a:r>
              <a:rPr lang="en-US"/>
              <a:t>Was the selection process for the FEC commissioners constitutional?</a:t>
            </a:r>
          </a:p>
        </p:txBody>
      </p:sp>
    </p:spTree>
    <p:extLst>
      <p:ext uri="{BB962C8B-B14F-4D97-AF65-F5344CB8AC3E}">
        <p14:creationId xmlns:p14="http://schemas.microsoft.com/office/powerpoint/2010/main" val="1816285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FE3AFB-410B-4F84-95B8-498B1B75FF60}" type="slidenum">
              <a:rPr lang="en-US" smtClean="0"/>
              <a:pPr/>
              <a:t>16</a:t>
            </a:fld>
            <a:endParaRPr lang="en-US"/>
          </a:p>
        </p:txBody>
      </p:sp>
      <p:sp>
        <p:nvSpPr>
          <p:cNvPr id="11267" name="Rectangle 2"/>
          <p:cNvSpPr>
            <a:spLocks noGrp="1" noChangeArrowheads="1"/>
          </p:cNvSpPr>
          <p:nvPr>
            <p:ph type="title"/>
          </p:nvPr>
        </p:nvSpPr>
        <p:spPr/>
        <p:txBody>
          <a:bodyPr/>
          <a:lstStyle/>
          <a:p>
            <a:pPr eaLnBrk="1" hangingPunct="1"/>
            <a:r>
              <a:rPr lang="en-US"/>
              <a:t>The Congressional Budget Office (CBO)</a:t>
            </a:r>
          </a:p>
        </p:txBody>
      </p:sp>
      <p:sp>
        <p:nvSpPr>
          <p:cNvPr id="11268" name="Rectangle 3"/>
          <p:cNvSpPr>
            <a:spLocks noGrp="1" noChangeArrowheads="1"/>
          </p:cNvSpPr>
          <p:nvPr>
            <p:ph type="body" idx="1"/>
          </p:nvPr>
        </p:nvSpPr>
        <p:spPr/>
        <p:txBody>
          <a:bodyPr/>
          <a:lstStyle/>
          <a:p>
            <a:pPr eaLnBrk="1" hangingPunct="1">
              <a:lnSpc>
                <a:spcPct val="90000"/>
              </a:lnSpc>
            </a:pPr>
            <a:r>
              <a:rPr lang="en-US" sz="2800"/>
              <a:t>The “primary function” of the CBO is to give the House and Senate Committees on the Budget information that “will assist such committees in the discharge of all matters within their jurisdiction.” The CBO also has additional duties, all of which relate to giving Congress information on budget matters.  </a:t>
            </a:r>
          </a:p>
          <a:p>
            <a:pPr eaLnBrk="1" hangingPunct="1">
              <a:lnSpc>
                <a:spcPct val="90000"/>
              </a:lnSpc>
            </a:pPr>
            <a:r>
              <a:rPr lang="en-US" sz="2800"/>
              <a:t>The Director is appointed for a four-year term by the Speaker of the House of Representatives and the President pro tempore of the Senate.  </a:t>
            </a:r>
          </a:p>
          <a:p>
            <a:pPr eaLnBrk="1" hangingPunct="1">
              <a:lnSpc>
                <a:spcPct val="90000"/>
              </a:lnSpc>
            </a:pPr>
            <a:r>
              <a:rPr lang="en-US" sz="2800"/>
              <a:t>Does this appointment scheme violate the Appointments Clause?</a:t>
            </a:r>
          </a:p>
        </p:txBody>
      </p:sp>
    </p:spTree>
    <p:extLst>
      <p:ext uri="{BB962C8B-B14F-4D97-AF65-F5344CB8AC3E}">
        <p14:creationId xmlns:p14="http://schemas.microsoft.com/office/powerpoint/2010/main" val="3172106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FFB726F-BAC9-46A4-88FB-E9343E2299B6}"/>
              </a:ext>
            </a:extLst>
          </p:cNvPr>
          <p:cNvSpPr>
            <a:spLocks noGrp="1"/>
          </p:cNvSpPr>
          <p:nvPr>
            <p:ph type="ctrTitle"/>
          </p:nvPr>
        </p:nvSpPr>
        <p:spPr/>
        <p:txBody>
          <a:bodyPr/>
          <a:lstStyle/>
          <a:p>
            <a:r>
              <a:rPr lang="en-US" dirty="0"/>
              <a:t>The Civil Service as a Limitation on Presidential Powers</a:t>
            </a:r>
          </a:p>
        </p:txBody>
      </p:sp>
      <p:sp>
        <p:nvSpPr>
          <p:cNvPr id="6" name="Subtitle 5">
            <a:extLst>
              <a:ext uri="{FF2B5EF4-FFF2-40B4-BE49-F238E27FC236}">
                <a16:creationId xmlns:a16="http://schemas.microsoft.com/office/drawing/2014/main" id="{27BA1E67-591B-4B77-AECC-5EDCAA1247A5}"/>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B0847C40-E782-4D3D-8513-3954F0C1BF6C}"/>
              </a:ext>
            </a:extLst>
          </p:cNvPr>
          <p:cNvSpPr>
            <a:spLocks noGrp="1"/>
          </p:cNvSpPr>
          <p:nvPr>
            <p:ph type="sldNum" sz="quarter" idx="12"/>
          </p:nvPr>
        </p:nvSpPr>
        <p:spPr/>
        <p:txBody>
          <a:bodyPr/>
          <a:lstStyle/>
          <a:p>
            <a:pPr>
              <a:defRPr/>
            </a:pPr>
            <a:fld id="{CC739B67-DB22-4103-985A-E8E1D242EF5C}" type="slidenum">
              <a:rPr lang="en-US" smtClean="0"/>
              <a:pPr>
                <a:defRPr/>
              </a:pPr>
              <a:t>17</a:t>
            </a:fld>
            <a:endParaRPr lang="en-US"/>
          </a:p>
        </p:txBody>
      </p:sp>
    </p:spTree>
    <p:extLst>
      <p:ext uri="{BB962C8B-B14F-4D97-AF65-F5344CB8AC3E}">
        <p14:creationId xmlns:p14="http://schemas.microsoft.com/office/powerpoint/2010/main" val="2837303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B3BA8B-F9A7-460E-8710-05D57D70761D}" type="slidenum">
              <a:rPr lang="en-US" smtClean="0"/>
              <a:pPr/>
              <a:t>18</a:t>
            </a:fld>
            <a:endParaRPr lang="en-US"/>
          </a:p>
        </p:txBody>
      </p:sp>
      <p:sp>
        <p:nvSpPr>
          <p:cNvPr id="7171" name="Rectangle 2"/>
          <p:cNvSpPr>
            <a:spLocks noGrp="1" noChangeArrowheads="1"/>
          </p:cNvSpPr>
          <p:nvPr>
            <p:ph type="title"/>
          </p:nvPr>
        </p:nvSpPr>
        <p:spPr/>
        <p:txBody>
          <a:bodyPr/>
          <a:lstStyle/>
          <a:p>
            <a:pPr eaLnBrk="1" hangingPunct="1"/>
            <a:r>
              <a:rPr lang="en-US"/>
              <a:t>Civil Service</a:t>
            </a:r>
          </a:p>
        </p:txBody>
      </p:sp>
      <p:sp>
        <p:nvSpPr>
          <p:cNvPr id="7172" name="Rectangle 3"/>
          <p:cNvSpPr>
            <a:spLocks noGrp="1" noChangeArrowheads="1"/>
          </p:cNvSpPr>
          <p:nvPr>
            <p:ph type="body" idx="1"/>
          </p:nvPr>
        </p:nvSpPr>
        <p:spPr/>
        <p:txBody>
          <a:bodyPr/>
          <a:lstStyle/>
          <a:p>
            <a:pPr eaLnBrk="1" hangingPunct="1">
              <a:lnSpc>
                <a:spcPct val="90000"/>
              </a:lnSpc>
            </a:pPr>
            <a:r>
              <a:rPr lang="en-US" sz="3600"/>
              <a:t>Congress developed the Civil Service to protect workers from losing their jobs every time the administration changed</a:t>
            </a:r>
          </a:p>
          <a:p>
            <a:pPr eaLnBrk="1" hangingPunct="1">
              <a:lnSpc>
                <a:spcPct val="90000"/>
              </a:lnSpc>
            </a:pPr>
            <a:r>
              <a:rPr lang="en-US" sz="3600"/>
              <a:t>Most personnel are civil service and can only be fired for cause with due process</a:t>
            </a:r>
          </a:p>
          <a:p>
            <a:pPr lvl="1" eaLnBrk="1" hangingPunct="1">
              <a:lnSpc>
                <a:spcPct val="90000"/>
              </a:lnSpc>
            </a:pPr>
            <a:r>
              <a:rPr lang="en-US" sz="3600"/>
              <a:t>Limited due process for security agencies</a:t>
            </a:r>
          </a:p>
          <a:p>
            <a:pPr lvl="1" eaLnBrk="1" hangingPunct="1">
              <a:lnSpc>
                <a:spcPct val="90000"/>
              </a:lnSpc>
            </a:pPr>
            <a:r>
              <a:rPr lang="en-US" sz="3600"/>
              <a:t>This was carried over and broadened in the Homeland Security Agency</a:t>
            </a:r>
          </a:p>
        </p:txBody>
      </p:sp>
    </p:spTree>
    <p:extLst>
      <p:ext uri="{BB962C8B-B14F-4D97-AF65-F5344CB8AC3E}">
        <p14:creationId xmlns:p14="http://schemas.microsoft.com/office/powerpoint/2010/main" val="2569444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972BDE-C2F2-41C1-9A96-6DF0A7F6CD37}" type="slidenum">
              <a:rPr lang="en-US" smtClean="0"/>
              <a:pPr/>
              <a:t>19</a:t>
            </a:fld>
            <a:endParaRPr lang="en-US"/>
          </a:p>
        </p:txBody>
      </p:sp>
      <p:sp>
        <p:nvSpPr>
          <p:cNvPr id="8195" name="Rectangle 2"/>
          <p:cNvSpPr>
            <a:spLocks noGrp="1" noChangeArrowheads="1"/>
          </p:cNvSpPr>
          <p:nvPr>
            <p:ph type="title"/>
          </p:nvPr>
        </p:nvSpPr>
        <p:spPr/>
        <p:txBody>
          <a:bodyPr/>
          <a:lstStyle/>
          <a:p>
            <a:pPr eaLnBrk="1" hangingPunct="1"/>
            <a:r>
              <a:rPr lang="en-US"/>
              <a:t>Pros and Cons of the Civil Service</a:t>
            </a:r>
          </a:p>
        </p:txBody>
      </p:sp>
      <p:sp>
        <p:nvSpPr>
          <p:cNvPr id="8196" name="Rectangle 3"/>
          <p:cNvSpPr>
            <a:spLocks noGrp="1" noChangeArrowheads="1"/>
          </p:cNvSpPr>
          <p:nvPr>
            <p:ph type="body" idx="1"/>
          </p:nvPr>
        </p:nvSpPr>
        <p:spPr/>
        <p:txBody>
          <a:bodyPr/>
          <a:lstStyle/>
          <a:p>
            <a:pPr eaLnBrk="1" hangingPunct="1">
              <a:lnSpc>
                <a:spcPct val="80000"/>
              </a:lnSpc>
            </a:pPr>
            <a:r>
              <a:rPr lang="en-US"/>
              <a:t>Why is it important to you if you want to be a government lawyer?</a:t>
            </a:r>
          </a:p>
          <a:p>
            <a:pPr lvl="1" eaLnBrk="1" hangingPunct="1">
              <a:lnSpc>
                <a:spcPct val="80000"/>
              </a:lnSpc>
            </a:pPr>
            <a:r>
              <a:rPr lang="en-US"/>
              <a:t>What are the problems with the system?</a:t>
            </a:r>
          </a:p>
          <a:p>
            <a:pPr lvl="1" eaLnBrk="1" hangingPunct="1">
              <a:lnSpc>
                <a:spcPct val="80000"/>
              </a:lnSpc>
            </a:pPr>
            <a:r>
              <a:rPr lang="en-US"/>
              <a:t>How high should it go?</a:t>
            </a:r>
          </a:p>
          <a:p>
            <a:pPr eaLnBrk="1" hangingPunct="1">
              <a:lnSpc>
                <a:spcPct val="80000"/>
              </a:lnSpc>
            </a:pPr>
            <a:r>
              <a:rPr lang="en-US"/>
              <a:t>Career track problem for senior people without lucrative outside jobs</a:t>
            </a:r>
          </a:p>
          <a:p>
            <a:pPr lvl="1" eaLnBrk="1" hangingPunct="1">
              <a:lnSpc>
                <a:spcPct val="80000"/>
              </a:lnSpc>
            </a:pPr>
            <a:r>
              <a:rPr lang="en-US"/>
              <a:t>Public Health Directors</a:t>
            </a:r>
          </a:p>
          <a:p>
            <a:pPr lvl="1" eaLnBrk="1" hangingPunct="1">
              <a:lnSpc>
                <a:spcPct val="80000"/>
              </a:lnSpc>
            </a:pPr>
            <a:r>
              <a:rPr lang="en-US"/>
              <a:t>Lawyers in specialized areas without private practice</a:t>
            </a:r>
          </a:p>
        </p:txBody>
      </p:sp>
    </p:spTree>
    <p:extLst>
      <p:ext uri="{BB962C8B-B14F-4D97-AF65-F5344CB8AC3E}">
        <p14:creationId xmlns:p14="http://schemas.microsoft.com/office/powerpoint/2010/main" val="2044877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The Non-Delegation Doctrine</a:t>
            </a:r>
            <a:br>
              <a:rPr lang="en-US"/>
            </a:br>
            <a:r>
              <a:rPr lang="en-US"/>
              <a:t>Just History – So Far</a:t>
            </a:r>
          </a:p>
        </p:txBody>
      </p:sp>
      <p:sp>
        <p:nvSpPr>
          <p:cNvPr id="5" name="Subtitle 4"/>
          <p:cNvSpPr>
            <a:spLocks noGrp="1"/>
          </p:cNvSpPr>
          <p:nvPr>
            <p:ph type="subTitle" idx="1"/>
          </p:nvPr>
        </p:nvSpPr>
        <p:spPr/>
        <p:txBody>
          <a:bodyPr/>
          <a:lstStyle/>
          <a:p>
            <a:r>
              <a:rPr lang="en-US"/>
              <a:t>This played out during the mid-1930s when Congress created several new agencies to fight the Depression.</a:t>
            </a:r>
          </a:p>
          <a:p>
            <a:pPr marL="0" lvl="1" indent="0" algn="ctr">
              <a:buClr>
                <a:schemeClr val="folHlink"/>
              </a:buClr>
              <a:buSzPct val="60000"/>
              <a:buNone/>
            </a:pPr>
            <a:r>
              <a:rPr lang="en-US"/>
              <a:t>The Switch in Time that Saved Nine.</a:t>
            </a:r>
          </a:p>
          <a:p>
            <a:endParaRPr lang="en-US"/>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a:t>
            </a:fld>
            <a:endParaRPr lang="en-US"/>
          </a:p>
        </p:txBody>
      </p:sp>
    </p:spTree>
    <p:extLst>
      <p:ext uri="{BB962C8B-B14F-4D97-AF65-F5344CB8AC3E}">
        <p14:creationId xmlns:p14="http://schemas.microsoft.com/office/powerpoint/2010/main" val="3878995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Incompatibility or Ineligibility</a:t>
            </a:r>
            <a:br>
              <a:rPr lang="en-US"/>
            </a:br>
            <a:r>
              <a:rPr lang="en-US"/>
              <a:t>Clauses</a:t>
            </a:r>
          </a:p>
        </p:txBody>
      </p:sp>
      <p:sp>
        <p:nvSpPr>
          <p:cNvPr id="3" name="Content Placeholder 2"/>
          <p:cNvSpPr>
            <a:spLocks noGrp="1"/>
          </p:cNvSpPr>
          <p:nvPr>
            <p:ph idx="1"/>
          </p:nvPr>
        </p:nvSpPr>
        <p:spPr/>
        <p:txBody>
          <a:bodyPr>
            <a:normAutofit fontScale="92500" lnSpcReduction="10000"/>
          </a:bodyPr>
          <a:lstStyle/>
          <a:p>
            <a:r>
              <a:rPr lang="en-US"/>
              <a:t>Prohibit any Member of Congress, while serving in Congress, from being appointed ‘‘to any civil Office under the Authority of the United States, which shall have been created, or the Emoluments whereof shall have been [i]</a:t>
            </a:r>
            <a:r>
              <a:rPr lang="en-US" err="1"/>
              <a:t>ncreased</a:t>
            </a:r>
            <a:r>
              <a:rPr lang="en-US"/>
              <a:t> during such time,’’ and they provide that ‘‘no Person holding any Office under the United States, shall be a Member of either House during his Continuance in Office.’’ U.S. Const. art. I, §6, cl. 2.</a:t>
            </a:r>
          </a:p>
          <a:p>
            <a:r>
              <a:rPr lang="en-US"/>
              <a:t>Can you think of a common violation?</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20</a:t>
            </a:fld>
            <a:endParaRPr lang="en-US"/>
          </a:p>
        </p:txBody>
      </p:sp>
    </p:spTree>
    <p:extLst>
      <p:ext uri="{BB962C8B-B14F-4D97-AF65-F5344CB8AC3E}">
        <p14:creationId xmlns:p14="http://schemas.microsoft.com/office/powerpoint/2010/main" val="1046825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AC8A4D7-D79D-4F8E-8B46-B4B0C651D8AE}" type="slidenum">
              <a:rPr lang="en-US" smtClean="0"/>
              <a:pPr/>
              <a:t>21</a:t>
            </a:fld>
            <a:endParaRPr lang="en-US"/>
          </a:p>
        </p:txBody>
      </p:sp>
      <p:sp>
        <p:nvSpPr>
          <p:cNvPr id="13315" name="Rectangle 2"/>
          <p:cNvSpPr>
            <a:spLocks noGrp="1" noChangeArrowheads="1"/>
          </p:cNvSpPr>
          <p:nvPr>
            <p:ph type="title"/>
          </p:nvPr>
        </p:nvSpPr>
        <p:spPr/>
        <p:txBody>
          <a:bodyPr/>
          <a:lstStyle/>
          <a:p>
            <a:pPr eaLnBrk="1" hangingPunct="1"/>
            <a:r>
              <a:rPr lang="en-US"/>
              <a:t>The Library of Congress</a:t>
            </a:r>
          </a:p>
        </p:txBody>
      </p:sp>
      <p:sp>
        <p:nvSpPr>
          <p:cNvPr id="13316" name="Rectangle 3"/>
          <p:cNvSpPr>
            <a:spLocks noGrp="1" noChangeArrowheads="1"/>
          </p:cNvSpPr>
          <p:nvPr>
            <p:ph type="body" idx="1"/>
          </p:nvPr>
        </p:nvSpPr>
        <p:spPr/>
        <p:txBody>
          <a:bodyPr/>
          <a:lstStyle/>
          <a:p>
            <a:pPr eaLnBrk="1" hangingPunct="1">
              <a:lnSpc>
                <a:spcPct val="90000"/>
              </a:lnSpc>
            </a:pPr>
            <a:r>
              <a:rPr lang="en-US"/>
              <a:t>The Librarian is appointed by the President. </a:t>
            </a:r>
          </a:p>
          <a:p>
            <a:pPr eaLnBrk="1" hangingPunct="1">
              <a:lnSpc>
                <a:spcPct val="90000"/>
              </a:lnSpc>
            </a:pPr>
            <a:r>
              <a:rPr lang="en-US"/>
              <a:t>Its operation is overseen, by the Joint Committee of Congress on the Library.</a:t>
            </a:r>
          </a:p>
          <a:p>
            <a:pPr lvl="0" eaLnBrk="1" hangingPunct="1">
              <a:lnSpc>
                <a:spcPct val="90000"/>
              </a:lnSpc>
            </a:pPr>
            <a:r>
              <a:rPr lang="en-US"/>
              <a:t>The Joint Committee consists of the chairman and four members of the Committee on Rules and Administration of the Senate and the chairman and four members of the Committee on House Oversight of the House of Representatives. </a:t>
            </a:r>
          </a:p>
        </p:txBody>
      </p:sp>
    </p:spTree>
    <p:extLst>
      <p:ext uri="{BB962C8B-B14F-4D97-AF65-F5344CB8AC3E}">
        <p14:creationId xmlns:p14="http://schemas.microsoft.com/office/powerpoint/2010/main" val="2797783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Does the Library Oversight Violate the Constitution?</a:t>
            </a:r>
          </a:p>
        </p:txBody>
      </p:sp>
      <p:sp>
        <p:nvSpPr>
          <p:cNvPr id="3" name="Content Placeholder 2"/>
          <p:cNvSpPr>
            <a:spLocks noGrp="1"/>
          </p:cNvSpPr>
          <p:nvPr>
            <p:ph idx="1"/>
          </p:nvPr>
        </p:nvSpPr>
        <p:spPr/>
        <p:txBody>
          <a:bodyPr>
            <a:normAutofit fontScale="92500" lnSpcReduction="10000"/>
          </a:bodyPr>
          <a:lstStyle/>
          <a:p>
            <a:pPr eaLnBrk="1" hangingPunct="1">
              <a:lnSpc>
                <a:spcPct val="90000"/>
              </a:lnSpc>
            </a:pPr>
            <a:r>
              <a:rPr lang="en-US"/>
              <a:t>Is congressional oversight a violation of separation of powers?</a:t>
            </a:r>
          </a:p>
          <a:p>
            <a:pPr lvl="1" eaLnBrk="1" hangingPunct="1">
              <a:lnSpc>
                <a:spcPct val="90000"/>
              </a:lnSpc>
            </a:pPr>
            <a:r>
              <a:rPr lang="en-US"/>
              <a:t>What do we need to know about this oversight to answer the question?</a:t>
            </a:r>
          </a:p>
          <a:p>
            <a:pPr eaLnBrk="1" hangingPunct="1">
              <a:lnSpc>
                <a:spcPct val="90000"/>
              </a:lnSpc>
            </a:pPr>
            <a:r>
              <a:rPr lang="en-US"/>
              <a:t>Does it need to be an executive agency at all, i.e., could congress run The Library of Congress and appoint the director?</a:t>
            </a:r>
          </a:p>
          <a:p>
            <a:pPr lvl="1" eaLnBrk="1" hangingPunct="1">
              <a:lnSpc>
                <a:spcPct val="90000"/>
              </a:lnSpc>
            </a:pPr>
            <a:r>
              <a:rPr lang="en-US"/>
              <a:t>What do we need to know about the library to decide? </a:t>
            </a:r>
          </a:p>
          <a:p>
            <a:pPr lvl="1" eaLnBrk="1" hangingPunct="1">
              <a:lnSpc>
                <a:spcPct val="90000"/>
              </a:lnSpc>
            </a:pPr>
            <a:r>
              <a:rPr lang="en-US"/>
              <a:t>Is there a part of the Library does make rules and get involved in enforcement?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22</a:t>
            </a:fld>
            <a:endParaRPr lang="en-US"/>
          </a:p>
        </p:txBody>
      </p:sp>
    </p:spTree>
    <p:extLst>
      <p:ext uri="{BB962C8B-B14F-4D97-AF65-F5344CB8AC3E}">
        <p14:creationId xmlns:p14="http://schemas.microsoft.com/office/powerpoint/2010/main" val="4114329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492D45A-A5DD-481C-81E5-D1BAAE08C868}" type="slidenum">
              <a:rPr lang="en-US" smtClean="0"/>
              <a:pPr/>
              <a:t>23</a:t>
            </a:fld>
            <a:endParaRPr lang="en-US"/>
          </a:p>
        </p:txBody>
      </p:sp>
      <p:sp>
        <p:nvSpPr>
          <p:cNvPr id="14339" name="Rectangle 2"/>
          <p:cNvSpPr>
            <a:spLocks noGrp="1" noChangeArrowheads="1"/>
          </p:cNvSpPr>
          <p:nvPr>
            <p:ph type="title"/>
          </p:nvPr>
        </p:nvSpPr>
        <p:spPr/>
        <p:txBody>
          <a:bodyPr/>
          <a:lstStyle/>
          <a:p>
            <a:pPr eaLnBrk="1" hangingPunct="1"/>
            <a:r>
              <a:rPr lang="en-US"/>
              <a:t>Congressional Removal of Executive and Judicial Branch Officers</a:t>
            </a:r>
          </a:p>
        </p:txBody>
      </p:sp>
      <p:sp>
        <p:nvSpPr>
          <p:cNvPr id="61443" name="Rectangle 3"/>
          <p:cNvSpPr>
            <a:spLocks noGrp="1" noChangeArrowheads="1"/>
          </p:cNvSpPr>
          <p:nvPr>
            <p:ph type="body" idx="1"/>
          </p:nvPr>
        </p:nvSpPr>
        <p:spPr/>
        <p:txBody>
          <a:bodyPr>
            <a:normAutofit fontScale="92500" lnSpcReduction="10000"/>
          </a:bodyPr>
          <a:lstStyle/>
          <a:p>
            <a:pPr eaLnBrk="1" hangingPunct="1">
              <a:defRPr/>
            </a:pPr>
            <a:r>
              <a:rPr lang="en-US" sz="2800" dirty="0"/>
              <a:t>Impeachment</a:t>
            </a:r>
          </a:p>
          <a:p>
            <a:pPr lvl="1" eaLnBrk="1" hangingPunct="1">
              <a:defRPr/>
            </a:pPr>
            <a:r>
              <a:rPr lang="en-US" sz="2800" dirty="0"/>
              <a:t>Brought by the house</a:t>
            </a:r>
          </a:p>
          <a:p>
            <a:pPr lvl="1" eaLnBrk="1" hangingPunct="1">
              <a:defRPr/>
            </a:pPr>
            <a:r>
              <a:rPr lang="en-US" sz="2800" dirty="0"/>
              <a:t>Senate as jury</a:t>
            </a:r>
          </a:p>
          <a:p>
            <a:pPr lvl="1" eaLnBrk="1" hangingPunct="1">
              <a:defRPr/>
            </a:pPr>
            <a:r>
              <a:rPr lang="en-US" sz="2800" dirty="0"/>
              <a:t>Only for “Treason, Bribery, or other high Crimes and Misdemeanors.”</a:t>
            </a:r>
          </a:p>
          <a:p>
            <a:pPr eaLnBrk="1" hangingPunct="1">
              <a:defRPr/>
            </a:pPr>
            <a:r>
              <a:rPr lang="en-US" sz="2800" dirty="0"/>
              <a:t>Why is this of limited effectiveness for agency oversight?</a:t>
            </a:r>
          </a:p>
          <a:p>
            <a:pPr eaLnBrk="1" hangingPunct="1">
              <a:defRPr/>
            </a:pPr>
            <a:r>
              <a:rPr lang="en-US" sz="2800" dirty="0"/>
              <a:t>Why is this a problem for dealing with bad judges?</a:t>
            </a:r>
          </a:p>
          <a:p>
            <a:pPr lvl="1" eaLnBrk="1" hangingPunct="1">
              <a:defRPr/>
            </a:pPr>
            <a:r>
              <a:rPr lang="en-US" sz="2800" dirty="0">
                <a:hlinkClick r:id="rId2"/>
              </a:rPr>
              <a:t>Thomas Porteous is the eighth federal judge to be convicted and removed from office by the Senate</a:t>
            </a:r>
            <a:endParaRPr lang="en-US" sz="2800" dirty="0"/>
          </a:p>
          <a:p>
            <a:pPr lvl="1" eaLnBrk="1" hangingPunct="1">
              <a:defRPr/>
            </a:pPr>
            <a:r>
              <a:rPr lang="en-US" sz="2800" dirty="0"/>
              <a:t>15 have been impeached.</a:t>
            </a:r>
          </a:p>
        </p:txBody>
      </p:sp>
    </p:spTree>
    <p:extLst>
      <p:ext uri="{BB962C8B-B14F-4D97-AF65-F5344CB8AC3E}">
        <p14:creationId xmlns:p14="http://schemas.microsoft.com/office/powerpoint/2010/main" val="34449360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068DBC8-7C11-4761-9D7A-45F436D53230}"/>
              </a:ext>
            </a:extLst>
          </p:cNvPr>
          <p:cNvSpPr>
            <a:spLocks noGrp="1"/>
          </p:cNvSpPr>
          <p:nvPr>
            <p:ph type="ctrTitle"/>
          </p:nvPr>
        </p:nvSpPr>
        <p:spPr/>
        <p:txBody>
          <a:bodyPr/>
          <a:lstStyle/>
          <a:p>
            <a:r>
              <a:rPr lang="en-US" dirty="0"/>
              <a:t>The Legislative Veto</a:t>
            </a:r>
          </a:p>
        </p:txBody>
      </p:sp>
      <p:sp>
        <p:nvSpPr>
          <p:cNvPr id="6" name="Subtitle 5">
            <a:extLst>
              <a:ext uri="{FF2B5EF4-FFF2-40B4-BE49-F238E27FC236}">
                <a16:creationId xmlns:a16="http://schemas.microsoft.com/office/drawing/2014/main" id="{3FB98485-EE5F-46DB-9185-4F0C641B82ED}"/>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837FB4BE-C907-4A78-BEB2-6E57B0987784}"/>
              </a:ext>
            </a:extLst>
          </p:cNvPr>
          <p:cNvSpPr>
            <a:spLocks noGrp="1"/>
          </p:cNvSpPr>
          <p:nvPr>
            <p:ph type="sldNum" sz="quarter" idx="12"/>
          </p:nvPr>
        </p:nvSpPr>
        <p:spPr/>
        <p:txBody>
          <a:bodyPr/>
          <a:lstStyle/>
          <a:p>
            <a:pPr>
              <a:defRPr/>
            </a:pPr>
            <a:fld id="{CC739B67-DB22-4103-985A-E8E1D242EF5C}" type="slidenum">
              <a:rPr lang="en-US" smtClean="0"/>
              <a:pPr>
                <a:defRPr/>
              </a:pPr>
              <a:t>24</a:t>
            </a:fld>
            <a:endParaRPr lang="en-US"/>
          </a:p>
        </p:txBody>
      </p:sp>
    </p:spTree>
    <p:extLst>
      <p:ext uri="{BB962C8B-B14F-4D97-AF65-F5344CB8AC3E}">
        <p14:creationId xmlns:p14="http://schemas.microsoft.com/office/powerpoint/2010/main" val="3813997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BAA9A0E-F93B-4DB3-A024-7BAE64F369C0}" type="slidenum">
              <a:rPr lang="en-US" smtClean="0"/>
              <a:pPr/>
              <a:t>25</a:t>
            </a:fld>
            <a:endParaRPr lang="en-US"/>
          </a:p>
        </p:txBody>
      </p:sp>
      <p:sp>
        <p:nvSpPr>
          <p:cNvPr id="9219" name="Rectangle 2"/>
          <p:cNvSpPr>
            <a:spLocks noGrp="1" noChangeArrowheads="1"/>
          </p:cNvSpPr>
          <p:nvPr>
            <p:ph type="title"/>
          </p:nvPr>
        </p:nvSpPr>
        <p:spPr/>
        <p:txBody>
          <a:bodyPr/>
          <a:lstStyle/>
          <a:p>
            <a:pPr eaLnBrk="1" hangingPunct="1"/>
            <a:r>
              <a:rPr lang="en-US"/>
              <a:t>INS v. Chadha, 462 U.S. 919 (1983) </a:t>
            </a:r>
          </a:p>
        </p:txBody>
      </p:sp>
      <p:sp>
        <p:nvSpPr>
          <p:cNvPr id="9220" name="Rectangle 3"/>
          <p:cNvSpPr>
            <a:spLocks noGrp="1" noChangeArrowheads="1"/>
          </p:cNvSpPr>
          <p:nvPr>
            <p:ph type="body" idx="1"/>
          </p:nvPr>
        </p:nvSpPr>
        <p:spPr/>
        <p:txBody>
          <a:bodyPr/>
          <a:lstStyle/>
          <a:p>
            <a:pPr eaLnBrk="1" hangingPunct="1"/>
            <a:r>
              <a:rPr lang="en-US"/>
              <a:t>This is an important case about the relationship between Congress and agencies</a:t>
            </a:r>
          </a:p>
          <a:p>
            <a:pPr eaLnBrk="1" hangingPunct="1"/>
            <a:r>
              <a:rPr lang="en-US"/>
              <a:t>What is the legislative veto as used in this case?</a:t>
            </a:r>
          </a:p>
          <a:p>
            <a:pPr eaLnBrk="1" hangingPunct="1"/>
            <a:r>
              <a:rPr lang="en-US"/>
              <a:t>Is the court determining if this is a good law?</a:t>
            </a:r>
          </a:p>
          <a:p>
            <a:pPr eaLnBrk="1" hangingPunct="1"/>
            <a:r>
              <a:rPr lang="en-US"/>
              <a:t>What is the court’s ruling limited to?</a:t>
            </a:r>
          </a:p>
        </p:txBody>
      </p:sp>
    </p:spTree>
    <p:extLst>
      <p:ext uri="{BB962C8B-B14F-4D97-AF65-F5344CB8AC3E}">
        <p14:creationId xmlns:p14="http://schemas.microsoft.com/office/powerpoint/2010/main" val="1391994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E61820-34B3-49BF-8803-8F0B7E09CFA1}" type="slidenum">
              <a:rPr lang="en-US" smtClean="0"/>
              <a:pPr/>
              <a:t>26</a:t>
            </a:fld>
            <a:endParaRPr lang="en-US"/>
          </a:p>
        </p:txBody>
      </p:sp>
      <p:sp>
        <p:nvSpPr>
          <p:cNvPr id="11267" name="Rectangle 2"/>
          <p:cNvSpPr>
            <a:spLocks noGrp="1" noChangeArrowheads="1"/>
          </p:cNvSpPr>
          <p:nvPr>
            <p:ph type="title"/>
          </p:nvPr>
        </p:nvSpPr>
        <p:spPr/>
        <p:txBody>
          <a:bodyPr/>
          <a:lstStyle/>
          <a:p>
            <a:pPr eaLnBrk="1" hangingPunct="1"/>
            <a:r>
              <a:rPr lang="en-US"/>
              <a:t>Congressional Power over Aliens</a:t>
            </a:r>
          </a:p>
        </p:txBody>
      </p:sp>
      <p:sp>
        <p:nvSpPr>
          <p:cNvPr id="11268" name="Rectangle 3"/>
          <p:cNvSpPr>
            <a:spLocks noGrp="1" noChangeArrowheads="1"/>
          </p:cNvSpPr>
          <p:nvPr>
            <p:ph type="body" idx="1"/>
          </p:nvPr>
        </p:nvSpPr>
        <p:spPr/>
        <p:txBody>
          <a:bodyPr>
            <a:normAutofit lnSpcReduction="10000"/>
          </a:bodyPr>
          <a:lstStyle/>
          <a:p>
            <a:pPr eaLnBrk="1" hangingPunct="1"/>
            <a:r>
              <a:rPr lang="en-US" sz="2800" dirty="0"/>
              <a:t>Congress' Art. I power "To establish an uniform Rule of Naturalization," combined with the Necessary and Proper Clause, grants it unreviewable authority over the regulation of aliens. </a:t>
            </a:r>
          </a:p>
          <a:p>
            <a:pPr eaLnBrk="1" hangingPunct="1"/>
            <a:r>
              <a:rPr lang="en-US" sz="2800" dirty="0"/>
              <a:t>Aliens in the US, even illegals, get constitutional protections such as criminal due process</a:t>
            </a:r>
          </a:p>
          <a:p>
            <a:pPr lvl="1" eaLnBrk="1" hangingPunct="1"/>
            <a:r>
              <a:rPr lang="en-US" sz="2800" dirty="0"/>
              <a:t>They get only limited rights on detention and deportation</a:t>
            </a:r>
          </a:p>
          <a:p>
            <a:pPr lvl="1" eaLnBrk="1" hangingPunct="1"/>
            <a:r>
              <a:rPr lang="en-US" sz="2800" dirty="0"/>
              <a:t>They have no right to stay, only a right to a hearing to make sure the agency has the right person and facts.</a:t>
            </a:r>
          </a:p>
        </p:txBody>
      </p:sp>
    </p:spTree>
    <p:extLst>
      <p:ext uri="{BB962C8B-B14F-4D97-AF65-F5344CB8AC3E}">
        <p14:creationId xmlns:p14="http://schemas.microsoft.com/office/powerpoint/2010/main" val="3293428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t>The Immigration Question</a:t>
            </a:r>
          </a:p>
        </p:txBody>
      </p:sp>
      <p:sp>
        <p:nvSpPr>
          <p:cNvPr id="12291" name="Content Placeholder 2"/>
          <p:cNvSpPr>
            <a:spLocks noGrp="1"/>
          </p:cNvSpPr>
          <p:nvPr>
            <p:ph idx="1"/>
          </p:nvPr>
        </p:nvSpPr>
        <p:spPr/>
        <p:txBody>
          <a:bodyPr/>
          <a:lstStyle/>
          <a:p>
            <a:r>
              <a:rPr lang="en-US"/>
              <a:t>What are the political questions over immigration?</a:t>
            </a:r>
          </a:p>
          <a:p>
            <a:r>
              <a:rPr lang="en-US"/>
              <a:t>How have these changed over time?</a:t>
            </a:r>
          </a:p>
          <a:p>
            <a:r>
              <a:rPr lang="en-US"/>
              <a:t>What are the debates right now?</a:t>
            </a:r>
          </a:p>
          <a:p>
            <a:r>
              <a:rPr lang="en-US"/>
              <a:t>Why does immigration divide both conservatives and liberals?</a:t>
            </a:r>
          </a:p>
        </p:txBody>
      </p:sp>
      <p:sp>
        <p:nvSpPr>
          <p:cNvPr id="1229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2562B3-BA18-432C-86A3-07C42B83FBD5}" type="slidenum">
              <a:rPr lang="en-US" smtClean="0"/>
              <a:pPr/>
              <a:t>27</a:t>
            </a:fld>
            <a:endParaRPr lang="en-US"/>
          </a:p>
        </p:txBody>
      </p:sp>
    </p:spTree>
    <p:extLst>
      <p:ext uri="{BB962C8B-B14F-4D97-AF65-F5344CB8AC3E}">
        <p14:creationId xmlns:p14="http://schemas.microsoft.com/office/powerpoint/2010/main" val="18887906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F39531E-D288-4D54-818E-495B3FCA1254}" type="slidenum">
              <a:rPr lang="en-US" smtClean="0"/>
              <a:pPr/>
              <a:t>28</a:t>
            </a:fld>
            <a:endParaRPr lang="en-US"/>
          </a:p>
        </p:txBody>
      </p:sp>
      <p:sp>
        <p:nvSpPr>
          <p:cNvPr id="16387" name="Rectangle 2"/>
          <p:cNvSpPr>
            <a:spLocks noGrp="1" noChangeArrowheads="1"/>
          </p:cNvSpPr>
          <p:nvPr>
            <p:ph type="title"/>
          </p:nvPr>
        </p:nvSpPr>
        <p:spPr/>
        <p:txBody>
          <a:bodyPr/>
          <a:lstStyle/>
          <a:p>
            <a:pPr eaLnBrk="1" hangingPunct="1"/>
            <a:r>
              <a:rPr lang="en-US"/>
              <a:t>Legislative Veto</a:t>
            </a:r>
          </a:p>
        </p:txBody>
      </p:sp>
      <p:sp>
        <p:nvSpPr>
          <p:cNvPr id="16388" name="Rectangle 3"/>
          <p:cNvSpPr>
            <a:spLocks noGrp="1" noChangeArrowheads="1"/>
          </p:cNvSpPr>
          <p:nvPr>
            <p:ph type="body" idx="1"/>
          </p:nvPr>
        </p:nvSpPr>
        <p:spPr/>
        <p:txBody>
          <a:bodyPr/>
          <a:lstStyle/>
          <a:p>
            <a:pPr eaLnBrk="1" hangingPunct="1"/>
            <a:r>
              <a:rPr lang="en-US"/>
              <a:t>What is the role of the House of Representatives in the law challenged by Chadha ?</a:t>
            </a:r>
          </a:p>
          <a:p>
            <a:pPr eaLnBrk="1" hangingPunct="1"/>
            <a:r>
              <a:rPr lang="en-US"/>
              <a:t>If they had not acted, would Chadha  have been able to stay in the country?</a:t>
            </a:r>
          </a:p>
          <a:p>
            <a:pPr eaLnBrk="1" hangingPunct="1"/>
            <a:r>
              <a:rPr lang="en-US"/>
              <a:t>What was their ruling on Chadha?</a:t>
            </a:r>
          </a:p>
          <a:p>
            <a:pPr lvl="1" eaLnBrk="1" hangingPunct="1"/>
            <a:r>
              <a:rPr lang="en-US"/>
              <a:t>(They did not vote against Chadha personally, they rejected the list.)</a:t>
            </a:r>
          </a:p>
        </p:txBody>
      </p:sp>
    </p:spTree>
    <p:extLst>
      <p:ext uri="{BB962C8B-B14F-4D97-AF65-F5344CB8AC3E}">
        <p14:creationId xmlns:p14="http://schemas.microsoft.com/office/powerpoint/2010/main" val="3493975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3619E81-2260-4D23-8268-F4A2F73CF47C}" type="slidenum">
              <a:rPr lang="en-US" smtClean="0"/>
              <a:pPr/>
              <a:t>29</a:t>
            </a:fld>
            <a:endParaRPr lang="en-US"/>
          </a:p>
        </p:txBody>
      </p:sp>
      <p:sp>
        <p:nvSpPr>
          <p:cNvPr id="24579" name="Rectangle 2"/>
          <p:cNvSpPr>
            <a:spLocks noGrp="1" noChangeArrowheads="1"/>
          </p:cNvSpPr>
          <p:nvPr>
            <p:ph type="title"/>
          </p:nvPr>
        </p:nvSpPr>
        <p:spPr/>
        <p:txBody>
          <a:bodyPr/>
          <a:lstStyle/>
          <a:p>
            <a:pPr eaLnBrk="1" hangingPunct="1"/>
            <a:r>
              <a:rPr lang="en-US"/>
              <a:t>Does History Make the Legislative Veto  Constitutional?</a:t>
            </a:r>
          </a:p>
        </p:txBody>
      </p:sp>
      <p:sp>
        <p:nvSpPr>
          <p:cNvPr id="24580" name="Rectangle 3"/>
          <p:cNvSpPr>
            <a:spLocks noGrp="1" noChangeArrowheads="1"/>
          </p:cNvSpPr>
          <p:nvPr>
            <p:ph type="body" idx="1"/>
          </p:nvPr>
        </p:nvSpPr>
        <p:spPr>
          <a:xfrm>
            <a:off x="457200" y="2017713"/>
            <a:ext cx="8497888" cy="4459287"/>
          </a:xfrm>
        </p:spPr>
        <p:txBody>
          <a:bodyPr/>
          <a:lstStyle/>
          <a:p>
            <a:pPr eaLnBrk="1" hangingPunct="1">
              <a:lnSpc>
                <a:spcPct val="80000"/>
              </a:lnSpc>
            </a:pPr>
            <a:r>
              <a:rPr lang="en-US"/>
              <a:t>"Since 1932, when the first veto provision was enacted into law, 295 congressional veto-type procedures have been inserted in 196 different statutes as follows: from 1932 to 1939, five statutes were affected; from 1940-49, nineteen statutes; between 1950-59, thirty-four statutes; and from 1960-69, forty-nine. From the year 1970 through 1975, at least one hundred sixty-three such provisions visions were included in eighty-nine laws." </a:t>
            </a:r>
          </a:p>
        </p:txBody>
      </p:sp>
    </p:spTree>
    <p:extLst>
      <p:ext uri="{BB962C8B-B14F-4D97-AF65-F5344CB8AC3E}">
        <p14:creationId xmlns:p14="http://schemas.microsoft.com/office/powerpoint/2010/main" val="4195305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Objectives – Non-Delegation</a:t>
            </a:r>
            <a:r>
              <a:rPr lang="en-US" baseline="0"/>
              <a:t> Doctrine</a:t>
            </a:r>
            <a:endParaRPr lang="en-US"/>
          </a:p>
        </p:txBody>
      </p:sp>
      <p:sp>
        <p:nvSpPr>
          <p:cNvPr id="3" name="Content Placeholder 2"/>
          <p:cNvSpPr>
            <a:spLocks noGrp="1"/>
          </p:cNvSpPr>
          <p:nvPr>
            <p:ph idx="1"/>
          </p:nvPr>
        </p:nvSpPr>
        <p:spPr/>
        <p:txBody>
          <a:bodyPr/>
          <a:lstStyle/>
          <a:p>
            <a:r>
              <a:rPr lang="en-US" dirty="0"/>
              <a:t>Why</a:t>
            </a:r>
            <a:r>
              <a:rPr lang="en-US" baseline="0" dirty="0"/>
              <a:t> did this become an issue in the 1930s?</a:t>
            </a:r>
          </a:p>
          <a:p>
            <a:r>
              <a:rPr lang="en-US" baseline="0" dirty="0"/>
              <a:t>What were the delegations that the Court was concerned with?</a:t>
            </a:r>
          </a:p>
          <a:p>
            <a:r>
              <a:rPr lang="en-US" baseline="0" dirty="0"/>
              <a:t>What would be the impact on government function if the court had persisted in finding delegations unconstitutional?</a:t>
            </a:r>
          </a:p>
          <a:p>
            <a:r>
              <a:rPr lang="en-US" baseline="0" dirty="0"/>
              <a:t>How did the court change its analysis of these cases to solve the delegation issue?</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3</a:t>
            </a:fld>
            <a:endParaRPr lang="en-US"/>
          </a:p>
        </p:txBody>
      </p:sp>
    </p:spTree>
    <p:extLst>
      <p:ext uri="{BB962C8B-B14F-4D97-AF65-F5344CB8AC3E}">
        <p14:creationId xmlns:p14="http://schemas.microsoft.com/office/powerpoint/2010/main" val="689981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827F61-EEC3-4342-B26E-ED2BAC83A245}" type="slidenum">
              <a:rPr lang="en-US" smtClean="0"/>
              <a:pPr/>
              <a:t>30</a:t>
            </a:fld>
            <a:endParaRPr lang="en-US"/>
          </a:p>
        </p:txBody>
      </p:sp>
      <p:sp>
        <p:nvSpPr>
          <p:cNvPr id="25603" name="Rectangle 2"/>
          <p:cNvSpPr>
            <a:spLocks noGrp="1" noChangeArrowheads="1"/>
          </p:cNvSpPr>
          <p:nvPr>
            <p:ph type="title"/>
          </p:nvPr>
        </p:nvSpPr>
        <p:spPr/>
        <p:txBody>
          <a:bodyPr/>
          <a:lstStyle/>
          <a:p>
            <a:pPr eaLnBrk="1" hangingPunct="1"/>
            <a:r>
              <a:rPr lang="en-US"/>
              <a:t>What if the Legislative Veto is a Useful Law?</a:t>
            </a:r>
          </a:p>
        </p:txBody>
      </p:sp>
      <p:sp>
        <p:nvSpPr>
          <p:cNvPr id="25604" name="Rectangle 3"/>
          <p:cNvSpPr>
            <a:spLocks noGrp="1" noChangeArrowheads="1"/>
          </p:cNvSpPr>
          <p:nvPr>
            <p:ph type="body" idx="1"/>
          </p:nvPr>
        </p:nvSpPr>
        <p:spPr/>
        <p:txBody>
          <a:bodyPr/>
          <a:lstStyle/>
          <a:p>
            <a:pPr eaLnBrk="1" hangingPunct="1">
              <a:lnSpc>
                <a:spcPct val="80000"/>
              </a:lnSpc>
            </a:pPr>
            <a:r>
              <a:rPr lang="en-US"/>
              <a:t>... the fact that a given law or procedure is efficient, convenient, and useful in facilitating functions of government, standing alone, will not save it if it is contrary to the Constitution. </a:t>
            </a:r>
          </a:p>
          <a:p>
            <a:pPr eaLnBrk="1" hangingPunct="1">
              <a:lnSpc>
                <a:spcPct val="80000"/>
              </a:lnSpc>
            </a:pPr>
            <a:r>
              <a:rPr lang="en-US"/>
              <a:t>Convenience and efficiency are not the primary objectives -- or the hallmarks -- of democratic government and our inquiry is sharpened rather than blunted by the fact that congressional veto provisions are appearing with increasing frequency in statutes which delegate authority to executive and independent agencies</a:t>
            </a:r>
          </a:p>
        </p:txBody>
      </p:sp>
    </p:spTree>
    <p:extLst>
      <p:ext uri="{BB962C8B-B14F-4D97-AF65-F5344CB8AC3E}">
        <p14:creationId xmlns:p14="http://schemas.microsoft.com/office/powerpoint/2010/main" val="691342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835C66A-635A-4B42-85B6-52B48051F015}" type="slidenum">
              <a:rPr lang="en-US" smtClean="0"/>
              <a:pPr/>
              <a:t>31</a:t>
            </a:fld>
            <a:endParaRPr lang="en-US"/>
          </a:p>
        </p:txBody>
      </p:sp>
      <p:sp>
        <p:nvSpPr>
          <p:cNvPr id="26627" name="Rectangle 2"/>
          <p:cNvSpPr>
            <a:spLocks noGrp="1" noChangeArrowheads="1"/>
          </p:cNvSpPr>
          <p:nvPr>
            <p:ph type="title"/>
          </p:nvPr>
        </p:nvSpPr>
        <p:spPr/>
        <p:txBody>
          <a:bodyPr/>
          <a:lstStyle/>
          <a:p>
            <a:pPr eaLnBrk="1" hangingPunct="1"/>
            <a:r>
              <a:rPr lang="en-US"/>
              <a:t>Bicameralism</a:t>
            </a:r>
          </a:p>
        </p:txBody>
      </p:sp>
      <p:sp>
        <p:nvSpPr>
          <p:cNvPr id="26628" name="Rectangle 3"/>
          <p:cNvSpPr>
            <a:spLocks noGrp="1" noChangeArrowheads="1"/>
          </p:cNvSpPr>
          <p:nvPr>
            <p:ph type="body" idx="1"/>
          </p:nvPr>
        </p:nvSpPr>
        <p:spPr/>
        <p:txBody>
          <a:bodyPr/>
          <a:lstStyle/>
          <a:p>
            <a:pPr eaLnBrk="1" hangingPunct="1"/>
            <a:r>
              <a:rPr lang="en-US" sz="2800"/>
              <a:t>What was the Great Compromise?</a:t>
            </a:r>
          </a:p>
          <a:p>
            <a:pPr eaLnBrk="1" hangingPunct="1"/>
            <a:r>
              <a:rPr lang="en-US" sz="2800"/>
              <a:t>Why was it critical to the ratification of the constitution?</a:t>
            </a:r>
          </a:p>
          <a:p>
            <a:pPr eaLnBrk="1" hangingPunct="1"/>
            <a:r>
              <a:rPr lang="en-US" sz="2800"/>
              <a:t>How is the senate different from the house?</a:t>
            </a:r>
          </a:p>
          <a:p>
            <a:pPr lvl="1" eaLnBrk="1" hangingPunct="1"/>
            <a:r>
              <a:rPr lang="en-US" sz="2800"/>
              <a:t>How were senators originally chosen?</a:t>
            </a:r>
          </a:p>
          <a:p>
            <a:pPr lvl="1" eaLnBrk="1" hangingPunct="1"/>
            <a:r>
              <a:rPr lang="en-US" sz="2800"/>
              <a:t>Senate rules are not from the constitution, they are a latter add-on by the Senate</a:t>
            </a:r>
          </a:p>
          <a:p>
            <a:pPr eaLnBrk="1" hangingPunct="1"/>
            <a:r>
              <a:rPr lang="en-US" sz="2800"/>
              <a:t>Why was bicameralism key to making the Great Compromise work?</a:t>
            </a:r>
          </a:p>
          <a:p>
            <a:pPr eaLnBrk="1" hangingPunct="1"/>
            <a:endParaRPr lang="en-US" sz="2800"/>
          </a:p>
        </p:txBody>
      </p:sp>
    </p:spTree>
    <p:extLst>
      <p:ext uri="{BB962C8B-B14F-4D97-AF65-F5344CB8AC3E}">
        <p14:creationId xmlns:p14="http://schemas.microsoft.com/office/powerpoint/2010/main" val="32692918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6FFBD07-F6F5-4236-8506-10CF58A1D41F}" type="slidenum">
              <a:rPr lang="en-US" smtClean="0"/>
              <a:pPr/>
              <a:t>32</a:t>
            </a:fld>
            <a:endParaRPr lang="en-US"/>
          </a:p>
        </p:txBody>
      </p:sp>
      <p:sp>
        <p:nvSpPr>
          <p:cNvPr id="27651" name="Rectangle 2"/>
          <p:cNvSpPr>
            <a:spLocks noGrp="1" noChangeArrowheads="1"/>
          </p:cNvSpPr>
          <p:nvPr>
            <p:ph type="title"/>
          </p:nvPr>
        </p:nvSpPr>
        <p:spPr/>
        <p:txBody>
          <a:bodyPr/>
          <a:lstStyle/>
          <a:p>
            <a:pPr eaLnBrk="1" hangingPunct="1">
              <a:lnSpc>
                <a:spcPct val="90000"/>
              </a:lnSpc>
            </a:pPr>
            <a:r>
              <a:rPr lang="en-US"/>
              <a:t>Checks and Balances</a:t>
            </a:r>
          </a:p>
        </p:txBody>
      </p:sp>
      <p:sp>
        <p:nvSpPr>
          <p:cNvPr id="27652" name="Rectangle 3"/>
          <p:cNvSpPr>
            <a:spLocks noGrp="1" noChangeArrowheads="1"/>
          </p:cNvSpPr>
          <p:nvPr>
            <p:ph type="body" idx="1"/>
          </p:nvPr>
        </p:nvSpPr>
        <p:spPr/>
        <p:txBody>
          <a:bodyPr/>
          <a:lstStyle/>
          <a:p>
            <a:pPr eaLnBrk="1" hangingPunct="1">
              <a:lnSpc>
                <a:spcPct val="80000"/>
              </a:lnSpc>
            </a:pPr>
            <a:r>
              <a:rPr lang="en-US" sz="2800"/>
              <a:t>How does bicameralism it fit into the checks and balances of the US Constitution?</a:t>
            </a:r>
          </a:p>
          <a:p>
            <a:pPr eaLnBrk="1" hangingPunct="1">
              <a:lnSpc>
                <a:spcPct val="80000"/>
              </a:lnSpc>
            </a:pPr>
            <a:r>
              <a:rPr lang="en-US" sz="2800"/>
              <a:t>How has the evolution of the Senate's rules changed the intent behind the compromise?</a:t>
            </a:r>
          </a:p>
          <a:p>
            <a:pPr lvl="1" eaLnBrk="1" hangingPunct="1">
              <a:lnSpc>
                <a:spcPct val="80000"/>
              </a:lnSpc>
            </a:pPr>
            <a:r>
              <a:rPr lang="en-US" sz="2800"/>
              <a:t>Did the founders contemplate modern political parties?</a:t>
            </a:r>
          </a:p>
          <a:p>
            <a:pPr eaLnBrk="1" hangingPunct="1">
              <a:lnSpc>
                <a:spcPct val="80000"/>
              </a:lnSpc>
            </a:pPr>
            <a:r>
              <a:rPr lang="en-US" sz="2800"/>
              <a:t>How does the legislative veto violate bicameralism?</a:t>
            </a:r>
          </a:p>
          <a:p>
            <a:pPr eaLnBrk="1" hangingPunct="1">
              <a:lnSpc>
                <a:spcPct val="80000"/>
              </a:lnSpc>
            </a:pPr>
            <a:r>
              <a:rPr lang="en-US" sz="2800"/>
              <a:t>Would presenting this to the senate have changed the constitutional question?</a:t>
            </a:r>
          </a:p>
        </p:txBody>
      </p:sp>
    </p:spTree>
    <p:extLst>
      <p:ext uri="{BB962C8B-B14F-4D97-AF65-F5344CB8AC3E}">
        <p14:creationId xmlns:p14="http://schemas.microsoft.com/office/powerpoint/2010/main" val="3450721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EEAFED4-E658-45B1-8FA9-9644BA1C7196}" type="slidenum">
              <a:rPr lang="en-US" smtClean="0"/>
              <a:pPr/>
              <a:t>33</a:t>
            </a:fld>
            <a:endParaRPr lang="en-US"/>
          </a:p>
        </p:txBody>
      </p:sp>
      <p:sp>
        <p:nvSpPr>
          <p:cNvPr id="28675" name="Rectangle 2"/>
          <p:cNvSpPr>
            <a:spLocks noGrp="1" noChangeArrowheads="1"/>
          </p:cNvSpPr>
          <p:nvPr>
            <p:ph type="title"/>
          </p:nvPr>
        </p:nvSpPr>
        <p:spPr/>
        <p:txBody>
          <a:bodyPr/>
          <a:lstStyle/>
          <a:p>
            <a:pPr eaLnBrk="1" hangingPunct="1"/>
            <a:r>
              <a:rPr lang="en-US"/>
              <a:t>Presentment Clause</a:t>
            </a:r>
          </a:p>
        </p:txBody>
      </p:sp>
      <p:sp>
        <p:nvSpPr>
          <p:cNvPr id="28676" name="Rectangle 3"/>
          <p:cNvSpPr>
            <a:spLocks noGrp="1" noChangeArrowheads="1"/>
          </p:cNvSpPr>
          <p:nvPr>
            <p:ph type="body" idx="1"/>
          </p:nvPr>
        </p:nvSpPr>
        <p:spPr/>
        <p:txBody>
          <a:bodyPr/>
          <a:lstStyle/>
          <a:p>
            <a:pPr eaLnBrk="1" hangingPunct="1"/>
            <a:r>
              <a:rPr lang="en-US" sz="2800"/>
              <a:t>What is the president’s role once legislation has passed the house and senate?</a:t>
            </a:r>
          </a:p>
          <a:p>
            <a:pPr eaLnBrk="1" hangingPunct="1"/>
            <a:r>
              <a:rPr lang="en-US" sz="2800"/>
              <a:t>What if he does not sign it?</a:t>
            </a:r>
          </a:p>
          <a:p>
            <a:pPr lvl="1" eaLnBrk="1" hangingPunct="1"/>
            <a:r>
              <a:rPr lang="en-US" sz="2800"/>
              <a:t>The Constitution grants the President 10 days to review a measure passed by the Congress. If the President has not signed the bill after 10 days, it becomes law without his signature. </a:t>
            </a:r>
          </a:p>
          <a:p>
            <a:pPr lvl="1" eaLnBrk="1" hangingPunct="1"/>
            <a:r>
              <a:rPr lang="en-US" sz="2800"/>
              <a:t>pocket veto - However, if Congress adjourns during the 10-day period, the bill does not become law.</a:t>
            </a:r>
          </a:p>
        </p:txBody>
      </p:sp>
    </p:spTree>
    <p:extLst>
      <p:ext uri="{BB962C8B-B14F-4D97-AF65-F5344CB8AC3E}">
        <p14:creationId xmlns:p14="http://schemas.microsoft.com/office/powerpoint/2010/main" val="5714068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D44591B-4CF0-448A-88D3-D02A6094D5BE}" type="slidenum">
              <a:rPr lang="en-US" smtClean="0"/>
              <a:pPr/>
              <a:t>34</a:t>
            </a:fld>
            <a:endParaRPr lang="en-US"/>
          </a:p>
        </p:txBody>
      </p:sp>
      <p:sp>
        <p:nvSpPr>
          <p:cNvPr id="29699" name="Rectangle 2"/>
          <p:cNvSpPr>
            <a:spLocks noGrp="1" noChangeArrowheads="1"/>
          </p:cNvSpPr>
          <p:nvPr>
            <p:ph type="title"/>
          </p:nvPr>
        </p:nvSpPr>
        <p:spPr/>
        <p:txBody>
          <a:bodyPr/>
          <a:lstStyle/>
          <a:p>
            <a:pPr eaLnBrk="1" hangingPunct="1"/>
            <a:r>
              <a:rPr lang="en-US"/>
              <a:t>Presidential Veto</a:t>
            </a:r>
          </a:p>
        </p:txBody>
      </p:sp>
      <p:sp>
        <p:nvSpPr>
          <p:cNvPr id="29700" name="Rectangle 3"/>
          <p:cNvSpPr>
            <a:spLocks noGrp="1" noChangeArrowheads="1"/>
          </p:cNvSpPr>
          <p:nvPr>
            <p:ph type="body" idx="1"/>
          </p:nvPr>
        </p:nvSpPr>
        <p:spPr/>
        <p:txBody>
          <a:bodyPr/>
          <a:lstStyle/>
          <a:p>
            <a:pPr eaLnBrk="1" hangingPunct="1"/>
            <a:r>
              <a:rPr lang="en-US"/>
              <a:t>Why does the constitution give the president a veto?</a:t>
            </a:r>
          </a:p>
          <a:p>
            <a:pPr eaLnBrk="1" hangingPunct="1"/>
            <a:r>
              <a:rPr lang="en-US"/>
              <a:t>Who did the founders have in mind as president when they put the veto in?</a:t>
            </a:r>
          </a:p>
          <a:p>
            <a:pPr eaLnBrk="1" hangingPunct="1"/>
            <a:r>
              <a:rPr lang="en-US"/>
              <a:t>What can Congress do if the president vetoes a bill?</a:t>
            </a:r>
          </a:p>
          <a:p>
            <a:pPr eaLnBrk="1" hangingPunct="1"/>
            <a:r>
              <a:rPr lang="en-US"/>
              <a:t>How have bills changed since the founding?</a:t>
            </a:r>
          </a:p>
        </p:txBody>
      </p:sp>
    </p:spTree>
    <p:extLst>
      <p:ext uri="{BB962C8B-B14F-4D97-AF65-F5344CB8AC3E}">
        <p14:creationId xmlns:p14="http://schemas.microsoft.com/office/powerpoint/2010/main" val="191318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72B3E30-A85C-4012-BF4A-FC8D12A4E2C1}" type="slidenum">
              <a:rPr lang="en-US" smtClean="0"/>
              <a:pPr/>
              <a:t>35</a:t>
            </a:fld>
            <a:endParaRPr lang="en-US"/>
          </a:p>
        </p:txBody>
      </p:sp>
      <p:sp>
        <p:nvSpPr>
          <p:cNvPr id="30723" name="Rectangle 2"/>
          <p:cNvSpPr>
            <a:spLocks noGrp="1" noChangeArrowheads="1"/>
          </p:cNvSpPr>
          <p:nvPr>
            <p:ph type="title"/>
          </p:nvPr>
        </p:nvSpPr>
        <p:spPr/>
        <p:txBody>
          <a:bodyPr/>
          <a:lstStyle/>
          <a:p>
            <a:pPr eaLnBrk="1" hangingPunct="1"/>
            <a:r>
              <a:rPr lang="en-US"/>
              <a:t>When may the House of Representatives Act Unilaterally?</a:t>
            </a:r>
          </a:p>
        </p:txBody>
      </p:sp>
      <p:sp>
        <p:nvSpPr>
          <p:cNvPr id="30724" name="Rectangle 3"/>
          <p:cNvSpPr>
            <a:spLocks noGrp="1" noChangeArrowheads="1"/>
          </p:cNvSpPr>
          <p:nvPr>
            <p:ph type="body" idx="1"/>
          </p:nvPr>
        </p:nvSpPr>
        <p:spPr>
          <a:xfrm>
            <a:off x="304800" y="2017713"/>
            <a:ext cx="8650288" cy="4840287"/>
          </a:xfrm>
        </p:spPr>
        <p:txBody>
          <a:bodyPr/>
          <a:lstStyle/>
          <a:p>
            <a:pPr eaLnBrk="1" hangingPunct="1">
              <a:lnSpc>
                <a:spcPct val="90000"/>
              </a:lnSpc>
            </a:pPr>
            <a:r>
              <a:rPr lang="en-US"/>
              <a:t>(a) The House of Representatives alone was given the power to initiate impeachments. Art. I, § 2, cl. 5;</a:t>
            </a:r>
          </a:p>
          <a:p>
            <a:pPr eaLnBrk="1" hangingPunct="1">
              <a:lnSpc>
                <a:spcPct val="90000"/>
              </a:lnSpc>
            </a:pPr>
            <a:r>
              <a:rPr lang="en-US"/>
              <a:t>(b) The House elects the president if no candidate gets a majority in the Electoral College.</a:t>
            </a:r>
          </a:p>
          <a:p>
            <a:pPr eaLnBrk="1" hangingPunct="1">
              <a:lnSpc>
                <a:spcPct val="90000"/>
              </a:lnSpc>
            </a:pPr>
            <a:r>
              <a:rPr lang="en-US"/>
              <a:t>(c) The House initiates spending bills.</a:t>
            </a:r>
          </a:p>
        </p:txBody>
      </p:sp>
    </p:spTree>
    <p:extLst>
      <p:ext uri="{BB962C8B-B14F-4D97-AF65-F5344CB8AC3E}">
        <p14:creationId xmlns:p14="http://schemas.microsoft.com/office/powerpoint/2010/main" val="2883171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t>When may the Senate Act Unilaterally?</a:t>
            </a:r>
          </a:p>
        </p:txBody>
      </p:sp>
      <p:sp>
        <p:nvSpPr>
          <p:cNvPr id="3" name="Content Placeholder 2"/>
          <p:cNvSpPr>
            <a:spLocks noGrp="1"/>
          </p:cNvSpPr>
          <p:nvPr>
            <p:ph idx="1"/>
          </p:nvPr>
        </p:nvSpPr>
        <p:spPr/>
        <p:txBody>
          <a:bodyPr>
            <a:normAutofit lnSpcReduction="10000"/>
          </a:bodyPr>
          <a:lstStyle/>
          <a:p>
            <a:pPr eaLnBrk="1" hangingPunct="1">
              <a:lnSpc>
                <a:spcPct val="90000"/>
              </a:lnSpc>
              <a:defRPr/>
            </a:pPr>
            <a:r>
              <a:rPr lang="en-US"/>
              <a:t>(a) conduct trials following impeachment on charges initiated by the House and to convict following trial. Art. I, § 3, cl. 6;</a:t>
            </a:r>
          </a:p>
          <a:p>
            <a:pPr eaLnBrk="1" hangingPunct="1">
              <a:lnSpc>
                <a:spcPct val="90000"/>
              </a:lnSpc>
              <a:defRPr/>
            </a:pPr>
            <a:r>
              <a:rPr lang="en-US"/>
              <a:t>(b) elects the vice-president if no one receives a majority of votes in the Electoral College.</a:t>
            </a:r>
          </a:p>
          <a:p>
            <a:pPr eaLnBrk="1" hangingPunct="1">
              <a:lnSpc>
                <a:spcPct val="90000"/>
              </a:lnSpc>
              <a:defRPr/>
            </a:pPr>
            <a:r>
              <a:rPr lang="en-US"/>
              <a:t>(c) final unreviewable power to approve or to disapprove Presidential appointments. Art. II, § 2, cl. 2;</a:t>
            </a:r>
          </a:p>
          <a:p>
            <a:pPr eaLnBrk="1" hangingPunct="1">
              <a:lnSpc>
                <a:spcPct val="90000"/>
              </a:lnSpc>
              <a:defRPr/>
            </a:pPr>
            <a:r>
              <a:rPr lang="en-US"/>
              <a:t>(d) unreviewable power to ratify treaties negotiated by the President. Art. II, § 2, cl. 2.</a:t>
            </a:r>
          </a:p>
        </p:txBody>
      </p:sp>
      <p:sp>
        <p:nvSpPr>
          <p:cNvPr id="31748"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1433050-F68B-4C69-B5AD-D4442C62CBB0}" type="slidenum">
              <a:rPr lang="en-US" smtClean="0"/>
              <a:pPr/>
              <a:t>36</a:t>
            </a:fld>
            <a:endParaRPr lang="en-US"/>
          </a:p>
        </p:txBody>
      </p:sp>
    </p:spTree>
    <p:extLst>
      <p:ext uri="{BB962C8B-B14F-4D97-AF65-F5344CB8AC3E}">
        <p14:creationId xmlns:p14="http://schemas.microsoft.com/office/powerpoint/2010/main" val="3433738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t>What is the Only Congressional Joint Resolution with Legal Effect?</a:t>
            </a:r>
          </a:p>
        </p:txBody>
      </p:sp>
      <p:sp>
        <p:nvSpPr>
          <p:cNvPr id="32771" name="Content Placeholder 2"/>
          <p:cNvSpPr>
            <a:spLocks noGrp="1"/>
          </p:cNvSpPr>
          <p:nvPr>
            <p:ph idx="1"/>
          </p:nvPr>
        </p:nvSpPr>
        <p:spPr>
          <a:xfrm>
            <a:off x="457200" y="2057400"/>
            <a:ext cx="8534400" cy="4495800"/>
          </a:xfrm>
        </p:spPr>
        <p:txBody>
          <a:bodyPr/>
          <a:lstStyle/>
          <a:p>
            <a:pPr eaLnBrk="1" hangingPunct="1">
              <a:lnSpc>
                <a:spcPct val="90000"/>
              </a:lnSpc>
            </a:pPr>
            <a:r>
              <a:rPr lang="en-US"/>
              <a:t>Congress declares war by joint resolution</a:t>
            </a:r>
          </a:p>
          <a:p>
            <a:pPr eaLnBrk="1" hangingPunct="1">
              <a:lnSpc>
                <a:spcPct val="90000"/>
              </a:lnSpc>
            </a:pPr>
            <a:r>
              <a:rPr lang="en-US"/>
              <a:t>Does the Constitution provide a specific mechanism to end wars?</a:t>
            </a:r>
          </a:p>
          <a:p>
            <a:pPr lvl="1" eaLnBrk="1" hangingPunct="1">
              <a:lnSpc>
                <a:spcPct val="90000"/>
              </a:lnSpc>
            </a:pPr>
            <a:r>
              <a:rPr lang="en-US"/>
              <a:t>Why?</a:t>
            </a:r>
          </a:p>
        </p:txBody>
      </p:sp>
      <p:sp>
        <p:nvSpPr>
          <p:cNvPr id="32772"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D9DAE8-7CF3-4806-9A97-9EDD739502EA}" type="slidenum">
              <a:rPr lang="en-US" smtClean="0"/>
              <a:pPr/>
              <a:t>37</a:t>
            </a:fld>
            <a:endParaRPr lang="en-US"/>
          </a:p>
        </p:txBody>
      </p:sp>
    </p:spTree>
    <p:extLst>
      <p:ext uri="{BB962C8B-B14F-4D97-AF65-F5344CB8AC3E}">
        <p14:creationId xmlns:p14="http://schemas.microsoft.com/office/powerpoint/2010/main" val="92694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5457F6F-9B5C-4194-92F3-3384246DB538}" type="slidenum">
              <a:rPr lang="en-US" smtClean="0"/>
              <a:pPr/>
              <a:t>38</a:t>
            </a:fld>
            <a:endParaRPr lang="en-US"/>
          </a:p>
        </p:txBody>
      </p:sp>
      <p:sp>
        <p:nvSpPr>
          <p:cNvPr id="15363" name="Rectangle 2"/>
          <p:cNvSpPr>
            <a:spLocks noGrp="1" noChangeArrowheads="1"/>
          </p:cNvSpPr>
          <p:nvPr>
            <p:ph type="title"/>
          </p:nvPr>
        </p:nvSpPr>
        <p:spPr/>
        <p:txBody>
          <a:bodyPr/>
          <a:lstStyle/>
          <a:p>
            <a:pPr eaLnBrk="1" hangingPunct="1"/>
            <a:r>
              <a:rPr lang="en-US"/>
              <a:t>Formal Legislative Review and Oversight of Executive Branch Agencies</a:t>
            </a:r>
          </a:p>
        </p:txBody>
      </p:sp>
      <p:sp>
        <p:nvSpPr>
          <p:cNvPr id="15364" name="Rectangle 3"/>
          <p:cNvSpPr>
            <a:spLocks noGrp="1" noChangeArrowheads="1"/>
          </p:cNvSpPr>
          <p:nvPr>
            <p:ph type="body" idx="1"/>
          </p:nvPr>
        </p:nvSpPr>
        <p:spPr/>
        <p:txBody>
          <a:bodyPr/>
          <a:lstStyle/>
          <a:p>
            <a:pPr eaLnBrk="1" hangingPunct="1">
              <a:lnSpc>
                <a:spcPct val="90000"/>
              </a:lnSpc>
            </a:pPr>
            <a:r>
              <a:rPr lang="en-US" sz="2800"/>
              <a:t>(1) an appropriations committee, which oversees how the agency spends its budget; </a:t>
            </a:r>
          </a:p>
          <a:p>
            <a:pPr eaLnBrk="1" hangingPunct="1">
              <a:lnSpc>
                <a:spcPct val="90000"/>
              </a:lnSpc>
            </a:pPr>
            <a:r>
              <a:rPr lang="en-US" sz="2800"/>
              <a:t>(2) a “substantive” committee, which oversees the substance of the agency’s work; and </a:t>
            </a:r>
          </a:p>
          <a:p>
            <a:pPr eaLnBrk="1" hangingPunct="1">
              <a:lnSpc>
                <a:spcPct val="90000"/>
              </a:lnSpc>
            </a:pPr>
            <a:r>
              <a:rPr lang="en-US" sz="2800"/>
              <a:t>(3) “government operations” committee, which is concerned with the agency’s efficiency and its coordination with other parts of the government.  </a:t>
            </a:r>
          </a:p>
          <a:p>
            <a:pPr eaLnBrk="1" hangingPunct="1">
              <a:lnSpc>
                <a:spcPct val="90000"/>
              </a:lnSpc>
            </a:pPr>
            <a:r>
              <a:rPr lang="en-US" sz="2800"/>
              <a:t>One of each of these three types of committees will exist in both the Senate and the House. </a:t>
            </a:r>
          </a:p>
          <a:p>
            <a:pPr eaLnBrk="1" hangingPunct="1">
              <a:lnSpc>
                <a:spcPct val="90000"/>
              </a:lnSpc>
            </a:pPr>
            <a:r>
              <a:rPr lang="en-US" sz="2800"/>
              <a:t>Why did they all miss the financial agency failures?</a:t>
            </a:r>
          </a:p>
        </p:txBody>
      </p:sp>
    </p:spTree>
    <p:extLst>
      <p:ext uri="{BB962C8B-B14F-4D97-AF65-F5344CB8AC3E}">
        <p14:creationId xmlns:p14="http://schemas.microsoft.com/office/powerpoint/2010/main" val="22683113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93E9C-2BC3-4CC3-BC71-1347D4E0D376}"/>
              </a:ext>
            </a:extLst>
          </p:cNvPr>
          <p:cNvSpPr>
            <a:spLocks noGrp="1"/>
          </p:cNvSpPr>
          <p:nvPr>
            <p:ph type="title"/>
          </p:nvPr>
        </p:nvSpPr>
        <p:spPr/>
        <p:txBody>
          <a:bodyPr/>
          <a:lstStyle/>
          <a:p>
            <a:r>
              <a:rPr lang="en-US" dirty="0" err="1">
                <a:hlinkClick r:id="rId2"/>
              </a:rPr>
              <a:t>Antideficiency</a:t>
            </a:r>
            <a:r>
              <a:rPr lang="en-US" dirty="0">
                <a:hlinkClick r:id="rId2"/>
              </a:rPr>
              <a:t> Act</a:t>
            </a:r>
            <a:r>
              <a:rPr lang="en-US" dirty="0"/>
              <a:t> and </a:t>
            </a:r>
            <a:r>
              <a:rPr lang="en-US" dirty="0">
                <a:hlinkClick r:id="rId3"/>
              </a:rPr>
              <a:t>Impoundment</a:t>
            </a:r>
            <a:endParaRPr lang="en-US" dirty="0"/>
          </a:p>
        </p:txBody>
      </p:sp>
      <p:sp>
        <p:nvSpPr>
          <p:cNvPr id="3" name="Content Placeholder 2">
            <a:extLst>
              <a:ext uri="{FF2B5EF4-FFF2-40B4-BE49-F238E27FC236}">
                <a16:creationId xmlns:a16="http://schemas.microsoft.com/office/drawing/2014/main" id="{36FC0236-7ECF-4916-92C8-91CEEB741D29}"/>
              </a:ext>
            </a:extLst>
          </p:cNvPr>
          <p:cNvSpPr>
            <a:spLocks noGrp="1"/>
          </p:cNvSpPr>
          <p:nvPr>
            <p:ph idx="1"/>
          </p:nvPr>
        </p:nvSpPr>
        <p:spPr/>
        <p:txBody>
          <a:bodyPr>
            <a:normAutofit fontScale="77500" lnSpcReduction="20000"/>
          </a:bodyPr>
          <a:lstStyle/>
          <a:p>
            <a:r>
              <a:rPr lang="en-US" dirty="0"/>
              <a:t>Prevents the president from spending money that has not been appropriated.</a:t>
            </a:r>
          </a:p>
          <a:p>
            <a:pPr lvl="1"/>
            <a:r>
              <a:rPr lang="en-US" dirty="0"/>
              <a:t>This drives shutdowns when there is no new budget, even through the government has money on hand and can borrow.</a:t>
            </a:r>
          </a:p>
          <a:p>
            <a:pPr lvl="1"/>
            <a:r>
              <a:rPr lang="en-US" dirty="0"/>
              <a:t>Theoretically could be enforced by an injunction, with Congress as the moving party.</a:t>
            </a:r>
          </a:p>
          <a:p>
            <a:pPr lvl="1"/>
            <a:r>
              <a:rPr lang="en-US" dirty="0"/>
              <a:t>There is case law holding that the president can only spend appropriated money, he cannot raise money outside the congressional process for official acts, unless approved by Congress.</a:t>
            </a:r>
          </a:p>
          <a:p>
            <a:r>
              <a:rPr lang="en-US" dirty="0"/>
              <a:t>There is precedent that the president cannot “impound” funds and must spend what is appropriated, as required by Congress.</a:t>
            </a:r>
          </a:p>
        </p:txBody>
      </p:sp>
      <p:sp>
        <p:nvSpPr>
          <p:cNvPr id="4" name="Slide Number Placeholder 3">
            <a:extLst>
              <a:ext uri="{FF2B5EF4-FFF2-40B4-BE49-F238E27FC236}">
                <a16:creationId xmlns:a16="http://schemas.microsoft.com/office/drawing/2014/main" id="{FFD92A19-9451-44DD-BA01-50C1BA1A9C9E}"/>
              </a:ext>
            </a:extLst>
          </p:cNvPr>
          <p:cNvSpPr>
            <a:spLocks noGrp="1"/>
          </p:cNvSpPr>
          <p:nvPr>
            <p:ph type="sldNum" sz="quarter" idx="12"/>
          </p:nvPr>
        </p:nvSpPr>
        <p:spPr/>
        <p:txBody>
          <a:bodyPr/>
          <a:lstStyle/>
          <a:p>
            <a:pPr>
              <a:defRPr/>
            </a:pPr>
            <a:fld id="{CC739B67-DB22-4103-985A-E8E1D242EF5C}" type="slidenum">
              <a:rPr lang="en-US" smtClean="0"/>
              <a:pPr>
                <a:defRPr/>
              </a:pPr>
              <a:t>39</a:t>
            </a:fld>
            <a:endParaRPr lang="en-US"/>
          </a:p>
        </p:txBody>
      </p:sp>
    </p:spTree>
    <p:extLst>
      <p:ext uri="{BB962C8B-B14F-4D97-AF65-F5344CB8AC3E}">
        <p14:creationId xmlns:p14="http://schemas.microsoft.com/office/powerpoint/2010/main" val="3464174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is the Non-Delegation Doctrine</a:t>
            </a:r>
            <a:r>
              <a:rPr lang="en-US" baseline="0"/>
              <a:t> Problem?</a:t>
            </a:r>
            <a:endParaRPr lang="en-US"/>
          </a:p>
        </p:txBody>
      </p:sp>
      <p:sp>
        <p:nvSpPr>
          <p:cNvPr id="3" name="Content Placeholder 2"/>
          <p:cNvSpPr>
            <a:spLocks noGrp="1"/>
          </p:cNvSpPr>
          <p:nvPr>
            <p:ph idx="1"/>
          </p:nvPr>
        </p:nvSpPr>
        <p:spPr/>
        <p:txBody>
          <a:bodyPr>
            <a:normAutofit/>
          </a:bodyPr>
          <a:lstStyle/>
          <a:p>
            <a:r>
              <a:rPr lang="en-US"/>
              <a:t>Can Congress delegate</a:t>
            </a:r>
            <a:r>
              <a:rPr lang="en-US" baseline="0"/>
              <a:t> legislative or judicial power to an executive branch agency?</a:t>
            </a:r>
          </a:p>
          <a:p>
            <a:pPr lvl="1"/>
            <a:r>
              <a:rPr lang="en-US" baseline="0"/>
              <a:t>The Constitution is silent on this issue.</a:t>
            </a:r>
          </a:p>
          <a:p>
            <a:r>
              <a:rPr lang="en-US" baseline="0"/>
              <a:t>The United States Supreme Court initially found such delegations to violate separation of powers and struck down several pieces of New Deal legislation.</a:t>
            </a:r>
          </a:p>
          <a:p>
            <a:r>
              <a:rPr lang="en-US"/>
              <a:t>Classic formal v. functional debate.</a:t>
            </a:r>
            <a:endParaRPr lang="en-US" baseline="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4</a:t>
            </a:fld>
            <a:endParaRPr lang="en-US"/>
          </a:p>
        </p:txBody>
      </p:sp>
    </p:spTree>
    <p:extLst>
      <p:ext uri="{BB962C8B-B14F-4D97-AF65-F5344CB8AC3E}">
        <p14:creationId xmlns:p14="http://schemas.microsoft.com/office/powerpoint/2010/main" val="19497355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CB7B7-1AD0-41B1-A204-BB60C786B272}" type="slidenum">
              <a:rPr lang="en-US" smtClean="0"/>
              <a:pPr/>
              <a:t>40</a:t>
            </a:fld>
            <a:endParaRPr lang="en-US"/>
          </a:p>
        </p:txBody>
      </p:sp>
      <p:sp>
        <p:nvSpPr>
          <p:cNvPr id="16387" name="Rectangle 2"/>
          <p:cNvSpPr>
            <a:spLocks noGrp="1" noChangeArrowheads="1"/>
          </p:cNvSpPr>
          <p:nvPr>
            <p:ph type="title"/>
          </p:nvPr>
        </p:nvSpPr>
        <p:spPr/>
        <p:txBody>
          <a:bodyPr/>
          <a:lstStyle/>
          <a:p>
            <a:pPr eaLnBrk="1" hangingPunct="1"/>
            <a:r>
              <a:rPr lang="en-US"/>
              <a:t>Informal Legislative Review and Oversight</a:t>
            </a:r>
          </a:p>
        </p:txBody>
      </p:sp>
      <p:sp>
        <p:nvSpPr>
          <p:cNvPr id="16388" name="Rectangle 3"/>
          <p:cNvSpPr>
            <a:spLocks noGrp="1" noChangeArrowheads="1"/>
          </p:cNvSpPr>
          <p:nvPr>
            <p:ph type="body" idx="1"/>
          </p:nvPr>
        </p:nvSpPr>
        <p:spPr/>
        <p:txBody>
          <a:bodyPr>
            <a:normAutofit lnSpcReduction="10000"/>
          </a:bodyPr>
          <a:lstStyle/>
          <a:p>
            <a:pPr eaLnBrk="1" hangingPunct="1">
              <a:lnSpc>
                <a:spcPct val="80000"/>
              </a:lnSpc>
            </a:pPr>
            <a:r>
              <a:rPr lang="en-US" sz="2800"/>
              <a:t>Members of Congress ask agencies about some grievance of their own or their constituents.</a:t>
            </a:r>
          </a:p>
          <a:p>
            <a:pPr lvl="1" eaLnBrk="1" hangingPunct="1">
              <a:lnSpc>
                <a:spcPct val="80000"/>
              </a:lnSpc>
            </a:pPr>
            <a:r>
              <a:rPr lang="en-US" sz="2800"/>
              <a:t>all types of contacts (telephone calls, e-mails, and so on) between individual Members of Congress, or the Member’s staffs, or a committee’s staff, and agency officials.  </a:t>
            </a:r>
          </a:p>
          <a:p>
            <a:pPr lvl="1" eaLnBrk="1" hangingPunct="1">
              <a:lnSpc>
                <a:spcPct val="80000"/>
              </a:lnSpc>
            </a:pPr>
            <a:r>
              <a:rPr lang="en-US" sz="2800"/>
              <a:t>Many of these informal contacts relate to discrete agency actions affecting specific constituents.  </a:t>
            </a:r>
          </a:p>
          <a:p>
            <a:pPr eaLnBrk="1" hangingPunct="1">
              <a:lnSpc>
                <a:spcPct val="80000"/>
              </a:lnSpc>
            </a:pPr>
            <a:r>
              <a:rPr lang="en-US" sz="2800"/>
              <a:t>Do you think Congressmen get better service?</a:t>
            </a:r>
          </a:p>
          <a:p>
            <a:pPr eaLnBrk="1" hangingPunct="1">
              <a:lnSpc>
                <a:spcPct val="80000"/>
              </a:lnSpc>
            </a:pPr>
            <a:r>
              <a:rPr lang="en-US" sz="2800"/>
              <a:t>Is this fundamentally undemocratic?</a:t>
            </a:r>
          </a:p>
          <a:p>
            <a:pPr eaLnBrk="1" hangingPunct="1">
              <a:lnSpc>
                <a:spcPct val="80000"/>
              </a:lnSpc>
            </a:pPr>
            <a:r>
              <a:rPr lang="en-US" sz="2800"/>
              <a:t>Where does lobbying come in?</a:t>
            </a:r>
          </a:p>
          <a:p>
            <a:pPr eaLnBrk="1" hangingPunct="1">
              <a:lnSpc>
                <a:spcPct val="80000"/>
              </a:lnSpc>
            </a:pPr>
            <a:r>
              <a:rPr lang="en-US" sz="2800"/>
              <a:t>Charlie Wilson's War?</a:t>
            </a:r>
          </a:p>
        </p:txBody>
      </p:sp>
    </p:spTree>
    <p:extLst>
      <p:ext uri="{BB962C8B-B14F-4D97-AF65-F5344CB8AC3E}">
        <p14:creationId xmlns:p14="http://schemas.microsoft.com/office/powerpoint/2010/main" val="33582431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55277E-A103-4968-A29A-1ABB45977768}" type="slidenum">
              <a:rPr lang="en-US" smtClean="0"/>
              <a:pPr/>
              <a:t>41</a:t>
            </a:fld>
            <a:endParaRPr lang="en-US"/>
          </a:p>
        </p:txBody>
      </p:sp>
      <p:sp>
        <p:nvSpPr>
          <p:cNvPr id="17411" name="Rectangle 2"/>
          <p:cNvSpPr>
            <a:spLocks noGrp="1" noChangeArrowheads="1"/>
          </p:cNvSpPr>
          <p:nvPr>
            <p:ph type="title"/>
          </p:nvPr>
        </p:nvSpPr>
        <p:spPr/>
        <p:txBody>
          <a:bodyPr/>
          <a:lstStyle/>
          <a:p>
            <a:pPr eaLnBrk="1" hangingPunct="1"/>
            <a:r>
              <a:rPr lang="en-US"/>
              <a:t>What is an Earmark?</a:t>
            </a:r>
          </a:p>
        </p:txBody>
      </p:sp>
      <p:sp>
        <p:nvSpPr>
          <p:cNvPr id="17412" name="Rectangle 3"/>
          <p:cNvSpPr>
            <a:spLocks noGrp="1" noChangeArrowheads="1"/>
          </p:cNvSpPr>
          <p:nvPr>
            <p:ph type="body" idx="1"/>
          </p:nvPr>
        </p:nvSpPr>
        <p:spPr/>
        <p:txBody>
          <a:bodyPr/>
          <a:lstStyle/>
          <a:p>
            <a:pPr eaLnBrk="1" hangingPunct="1">
              <a:lnSpc>
                <a:spcPct val="80000"/>
              </a:lnSpc>
            </a:pPr>
            <a:r>
              <a:rPr lang="en-US"/>
              <a:t>Congress enacts a statute that appropriates a lump sum of $10 million for the Indian Health Service (“IHS”)</a:t>
            </a:r>
          </a:p>
          <a:p>
            <a:pPr eaLnBrk="1" hangingPunct="1">
              <a:lnSpc>
                <a:spcPct val="80000"/>
              </a:lnSpc>
            </a:pPr>
            <a:r>
              <a:rPr lang="en-US"/>
              <a:t>The appropriations statute is accompanied by a report from the appropriations committee saying that IHS should use part of the $10 million to continue operating an existing medical clinic.</a:t>
            </a:r>
          </a:p>
          <a:p>
            <a:pPr lvl="1" eaLnBrk="1" hangingPunct="1">
              <a:lnSpc>
                <a:spcPct val="80000"/>
              </a:lnSpc>
            </a:pPr>
            <a:r>
              <a:rPr lang="en-US"/>
              <a:t>Is this consistent with the founders intent?</a:t>
            </a:r>
          </a:p>
          <a:p>
            <a:pPr eaLnBrk="1" hangingPunct="1">
              <a:lnSpc>
                <a:spcPct val="80000"/>
              </a:lnSpc>
            </a:pPr>
            <a:r>
              <a:rPr lang="en-US"/>
              <a:t>The appropriations statute itself, however, does not refer to the clinic.  Nor does IHS’s organic statute.</a:t>
            </a:r>
          </a:p>
        </p:txBody>
      </p:sp>
    </p:spTree>
    <p:extLst>
      <p:ext uri="{BB962C8B-B14F-4D97-AF65-F5344CB8AC3E}">
        <p14:creationId xmlns:p14="http://schemas.microsoft.com/office/powerpoint/2010/main" val="13590098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21058-BEE5-46F2-BE2F-DED4D443C3C6}" type="slidenum">
              <a:rPr lang="en-US" smtClean="0"/>
              <a:pPr/>
              <a:t>42</a:t>
            </a:fld>
            <a:endParaRPr lang="en-US"/>
          </a:p>
        </p:txBody>
      </p:sp>
      <p:sp>
        <p:nvSpPr>
          <p:cNvPr id="18435" name="Rectangle 2"/>
          <p:cNvSpPr>
            <a:spLocks noGrp="1" noChangeArrowheads="1"/>
          </p:cNvSpPr>
          <p:nvPr>
            <p:ph type="title"/>
          </p:nvPr>
        </p:nvSpPr>
        <p:spPr/>
        <p:txBody>
          <a:bodyPr/>
          <a:lstStyle/>
          <a:p>
            <a:pPr eaLnBrk="1" hangingPunct="1"/>
            <a:r>
              <a:rPr lang="en-US"/>
              <a:t>Enforcing Earmarks</a:t>
            </a:r>
          </a:p>
        </p:txBody>
      </p:sp>
      <p:sp>
        <p:nvSpPr>
          <p:cNvPr id="18436" name="Rectangle 3"/>
          <p:cNvSpPr>
            <a:spLocks noGrp="1" noChangeArrowheads="1"/>
          </p:cNvSpPr>
          <p:nvPr>
            <p:ph type="body" idx="1"/>
          </p:nvPr>
        </p:nvSpPr>
        <p:spPr/>
        <p:txBody>
          <a:bodyPr/>
          <a:lstStyle/>
          <a:p>
            <a:pPr eaLnBrk="1" hangingPunct="1">
              <a:lnSpc>
                <a:spcPct val="90000"/>
              </a:lnSpc>
            </a:pPr>
            <a:r>
              <a:rPr lang="en-US"/>
              <a:t>The organic statute broadly authorizes IHS to spend its appropriation “for the benefit, care, and assistance of the Indians.” </a:t>
            </a:r>
          </a:p>
          <a:p>
            <a:pPr eaLnBrk="1" hangingPunct="1">
              <a:lnSpc>
                <a:spcPct val="90000"/>
              </a:lnSpc>
            </a:pPr>
            <a:r>
              <a:rPr lang="en-US"/>
              <a:t>What if the agency ignores the report and closes the health center?</a:t>
            </a:r>
          </a:p>
          <a:p>
            <a:pPr eaLnBrk="1" hangingPunct="1">
              <a:lnSpc>
                <a:spcPct val="90000"/>
              </a:lnSpc>
            </a:pPr>
            <a:r>
              <a:rPr lang="en-US"/>
              <a:t>Can this be challenged in court?</a:t>
            </a:r>
          </a:p>
        </p:txBody>
      </p:sp>
    </p:spTree>
    <p:extLst>
      <p:ext uri="{BB962C8B-B14F-4D97-AF65-F5344CB8AC3E}">
        <p14:creationId xmlns:p14="http://schemas.microsoft.com/office/powerpoint/2010/main" val="225877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Line Item Veto - </a:t>
            </a:r>
            <a:r>
              <a:rPr lang="en-US" i="1"/>
              <a:t>Clinton v. City of New York</a:t>
            </a:r>
            <a:r>
              <a:rPr lang="en-US"/>
              <a:t>, 524 U.S. 417 (1998) </a:t>
            </a:r>
          </a:p>
        </p:txBody>
      </p:sp>
      <p:sp>
        <p:nvSpPr>
          <p:cNvPr id="3" name="Content Placeholder 2"/>
          <p:cNvSpPr>
            <a:spLocks noGrp="1"/>
          </p:cNvSpPr>
          <p:nvPr>
            <p:ph idx="1"/>
          </p:nvPr>
        </p:nvSpPr>
        <p:spPr/>
        <p:txBody>
          <a:bodyPr>
            <a:normAutofit fontScale="92500"/>
          </a:bodyPr>
          <a:lstStyle/>
          <a:p>
            <a:pPr eaLnBrk="1" hangingPunct="1">
              <a:lnSpc>
                <a:spcPct val="90000"/>
              </a:lnSpc>
            </a:pPr>
            <a:r>
              <a:rPr lang="en-US"/>
              <a:t>What is a line item veto?</a:t>
            </a:r>
          </a:p>
          <a:p>
            <a:pPr eaLnBrk="1" hangingPunct="1">
              <a:lnSpc>
                <a:spcPct val="90000"/>
              </a:lnSpc>
            </a:pPr>
            <a:r>
              <a:rPr lang="en-US"/>
              <a:t>Why was a line item veto unnecessary in the founders vision of the operation of federal budget?</a:t>
            </a:r>
          </a:p>
          <a:p>
            <a:pPr lvl="1" eaLnBrk="1" hangingPunct="1">
              <a:lnSpc>
                <a:spcPct val="90000"/>
              </a:lnSpc>
            </a:pPr>
            <a:r>
              <a:rPr lang="en-US"/>
              <a:t>How have things changed?</a:t>
            </a:r>
          </a:p>
          <a:p>
            <a:pPr eaLnBrk="1" hangingPunct="1">
              <a:lnSpc>
                <a:spcPct val="90000"/>
              </a:lnSpc>
            </a:pPr>
            <a:r>
              <a:rPr lang="en-US"/>
              <a:t>Why do presidents want them?</a:t>
            </a:r>
          </a:p>
          <a:p>
            <a:pPr lvl="1" eaLnBrk="1" hangingPunct="1">
              <a:lnSpc>
                <a:spcPct val="90000"/>
              </a:lnSpc>
            </a:pPr>
            <a:r>
              <a:rPr lang="en-US"/>
              <a:t>How might a line item veto cause a president problems?</a:t>
            </a:r>
          </a:p>
          <a:p>
            <a:pPr eaLnBrk="1" hangingPunct="1">
              <a:lnSpc>
                <a:spcPct val="90000"/>
              </a:lnSpc>
            </a:pPr>
            <a:r>
              <a:rPr lang="en-US"/>
              <a:t>What separation of powers issues does it raise?</a:t>
            </a:r>
          </a:p>
          <a:p>
            <a:pPr eaLnBrk="1" hangingPunct="1">
              <a:lnSpc>
                <a:spcPct val="90000"/>
              </a:lnSpc>
            </a:pPr>
            <a:r>
              <a:rPr lang="en-US"/>
              <a:t>How did the court rule in this case?</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43</a:t>
            </a:fld>
            <a:endParaRPr lang="en-US"/>
          </a:p>
        </p:txBody>
      </p:sp>
    </p:spTree>
    <p:extLst>
      <p:ext uri="{BB962C8B-B14F-4D97-AF65-F5344CB8AC3E}">
        <p14:creationId xmlns:p14="http://schemas.microsoft.com/office/powerpoint/2010/main" val="35235014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B6CB8C4-1CA1-4434-ACA0-D894F3D6D0B0}"/>
              </a:ext>
            </a:extLst>
          </p:cNvPr>
          <p:cNvSpPr>
            <a:spLocks noGrp="1"/>
          </p:cNvSpPr>
          <p:nvPr>
            <p:ph type="ctrTitle"/>
          </p:nvPr>
        </p:nvSpPr>
        <p:spPr/>
        <p:txBody>
          <a:bodyPr/>
          <a:lstStyle/>
          <a:p>
            <a:r>
              <a:rPr lang="en-US" dirty="0"/>
              <a:t>Review Criminal v. Administrative if we have time.</a:t>
            </a:r>
          </a:p>
        </p:txBody>
      </p:sp>
      <p:sp>
        <p:nvSpPr>
          <p:cNvPr id="8" name="Subtitle 7">
            <a:extLst>
              <a:ext uri="{FF2B5EF4-FFF2-40B4-BE49-F238E27FC236}">
                <a16:creationId xmlns:a16="http://schemas.microsoft.com/office/drawing/2014/main" id="{2246CBDD-927D-496D-8CE7-0E90000749F3}"/>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9203840A-68C5-4AB1-9368-AF8711332CAB}"/>
              </a:ext>
            </a:extLst>
          </p:cNvPr>
          <p:cNvSpPr>
            <a:spLocks noGrp="1"/>
          </p:cNvSpPr>
          <p:nvPr>
            <p:ph type="sldNum" sz="quarter" idx="12"/>
          </p:nvPr>
        </p:nvSpPr>
        <p:spPr/>
        <p:txBody>
          <a:bodyPr/>
          <a:lstStyle/>
          <a:p>
            <a:pPr>
              <a:defRPr/>
            </a:pPr>
            <a:fld id="{CC739B67-DB22-4103-985A-E8E1D242EF5C}" type="slidenum">
              <a:rPr lang="en-US" smtClean="0"/>
              <a:pPr>
                <a:defRPr/>
              </a:pPr>
              <a:t>44</a:t>
            </a:fld>
            <a:endParaRPr lang="en-US"/>
          </a:p>
        </p:txBody>
      </p:sp>
    </p:spTree>
    <p:extLst>
      <p:ext uri="{BB962C8B-B14F-4D97-AF65-F5344CB8AC3E}">
        <p14:creationId xmlns:p14="http://schemas.microsoft.com/office/powerpoint/2010/main" val="976484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D29A9C0-6E06-4EAF-B5C6-71DA99079AAA}" type="slidenum">
              <a:rPr lang="en-US" smtClean="0"/>
              <a:pPr/>
              <a:t>5</a:t>
            </a:fld>
            <a:endParaRPr lang="en-US"/>
          </a:p>
        </p:txBody>
      </p:sp>
      <p:sp>
        <p:nvSpPr>
          <p:cNvPr id="4099" name="Rectangle 2"/>
          <p:cNvSpPr>
            <a:spLocks noGrp="1" noChangeArrowheads="1"/>
          </p:cNvSpPr>
          <p:nvPr>
            <p:ph type="title"/>
          </p:nvPr>
        </p:nvSpPr>
        <p:spPr/>
        <p:txBody>
          <a:bodyPr/>
          <a:lstStyle/>
          <a:p>
            <a:pPr eaLnBrk="1" hangingPunct="1"/>
            <a:r>
              <a:rPr lang="en-US"/>
              <a:t>From Constitutionality to Congressional Direction</a:t>
            </a:r>
          </a:p>
        </p:txBody>
      </p:sp>
      <p:sp>
        <p:nvSpPr>
          <p:cNvPr id="4100" name="Rectangle 3"/>
          <p:cNvSpPr>
            <a:spLocks noGrp="1" noChangeArrowheads="1"/>
          </p:cNvSpPr>
          <p:nvPr>
            <p:ph type="body" idx="1"/>
          </p:nvPr>
        </p:nvSpPr>
        <p:spPr/>
        <p:txBody>
          <a:bodyPr>
            <a:normAutofit fontScale="92500" lnSpcReduction="20000"/>
          </a:bodyPr>
          <a:lstStyle/>
          <a:p>
            <a:pPr eaLnBrk="1" hangingPunct="1">
              <a:lnSpc>
                <a:spcPct val="90000"/>
              </a:lnSpc>
            </a:pPr>
            <a:r>
              <a:rPr lang="en-US" dirty="0"/>
              <a:t>The modern rule:</a:t>
            </a:r>
          </a:p>
          <a:p>
            <a:pPr lvl="1" eaLnBrk="1" hangingPunct="1">
              <a:lnSpc>
                <a:spcPct val="90000"/>
              </a:lnSpc>
            </a:pPr>
            <a:r>
              <a:rPr lang="en-US" dirty="0"/>
              <a:t>Did Congress sufficiently direct the agency in the law delegating the power so as to limit the agency’s actions to those that would not violate separation of powers?</a:t>
            </a:r>
          </a:p>
          <a:p>
            <a:pPr eaLnBrk="1" hangingPunct="1">
              <a:lnSpc>
                <a:spcPct val="90000"/>
              </a:lnSpc>
            </a:pPr>
            <a:r>
              <a:rPr lang="en-US" dirty="0"/>
              <a:t>The judicial review question:</a:t>
            </a:r>
          </a:p>
          <a:p>
            <a:pPr lvl="1" eaLnBrk="1" hangingPunct="1">
              <a:lnSpc>
                <a:spcPct val="90000"/>
              </a:lnSpc>
            </a:pPr>
            <a:r>
              <a:rPr lang="en-US" dirty="0"/>
              <a:t>Does the statute provide enough guidance for the court to review the agency actions to assure that they comply with Congressional intent?</a:t>
            </a:r>
          </a:p>
          <a:p>
            <a:pPr eaLnBrk="1" hangingPunct="1">
              <a:lnSpc>
                <a:spcPct val="90000"/>
              </a:lnSpc>
            </a:pPr>
            <a:r>
              <a:rPr lang="en-US" dirty="0"/>
              <a:t>The  "intelligible principle" test.</a:t>
            </a:r>
          </a:p>
          <a:p>
            <a:pPr lvl="1" eaLnBrk="1" hangingPunct="1">
              <a:lnSpc>
                <a:spcPct val="90000"/>
              </a:lnSpc>
            </a:pPr>
            <a:r>
              <a:rPr lang="en-US" dirty="0"/>
              <a:t>This is all you need to know about the history</a:t>
            </a:r>
          </a:p>
        </p:txBody>
      </p:sp>
    </p:spTree>
    <p:extLst>
      <p:ext uri="{BB962C8B-B14F-4D97-AF65-F5344CB8AC3E}">
        <p14:creationId xmlns:p14="http://schemas.microsoft.com/office/powerpoint/2010/main" val="3444426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AD2EE4-463D-41AB-8E44-C627E37951E2}" type="slidenum">
              <a:rPr lang="en-US" smtClean="0"/>
              <a:pPr/>
              <a:t>6</a:t>
            </a:fld>
            <a:endParaRPr lang="en-US"/>
          </a:p>
        </p:txBody>
      </p:sp>
      <p:sp>
        <p:nvSpPr>
          <p:cNvPr id="6147" name="Rectangle 2"/>
          <p:cNvSpPr>
            <a:spLocks noGrp="1" noChangeArrowheads="1"/>
          </p:cNvSpPr>
          <p:nvPr>
            <p:ph type="title"/>
          </p:nvPr>
        </p:nvSpPr>
        <p:spPr/>
        <p:txBody>
          <a:bodyPr/>
          <a:lstStyle/>
          <a:p>
            <a:pPr eaLnBrk="1" hangingPunct="1"/>
            <a:r>
              <a:rPr lang="en-US"/>
              <a:t>What is an Intelligible Principle?</a:t>
            </a:r>
          </a:p>
        </p:txBody>
      </p:sp>
      <p:sp>
        <p:nvSpPr>
          <p:cNvPr id="6148" name="Rectangle 3"/>
          <p:cNvSpPr>
            <a:spLocks noGrp="1" noChangeArrowheads="1"/>
          </p:cNvSpPr>
          <p:nvPr>
            <p:ph type="body" idx="1"/>
          </p:nvPr>
        </p:nvSpPr>
        <p:spPr/>
        <p:txBody>
          <a:bodyPr>
            <a:normAutofit/>
          </a:bodyPr>
          <a:lstStyle/>
          <a:p>
            <a:pPr eaLnBrk="1" hangingPunct="1"/>
            <a:r>
              <a:rPr lang="en-US"/>
              <a:t>Specific guidance is best</a:t>
            </a:r>
          </a:p>
          <a:p>
            <a:pPr lvl="1" eaLnBrk="1" hangingPunct="1"/>
            <a:r>
              <a:rPr lang="en-US"/>
              <a:t>Congress will provide very specific guidance if it wants to limit agency discretion - the ADA</a:t>
            </a:r>
          </a:p>
          <a:p>
            <a:pPr eaLnBrk="1" hangingPunct="1"/>
            <a:r>
              <a:rPr lang="en-US"/>
              <a:t>General/ambiguous guidance is also usually OK</a:t>
            </a:r>
          </a:p>
          <a:p>
            <a:pPr lvl="1" eaLnBrk="1" hangingPunct="1"/>
            <a:r>
              <a:rPr lang="en-US"/>
              <a:t>‘‘in the public interest" </a:t>
            </a:r>
          </a:p>
          <a:p>
            <a:pPr eaLnBrk="1" hangingPunct="1"/>
            <a:r>
              <a:rPr lang="en-US"/>
              <a:t>Depends on whether context can provide meaning</a:t>
            </a:r>
          </a:p>
          <a:p>
            <a:pPr lvl="1" eaLnBrk="1" hangingPunct="1"/>
            <a:r>
              <a:rPr lang="en-US"/>
              <a:t>We will explore this in the </a:t>
            </a:r>
            <a:r>
              <a:rPr lang="en-US" i="1"/>
              <a:t>Chevron</a:t>
            </a:r>
            <a:r>
              <a:rPr lang="en-US"/>
              <a:t> and FDA cigarette cases.</a:t>
            </a:r>
          </a:p>
        </p:txBody>
      </p:sp>
    </p:spTree>
    <p:extLst>
      <p:ext uri="{BB962C8B-B14F-4D97-AF65-F5344CB8AC3E}">
        <p14:creationId xmlns:p14="http://schemas.microsoft.com/office/powerpoint/2010/main" val="252852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03389B6-612A-402A-8E1E-8E8671F41CE3}" type="slidenum">
              <a:rPr lang="en-US" smtClean="0"/>
              <a:pPr/>
              <a:t>7</a:t>
            </a:fld>
            <a:endParaRPr lang="en-US"/>
          </a:p>
        </p:txBody>
      </p:sp>
      <p:sp>
        <p:nvSpPr>
          <p:cNvPr id="5123" name="Rectangle 2"/>
          <p:cNvSpPr>
            <a:spLocks noGrp="1" noChangeArrowheads="1"/>
          </p:cNvSpPr>
          <p:nvPr>
            <p:ph type="title"/>
          </p:nvPr>
        </p:nvSpPr>
        <p:spPr/>
        <p:txBody>
          <a:bodyPr/>
          <a:lstStyle/>
          <a:p>
            <a:pPr eaLnBrk="1" hangingPunct="1"/>
            <a:r>
              <a:rPr lang="en-US"/>
              <a:t>What if the Court cannot find an "Intelligible Principle?"</a:t>
            </a:r>
          </a:p>
        </p:txBody>
      </p:sp>
      <p:sp>
        <p:nvSpPr>
          <p:cNvPr id="5124" name="Rectangle 3"/>
          <p:cNvSpPr>
            <a:spLocks noGrp="1" noChangeArrowheads="1"/>
          </p:cNvSpPr>
          <p:nvPr>
            <p:ph type="body" idx="1"/>
          </p:nvPr>
        </p:nvSpPr>
        <p:spPr/>
        <p:txBody>
          <a:bodyPr>
            <a:normAutofit fontScale="92500"/>
          </a:bodyPr>
          <a:lstStyle/>
          <a:p>
            <a:pPr eaLnBrk="1" hangingPunct="1">
              <a:lnSpc>
                <a:spcPct val="90000"/>
              </a:lnSpc>
            </a:pPr>
            <a:r>
              <a:rPr lang="en-US"/>
              <a:t>Under the 1930s version of the non-delegation doctrine, the law was unconstitutional without regard to whether there was sufficient guidance to the agency.</a:t>
            </a:r>
          </a:p>
          <a:p>
            <a:pPr eaLnBrk="1" hangingPunct="1">
              <a:lnSpc>
                <a:spcPct val="90000"/>
              </a:lnSpc>
            </a:pPr>
            <a:r>
              <a:rPr lang="en-US"/>
              <a:t>Under the current test, if the court does not find an “intelligible principle” it will find that the agency does not have the legal authority to act under the statute.</a:t>
            </a:r>
          </a:p>
          <a:p>
            <a:pPr eaLnBrk="1" hangingPunct="1">
              <a:lnSpc>
                <a:spcPct val="90000"/>
              </a:lnSpc>
            </a:pPr>
            <a:r>
              <a:rPr lang="en-US"/>
              <a:t>It does not hold that the congress cannot give the agency power, only that it has failed to in the statute at issue.</a:t>
            </a:r>
          </a:p>
        </p:txBody>
      </p:sp>
    </p:spTree>
    <p:extLst>
      <p:ext uri="{BB962C8B-B14F-4D97-AF65-F5344CB8AC3E}">
        <p14:creationId xmlns:p14="http://schemas.microsoft.com/office/powerpoint/2010/main" val="3306880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A310EE0-BDD9-47F1-A36A-B016DE563674}" type="slidenum">
              <a:rPr lang="en-US" smtClean="0"/>
              <a:pPr/>
              <a:t>8</a:t>
            </a:fld>
            <a:endParaRPr lang="en-US"/>
          </a:p>
        </p:txBody>
      </p:sp>
      <p:sp>
        <p:nvSpPr>
          <p:cNvPr id="7171" name="Rectangle 2"/>
          <p:cNvSpPr>
            <a:spLocks noGrp="1" noChangeArrowheads="1"/>
          </p:cNvSpPr>
          <p:nvPr>
            <p:ph type="title"/>
          </p:nvPr>
        </p:nvSpPr>
        <p:spPr/>
        <p:txBody>
          <a:bodyPr/>
          <a:lstStyle/>
          <a:p>
            <a:pPr eaLnBrk="1" hangingPunct="1"/>
            <a:r>
              <a:rPr lang="en-US" dirty="0"/>
              <a:t>What are the Limits on Delegated Powers to Adjudicate?</a:t>
            </a:r>
          </a:p>
        </p:txBody>
      </p:sp>
      <p:sp>
        <p:nvSpPr>
          <p:cNvPr id="7172" name="Rectangle 3"/>
          <p:cNvSpPr>
            <a:spLocks noGrp="1" noChangeArrowheads="1"/>
          </p:cNvSpPr>
          <p:nvPr>
            <p:ph type="body" idx="1"/>
          </p:nvPr>
        </p:nvSpPr>
        <p:spPr/>
        <p:txBody>
          <a:bodyPr>
            <a:normAutofit/>
          </a:bodyPr>
          <a:lstStyle/>
          <a:p>
            <a:pPr eaLnBrk="1" hangingPunct="1">
              <a:lnSpc>
                <a:spcPct val="90000"/>
              </a:lnSpc>
            </a:pPr>
            <a:r>
              <a:rPr lang="en-US" sz="2400" i="1" dirty="0"/>
              <a:t>Commodity Futures Trading </a:t>
            </a:r>
            <a:r>
              <a:rPr lang="en-US" sz="2400" i="1" dirty="0" err="1"/>
              <a:t>Commn</a:t>
            </a:r>
            <a:r>
              <a:rPr lang="en-US" sz="2400" i="1" dirty="0"/>
              <a:t>. v. Schor</a:t>
            </a:r>
            <a:r>
              <a:rPr lang="en-US" sz="2400" dirty="0"/>
              <a:t>, 478 U.S. 833 (1986)</a:t>
            </a:r>
          </a:p>
          <a:p>
            <a:pPr lvl="1" eaLnBrk="1" hangingPunct="1">
              <a:lnSpc>
                <a:spcPct val="90000"/>
              </a:lnSpc>
            </a:pPr>
            <a:r>
              <a:rPr lang="en-US" sz="2400" dirty="0"/>
              <a:t>[1] “the extent to which the ‘essential attributes of judicial power’ are reserved to Article III courts, and</a:t>
            </a:r>
          </a:p>
          <a:p>
            <a:pPr lvl="1" eaLnBrk="1" hangingPunct="1">
              <a:lnSpc>
                <a:spcPct val="90000"/>
              </a:lnSpc>
            </a:pPr>
            <a:r>
              <a:rPr lang="en-US" sz="2400" dirty="0"/>
              <a:t>[2] conversely, the extent to which the non-Article III forum exercises the range of jurisdiction and powers normally vested only in Article III courts, </a:t>
            </a:r>
          </a:p>
          <a:p>
            <a:pPr lvl="1" eaLnBrk="1" hangingPunct="1">
              <a:lnSpc>
                <a:spcPct val="90000"/>
              </a:lnSpc>
            </a:pPr>
            <a:r>
              <a:rPr lang="en-US" sz="2400" dirty="0"/>
              <a:t>[3] the origins and importance of the right to be adjudicated, and</a:t>
            </a:r>
          </a:p>
          <a:p>
            <a:pPr lvl="1" eaLnBrk="1" hangingPunct="1">
              <a:lnSpc>
                <a:spcPct val="90000"/>
              </a:lnSpc>
            </a:pPr>
            <a:r>
              <a:rPr lang="en-US" sz="2400" dirty="0"/>
              <a:t>[4] the concerns that drove Congress to depart from the requirements of Article III. </a:t>
            </a:r>
          </a:p>
          <a:p>
            <a:pPr eaLnBrk="1" hangingPunct="1">
              <a:lnSpc>
                <a:spcPct val="90000"/>
              </a:lnSpc>
            </a:pPr>
            <a:r>
              <a:rPr lang="en-US" sz="2400" dirty="0"/>
              <a:t>Key: Is the administrative law judge (ALJ) acting as an Article III judge?</a:t>
            </a:r>
          </a:p>
        </p:txBody>
      </p:sp>
    </p:spTree>
    <p:extLst>
      <p:ext uri="{BB962C8B-B14F-4D97-AF65-F5344CB8AC3E}">
        <p14:creationId xmlns:p14="http://schemas.microsoft.com/office/powerpoint/2010/main" val="2406958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0602491-4CFB-4046-947D-2803FBD8CD33}" type="slidenum">
              <a:rPr lang="en-US" smtClean="0"/>
              <a:pPr/>
              <a:t>9</a:t>
            </a:fld>
            <a:endParaRPr lang="en-US"/>
          </a:p>
        </p:txBody>
      </p:sp>
      <p:sp>
        <p:nvSpPr>
          <p:cNvPr id="8195" name="Rectangle 2"/>
          <p:cNvSpPr>
            <a:spLocks noGrp="1" noChangeArrowheads="1"/>
          </p:cNvSpPr>
          <p:nvPr>
            <p:ph type="title"/>
          </p:nvPr>
        </p:nvSpPr>
        <p:spPr/>
        <p:txBody>
          <a:bodyPr/>
          <a:lstStyle/>
          <a:p>
            <a:pPr eaLnBrk="1" hangingPunct="1"/>
            <a:r>
              <a:rPr lang="en-US"/>
              <a:t>Practical Considerations</a:t>
            </a:r>
          </a:p>
        </p:txBody>
      </p:sp>
      <p:sp>
        <p:nvSpPr>
          <p:cNvPr id="8196" name="Rectangle 3"/>
          <p:cNvSpPr>
            <a:spLocks noGrp="1" noChangeArrowheads="1"/>
          </p:cNvSpPr>
          <p:nvPr>
            <p:ph type="body" idx="1"/>
          </p:nvPr>
        </p:nvSpPr>
        <p:spPr/>
        <p:txBody>
          <a:bodyPr>
            <a:normAutofit lnSpcReduction="10000"/>
          </a:bodyPr>
          <a:lstStyle/>
          <a:p>
            <a:pPr eaLnBrk="1" hangingPunct="1">
              <a:lnSpc>
                <a:spcPct val="90000"/>
              </a:lnSpc>
            </a:pPr>
            <a:r>
              <a:rPr lang="en-US" sz="2400" dirty="0"/>
              <a:t>The court is very unwilling to find adjudications exceed constitutional authority under this test.</a:t>
            </a:r>
          </a:p>
          <a:p>
            <a:pPr lvl="1" eaLnBrk="1" hangingPunct="1">
              <a:lnSpc>
                <a:spcPct val="90000"/>
              </a:lnSpc>
            </a:pPr>
            <a:r>
              <a:rPr lang="en-US" sz="2400" dirty="0"/>
              <a:t>This may be because Congress has not passed laws which test the outer limits of agency authority</a:t>
            </a:r>
          </a:p>
          <a:p>
            <a:pPr lvl="1" eaLnBrk="1" hangingPunct="1">
              <a:lnSpc>
                <a:spcPct val="90000"/>
              </a:lnSpc>
            </a:pPr>
            <a:r>
              <a:rPr lang="en-US" sz="2400" dirty="0"/>
              <a:t>There are state law fights over this - Wooley</a:t>
            </a:r>
          </a:p>
          <a:p>
            <a:pPr eaLnBrk="1" hangingPunct="1">
              <a:lnSpc>
                <a:spcPct val="90000"/>
              </a:lnSpc>
            </a:pPr>
            <a:r>
              <a:rPr lang="en-US" sz="2400" dirty="0"/>
              <a:t>There are limits on the transformation of criminal matters into agency adjudications</a:t>
            </a:r>
          </a:p>
          <a:p>
            <a:pPr lvl="1" eaLnBrk="1" hangingPunct="1">
              <a:lnSpc>
                <a:spcPct val="90000"/>
              </a:lnSpc>
            </a:pPr>
            <a:r>
              <a:rPr lang="en-US" sz="2400" dirty="0"/>
              <a:t>Traffic court can be civil, but only if there is no jail time</a:t>
            </a:r>
          </a:p>
          <a:p>
            <a:pPr lvl="1" eaLnBrk="1" hangingPunct="1">
              <a:lnSpc>
                <a:spcPct val="90000"/>
              </a:lnSpc>
            </a:pPr>
            <a:r>
              <a:rPr lang="en-US" sz="2400" dirty="0"/>
              <a:t>Large civil fines push the edge, especially if there are also criminal penalties for the same act</a:t>
            </a:r>
          </a:p>
          <a:p>
            <a:pPr lvl="0" eaLnBrk="1" hangingPunct="1">
              <a:lnSpc>
                <a:spcPct val="90000"/>
              </a:lnSpc>
            </a:pPr>
            <a:r>
              <a:rPr lang="en-US" sz="2400" dirty="0"/>
              <a:t>Administrative detentions are OK, but not for punishment</a:t>
            </a:r>
          </a:p>
          <a:p>
            <a:pPr lvl="1" eaLnBrk="1" hangingPunct="1">
              <a:lnSpc>
                <a:spcPct val="90000"/>
              </a:lnSpc>
            </a:pPr>
            <a:r>
              <a:rPr lang="en-US" sz="2400" dirty="0"/>
              <a:t>Tuberculosis, denial of bail, mental health commitments</a:t>
            </a:r>
          </a:p>
          <a:p>
            <a:pPr lvl="1" eaLnBrk="1" hangingPunct="1">
              <a:lnSpc>
                <a:spcPct val="90000"/>
              </a:lnSpc>
            </a:pPr>
            <a:r>
              <a:rPr lang="en-US" sz="2400" dirty="0"/>
              <a:t>Guantanamo Bay detentions are administrative</a:t>
            </a:r>
          </a:p>
        </p:txBody>
      </p:sp>
    </p:spTree>
    <p:extLst>
      <p:ext uri="{BB962C8B-B14F-4D97-AF65-F5344CB8AC3E}">
        <p14:creationId xmlns:p14="http://schemas.microsoft.com/office/powerpoint/2010/main" val="295586072"/>
      </p:ext>
    </p:extLst>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3129</TotalTime>
  <Words>2893</Words>
  <Application>Microsoft Office PowerPoint</Application>
  <PresentationFormat>On-screen Show (4:3)</PresentationFormat>
  <Paragraphs>256</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Arial Narrow</vt:lpstr>
      <vt:lpstr>Tahoma</vt:lpstr>
      <vt:lpstr>Wingdings</vt:lpstr>
      <vt:lpstr>Blends</vt:lpstr>
      <vt:lpstr>Chapter 2</vt:lpstr>
      <vt:lpstr>The Non-Delegation Doctrine Just History – So Far</vt:lpstr>
      <vt:lpstr>Learning Objectives – Non-Delegation Doctrine</vt:lpstr>
      <vt:lpstr>What is the Non-Delegation Doctrine Problem?</vt:lpstr>
      <vt:lpstr>From Constitutionality to Congressional Direction</vt:lpstr>
      <vt:lpstr>What is an Intelligible Principle?</vt:lpstr>
      <vt:lpstr>What if the Court cannot find an "Intelligible Principle?"</vt:lpstr>
      <vt:lpstr>What are the Limits on Delegated Powers to Adjudicate?</vt:lpstr>
      <vt:lpstr>Practical Considerations</vt:lpstr>
      <vt:lpstr>Congressional Control of Agencies </vt:lpstr>
      <vt:lpstr>Learning Objectives – Limits on Congressional Control of Agencies</vt:lpstr>
      <vt:lpstr>Art II, sec. 2, cl 2 - the Appointments Clause</vt:lpstr>
      <vt:lpstr>Limits on Congressional Appointments</vt:lpstr>
      <vt:lpstr>Buckley v. Valeo, 424 U.S. 1 (1976)</vt:lpstr>
      <vt:lpstr>The Role of the FEC</vt:lpstr>
      <vt:lpstr>The Congressional Budget Office (CBO)</vt:lpstr>
      <vt:lpstr>The Civil Service as a Limitation on Presidential Powers</vt:lpstr>
      <vt:lpstr>Civil Service</vt:lpstr>
      <vt:lpstr>Pros and Cons of the Civil Service</vt:lpstr>
      <vt:lpstr>Incompatibility or Ineligibility Clauses</vt:lpstr>
      <vt:lpstr>The Library of Congress</vt:lpstr>
      <vt:lpstr>Does the Library Oversight Violate the Constitution?</vt:lpstr>
      <vt:lpstr>Congressional Removal of Executive and Judicial Branch Officers</vt:lpstr>
      <vt:lpstr>The Legislative Veto</vt:lpstr>
      <vt:lpstr>INS v. Chadha, 462 U.S. 919 (1983) </vt:lpstr>
      <vt:lpstr>Congressional Power over Aliens</vt:lpstr>
      <vt:lpstr>The Immigration Question</vt:lpstr>
      <vt:lpstr>Legislative Veto</vt:lpstr>
      <vt:lpstr>Does History Make the Legislative Veto  Constitutional?</vt:lpstr>
      <vt:lpstr>What if the Legislative Veto is a Useful Law?</vt:lpstr>
      <vt:lpstr>Bicameralism</vt:lpstr>
      <vt:lpstr>Checks and Balances</vt:lpstr>
      <vt:lpstr>Presentment Clause</vt:lpstr>
      <vt:lpstr>Presidential Veto</vt:lpstr>
      <vt:lpstr>When may the House of Representatives Act Unilaterally?</vt:lpstr>
      <vt:lpstr>When may the Senate Act Unilaterally?</vt:lpstr>
      <vt:lpstr>What is the Only Congressional Joint Resolution with Legal Effect?</vt:lpstr>
      <vt:lpstr>Formal Legislative Review and Oversight of Executive Branch Agencies</vt:lpstr>
      <vt:lpstr>Antideficiency Act and Impoundment</vt:lpstr>
      <vt:lpstr>Informal Legislative Review and Oversight</vt:lpstr>
      <vt:lpstr>What is an Earmark?</vt:lpstr>
      <vt:lpstr>Enforcing Earmarks</vt:lpstr>
      <vt:lpstr>Line Item Veto - Clinton v. City of New York, 524 U.S. 417 (1998) </vt:lpstr>
      <vt:lpstr>Review Criminal v. Administrative if we have time.</vt:lpstr>
    </vt:vector>
  </TitlesOfParts>
  <Company>LSU Law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P Richards</cp:lastModifiedBy>
  <cp:revision>233</cp:revision>
  <dcterms:created xsi:type="dcterms:W3CDTF">2008-01-16T20:46:13Z</dcterms:created>
  <dcterms:modified xsi:type="dcterms:W3CDTF">2019-08-22T14:40:42Z</dcterms:modified>
</cp:coreProperties>
</file>