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40"/>
  </p:notesMasterIdLst>
  <p:sldIdLst>
    <p:sldId id="256" r:id="rId2"/>
    <p:sldId id="257" r:id="rId3"/>
    <p:sldId id="263" r:id="rId4"/>
    <p:sldId id="323" r:id="rId5"/>
    <p:sldId id="258" r:id="rId6"/>
    <p:sldId id="264" r:id="rId7"/>
    <p:sldId id="265" r:id="rId8"/>
    <p:sldId id="266" r:id="rId9"/>
    <p:sldId id="267" r:id="rId10"/>
    <p:sldId id="337" r:id="rId11"/>
    <p:sldId id="370" r:id="rId12"/>
    <p:sldId id="268" r:id="rId13"/>
    <p:sldId id="338" r:id="rId14"/>
    <p:sldId id="269" r:id="rId15"/>
    <p:sldId id="270" r:id="rId16"/>
    <p:sldId id="326" r:id="rId17"/>
    <p:sldId id="327" r:id="rId18"/>
    <p:sldId id="328" r:id="rId19"/>
    <p:sldId id="324" r:id="rId20"/>
    <p:sldId id="329" r:id="rId21"/>
    <p:sldId id="339" r:id="rId22"/>
    <p:sldId id="330" r:id="rId23"/>
    <p:sldId id="343" r:id="rId24"/>
    <p:sldId id="344" r:id="rId25"/>
    <p:sldId id="349" r:id="rId26"/>
    <p:sldId id="350" r:id="rId27"/>
    <p:sldId id="351" r:id="rId28"/>
    <p:sldId id="352" r:id="rId29"/>
    <p:sldId id="313" r:id="rId30"/>
    <p:sldId id="314" r:id="rId31"/>
    <p:sldId id="315" r:id="rId32"/>
    <p:sldId id="316" r:id="rId33"/>
    <p:sldId id="317" r:id="rId34"/>
    <p:sldId id="318" r:id="rId35"/>
    <p:sldId id="319" r:id="rId36"/>
    <p:sldId id="320" r:id="rId37"/>
    <p:sldId id="321" r:id="rId38"/>
    <p:sldId id="322" r:id="rId3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2" autoAdjust="0"/>
    <p:restoredTop sz="86421" autoAdjust="0"/>
  </p:normalViewPr>
  <p:slideViewPr>
    <p:cSldViewPr>
      <p:cViewPr varScale="1">
        <p:scale>
          <a:sx n="127" d="100"/>
          <a:sy n="127" d="100"/>
        </p:scale>
        <p:origin x="820" y="96"/>
      </p:cViewPr>
      <p:guideLst>
        <p:guide orient="horz" pos="2160"/>
        <p:guide pos="2880"/>
      </p:guideLst>
    </p:cSldViewPr>
  </p:slideViewPr>
  <p:outlineViewPr>
    <p:cViewPr>
      <p:scale>
        <a:sx n="33" d="100"/>
        <a:sy n="33" d="100"/>
      </p:scale>
      <p:origin x="0" y="-4221"/>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77EA61-6087-4024-AFA0-482BC9125BA4}" type="datetimeFigureOut">
              <a:rPr lang="en-US" smtClean="0"/>
              <a:t>9/17/2019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A32DF8-6CAB-43AE-A66F-75A192158D7D}" type="slidenum">
              <a:rPr lang="en-US" smtClean="0"/>
              <a:t>‹#›</a:t>
            </a:fld>
            <a:endParaRPr lang="en-US"/>
          </a:p>
        </p:txBody>
      </p:sp>
    </p:spTree>
    <p:extLst>
      <p:ext uri="{BB962C8B-B14F-4D97-AF65-F5344CB8AC3E}">
        <p14:creationId xmlns:p14="http://schemas.microsoft.com/office/powerpoint/2010/main" val="1934417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132" name="Rectangle 12"/>
          <p:cNvSpPr>
            <a:spLocks noGrp="1" noChangeArrowheads="1"/>
          </p:cNvSpPr>
          <p:nvPr>
            <p:ph type="ctrTitle"/>
          </p:nvPr>
        </p:nvSpPr>
        <p:spPr>
          <a:xfrm>
            <a:off x="990600" y="1676400"/>
            <a:ext cx="7772400" cy="1462088"/>
          </a:xfrm>
        </p:spPr>
        <p:txBody>
          <a:bodyPr/>
          <a:lstStyle>
            <a:lvl1pPr>
              <a:defRPr/>
            </a:lvl1pPr>
          </a:lstStyle>
          <a:p>
            <a:pPr lvl="0"/>
            <a:r>
              <a:rPr lang="en-US" noProof="0"/>
              <a:t>Click to edit Master title style</a:t>
            </a:r>
          </a:p>
        </p:txBody>
      </p:sp>
      <p:sp>
        <p:nvSpPr>
          <p:cNvPr id="51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1B0C58D2-4F3B-4E69-A191-BE90F68B7F9F}" type="slidenum">
              <a:rPr lang="en-US"/>
              <a:pPr>
                <a:defRPr/>
              </a:pPr>
              <a:t>‹#›</a:t>
            </a:fld>
            <a:endParaRPr lang="en-US"/>
          </a:p>
        </p:txBody>
      </p:sp>
    </p:spTree>
    <p:extLst>
      <p:ext uri="{BB962C8B-B14F-4D97-AF65-F5344CB8AC3E}">
        <p14:creationId xmlns:p14="http://schemas.microsoft.com/office/powerpoint/2010/main" val="4054161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F9BDDEA3-2385-4CD5-91B1-2A799646C9CB}" type="slidenum">
              <a:rPr lang="en-US"/>
              <a:pPr>
                <a:defRPr/>
              </a:pPr>
              <a:t>‹#›</a:t>
            </a:fld>
            <a:endParaRPr lang="en-US"/>
          </a:p>
        </p:txBody>
      </p:sp>
    </p:spTree>
    <p:extLst>
      <p:ext uri="{BB962C8B-B14F-4D97-AF65-F5344CB8AC3E}">
        <p14:creationId xmlns:p14="http://schemas.microsoft.com/office/powerpoint/2010/main" val="1130106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4975" y="214313"/>
            <a:ext cx="2159000" cy="63388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214313"/>
            <a:ext cx="6327775" cy="63388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A53EB1C-7AB8-4DFC-A7DD-622944821F19}" type="slidenum">
              <a:rPr lang="en-US"/>
              <a:pPr>
                <a:defRPr/>
              </a:pPr>
              <a:t>‹#›</a:t>
            </a:fld>
            <a:endParaRPr lang="en-US"/>
          </a:p>
        </p:txBody>
      </p:sp>
    </p:spTree>
    <p:extLst>
      <p:ext uri="{BB962C8B-B14F-4D97-AF65-F5344CB8AC3E}">
        <p14:creationId xmlns:p14="http://schemas.microsoft.com/office/powerpoint/2010/main" val="2483712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31D2D980-354E-473A-B743-3601F9D26891}" type="slidenum">
              <a:rPr lang="en-US"/>
              <a:pPr>
                <a:defRPr/>
              </a:pPr>
              <a:t>‹#›</a:t>
            </a:fld>
            <a:endParaRPr lang="en-US" dirty="0"/>
          </a:p>
        </p:txBody>
      </p:sp>
    </p:spTree>
    <p:extLst>
      <p:ext uri="{BB962C8B-B14F-4D97-AF65-F5344CB8AC3E}">
        <p14:creationId xmlns:p14="http://schemas.microsoft.com/office/powerpoint/2010/main" val="419691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8B03238D-5FE5-4C5E-85A9-51BC7C7B7B51}" type="slidenum">
              <a:rPr lang="en-US"/>
              <a:pPr>
                <a:defRPr/>
              </a:pPr>
              <a:t>‹#›</a:t>
            </a:fld>
            <a:endParaRPr lang="en-US"/>
          </a:p>
        </p:txBody>
      </p:sp>
    </p:spTree>
    <p:extLst>
      <p:ext uri="{BB962C8B-B14F-4D97-AF65-F5344CB8AC3E}">
        <p14:creationId xmlns:p14="http://schemas.microsoft.com/office/powerpoint/2010/main" val="401398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7ADF528A-12F2-4C96-8FD3-F58FA51BA629}" type="slidenum">
              <a:rPr lang="en-US"/>
              <a:pPr>
                <a:defRPr/>
              </a:pPr>
              <a:t>‹#›</a:t>
            </a:fld>
            <a:endParaRPr lang="en-US"/>
          </a:p>
        </p:txBody>
      </p:sp>
    </p:spTree>
    <p:extLst>
      <p:ext uri="{BB962C8B-B14F-4D97-AF65-F5344CB8AC3E}">
        <p14:creationId xmlns:p14="http://schemas.microsoft.com/office/powerpoint/2010/main" val="499259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C53D4AE5-D23F-4699-AED0-04F5F523E457}" type="slidenum">
              <a:rPr lang="en-US"/>
              <a:pPr>
                <a:defRPr/>
              </a:pPr>
              <a:t>‹#›</a:t>
            </a:fld>
            <a:endParaRPr lang="en-US"/>
          </a:p>
        </p:txBody>
      </p:sp>
    </p:spTree>
    <p:extLst>
      <p:ext uri="{BB962C8B-B14F-4D97-AF65-F5344CB8AC3E}">
        <p14:creationId xmlns:p14="http://schemas.microsoft.com/office/powerpoint/2010/main" val="281241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13C304E9-F46C-4F64-8420-5DA1E473C4C9}" type="slidenum">
              <a:rPr lang="en-US"/>
              <a:pPr>
                <a:defRPr/>
              </a:pPr>
              <a:t>‹#›</a:t>
            </a:fld>
            <a:endParaRPr lang="en-US"/>
          </a:p>
        </p:txBody>
      </p:sp>
    </p:spTree>
    <p:extLst>
      <p:ext uri="{BB962C8B-B14F-4D97-AF65-F5344CB8AC3E}">
        <p14:creationId xmlns:p14="http://schemas.microsoft.com/office/powerpoint/2010/main" val="3700999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C92DD868-F4E5-423E-942F-0549F7ADF494}" type="slidenum">
              <a:rPr lang="en-US"/>
              <a:pPr>
                <a:defRPr/>
              </a:pPr>
              <a:t>‹#›</a:t>
            </a:fld>
            <a:endParaRPr lang="en-US"/>
          </a:p>
        </p:txBody>
      </p:sp>
    </p:spTree>
    <p:extLst>
      <p:ext uri="{BB962C8B-B14F-4D97-AF65-F5344CB8AC3E}">
        <p14:creationId xmlns:p14="http://schemas.microsoft.com/office/powerpoint/2010/main" val="792175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AE9C7533-C745-4116-9FD2-B54FBC68727F}" type="slidenum">
              <a:rPr lang="en-US"/>
              <a:pPr>
                <a:defRPr/>
              </a:pPr>
              <a:t>‹#›</a:t>
            </a:fld>
            <a:endParaRPr lang="en-US"/>
          </a:p>
        </p:txBody>
      </p:sp>
    </p:spTree>
    <p:extLst>
      <p:ext uri="{BB962C8B-B14F-4D97-AF65-F5344CB8AC3E}">
        <p14:creationId xmlns:p14="http://schemas.microsoft.com/office/powerpoint/2010/main" val="4039167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2B91C5B0-9F21-47BA-A767-40FC1BB3466C}" type="slidenum">
              <a:rPr lang="en-US"/>
              <a:pPr>
                <a:defRPr/>
              </a:pPr>
              <a:t>‹#›</a:t>
            </a:fld>
            <a:endParaRPr lang="en-US"/>
          </a:p>
        </p:txBody>
      </p:sp>
    </p:spTree>
    <p:extLst>
      <p:ext uri="{BB962C8B-B14F-4D97-AF65-F5344CB8AC3E}">
        <p14:creationId xmlns:p14="http://schemas.microsoft.com/office/powerpoint/2010/main" val="2302255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34" name="Rectangle 10"/>
          <p:cNvSpPr>
            <a:spLocks noGrp="1" noChangeArrowheads="1"/>
          </p:cNvSpPr>
          <p:nvPr>
            <p:ph type="body" idx="1"/>
          </p:nvPr>
        </p:nvSpPr>
        <p:spPr bwMode="auto">
          <a:xfrm>
            <a:off x="304800" y="2057400"/>
            <a:ext cx="85344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7"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a:p>
        </p:txBody>
      </p:sp>
      <p:sp>
        <p:nvSpPr>
          <p:cNvPr id="4108"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p>
        </p:txBody>
      </p:sp>
      <p:sp>
        <p:nvSpPr>
          <p:cNvPr id="4109"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2DE71E6F-2DE4-467F-ADFE-259404FCB42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Narrow" pitchFamily="34" charset="0"/>
        </a:defRPr>
      </a:lvl2pPr>
      <a:lvl3pPr algn="l" rtl="0" eaLnBrk="0" fontAlgn="base" hangingPunct="0">
        <a:spcBef>
          <a:spcPct val="0"/>
        </a:spcBef>
        <a:spcAft>
          <a:spcPct val="0"/>
        </a:spcAft>
        <a:defRPr sz="3600" b="1">
          <a:solidFill>
            <a:schemeClr val="tx1"/>
          </a:solidFill>
          <a:latin typeface="Arial Narrow" pitchFamily="34" charset="0"/>
        </a:defRPr>
      </a:lvl3pPr>
      <a:lvl4pPr algn="l" rtl="0" eaLnBrk="0" fontAlgn="base" hangingPunct="0">
        <a:spcBef>
          <a:spcPct val="0"/>
        </a:spcBef>
        <a:spcAft>
          <a:spcPct val="0"/>
        </a:spcAft>
        <a:defRPr sz="3600" b="1">
          <a:solidFill>
            <a:schemeClr val="tx1"/>
          </a:solidFill>
          <a:latin typeface="Arial Narrow" pitchFamily="34" charset="0"/>
        </a:defRPr>
      </a:lvl4pPr>
      <a:lvl5pPr algn="l" rtl="0" eaLnBrk="0" fontAlgn="base" hangingPunct="0">
        <a:spcBef>
          <a:spcPct val="0"/>
        </a:spcBef>
        <a:spcAft>
          <a:spcPct val="0"/>
        </a:spcAft>
        <a:defRPr sz="3600" b="1">
          <a:solidFill>
            <a:schemeClr val="tx1"/>
          </a:solidFill>
          <a:latin typeface="Arial Narrow" pitchFamily="34" charset="0"/>
        </a:defRPr>
      </a:lvl5pPr>
      <a:lvl6pPr marL="457200" algn="l" rtl="0" fontAlgn="base">
        <a:spcBef>
          <a:spcPct val="0"/>
        </a:spcBef>
        <a:spcAft>
          <a:spcPct val="0"/>
        </a:spcAft>
        <a:defRPr sz="3600" b="1">
          <a:solidFill>
            <a:schemeClr val="tx1"/>
          </a:solidFill>
          <a:latin typeface="Arial Narrow" pitchFamily="34" charset="0"/>
        </a:defRPr>
      </a:lvl6pPr>
      <a:lvl7pPr marL="914400" algn="l" rtl="0" fontAlgn="base">
        <a:spcBef>
          <a:spcPct val="0"/>
        </a:spcBef>
        <a:spcAft>
          <a:spcPct val="0"/>
        </a:spcAft>
        <a:defRPr sz="3600" b="1">
          <a:solidFill>
            <a:schemeClr val="tx1"/>
          </a:solidFill>
          <a:latin typeface="Arial Narrow" pitchFamily="34" charset="0"/>
        </a:defRPr>
      </a:lvl7pPr>
      <a:lvl8pPr marL="1371600" algn="l" rtl="0" fontAlgn="base">
        <a:spcBef>
          <a:spcPct val="0"/>
        </a:spcBef>
        <a:spcAft>
          <a:spcPct val="0"/>
        </a:spcAft>
        <a:defRPr sz="3600" b="1">
          <a:solidFill>
            <a:schemeClr val="tx1"/>
          </a:solidFill>
          <a:latin typeface="Arial Narrow" pitchFamily="34" charset="0"/>
        </a:defRPr>
      </a:lvl8pPr>
      <a:lvl9pPr marL="1828800" algn="l" rtl="0" fontAlgn="base">
        <a:spcBef>
          <a:spcPct val="0"/>
        </a:spcBef>
        <a:spcAft>
          <a:spcPct val="0"/>
        </a:spcAft>
        <a:defRPr sz="3600" b="1">
          <a:solidFill>
            <a:schemeClr val="tx1"/>
          </a:solidFill>
          <a:latin typeface="Arial Narrow"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3200" b="1">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Tahoma" pitchFamily="34" charset="0"/>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Tahoma" pitchFamily="34" charset="0"/>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hrsa.gov/vaccinecompensation/index.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biotech.law.lsu.edu/cases/immunity/ftca_exceptions.ht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local1259iaff.org/disaster.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dirty="0"/>
              <a:t>Suing the Federal Government</a:t>
            </a:r>
          </a:p>
        </p:txBody>
      </p:sp>
      <p:sp>
        <p:nvSpPr>
          <p:cNvPr id="3075" name="Rectangle 3"/>
          <p:cNvSpPr>
            <a:spLocks noGrp="1" noChangeArrowheads="1"/>
          </p:cNvSpPr>
          <p:nvPr>
            <p:ph type="subTitle" idx="1"/>
          </p:nvPr>
        </p:nvSpPr>
        <p:spPr/>
        <p:txBody>
          <a:bodyPr/>
          <a:lstStyle/>
          <a:p>
            <a:pPr eaLnBrk="1" hangingPunct="1"/>
            <a:r>
              <a:rPr lang="en-US" dirty="0"/>
              <a:t>FTCA and Bivens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did the Court Say about Discretion as a Defense to Day-to-Day Torts?</a:t>
            </a:r>
          </a:p>
        </p:txBody>
      </p:sp>
      <p:sp>
        <p:nvSpPr>
          <p:cNvPr id="3" name="Content Placeholder 2"/>
          <p:cNvSpPr>
            <a:spLocks noGrp="1"/>
          </p:cNvSpPr>
          <p:nvPr>
            <p:ph idx="1"/>
          </p:nvPr>
        </p:nvSpPr>
        <p:spPr/>
        <p:txBody>
          <a:bodyPr>
            <a:normAutofit/>
          </a:bodyPr>
          <a:lstStyle/>
          <a:p>
            <a:r>
              <a:rPr lang="en-US" dirty="0"/>
              <a:t>So we know that the draftsmen did not intend it to relieve the Government from liability for such common-law torts as an automobile collision caused by the negligence of an employee of the administering agency. We know it was intended to cover more than the administration of a statute or regulation because it appears disjunctively in the second phrase of the section. </a:t>
            </a:r>
          </a:p>
        </p:txBody>
      </p:sp>
    </p:spTree>
    <p:extLst>
      <p:ext uri="{BB962C8B-B14F-4D97-AF65-F5344CB8AC3E}">
        <p14:creationId xmlns:p14="http://schemas.microsoft.com/office/powerpoint/2010/main" val="2984110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Type of Discretion</a:t>
            </a:r>
            <a:r>
              <a:rPr lang="en-US" baseline="0" dirty="0"/>
              <a:t> did Congress Intend?</a:t>
            </a:r>
            <a:endParaRPr lang="en-US" dirty="0"/>
          </a:p>
        </p:txBody>
      </p:sp>
      <p:sp>
        <p:nvSpPr>
          <p:cNvPr id="3" name="Content Placeholder 2"/>
          <p:cNvSpPr>
            <a:spLocks noGrp="1"/>
          </p:cNvSpPr>
          <p:nvPr>
            <p:ph idx="1"/>
          </p:nvPr>
        </p:nvSpPr>
        <p:spPr/>
        <p:txBody>
          <a:bodyPr/>
          <a:lstStyle/>
          <a:p>
            <a:r>
              <a:rPr lang="en-US"/>
              <a:t>The "discretion" protected by the section is not that of the judge -- a power to decide within the limits of positive rules of law subject to judicial review. It is the discretion of the executive or the administrator to act according to one's judgment of the best course, a concept of substantial historical ancestry in American law.</a:t>
            </a:r>
          </a:p>
        </p:txBody>
      </p:sp>
      <p:sp>
        <p:nvSpPr>
          <p:cNvPr id="4" name="Slide Number Placeholder 3"/>
          <p:cNvSpPr>
            <a:spLocks noGrp="1"/>
          </p:cNvSpPr>
          <p:nvPr>
            <p:ph type="sldNum" sz="quarter" idx="12"/>
          </p:nvPr>
        </p:nvSpPr>
        <p:spPr/>
        <p:txBody>
          <a:bodyPr/>
          <a:lstStyle/>
          <a:p>
            <a:pPr>
              <a:defRPr/>
            </a:pPr>
            <a:fld id="{31D2D980-354E-473A-B743-3601F9D26891}" type="slidenum">
              <a:rPr lang="en-US" smtClean="0"/>
              <a:pPr>
                <a:defRPr/>
              </a:pPr>
              <a:t>11</a:t>
            </a:fld>
            <a:endParaRPr lang="en-US" dirty="0"/>
          </a:p>
        </p:txBody>
      </p:sp>
    </p:spTree>
    <p:extLst>
      <p:ext uri="{BB962C8B-B14F-4D97-AF65-F5344CB8AC3E}">
        <p14:creationId xmlns:p14="http://schemas.microsoft.com/office/powerpoint/2010/main" val="385333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dirty="0"/>
              <a:t>What is the Intent of this Provision?</a:t>
            </a:r>
          </a:p>
        </p:txBody>
      </p:sp>
      <p:sp>
        <p:nvSpPr>
          <p:cNvPr id="11267" name="Rectangle 3"/>
          <p:cNvSpPr>
            <a:spLocks noGrp="1" noChangeArrowheads="1"/>
          </p:cNvSpPr>
          <p:nvPr>
            <p:ph type="body" idx="1"/>
          </p:nvPr>
        </p:nvSpPr>
        <p:spPr/>
        <p:txBody>
          <a:bodyPr/>
          <a:lstStyle/>
          <a:p>
            <a:pPr eaLnBrk="1" hangingPunct="1"/>
            <a:r>
              <a:rPr lang="en-US" sz="2800" dirty="0"/>
              <a:t>What is a discretionary function?</a:t>
            </a:r>
          </a:p>
          <a:p>
            <a:pPr eaLnBrk="1" hangingPunct="1"/>
            <a:r>
              <a:rPr lang="en-US" sz="2800" dirty="0"/>
              <a:t>Why do we limit claims based on government decisionmaking?</a:t>
            </a:r>
          </a:p>
          <a:p>
            <a:pPr lvl="1" eaLnBrk="1" hangingPunct="1"/>
            <a:r>
              <a:rPr lang="en-US" sz="2800" dirty="0"/>
              <a:t>What are the consequences for allowing litigants to challenge government polices?</a:t>
            </a:r>
          </a:p>
          <a:p>
            <a:pPr lvl="1" eaLnBrk="1" hangingPunct="1"/>
            <a:r>
              <a:rPr lang="en-US" sz="2800" dirty="0"/>
              <a:t>How does this mirror juridical review of rules and adjudications?</a:t>
            </a:r>
          </a:p>
          <a:p>
            <a:pPr eaLnBrk="1" hangingPunct="1"/>
            <a:r>
              <a:rPr lang="en-US" sz="2800" dirty="0"/>
              <a:t>What is the remedy for bad decisions?</a:t>
            </a:r>
          </a:p>
          <a:p>
            <a:pPr eaLnBrk="1" hangingPunct="1"/>
            <a:r>
              <a:rPr lang="en-US" sz="2800" dirty="0"/>
              <a:t>What about compensation?</a:t>
            </a:r>
          </a:p>
        </p:txBody>
      </p:sp>
      <p:sp>
        <p:nvSpPr>
          <p:cNvPr id="2" name="Slide Number Placeholder 1"/>
          <p:cNvSpPr>
            <a:spLocks noGrp="1"/>
          </p:cNvSpPr>
          <p:nvPr>
            <p:ph type="sldNum" sz="quarter" idx="12"/>
          </p:nvPr>
        </p:nvSpPr>
        <p:spPr/>
        <p:txBody>
          <a:bodyPr/>
          <a:lstStyle/>
          <a:p>
            <a:pPr>
              <a:defRPr/>
            </a:pPr>
            <a:fld id="{31D2D980-354E-473A-B743-3601F9D26891}"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a:t>The United States Supreme Court Ruling</a:t>
            </a:r>
          </a:p>
        </p:txBody>
      </p:sp>
      <p:sp>
        <p:nvSpPr>
          <p:cNvPr id="12291" name="Rectangle 3"/>
          <p:cNvSpPr>
            <a:spLocks noGrp="1" noChangeArrowheads="1"/>
          </p:cNvSpPr>
          <p:nvPr>
            <p:ph type="body" idx="1"/>
          </p:nvPr>
        </p:nvSpPr>
        <p:spPr/>
        <p:txBody>
          <a:bodyPr>
            <a:normAutofit fontScale="85000" lnSpcReduction="20000"/>
          </a:bodyPr>
          <a:lstStyle/>
          <a:p>
            <a:pPr eaLnBrk="1" hangingPunct="1"/>
            <a:r>
              <a:rPr lang="en-US" dirty="0"/>
              <a:t>The District Court's holding that the Coast Guard and other agencies were negligent in failing to prevent the fire by regulating storage or loading of the fertilizer in some different fashion is like his specific citations of negligence discussed above. They are classically within the exception. "The power to adopt regulations or bylaws . . . for the preservation of the public health, or to pass ordinances prescribing and regulating the duties of policemen and firemen . . . are generally regarded as discretionary, because, in their nature, they are legislative." The courts have traditionally refused to question the judgments on which they are based.</a:t>
            </a:r>
          </a:p>
        </p:txBody>
      </p:sp>
    </p:spTree>
    <p:extLst>
      <p:ext uri="{BB962C8B-B14F-4D97-AF65-F5344CB8AC3E}">
        <p14:creationId xmlns:p14="http://schemas.microsoft.com/office/powerpoint/2010/main" val="1966772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a:t>The United States Supreme Court Ruling</a:t>
            </a:r>
          </a:p>
        </p:txBody>
      </p:sp>
      <p:sp>
        <p:nvSpPr>
          <p:cNvPr id="12291" name="Rectangle 3"/>
          <p:cNvSpPr>
            <a:spLocks noGrp="1" noChangeArrowheads="1"/>
          </p:cNvSpPr>
          <p:nvPr>
            <p:ph type="body" idx="1"/>
          </p:nvPr>
        </p:nvSpPr>
        <p:spPr/>
        <p:txBody>
          <a:bodyPr/>
          <a:lstStyle/>
          <a:p>
            <a:pPr eaLnBrk="1" hangingPunct="1"/>
            <a:r>
              <a:rPr lang="en-US" dirty="0"/>
              <a:t>What was the dissent concerned about?</a:t>
            </a:r>
          </a:p>
          <a:p>
            <a:pPr lvl="1" eaLnBrk="1" hangingPunct="1"/>
            <a:r>
              <a:rPr lang="en-US" dirty="0"/>
              <a:t>What are the implications of limiting the liability of the federal government?</a:t>
            </a:r>
          </a:p>
          <a:p>
            <a:pPr eaLnBrk="1" hangingPunct="1"/>
            <a:r>
              <a:rPr lang="en-US" dirty="0"/>
              <a:t>Why was the majority reticent to make the leap from no liability to full tort liability?</a:t>
            </a:r>
          </a:p>
        </p:txBody>
      </p:sp>
      <p:sp>
        <p:nvSpPr>
          <p:cNvPr id="2" name="Slide Number Placeholder 1"/>
          <p:cNvSpPr>
            <a:spLocks noGrp="1"/>
          </p:cNvSpPr>
          <p:nvPr>
            <p:ph type="sldNum" sz="quarter" idx="12"/>
          </p:nvPr>
        </p:nvSpPr>
        <p:spPr/>
        <p:txBody>
          <a:bodyPr/>
          <a:lstStyle/>
          <a:p>
            <a:pPr>
              <a:defRPr/>
            </a:pPr>
            <a:fld id="{31D2D980-354E-473A-B743-3601F9D26891}" type="slidenum">
              <a:rPr lang="en-US" smtClean="0"/>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a:t>Allen v. United States, 816 F.2d 1417 (10th Cir. 1987)</a:t>
            </a:r>
          </a:p>
        </p:txBody>
      </p:sp>
      <p:sp>
        <p:nvSpPr>
          <p:cNvPr id="13315" name="Rectangle 3"/>
          <p:cNvSpPr>
            <a:spLocks noGrp="1" noChangeArrowheads="1"/>
          </p:cNvSpPr>
          <p:nvPr>
            <p:ph type="body" idx="1"/>
          </p:nvPr>
        </p:nvSpPr>
        <p:spPr/>
        <p:txBody>
          <a:bodyPr>
            <a:normAutofit fontScale="92500" lnSpcReduction="20000"/>
          </a:bodyPr>
          <a:lstStyle/>
          <a:p>
            <a:pPr eaLnBrk="1" hangingPunct="1"/>
            <a:r>
              <a:rPr lang="en-US" dirty="0"/>
              <a:t>In 1950 the AEC chose an area in Nevada as a testing site. The President approved this choice. Thereafter, between 1951 and 1962, eight series of open-air tests were conducted, with the President approving each series of tests. Over one hundred atomic bombs were detonated.</a:t>
            </a:r>
          </a:p>
          <a:p>
            <a:pPr eaLnBrk="1" hangingPunct="1"/>
            <a:r>
              <a:rPr lang="en-US" dirty="0"/>
              <a:t>Each test explosion was executed according to detailed plans which the AEC officially reviewed and adopted. Separate plans for protecting the public, and for providing the public with appropriate information, were also adopted by the AEC.</a:t>
            </a:r>
          </a:p>
        </p:txBody>
      </p:sp>
      <p:sp>
        <p:nvSpPr>
          <p:cNvPr id="3" name="Slide Number Placeholder 2"/>
          <p:cNvSpPr>
            <a:spLocks noGrp="1"/>
          </p:cNvSpPr>
          <p:nvPr>
            <p:ph type="sldNum" sz="quarter" idx="12"/>
          </p:nvPr>
        </p:nvSpPr>
        <p:spPr/>
        <p:txBody>
          <a:bodyPr/>
          <a:lstStyle/>
          <a:p>
            <a:pPr>
              <a:defRPr/>
            </a:pPr>
            <a:fld id="{31D2D980-354E-473A-B743-3601F9D26891}"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eaLnBrk="1" hangingPunct="1"/>
            <a:r>
              <a:rPr lang="en-US" dirty="0"/>
              <a:t>What are the Plaintiffs’ Claims?</a:t>
            </a:r>
          </a:p>
        </p:txBody>
      </p:sp>
      <p:sp>
        <p:nvSpPr>
          <p:cNvPr id="3" name="Content Placeholder 2"/>
          <p:cNvSpPr>
            <a:spLocks noGrp="1"/>
          </p:cNvSpPr>
          <p:nvPr>
            <p:ph idx="1"/>
          </p:nvPr>
        </p:nvSpPr>
        <p:spPr/>
        <p:txBody>
          <a:bodyPr>
            <a:normAutofit fontScale="92500" lnSpcReduction="10000"/>
          </a:bodyPr>
          <a:lstStyle/>
          <a:p>
            <a:pPr lvl="0" eaLnBrk="1" hangingPunct="1"/>
            <a:r>
              <a:rPr lang="en-US" dirty="0"/>
              <a:t>At trial, as a basis for governmental liability, plaintiffs singled out the alleged failure of the government, especially of the </a:t>
            </a:r>
            <a:r>
              <a:rPr lang="en-US" dirty="0" err="1"/>
              <a:t>Radsafe</a:t>
            </a:r>
            <a:r>
              <a:rPr lang="en-US" dirty="0"/>
              <a:t> Officers and the Test Information Officers, to fully monitor offsite fallout exposure and to fully provide needed public information on radioactive fallout.</a:t>
            </a:r>
          </a:p>
          <a:p>
            <a:pPr lvl="0" eaLnBrk="1" hangingPunct="1"/>
            <a:r>
              <a:rPr lang="en-US" dirty="0"/>
              <a:t>What would have been the effect if the government has told everyone that they were going to be exposed to dangerous, persistent contamination with radioactive material?</a:t>
            </a:r>
          </a:p>
        </p:txBody>
      </p:sp>
      <p:sp>
        <p:nvSpPr>
          <p:cNvPr id="4" name="Slide Number Placeholder 3"/>
          <p:cNvSpPr>
            <a:spLocks noGrp="1"/>
          </p:cNvSpPr>
          <p:nvPr>
            <p:ph type="sldNum" sz="quarter" idx="12"/>
          </p:nvPr>
        </p:nvSpPr>
        <p:spPr/>
        <p:txBody>
          <a:bodyPr/>
          <a:lstStyle/>
          <a:p>
            <a:pPr>
              <a:defRPr/>
            </a:pPr>
            <a:fld id="{31D2D980-354E-473A-B743-3601F9D26891}" type="slidenum">
              <a:rPr lang="en-US" smtClean="0"/>
              <a:pPr>
                <a:defRPr/>
              </a:pPr>
              <a:t>16</a:t>
            </a:fld>
            <a:endParaRPr lang="en-US" dirty="0"/>
          </a:p>
        </p:txBody>
      </p:sp>
    </p:spTree>
    <p:extLst>
      <p:ext uri="{BB962C8B-B14F-4D97-AF65-F5344CB8AC3E}">
        <p14:creationId xmlns:p14="http://schemas.microsoft.com/office/powerpoint/2010/main" val="3141719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Negligence Facts did the Trial Court Find?</a:t>
            </a:r>
          </a:p>
        </p:txBody>
      </p:sp>
      <p:sp>
        <p:nvSpPr>
          <p:cNvPr id="3" name="Content Placeholder 2"/>
          <p:cNvSpPr>
            <a:spLocks noGrp="1"/>
          </p:cNvSpPr>
          <p:nvPr>
            <p:ph idx="1"/>
          </p:nvPr>
        </p:nvSpPr>
        <p:spPr/>
        <p:txBody>
          <a:bodyPr>
            <a:normAutofit fontScale="62500" lnSpcReduction="20000"/>
          </a:bodyPr>
          <a:lstStyle/>
          <a:p>
            <a:r>
              <a:rPr lang="en-US" dirty="0"/>
              <a:t>...the trial court found that the people who designed the downwind safety program deviated from optimum practices based on the best available scientific knowledge. ...the trial court found the following deviations in the plans which would clearly support liability for injury under standard tort analysis as applied by the trial court:</a:t>
            </a:r>
          </a:p>
          <a:p>
            <a:pPr lvl="1"/>
            <a:r>
              <a:rPr lang="en-US" dirty="0"/>
              <a:t>the decision to monitor randomly rather than on a "comprehensive, person-specific basis,“</a:t>
            </a:r>
          </a:p>
          <a:p>
            <a:pPr lvl="1"/>
            <a:r>
              <a:rPr lang="en-US" dirty="0"/>
              <a:t>decisions not to use thyroid or whole body counters</a:t>
            </a:r>
          </a:p>
          <a:p>
            <a:pPr lvl="1"/>
            <a:r>
              <a:rPr lang="en-US" dirty="0"/>
              <a:t>decisions regarding the limited extent of urine, fecal, and blood sampling</a:t>
            </a:r>
          </a:p>
          <a:p>
            <a:pPr lvl="1"/>
            <a:r>
              <a:rPr lang="en-US" dirty="0"/>
              <a:t>the decision not to test milk samples "in order to avoid arousing public concern,“</a:t>
            </a:r>
          </a:p>
          <a:p>
            <a:pPr lvl="1"/>
            <a:r>
              <a:rPr lang="en-US" dirty="0"/>
              <a:t>the decisions to forego internal fallout assessment from inhalation of fallout particles</a:t>
            </a:r>
          </a:p>
          <a:p>
            <a:pPr lvl="1"/>
            <a:r>
              <a:rPr lang="en-US" dirty="0"/>
              <a:t>decisions regarding the extent of follow-up monitoring in downwind communities</a:t>
            </a:r>
          </a:p>
          <a:p>
            <a:pPr lvl="1"/>
            <a:r>
              <a:rPr lang="en-US" dirty="0" err="1"/>
              <a:t>et.c</a:t>
            </a:r>
            <a:r>
              <a:rPr lang="en-US" dirty="0"/>
              <a:t>. for several more findings.</a:t>
            </a:r>
          </a:p>
        </p:txBody>
      </p:sp>
      <p:sp>
        <p:nvSpPr>
          <p:cNvPr id="4" name="Slide Number Placeholder 3"/>
          <p:cNvSpPr>
            <a:spLocks noGrp="1"/>
          </p:cNvSpPr>
          <p:nvPr>
            <p:ph type="sldNum" sz="quarter" idx="12"/>
          </p:nvPr>
        </p:nvSpPr>
        <p:spPr/>
        <p:txBody>
          <a:bodyPr/>
          <a:lstStyle/>
          <a:p>
            <a:pPr>
              <a:defRPr/>
            </a:pPr>
            <a:fld id="{31D2D980-354E-473A-B743-3601F9D26891}" type="slidenum">
              <a:rPr lang="en-US" smtClean="0"/>
              <a:pPr>
                <a:defRPr/>
              </a:pPr>
              <a:t>17</a:t>
            </a:fld>
            <a:endParaRPr lang="en-US" dirty="0"/>
          </a:p>
        </p:txBody>
      </p:sp>
    </p:spTree>
    <p:extLst>
      <p:ext uri="{BB962C8B-B14F-4D97-AF65-F5344CB8AC3E}">
        <p14:creationId xmlns:p14="http://schemas.microsoft.com/office/powerpoint/2010/main" val="1141616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was the District Court’s Legal Holding?</a:t>
            </a:r>
          </a:p>
        </p:txBody>
      </p:sp>
      <p:sp>
        <p:nvSpPr>
          <p:cNvPr id="3" name="Content Placeholder 2"/>
          <p:cNvSpPr>
            <a:spLocks noGrp="1"/>
          </p:cNvSpPr>
          <p:nvPr>
            <p:ph idx="1"/>
          </p:nvPr>
        </p:nvSpPr>
        <p:spPr/>
        <p:txBody>
          <a:bodyPr>
            <a:normAutofit lnSpcReduction="10000"/>
          </a:bodyPr>
          <a:lstStyle/>
          <a:p>
            <a:r>
              <a:rPr lang="en-US" dirty="0"/>
              <a:t>Again, on a fully supported record, the trial court found that these departures from accepted safety standards were the proximate cause of suffering and death from cancer in many of the plaintiffs. </a:t>
            </a:r>
          </a:p>
          <a:p>
            <a:r>
              <a:rPr lang="en-US" dirty="0"/>
              <a:t>Under the then-available legal precedents, the trial court reasonably concluded that the FTCA showed Congress's intent that the Government, which benefited from the testing, should bear these particular costs.</a:t>
            </a:r>
          </a:p>
        </p:txBody>
      </p:sp>
      <p:sp>
        <p:nvSpPr>
          <p:cNvPr id="4" name="Slide Number Placeholder 3"/>
          <p:cNvSpPr>
            <a:spLocks noGrp="1"/>
          </p:cNvSpPr>
          <p:nvPr>
            <p:ph type="sldNum" sz="quarter" idx="12"/>
          </p:nvPr>
        </p:nvSpPr>
        <p:spPr/>
        <p:txBody>
          <a:bodyPr/>
          <a:lstStyle/>
          <a:p>
            <a:pPr>
              <a:defRPr/>
            </a:pPr>
            <a:fld id="{31D2D980-354E-473A-B743-3601F9D26891}" type="slidenum">
              <a:rPr lang="en-US" smtClean="0"/>
              <a:pPr>
                <a:defRPr/>
              </a:pPr>
              <a:t>18</a:t>
            </a:fld>
            <a:endParaRPr lang="en-US" dirty="0"/>
          </a:p>
        </p:txBody>
      </p:sp>
    </p:spTree>
    <p:extLst>
      <p:ext uri="{BB962C8B-B14F-4D97-AF65-F5344CB8AC3E}">
        <p14:creationId xmlns:p14="http://schemas.microsoft.com/office/powerpoint/2010/main" val="2197504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was the Government’s Defense?</a:t>
            </a:r>
          </a:p>
        </p:txBody>
      </p:sp>
      <p:sp>
        <p:nvSpPr>
          <p:cNvPr id="3" name="Content Placeholder 2"/>
          <p:cNvSpPr>
            <a:spLocks noGrp="1"/>
          </p:cNvSpPr>
          <p:nvPr>
            <p:ph idx="1"/>
          </p:nvPr>
        </p:nvSpPr>
        <p:spPr/>
        <p:txBody>
          <a:bodyPr>
            <a:normAutofit fontScale="85000" lnSpcReduction="10000"/>
          </a:bodyPr>
          <a:lstStyle/>
          <a:p>
            <a:pPr eaLnBrk="1" hangingPunct="1"/>
            <a:r>
              <a:rPr lang="en-US" dirty="0"/>
              <a:t>Did the government deny that they caused any injuries?</a:t>
            </a:r>
          </a:p>
          <a:p>
            <a:pPr lvl="1" eaLnBrk="1" hangingPunct="1"/>
            <a:r>
              <a:rPr lang="en-US" dirty="0"/>
              <a:t>Was this an accident?</a:t>
            </a:r>
          </a:p>
          <a:p>
            <a:pPr lvl="1" eaLnBrk="1" hangingPunct="1"/>
            <a:r>
              <a:rPr lang="en-US" dirty="0"/>
              <a:t>What did the government intend to do?</a:t>
            </a:r>
          </a:p>
          <a:p>
            <a:pPr eaLnBrk="1" hangingPunct="1"/>
            <a:r>
              <a:rPr lang="en-US" dirty="0"/>
              <a:t>What was the public policy trade-off?</a:t>
            </a:r>
          </a:p>
          <a:p>
            <a:pPr lvl="1" eaLnBrk="1" hangingPunct="1"/>
            <a:r>
              <a:rPr lang="en-US" dirty="0"/>
              <a:t>National security?</a:t>
            </a:r>
          </a:p>
          <a:p>
            <a:pPr lvl="1" eaLnBrk="1" hangingPunct="1"/>
            <a:r>
              <a:rPr lang="en-US" dirty="0"/>
              <a:t>Cost-benefit?</a:t>
            </a:r>
          </a:p>
          <a:p>
            <a:pPr lvl="1" eaLnBrk="1" hangingPunct="1"/>
            <a:r>
              <a:rPr lang="en-US" dirty="0"/>
              <a:t>Is this really a </a:t>
            </a:r>
            <a:r>
              <a:rPr lang="en-US" i="1" dirty="0"/>
              <a:t>Mathews</a:t>
            </a:r>
            <a:r>
              <a:rPr lang="en-US" dirty="0"/>
              <a:t> case?</a:t>
            </a:r>
          </a:p>
          <a:p>
            <a:pPr eaLnBrk="1" hangingPunct="1"/>
            <a:r>
              <a:rPr lang="en-US" dirty="0"/>
              <a:t>Is intentionally putting the public at risk, or even injuring the public, a protected discretionary function?</a:t>
            </a:r>
          </a:p>
        </p:txBody>
      </p:sp>
      <p:sp>
        <p:nvSpPr>
          <p:cNvPr id="4" name="Slide Number Placeholder 3"/>
          <p:cNvSpPr>
            <a:spLocks noGrp="1"/>
          </p:cNvSpPr>
          <p:nvPr>
            <p:ph type="sldNum" sz="quarter" idx="12"/>
          </p:nvPr>
        </p:nvSpPr>
        <p:spPr/>
        <p:txBody>
          <a:bodyPr/>
          <a:lstStyle/>
          <a:p>
            <a:pPr>
              <a:defRPr/>
            </a:pPr>
            <a:fld id="{31D2D980-354E-473A-B743-3601F9D26891}" type="slidenum">
              <a:rPr lang="en-US" smtClean="0"/>
              <a:pPr>
                <a:defRPr/>
              </a:pPr>
              <a:t>19</a:t>
            </a:fld>
            <a:endParaRPr lang="en-US" dirty="0"/>
          </a:p>
        </p:txBody>
      </p:sp>
    </p:spTree>
    <p:extLst>
      <p:ext uri="{BB962C8B-B14F-4D97-AF65-F5344CB8AC3E}">
        <p14:creationId xmlns:p14="http://schemas.microsoft.com/office/powerpoint/2010/main" val="3142546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t>History</a:t>
            </a:r>
          </a:p>
        </p:txBody>
      </p:sp>
      <p:sp>
        <p:nvSpPr>
          <p:cNvPr id="4099" name="Rectangle 3"/>
          <p:cNvSpPr>
            <a:spLocks noGrp="1" noChangeArrowheads="1"/>
          </p:cNvSpPr>
          <p:nvPr>
            <p:ph type="body" idx="1"/>
          </p:nvPr>
        </p:nvSpPr>
        <p:spPr/>
        <p:txBody>
          <a:bodyPr>
            <a:normAutofit fontScale="92500" lnSpcReduction="20000"/>
          </a:bodyPr>
          <a:lstStyle/>
          <a:p>
            <a:pPr eaLnBrk="1" hangingPunct="1"/>
            <a:r>
              <a:rPr lang="en-US" dirty="0"/>
              <a:t>US Constitution</a:t>
            </a:r>
          </a:p>
          <a:p>
            <a:pPr lvl="1" eaLnBrk="1" hangingPunct="1"/>
            <a:r>
              <a:rPr lang="en-US" dirty="0"/>
              <a:t>"No Money shall be drawn from the Treasury, but in Consequence of Appropriations made by Law." U.S. Const. art. I, § 9. </a:t>
            </a:r>
          </a:p>
          <a:p>
            <a:pPr lvl="1" eaLnBrk="1" hangingPunct="1"/>
            <a:r>
              <a:rPr lang="en-US" dirty="0"/>
              <a:t>Traditional Sovereign Immunity</a:t>
            </a:r>
          </a:p>
          <a:p>
            <a:pPr eaLnBrk="1" hangingPunct="1"/>
            <a:r>
              <a:rPr lang="en-US" dirty="0"/>
              <a:t>Takings Exception</a:t>
            </a:r>
          </a:p>
          <a:p>
            <a:pPr lvl="1" eaLnBrk="1" hangingPunct="1"/>
            <a:r>
              <a:rPr lang="en-US" dirty="0"/>
              <a:t>“…nor shall private property be taken for public use, without just compensation. 5</a:t>
            </a:r>
            <a:r>
              <a:rPr lang="en-US" baseline="30000" dirty="0"/>
              <a:t>th</a:t>
            </a:r>
            <a:r>
              <a:rPr lang="en-US" dirty="0"/>
              <a:t> </a:t>
            </a:r>
            <a:r>
              <a:rPr lang="en-US" dirty="0" err="1"/>
              <a:t>Amd</a:t>
            </a:r>
            <a:r>
              <a:rPr lang="en-US" dirty="0"/>
              <a:t>.</a:t>
            </a:r>
          </a:p>
          <a:p>
            <a:pPr eaLnBrk="1" hangingPunct="1"/>
            <a:r>
              <a:rPr lang="en-US" dirty="0"/>
              <a:t>All compensation had to be by private bills</a:t>
            </a:r>
          </a:p>
          <a:p>
            <a:pPr lvl="1" eaLnBrk="1" hangingPunct="1"/>
            <a:r>
              <a:rPr lang="en-US" dirty="0"/>
              <a:t>What problems do private bills pose?</a:t>
            </a:r>
          </a:p>
        </p:txBody>
      </p:sp>
      <p:sp>
        <p:nvSpPr>
          <p:cNvPr id="2" name="Slide Number Placeholder 1"/>
          <p:cNvSpPr>
            <a:spLocks noGrp="1"/>
          </p:cNvSpPr>
          <p:nvPr>
            <p:ph type="sldNum" sz="quarter" idx="12"/>
          </p:nvPr>
        </p:nvSpPr>
        <p:spPr/>
        <p:txBody>
          <a:bodyPr/>
          <a:lstStyle/>
          <a:p>
            <a:pPr>
              <a:defRPr/>
            </a:pPr>
            <a:fld id="{31D2D980-354E-473A-B743-3601F9D26891}" type="slidenum">
              <a:rPr lang="en-US" smtClean="0"/>
              <a:pPr>
                <a:defRPr/>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Appeals Court Ruling on Liability</a:t>
            </a:r>
          </a:p>
        </p:txBody>
      </p:sp>
      <p:sp>
        <p:nvSpPr>
          <p:cNvPr id="3" name="Content Placeholder 2"/>
          <p:cNvSpPr>
            <a:spLocks noGrp="1"/>
          </p:cNvSpPr>
          <p:nvPr>
            <p:ph idx="1"/>
          </p:nvPr>
        </p:nvSpPr>
        <p:spPr/>
        <p:txBody>
          <a:bodyPr>
            <a:normAutofit fontScale="85000" lnSpcReduction="20000"/>
          </a:bodyPr>
          <a:lstStyle/>
          <a:p>
            <a:r>
              <a:rPr lang="en-US" dirty="0"/>
              <a:t>In the instant case, no evidence was presented of any act or omission of the AEC or its employees that clearly contravened a specific statutory or regulatory duty, or that exceeded statutory or regulatory authority. </a:t>
            </a:r>
          </a:p>
          <a:p>
            <a:r>
              <a:rPr lang="en-US" dirty="0"/>
              <a:t>There was no evidence, for example, that the Test Information Officer failed to release information he was required to give out, or that the </a:t>
            </a:r>
            <a:r>
              <a:rPr lang="en-US" dirty="0" err="1"/>
              <a:t>Radsafe</a:t>
            </a:r>
            <a:r>
              <a:rPr lang="en-US" dirty="0"/>
              <a:t> Officer failed to take a specific radiation measurement that had been decided upon. </a:t>
            </a:r>
          </a:p>
          <a:p>
            <a:r>
              <a:rPr lang="en-US" dirty="0"/>
              <a:t>Plaintiffs' entire case rests on the fact that the government could have made better plans. This is probably correct, but it is insufficient for FTCA liability.</a:t>
            </a:r>
          </a:p>
        </p:txBody>
      </p:sp>
      <p:sp>
        <p:nvSpPr>
          <p:cNvPr id="4" name="Slide Number Placeholder 3"/>
          <p:cNvSpPr>
            <a:spLocks noGrp="1"/>
          </p:cNvSpPr>
          <p:nvPr>
            <p:ph type="sldNum" sz="quarter" idx="12"/>
          </p:nvPr>
        </p:nvSpPr>
        <p:spPr/>
        <p:txBody>
          <a:bodyPr/>
          <a:lstStyle/>
          <a:p>
            <a:pPr>
              <a:defRPr/>
            </a:pPr>
            <a:fld id="{31D2D980-354E-473A-B743-3601F9D26891}" type="slidenum">
              <a:rPr lang="en-US" smtClean="0"/>
              <a:pPr>
                <a:defRPr/>
              </a:pPr>
              <a:t>20</a:t>
            </a:fld>
            <a:endParaRPr lang="en-US" dirty="0"/>
          </a:p>
        </p:txBody>
      </p:sp>
    </p:spTree>
    <p:extLst>
      <p:ext uri="{BB962C8B-B14F-4D97-AF65-F5344CB8AC3E}">
        <p14:creationId xmlns:p14="http://schemas.microsoft.com/office/powerpoint/2010/main" val="2209605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there a Duty</a:t>
            </a:r>
            <a:r>
              <a:rPr lang="en-US" baseline="0" dirty="0"/>
              <a:t> to Protect the Public?</a:t>
            </a:r>
            <a:endParaRPr lang="en-US" dirty="0"/>
          </a:p>
        </p:txBody>
      </p:sp>
      <p:sp>
        <p:nvSpPr>
          <p:cNvPr id="3" name="Content Placeholder 2"/>
          <p:cNvSpPr>
            <a:spLocks noGrp="1"/>
          </p:cNvSpPr>
          <p:nvPr>
            <p:ph idx="1"/>
          </p:nvPr>
        </p:nvSpPr>
        <p:spPr/>
        <p:txBody>
          <a:bodyPr>
            <a:normAutofit fontScale="92500" lnSpcReduction="10000"/>
          </a:bodyPr>
          <a:lstStyle/>
          <a:p>
            <a:pPr eaLnBrk="1" hangingPunct="1"/>
            <a:r>
              <a:rPr lang="en-US" dirty="0"/>
              <a:t>It is irrelevant to the discretion issue whether the AEC or its employees were negligent in failing to adequately" protect the public. When the conduct at issue involves the exercise of discretion by a government agency or employee, 2680(a) preserves governmental immunity "whether or not the discretion involved be abused." For better or worse, plaintiffs here "obtain their 'right to sue from Congress [and] necessarily must take it subject to such restrictions as have been imposed.'"</a:t>
            </a:r>
          </a:p>
        </p:txBody>
      </p:sp>
    </p:spTree>
    <p:extLst>
      <p:ext uri="{BB962C8B-B14F-4D97-AF65-F5344CB8AC3E}">
        <p14:creationId xmlns:p14="http://schemas.microsoft.com/office/powerpoint/2010/main" val="1270828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a:t>
            </a:r>
            <a:r>
              <a:rPr lang="en-US" baseline="0" dirty="0"/>
              <a:t> Appeals Court Ruling on Policy</a:t>
            </a:r>
            <a:endParaRPr lang="en-US" dirty="0"/>
          </a:p>
        </p:txBody>
      </p:sp>
      <p:sp>
        <p:nvSpPr>
          <p:cNvPr id="3" name="Content Placeholder 2"/>
          <p:cNvSpPr>
            <a:spLocks noGrp="1"/>
          </p:cNvSpPr>
          <p:nvPr>
            <p:ph idx="1"/>
          </p:nvPr>
        </p:nvSpPr>
        <p:spPr/>
        <p:txBody>
          <a:bodyPr>
            <a:normAutofit fontScale="77500" lnSpcReduction="20000"/>
          </a:bodyPr>
          <a:lstStyle/>
          <a:p>
            <a:r>
              <a:rPr lang="en-US" dirty="0"/>
              <a:t>Our decision here adheres to the principle enunciated by the Supreme Court of broad sovereign immunity. An inevitable consequence of that sovereign immunity is that the United States may escape legal responsibility for injuries that would be </a:t>
            </a:r>
            <a:r>
              <a:rPr lang="en-US" dirty="0" err="1"/>
              <a:t>compensible</a:t>
            </a:r>
            <a:r>
              <a:rPr lang="en-US" dirty="0"/>
              <a:t> if caused by a private party. There remain administrative and legislative remedies; we note the express authorization under 42 U.S.C. 2012(</a:t>
            </a:r>
            <a:r>
              <a:rPr lang="en-US" dirty="0" err="1"/>
              <a:t>i</a:t>
            </a:r>
            <a:r>
              <a:rPr lang="en-US" dirty="0"/>
              <a:t>) for the government to make funds available for damages suffered by the public from nuclear incidents. Nonetheless, judicial reluctance to recognize the sometimes harsh principle of sovereign immunity explains much of the tangle of the prior FTCA cases.</a:t>
            </a:r>
          </a:p>
          <a:p>
            <a:r>
              <a:rPr lang="en-US" dirty="0"/>
              <a:t>What is the path for compensation when you are injured by government policy?</a:t>
            </a:r>
          </a:p>
        </p:txBody>
      </p:sp>
      <p:sp>
        <p:nvSpPr>
          <p:cNvPr id="4" name="Slide Number Placeholder 3"/>
          <p:cNvSpPr>
            <a:spLocks noGrp="1"/>
          </p:cNvSpPr>
          <p:nvPr>
            <p:ph type="sldNum" sz="quarter" idx="12"/>
          </p:nvPr>
        </p:nvSpPr>
        <p:spPr/>
        <p:txBody>
          <a:bodyPr/>
          <a:lstStyle/>
          <a:p>
            <a:pPr>
              <a:defRPr/>
            </a:pPr>
            <a:fld id="{31D2D980-354E-473A-B743-3601F9D26891}" type="slidenum">
              <a:rPr lang="en-US" smtClean="0"/>
              <a:pPr>
                <a:defRPr/>
              </a:pPr>
              <a:t>22</a:t>
            </a:fld>
            <a:endParaRPr lang="en-US" dirty="0"/>
          </a:p>
        </p:txBody>
      </p:sp>
    </p:spTree>
    <p:extLst>
      <p:ext uri="{BB962C8B-B14F-4D97-AF65-F5344CB8AC3E}">
        <p14:creationId xmlns:p14="http://schemas.microsoft.com/office/powerpoint/2010/main" val="3580086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p:txBody>
          <a:bodyPr/>
          <a:lstStyle/>
          <a:p>
            <a:r>
              <a:rPr lang="en-US" dirty="0"/>
              <a:t>Background on Polio Vaccine</a:t>
            </a:r>
          </a:p>
        </p:txBody>
      </p:sp>
      <p:sp>
        <p:nvSpPr>
          <p:cNvPr id="14339"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30590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dirty="0"/>
              <a:t>Polio Vaccine</a:t>
            </a:r>
          </a:p>
        </p:txBody>
      </p:sp>
      <p:sp>
        <p:nvSpPr>
          <p:cNvPr id="15363" name="Rectangle 3"/>
          <p:cNvSpPr>
            <a:spLocks noGrp="1" noChangeArrowheads="1"/>
          </p:cNvSpPr>
          <p:nvPr>
            <p:ph type="body" idx="1"/>
          </p:nvPr>
        </p:nvSpPr>
        <p:spPr/>
        <p:txBody>
          <a:bodyPr>
            <a:normAutofit/>
          </a:bodyPr>
          <a:lstStyle/>
          <a:p>
            <a:pPr eaLnBrk="1" hangingPunct="1"/>
            <a:r>
              <a:rPr lang="en-US" dirty="0"/>
              <a:t>Salk vaccine</a:t>
            </a:r>
          </a:p>
          <a:p>
            <a:pPr lvl="1" eaLnBrk="1" hangingPunct="1"/>
            <a:r>
              <a:rPr lang="en-US" dirty="0"/>
              <a:t>Dead virus - supposedly</a:t>
            </a:r>
          </a:p>
          <a:p>
            <a:pPr eaLnBrk="1" hangingPunct="1"/>
            <a:r>
              <a:rPr lang="en-US" dirty="0"/>
              <a:t>Sabin vaccine</a:t>
            </a:r>
          </a:p>
          <a:p>
            <a:pPr lvl="1" eaLnBrk="1" hangingPunct="1"/>
            <a:r>
              <a:rPr lang="en-US" dirty="0"/>
              <a:t>Live, attenuated vaccine</a:t>
            </a:r>
          </a:p>
          <a:p>
            <a:pPr lvl="1" eaLnBrk="1" hangingPunct="1"/>
            <a:r>
              <a:rPr lang="en-US" dirty="0"/>
              <a:t>Gives a mild infection</a:t>
            </a:r>
          </a:p>
          <a:p>
            <a:pPr lvl="1" eaLnBrk="1" hangingPunct="1"/>
            <a:r>
              <a:rPr lang="en-US" dirty="0"/>
              <a:t>Can spread to others - which is good when not many people are immunized and not many are immunosuppressed.</a:t>
            </a:r>
          </a:p>
        </p:txBody>
      </p:sp>
      <p:sp>
        <p:nvSpPr>
          <p:cNvPr id="2" name="Slide Number Placeholder 1"/>
          <p:cNvSpPr>
            <a:spLocks noGrp="1"/>
          </p:cNvSpPr>
          <p:nvPr>
            <p:ph type="sldNum" sz="quarter" idx="12"/>
          </p:nvPr>
        </p:nvSpPr>
        <p:spPr/>
        <p:txBody>
          <a:bodyPr/>
          <a:lstStyle/>
          <a:p>
            <a:pPr>
              <a:defRPr/>
            </a:pPr>
            <a:fld id="{31D2D980-354E-473A-B743-3601F9D26891}" type="slidenum">
              <a:rPr lang="en-US" smtClean="0"/>
              <a:pPr>
                <a:defRPr/>
              </a:pPr>
              <a:t>24</a:t>
            </a:fld>
            <a:endParaRPr lang="en-US" dirty="0"/>
          </a:p>
        </p:txBody>
      </p:sp>
    </p:spTree>
    <p:extLst>
      <p:ext uri="{BB962C8B-B14F-4D97-AF65-F5344CB8AC3E}">
        <p14:creationId xmlns:p14="http://schemas.microsoft.com/office/powerpoint/2010/main" val="2497939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i="1" dirty="0" err="1"/>
              <a:t>Berkovitz</a:t>
            </a:r>
            <a:r>
              <a:rPr lang="en-US" i="1" dirty="0"/>
              <a:t> by </a:t>
            </a:r>
            <a:r>
              <a:rPr lang="en-US" i="1" dirty="0" err="1"/>
              <a:t>Berkovitz</a:t>
            </a:r>
            <a:r>
              <a:rPr lang="en-US" i="1" dirty="0"/>
              <a:t> v. U.S., </a:t>
            </a:r>
            <a:r>
              <a:rPr lang="en-US" dirty="0"/>
              <a:t>486 U.S. 531 (1988)</a:t>
            </a:r>
          </a:p>
        </p:txBody>
      </p:sp>
      <p:sp>
        <p:nvSpPr>
          <p:cNvPr id="20483" name="Rectangle 3"/>
          <p:cNvSpPr>
            <a:spLocks noGrp="1" noChangeArrowheads="1"/>
          </p:cNvSpPr>
          <p:nvPr>
            <p:ph type="body" idx="1"/>
          </p:nvPr>
        </p:nvSpPr>
        <p:spPr/>
        <p:txBody>
          <a:bodyPr/>
          <a:lstStyle/>
          <a:p>
            <a:pPr eaLnBrk="1" hangingPunct="1"/>
            <a:r>
              <a:rPr lang="en-US" sz="3600"/>
              <a:t>What was the product in  Berkovitz?</a:t>
            </a:r>
          </a:p>
          <a:p>
            <a:pPr eaLnBrk="1" hangingPunct="1"/>
            <a:r>
              <a:rPr lang="en-US" sz="3600"/>
              <a:t>What did the FDA regulations require?</a:t>
            </a:r>
          </a:p>
          <a:p>
            <a:pPr eaLnBrk="1" hangingPunct="1"/>
            <a:r>
              <a:rPr lang="en-US" sz="3600"/>
              <a:t>What did the plaintiffs claim the FDA failed to do?</a:t>
            </a:r>
          </a:p>
          <a:p>
            <a:pPr eaLnBrk="1" hangingPunct="1"/>
            <a:r>
              <a:rPr lang="en-US" sz="3600"/>
              <a:t>What was the FDA’s defense?</a:t>
            </a:r>
          </a:p>
        </p:txBody>
      </p:sp>
      <p:sp>
        <p:nvSpPr>
          <p:cNvPr id="2" name="Slide Number Placeholder 1"/>
          <p:cNvSpPr>
            <a:spLocks noGrp="1"/>
          </p:cNvSpPr>
          <p:nvPr>
            <p:ph type="sldNum" sz="quarter" idx="12"/>
          </p:nvPr>
        </p:nvSpPr>
        <p:spPr/>
        <p:txBody>
          <a:bodyPr/>
          <a:lstStyle/>
          <a:p>
            <a:pPr>
              <a:defRPr/>
            </a:pPr>
            <a:fld id="{31D2D980-354E-473A-B743-3601F9D26891}" type="slidenum">
              <a:rPr lang="en-US" smtClean="0"/>
              <a:pPr>
                <a:defRPr/>
              </a:pPr>
              <a:t>25</a:t>
            </a:fld>
            <a:endParaRPr lang="en-US" dirty="0"/>
          </a:p>
        </p:txBody>
      </p:sp>
    </p:spTree>
    <p:extLst>
      <p:ext uri="{BB962C8B-B14F-4D97-AF65-F5344CB8AC3E}">
        <p14:creationId xmlns:p14="http://schemas.microsoft.com/office/powerpoint/2010/main" val="1918081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i="1" dirty="0" err="1"/>
              <a:t>Varig</a:t>
            </a:r>
            <a:r>
              <a:rPr lang="en-US" i="1" dirty="0"/>
              <a:t> Airlines </a:t>
            </a:r>
            <a:r>
              <a:rPr lang="en-US" dirty="0"/>
              <a:t>(in </a:t>
            </a:r>
            <a:r>
              <a:rPr lang="en-US" i="1" dirty="0" err="1"/>
              <a:t>Berkovitz</a:t>
            </a:r>
            <a:r>
              <a:rPr lang="en-US" dirty="0"/>
              <a:t>)</a:t>
            </a:r>
          </a:p>
        </p:txBody>
      </p:sp>
      <p:sp>
        <p:nvSpPr>
          <p:cNvPr id="21507" name="Rectangle 3"/>
          <p:cNvSpPr>
            <a:spLocks noGrp="1" noChangeArrowheads="1"/>
          </p:cNvSpPr>
          <p:nvPr>
            <p:ph type="body" idx="1"/>
          </p:nvPr>
        </p:nvSpPr>
        <p:spPr/>
        <p:txBody>
          <a:bodyPr/>
          <a:lstStyle/>
          <a:p>
            <a:pPr eaLnBrk="1" hangingPunct="1"/>
            <a:r>
              <a:rPr lang="en-US" sz="3600" dirty="0"/>
              <a:t>What was the injury in </a:t>
            </a:r>
            <a:r>
              <a:rPr lang="en-US" sz="3600" i="1" dirty="0" err="1"/>
              <a:t>Varig</a:t>
            </a:r>
            <a:r>
              <a:rPr lang="en-US" sz="3600" i="1" dirty="0"/>
              <a:t> Airlines</a:t>
            </a:r>
            <a:r>
              <a:rPr lang="en-US" sz="3600" dirty="0"/>
              <a:t>?</a:t>
            </a:r>
          </a:p>
          <a:p>
            <a:pPr eaLnBrk="1" hangingPunct="1"/>
            <a:r>
              <a:rPr lang="en-US" sz="3600" dirty="0"/>
              <a:t>What did the enabling act require the agency to do?</a:t>
            </a:r>
          </a:p>
          <a:p>
            <a:pPr eaLnBrk="1" hangingPunct="1"/>
            <a:r>
              <a:rPr lang="en-US" sz="3600" dirty="0"/>
              <a:t>What did the regs require?</a:t>
            </a:r>
          </a:p>
          <a:p>
            <a:pPr eaLnBrk="1" hangingPunct="1"/>
            <a:r>
              <a:rPr lang="en-US" sz="3600" dirty="0"/>
              <a:t>How are the regs in </a:t>
            </a:r>
            <a:r>
              <a:rPr lang="en-US" sz="3600" i="1" dirty="0" err="1"/>
              <a:t>Berkovitz</a:t>
            </a:r>
            <a:r>
              <a:rPr lang="en-US" sz="3600" dirty="0"/>
              <a:t> different from those in </a:t>
            </a:r>
            <a:r>
              <a:rPr lang="en-US" sz="3600" i="1" dirty="0" err="1"/>
              <a:t>Varig</a:t>
            </a:r>
            <a:r>
              <a:rPr lang="en-US" sz="3600" i="1" dirty="0"/>
              <a:t> Airlines</a:t>
            </a:r>
            <a:r>
              <a:rPr lang="en-US" sz="3600" dirty="0"/>
              <a:t>? </a:t>
            </a:r>
          </a:p>
        </p:txBody>
      </p:sp>
      <p:sp>
        <p:nvSpPr>
          <p:cNvPr id="2" name="Slide Number Placeholder 1"/>
          <p:cNvSpPr>
            <a:spLocks noGrp="1"/>
          </p:cNvSpPr>
          <p:nvPr>
            <p:ph type="sldNum" sz="quarter" idx="12"/>
          </p:nvPr>
        </p:nvSpPr>
        <p:spPr/>
        <p:txBody>
          <a:bodyPr/>
          <a:lstStyle/>
          <a:p>
            <a:pPr>
              <a:defRPr/>
            </a:pPr>
            <a:fld id="{31D2D980-354E-473A-B743-3601F9D26891}" type="slidenum">
              <a:rPr lang="en-US" smtClean="0"/>
              <a:pPr>
                <a:defRPr/>
              </a:pPr>
              <a:t>26</a:t>
            </a:fld>
            <a:endParaRPr lang="en-US" dirty="0"/>
          </a:p>
        </p:txBody>
      </p:sp>
    </p:spTree>
    <p:extLst>
      <p:ext uri="{BB962C8B-B14F-4D97-AF65-F5344CB8AC3E}">
        <p14:creationId xmlns:p14="http://schemas.microsoft.com/office/powerpoint/2010/main" val="31059129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dirty="0"/>
              <a:t>Agency Liability</a:t>
            </a:r>
          </a:p>
        </p:txBody>
      </p:sp>
      <p:sp>
        <p:nvSpPr>
          <p:cNvPr id="22531" name="Rectangle 3"/>
          <p:cNvSpPr>
            <a:spLocks noGrp="1" noChangeArrowheads="1"/>
          </p:cNvSpPr>
          <p:nvPr>
            <p:ph type="body" idx="1"/>
          </p:nvPr>
        </p:nvSpPr>
        <p:spPr/>
        <p:txBody>
          <a:bodyPr/>
          <a:lstStyle/>
          <a:p>
            <a:pPr eaLnBrk="1" hangingPunct="1"/>
            <a:r>
              <a:rPr lang="en-US" sz="3600" dirty="0"/>
              <a:t>Why was the FDA liable in </a:t>
            </a:r>
            <a:r>
              <a:rPr lang="en-US" sz="3600" i="1" dirty="0" err="1"/>
              <a:t>Berkovitz</a:t>
            </a:r>
            <a:r>
              <a:rPr lang="en-US" sz="3600" dirty="0"/>
              <a:t>?</a:t>
            </a:r>
          </a:p>
          <a:p>
            <a:pPr eaLnBrk="1" hangingPunct="1"/>
            <a:r>
              <a:rPr lang="en-US" sz="3600" dirty="0"/>
              <a:t>How could the FDA have worded the regulations to avoid this sort of liability?</a:t>
            </a:r>
          </a:p>
          <a:p>
            <a:pPr eaLnBrk="1" hangingPunct="1"/>
            <a:r>
              <a:rPr lang="en-US" sz="3600" dirty="0"/>
              <a:t>Why might that have raised a red flag during notice and comment?</a:t>
            </a:r>
          </a:p>
        </p:txBody>
      </p:sp>
      <p:sp>
        <p:nvSpPr>
          <p:cNvPr id="2" name="Slide Number Placeholder 1"/>
          <p:cNvSpPr>
            <a:spLocks noGrp="1"/>
          </p:cNvSpPr>
          <p:nvPr>
            <p:ph type="sldNum" sz="quarter" idx="12"/>
          </p:nvPr>
        </p:nvSpPr>
        <p:spPr/>
        <p:txBody>
          <a:bodyPr/>
          <a:lstStyle/>
          <a:p>
            <a:pPr>
              <a:defRPr/>
            </a:pPr>
            <a:fld id="{31D2D980-354E-473A-B743-3601F9D26891}" type="slidenum">
              <a:rPr lang="en-US" smtClean="0"/>
              <a:pPr>
                <a:defRPr/>
              </a:pPr>
              <a:t>27</a:t>
            </a:fld>
            <a:endParaRPr lang="en-US" dirty="0"/>
          </a:p>
        </p:txBody>
      </p:sp>
    </p:spTree>
    <p:extLst>
      <p:ext uri="{BB962C8B-B14F-4D97-AF65-F5344CB8AC3E}">
        <p14:creationId xmlns:p14="http://schemas.microsoft.com/office/powerpoint/2010/main" val="8143344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Epilog</a:t>
            </a:r>
          </a:p>
        </p:txBody>
      </p:sp>
      <p:sp>
        <p:nvSpPr>
          <p:cNvPr id="3" name="Content Placeholder 2"/>
          <p:cNvSpPr>
            <a:spLocks noGrp="1"/>
          </p:cNvSpPr>
          <p:nvPr>
            <p:ph idx="1"/>
          </p:nvPr>
        </p:nvSpPr>
        <p:spPr/>
        <p:txBody>
          <a:bodyPr/>
          <a:lstStyle/>
          <a:p>
            <a:r>
              <a:rPr lang="en-US" dirty="0">
                <a:hlinkClick r:id="rId2"/>
              </a:rPr>
              <a:t>National Vaccine Injury Compensation Act</a:t>
            </a:r>
            <a:endParaRPr lang="en-US" dirty="0"/>
          </a:p>
          <a:p>
            <a:r>
              <a:rPr lang="en-US" dirty="0"/>
              <a:t>Autism Scam</a:t>
            </a:r>
          </a:p>
          <a:p>
            <a:pPr lvl="1"/>
            <a:r>
              <a:rPr lang="en-US" dirty="0"/>
              <a:t>Based on fraudulent research</a:t>
            </a:r>
          </a:p>
          <a:p>
            <a:pPr lvl="1"/>
            <a:r>
              <a:rPr lang="en-US" dirty="0"/>
              <a:t>Tries to get around the act by blaming the preservative</a:t>
            </a:r>
          </a:p>
          <a:p>
            <a:r>
              <a:rPr lang="en-US" dirty="0"/>
              <a:t>Attacks on adult vaccines like anthrax</a:t>
            </a:r>
          </a:p>
          <a:p>
            <a:r>
              <a:rPr lang="en-US" dirty="0"/>
              <a:t>Undermined the mandatory immunization system</a:t>
            </a:r>
          </a:p>
        </p:txBody>
      </p:sp>
      <p:sp>
        <p:nvSpPr>
          <p:cNvPr id="4" name="Slide Number Placeholder 3"/>
          <p:cNvSpPr>
            <a:spLocks noGrp="1"/>
          </p:cNvSpPr>
          <p:nvPr>
            <p:ph type="sldNum" sz="quarter" idx="12"/>
          </p:nvPr>
        </p:nvSpPr>
        <p:spPr/>
        <p:txBody>
          <a:bodyPr/>
          <a:lstStyle/>
          <a:p>
            <a:pPr>
              <a:defRPr/>
            </a:pPr>
            <a:fld id="{31D2D980-354E-473A-B743-3601F9D26891}" type="slidenum">
              <a:rPr lang="en-US" smtClean="0"/>
              <a:pPr>
                <a:defRPr/>
              </a:pPr>
              <a:t>28</a:t>
            </a:fld>
            <a:endParaRPr lang="en-US" dirty="0"/>
          </a:p>
        </p:txBody>
      </p:sp>
    </p:spTree>
    <p:extLst>
      <p:ext uri="{BB962C8B-B14F-4D97-AF65-F5344CB8AC3E}">
        <p14:creationId xmlns:p14="http://schemas.microsoft.com/office/powerpoint/2010/main" val="10062410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ctrTitle"/>
          </p:nvPr>
        </p:nvSpPr>
        <p:spPr/>
        <p:txBody>
          <a:bodyPr/>
          <a:lstStyle/>
          <a:p>
            <a:pPr eaLnBrk="1" hangingPunct="1"/>
            <a:r>
              <a:rPr lang="en-US" dirty="0"/>
              <a:t>FTCA Procedure</a:t>
            </a:r>
          </a:p>
        </p:txBody>
      </p:sp>
      <p:sp>
        <p:nvSpPr>
          <p:cNvPr id="24579"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705801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a:t>Formation </a:t>
            </a:r>
            <a:r>
              <a:rPr lang="en-US" baseline="0" dirty="0"/>
              <a:t>of the </a:t>
            </a:r>
            <a:r>
              <a:rPr lang="en-US" dirty="0"/>
              <a:t>Court of Claims</a:t>
            </a:r>
          </a:p>
        </p:txBody>
      </p:sp>
      <p:sp>
        <p:nvSpPr>
          <p:cNvPr id="5123" name="Rectangle 3"/>
          <p:cNvSpPr>
            <a:spLocks noGrp="1" noChangeArrowheads="1"/>
          </p:cNvSpPr>
          <p:nvPr>
            <p:ph type="body" idx="1"/>
          </p:nvPr>
        </p:nvSpPr>
        <p:spPr/>
        <p:txBody>
          <a:bodyPr/>
          <a:lstStyle/>
          <a:p>
            <a:pPr eaLnBrk="1" hangingPunct="1"/>
            <a:r>
              <a:rPr lang="en-US" sz="2800" dirty="0"/>
              <a:t>1855</a:t>
            </a:r>
          </a:p>
          <a:p>
            <a:pPr eaLnBrk="1" hangingPunct="1"/>
            <a:r>
              <a:rPr lang="en-US" sz="2800" dirty="0"/>
              <a:t>Administrative tribunal to review claims and make recommendations to Congress</a:t>
            </a:r>
          </a:p>
          <a:p>
            <a:pPr lvl="1" eaLnBrk="1" hangingPunct="1"/>
            <a:r>
              <a:rPr lang="en-US" sz="2800" dirty="0"/>
              <a:t>Later Congress made the decisions binding</a:t>
            </a:r>
          </a:p>
          <a:p>
            <a:pPr lvl="1" eaLnBrk="1" hangingPunct="1"/>
            <a:r>
              <a:rPr lang="en-US" sz="2800" dirty="0"/>
              <a:t>Not an Art III court</a:t>
            </a:r>
          </a:p>
          <a:p>
            <a:pPr lvl="1" eaLnBrk="1" hangingPunct="1"/>
            <a:r>
              <a:rPr lang="en-US" sz="2800" dirty="0"/>
              <a:t>Like bankruptcy courts</a:t>
            </a:r>
          </a:p>
          <a:p>
            <a:pPr eaLnBrk="1" hangingPunct="1"/>
            <a:r>
              <a:rPr lang="en-US" sz="2800" dirty="0"/>
              <a:t>Appeal to the Federal circuit and the United States Supreme Court</a:t>
            </a:r>
          </a:p>
        </p:txBody>
      </p:sp>
      <p:sp>
        <p:nvSpPr>
          <p:cNvPr id="2" name="Slide Number Placeholder 1"/>
          <p:cNvSpPr>
            <a:spLocks noGrp="1"/>
          </p:cNvSpPr>
          <p:nvPr>
            <p:ph type="sldNum" sz="quarter" idx="12"/>
          </p:nvPr>
        </p:nvSpPr>
        <p:spPr/>
        <p:txBody>
          <a:bodyPr/>
          <a:lstStyle/>
          <a:p>
            <a:pPr>
              <a:defRPr/>
            </a:pPr>
            <a:fld id="{31D2D980-354E-473A-B743-3601F9D26891}" type="slidenum">
              <a:rPr lang="en-US" smtClean="0"/>
              <a:pPr>
                <a:defRPr/>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080389E-2F02-4119-B5EA-E438A0B2E88F}" type="slidenum">
              <a:rPr lang="en-US" smtClean="0"/>
              <a:pPr/>
              <a:t>30</a:t>
            </a:fld>
            <a:endParaRPr lang="en-US"/>
          </a:p>
        </p:txBody>
      </p:sp>
      <p:sp>
        <p:nvSpPr>
          <p:cNvPr id="25603" name="Rectangle 2"/>
          <p:cNvSpPr>
            <a:spLocks noGrp="1" noChangeArrowheads="1"/>
          </p:cNvSpPr>
          <p:nvPr>
            <p:ph type="title"/>
          </p:nvPr>
        </p:nvSpPr>
        <p:spPr/>
        <p:txBody>
          <a:bodyPr/>
          <a:lstStyle/>
          <a:p>
            <a:pPr eaLnBrk="1" hangingPunct="1"/>
            <a:r>
              <a:rPr lang="en-US" dirty="0"/>
              <a:t>Causes of Action under the FTCA - Sec 2672</a:t>
            </a:r>
          </a:p>
        </p:txBody>
      </p:sp>
      <p:sp>
        <p:nvSpPr>
          <p:cNvPr id="25604" name="Rectangle 3"/>
          <p:cNvSpPr>
            <a:spLocks noGrp="1" noChangeArrowheads="1"/>
          </p:cNvSpPr>
          <p:nvPr>
            <p:ph type="body" idx="1"/>
          </p:nvPr>
        </p:nvSpPr>
        <p:spPr/>
        <p:txBody>
          <a:bodyPr/>
          <a:lstStyle/>
          <a:p>
            <a:pPr eaLnBrk="1" hangingPunct="1">
              <a:lnSpc>
                <a:spcPct val="80000"/>
              </a:lnSpc>
            </a:pPr>
            <a:r>
              <a:rPr lang="en-US" sz="2800" dirty="0"/>
              <a:t>The head of each Federal agency ... may consider, ascertain, adjust, determine, compromise, and settle any claim for money damages against the United States for injury or loss of property or personal injury or death caused by the negligent or wrongful act or omission of any employee of the agency</a:t>
            </a:r>
          </a:p>
          <a:p>
            <a:pPr eaLnBrk="1" hangingPunct="1">
              <a:lnSpc>
                <a:spcPct val="80000"/>
              </a:lnSpc>
            </a:pPr>
            <a:r>
              <a:rPr lang="en-US" sz="2800" dirty="0"/>
              <a:t>while acting within the scope of his office or employment, under circumstances where the United States, if a private person, would be liable to the claimant </a:t>
            </a:r>
          </a:p>
          <a:p>
            <a:pPr eaLnBrk="1" hangingPunct="1">
              <a:lnSpc>
                <a:spcPct val="80000"/>
              </a:lnSpc>
            </a:pPr>
            <a:r>
              <a:rPr lang="en-US" sz="2800" dirty="0"/>
              <a:t>in accordance with the law of the place where the act or omission occurred </a:t>
            </a:r>
          </a:p>
        </p:txBody>
      </p:sp>
    </p:spTree>
    <p:extLst>
      <p:ext uri="{BB962C8B-B14F-4D97-AF65-F5344CB8AC3E}">
        <p14:creationId xmlns:p14="http://schemas.microsoft.com/office/powerpoint/2010/main" val="11182906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6599AFE-2A45-41B2-A684-0FC4BBCAC3B7}" type="slidenum">
              <a:rPr lang="en-US" smtClean="0"/>
              <a:pPr/>
              <a:t>31</a:t>
            </a:fld>
            <a:endParaRPr lang="en-US"/>
          </a:p>
        </p:txBody>
      </p:sp>
      <p:sp>
        <p:nvSpPr>
          <p:cNvPr id="26627" name="Rectangle 2"/>
          <p:cNvSpPr>
            <a:spLocks noGrp="1" noChangeArrowheads="1"/>
          </p:cNvSpPr>
          <p:nvPr>
            <p:ph type="title"/>
          </p:nvPr>
        </p:nvSpPr>
        <p:spPr/>
        <p:txBody>
          <a:bodyPr/>
          <a:lstStyle/>
          <a:p>
            <a:pPr eaLnBrk="1" hangingPunct="1"/>
            <a:r>
              <a:rPr lang="en-US" dirty="0"/>
              <a:t>Limitations on Liability - Sec 2674</a:t>
            </a:r>
          </a:p>
        </p:txBody>
      </p:sp>
      <p:sp>
        <p:nvSpPr>
          <p:cNvPr id="26628" name="Rectangle 3"/>
          <p:cNvSpPr>
            <a:spLocks noGrp="1" noChangeArrowheads="1"/>
          </p:cNvSpPr>
          <p:nvPr>
            <p:ph type="body" idx="1"/>
          </p:nvPr>
        </p:nvSpPr>
        <p:spPr>
          <a:xfrm>
            <a:off x="304800" y="2057400"/>
            <a:ext cx="8534400" cy="4648200"/>
          </a:xfrm>
        </p:spPr>
        <p:txBody>
          <a:bodyPr/>
          <a:lstStyle/>
          <a:p>
            <a:pPr eaLnBrk="1" hangingPunct="1">
              <a:lnSpc>
                <a:spcPct val="80000"/>
              </a:lnSpc>
            </a:pPr>
            <a:r>
              <a:rPr lang="en-US" sz="2400" dirty="0"/>
              <a:t>The United States shall be liable, respecting the provisions of this title relating to tort claims, in the same manner and to the same extent as a private individual under like circumstances, but </a:t>
            </a:r>
            <a:r>
              <a:rPr lang="en-US" sz="2400" i="1" dirty="0"/>
              <a:t>shall not be liable for interest prior to judgment or for punitive damages</a:t>
            </a:r>
            <a:r>
              <a:rPr lang="en-US" sz="2400" dirty="0"/>
              <a:t>. </a:t>
            </a:r>
          </a:p>
          <a:p>
            <a:pPr eaLnBrk="1" hangingPunct="1">
              <a:lnSpc>
                <a:spcPct val="80000"/>
              </a:lnSpc>
            </a:pPr>
            <a:r>
              <a:rPr lang="en-US" sz="2400" dirty="0"/>
              <a:t>If, however, in any case wherein death was caused, the law of the place where the act or omission complained of occurred provides, or has been construed to provide, for damages only punitive in nature, the United States shall be liable for actual or compensatory damages, measured by the pecuniary injuries resulting from such death to the persons respectively, for whose benefit the action was brought, in lieu thereof. </a:t>
            </a:r>
          </a:p>
          <a:p>
            <a:pPr eaLnBrk="1" hangingPunct="1">
              <a:lnSpc>
                <a:spcPct val="80000"/>
              </a:lnSpc>
            </a:pPr>
            <a:r>
              <a:rPr lang="en-US" sz="2400" dirty="0"/>
              <a:t>[When the FTCA was passed, dead people were not worth much in many states.]</a:t>
            </a:r>
          </a:p>
        </p:txBody>
      </p:sp>
    </p:spTree>
    <p:extLst>
      <p:ext uri="{BB962C8B-B14F-4D97-AF65-F5344CB8AC3E}">
        <p14:creationId xmlns:p14="http://schemas.microsoft.com/office/powerpoint/2010/main" val="21487937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B772541-AC38-4398-A05B-B978689AE915}" type="slidenum">
              <a:rPr lang="en-US" smtClean="0"/>
              <a:pPr/>
              <a:t>32</a:t>
            </a:fld>
            <a:endParaRPr lang="en-US"/>
          </a:p>
        </p:txBody>
      </p:sp>
      <p:sp>
        <p:nvSpPr>
          <p:cNvPr id="27651" name="Rectangle 2"/>
          <p:cNvSpPr>
            <a:spLocks noGrp="1" noChangeArrowheads="1"/>
          </p:cNvSpPr>
          <p:nvPr>
            <p:ph type="title"/>
          </p:nvPr>
        </p:nvSpPr>
        <p:spPr/>
        <p:txBody>
          <a:bodyPr/>
          <a:lstStyle/>
          <a:p>
            <a:pPr eaLnBrk="1" hangingPunct="1"/>
            <a:r>
              <a:rPr lang="en-US" dirty="0"/>
              <a:t>Exceptions to the FTCA - § 28 USC Sec 2680</a:t>
            </a:r>
          </a:p>
        </p:txBody>
      </p:sp>
      <p:sp>
        <p:nvSpPr>
          <p:cNvPr id="27652" name="Rectangle 3"/>
          <p:cNvSpPr>
            <a:spLocks noGrp="1" noChangeArrowheads="1"/>
          </p:cNvSpPr>
          <p:nvPr>
            <p:ph type="body" idx="1"/>
          </p:nvPr>
        </p:nvSpPr>
        <p:spPr/>
        <p:txBody>
          <a:bodyPr>
            <a:normAutofit fontScale="77500" lnSpcReduction="20000"/>
          </a:bodyPr>
          <a:lstStyle/>
          <a:p>
            <a:pPr eaLnBrk="1" hangingPunct="1"/>
            <a:r>
              <a:rPr lang="en-US" dirty="0">
                <a:hlinkClick r:id="rId2"/>
              </a:rPr>
              <a:t>http://biotech.law.lsu.edu/cases/immunity/ftca_exceptions.htm</a:t>
            </a:r>
            <a:endParaRPr lang="en-US" dirty="0"/>
          </a:p>
          <a:p>
            <a:pPr eaLnBrk="1" hangingPunct="1"/>
            <a:r>
              <a:rPr lang="en-US" dirty="0"/>
              <a:t>(h) originally did not include this language:</a:t>
            </a:r>
          </a:p>
          <a:p>
            <a:pPr eaLnBrk="1" hangingPunct="1"/>
            <a:r>
              <a:rPr lang="en-US" dirty="0"/>
              <a:t>Provided, That, with regard to acts or omissions of investigative or law enforcement officers of the United States Government, the provisions of this chapter and section 1346(b) of this title shall apply to any claim arising, on or after the date of the enactment of this proviso, out of assault, battery, false imprisonment, false arrest, abuse of process, or malicious prosecution. For the purpose of this subsection, "investigative or law enforcement officer" means any officer of the United States who is empowered by law to execute searches, to seize evidence, or to make arrests for violations of Federal law.</a:t>
            </a:r>
          </a:p>
        </p:txBody>
      </p:sp>
    </p:spTree>
    <p:extLst>
      <p:ext uri="{BB962C8B-B14F-4D97-AF65-F5344CB8AC3E}">
        <p14:creationId xmlns:p14="http://schemas.microsoft.com/office/powerpoint/2010/main" val="34218470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CDDB8634-E757-4418-B7BE-994647C82159}" type="slidenum">
              <a:rPr lang="en-US" smtClean="0"/>
              <a:pPr/>
              <a:t>33</a:t>
            </a:fld>
            <a:endParaRPr lang="en-US"/>
          </a:p>
        </p:txBody>
      </p:sp>
      <p:sp>
        <p:nvSpPr>
          <p:cNvPr id="28675" name="Rectangle 2"/>
          <p:cNvSpPr>
            <a:spLocks noGrp="1" noChangeArrowheads="1"/>
          </p:cNvSpPr>
          <p:nvPr>
            <p:ph type="title"/>
          </p:nvPr>
        </p:nvSpPr>
        <p:spPr>
          <a:xfrm>
            <a:off x="1143000" y="152400"/>
            <a:ext cx="7793037" cy="1462087"/>
          </a:xfrm>
        </p:spPr>
        <p:txBody>
          <a:bodyPr/>
          <a:lstStyle/>
          <a:p>
            <a:pPr eaLnBrk="1" hangingPunct="1"/>
            <a:r>
              <a:rPr lang="en-US" i="1" dirty="0"/>
              <a:t>Bivens v. Six Unknown Named Agents</a:t>
            </a:r>
            <a:r>
              <a:rPr lang="en-US" dirty="0"/>
              <a:t>, 403 U.S. 388 (1971)</a:t>
            </a:r>
          </a:p>
        </p:txBody>
      </p:sp>
      <p:sp>
        <p:nvSpPr>
          <p:cNvPr id="28676" name="Rectangle 3"/>
          <p:cNvSpPr>
            <a:spLocks noGrp="1" noChangeArrowheads="1"/>
          </p:cNvSpPr>
          <p:nvPr>
            <p:ph type="body" idx="1"/>
          </p:nvPr>
        </p:nvSpPr>
        <p:spPr/>
        <p:txBody>
          <a:bodyPr>
            <a:normAutofit/>
          </a:bodyPr>
          <a:lstStyle/>
          <a:p>
            <a:pPr eaLnBrk="1" hangingPunct="1">
              <a:lnSpc>
                <a:spcPct val="90000"/>
              </a:lnSpc>
            </a:pPr>
            <a:r>
              <a:rPr lang="en-US" i="1" dirty="0"/>
              <a:t>Bivens</a:t>
            </a:r>
            <a:r>
              <a:rPr lang="en-US" dirty="0"/>
              <a:t> recognized that there is a direct action against federal employees for violations of constitutional rights not covered by the FTCA.</a:t>
            </a:r>
          </a:p>
          <a:p>
            <a:pPr eaLnBrk="1" hangingPunct="1">
              <a:lnSpc>
                <a:spcPct val="90000"/>
              </a:lnSpc>
            </a:pPr>
            <a:r>
              <a:rPr lang="en-US" i="1" dirty="0"/>
              <a:t>Bivens</a:t>
            </a:r>
            <a:r>
              <a:rPr lang="en-US" dirty="0"/>
              <a:t> is a personal action, not an official capacity action.</a:t>
            </a:r>
          </a:p>
          <a:p>
            <a:pPr eaLnBrk="1" hangingPunct="1">
              <a:lnSpc>
                <a:spcPct val="90000"/>
              </a:lnSpc>
            </a:pPr>
            <a:r>
              <a:rPr lang="en-US" dirty="0"/>
              <a:t>No vicarious liability. You must show supervisors know and support the actions that cause the injury.</a:t>
            </a:r>
          </a:p>
          <a:p>
            <a:pPr eaLnBrk="1" hangingPunct="1">
              <a:lnSpc>
                <a:spcPct val="90000"/>
              </a:lnSpc>
            </a:pPr>
            <a:endParaRPr lang="en-US" dirty="0"/>
          </a:p>
        </p:txBody>
      </p:sp>
    </p:spTree>
    <p:extLst>
      <p:ext uri="{BB962C8B-B14F-4D97-AF65-F5344CB8AC3E}">
        <p14:creationId xmlns:p14="http://schemas.microsoft.com/office/powerpoint/2010/main" val="39414609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44924509-4468-4F86-8B75-0C020F58D224}" type="slidenum">
              <a:rPr lang="en-US" smtClean="0"/>
              <a:pPr/>
              <a:t>34</a:t>
            </a:fld>
            <a:endParaRPr lang="en-US"/>
          </a:p>
        </p:txBody>
      </p:sp>
      <p:sp>
        <p:nvSpPr>
          <p:cNvPr id="29699" name="Rectangle 2"/>
          <p:cNvSpPr>
            <a:spLocks noGrp="1" noChangeArrowheads="1"/>
          </p:cNvSpPr>
          <p:nvPr>
            <p:ph type="title"/>
          </p:nvPr>
        </p:nvSpPr>
        <p:spPr/>
        <p:txBody>
          <a:bodyPr/>
          <a:lstStyle/>
          <a:p>
            <a:pPr eaLnBrk="1" hangingPunct="1"/>
            <a:r>
              <a:rPr lang="en-US" dirty="0"/>
              <a:t>2680(h) - intentional torts by police officers - revised after </a:t>
            </a:r>
            <a:r>
              <a:rPr lang="en-US" i="1" dirty="0"/>
              <a:t>Bivens</a:t>
            </a:r>
          </a:p>
        </p:txBody>
      </p:sp>
      <p:sp>
        <p:nvSpPr>
          <p:cNvPr id="29700" name="Rectangle 3"/>
          <p:cNvSpPr>
            <a:spLocks noGrp="1" noChangeArrowheads="1"/>
          </p:cNvSpPr>
          <p:nvPr>
            <p:ph type="body" idx="1"/>
          </p:nvPr>
        </p:nvSpPr>
        <p:spPr/>
        <p:txBody>
          <a:bodyPr>
            <a:normAutofit fontScale="92500" lnSpcReduction="10000"/>
          </a:bodyPr>
          <a:lstStyle/>
          <a:p>
            <a:pPr eaLnBrk="1" hangingPunct="1"/>
            <a:r>
              <a:rPr lang="en-US" dirty="0"/>
              <a:t>Has become a substitute for a </a:t>
            </a:r>
            <a:r>
              <a:rPr lang="en-US" i="1" dirty="0"/>
              <a:t>Bivens</a:t>
            </a:r>
            <a:r>
              <a:rPr lang="en-US" dirty="0"/>
              <a:t> action for covered officers.</a:t>
            </a:r>
          </a:p>
          <a:p>
            <a:pPr eaLnBrk="1" hangingPunct="1"/>
            <a:r>
              <a:rPr lang="en-US" dirty="0"/>
              <a:t>When would a </a:t>
            </a:r>
            <a:r>
              <a:rPr lang="en-US" i="1" dirty="0"/>
              <a:t>Bivens</a:t>
            </a:r>
            <a:r>
              <a:rPr lang="en-US" dirty="0"/>
              <a:t> action still be possible for intentional torts?</a:t>
            </a:r>
          </a:p>
          <a:p>
            <a:pPr lvl="1" eaLnBrk="1" hangingPunct="1"/>
            <a:r>
              <a:rPr lang="en-US" dirty="0"/>
              <a:t>Remember – there are other employees whose intentional torts are not covered by the FTCA.</a:t>
            </a:r>
          </a:p>
          <a:p>
            <a:pPr lvl="1" eaLnBrk="1" hangingPunct="1"/>
            <a:r>
              <a:rPr lang="en-US" dirty="0"/>
              <a:t>A recent case allows a </a:t>
            </a:r>
            <a:r>
              <a:rPr lang="en-US" i="1" dirty="0"/>
              <a:t>Bivens</a:t>
            </a:r>
            <a:r>
              <a:rPr lang="en-US" dirty="0"/>
              <a:t> action against federal medical personnel in a detention center for conscious indifference to a prisoner’s medical needs.</a:t>
            </a:r>
          </a:p>
        </p:txBody>
      </p:sp>
    </p:spTree>
    <p:extLst>
      <p:ext uri="{BB962C8B-B14F-4D97-AF65-F5344CB8AC3E}">
        <p14:creationId xmlns:p14="http://schemas.microsoft.com/office/powerpoint/2010/main" val="21376031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5CE482C9-44FF-4A00-A304-483F6DB74E3B}" type="slidenum">
              <a:rPr lang="en-US" smtClean="0"/>
              <a:pPr/>
              <a:t>35</a:t>
            </a:fld>
            <a:endParaRPr lang="en-US"/>
          </a:p>
        </p:txBody>
      </p:sp>
      <p:sp>
        <p:nvSpPr>
          <p:cNvPr id="30723" name="Rectangle 2"/>
          <p:cNvSpPr>
            <a:spLocks noGrp="1" noChangeArrowheads="1"/>
          </p:cNvSpPr>
          <p:nvPr>
            <p:ph type="title"/>
          </p:nvPr>
        </p:nvSpPr>
        <p:spPr/>
        <p:txBody>
          <a:bodyPr/>
          <a:lstStyle/>
          <a:p>
            <a:pPr eaLnBrk="1" hangingPunct="1"/>
            <a:r>
              <a:rPr lang="en-US" dirty="0"/>
              <a:t>Administrative Procedural Requirements - Sec 2675</a:t>
            </a:r>
          </a:p>
        </p:txBody>
      </p:sp>
      <p:sp>
        <p:nvSpPr>
          <p:cNvPr id="30724" name="Rectangle 3"/>
          <p:cNvSpPr>
            <a:spLocks noGrp="1" noChangeArrowheads="1"/>
          </p:cNvSpPr>
          <p:nvPr>
            <p:ph type="body" idx="1"/>
          </p:nvPr>
        </p:nvSpPr>
        <p:spPr/>
        <p:txBody>
          <a:bodyPr>
            <a:normAutofit/>
          </a:bodyPr>
          <a:lstStyle/>
          <a:p>
            <a:pPr eaLnBrk="1" hangingPunct="1"/>
            <a:r>
              <a:rPr lang="en-US" sz="2800" dirty="0"/>
              <a:t>An action shall not be instituted upon a claim against the United States for money damages for injury or loss of property or personal injury or death caused by the negligent or wrongful act or omission of any employee of the Government while acting within the scope of his office or employment, </a:t>
            </a:r>
            <a:r>
              <a:rPr lang="en-US" sz="2800" i="1" dirty="0"/>
              <a:t>unless the claimant shall have first presented the claim to the appropriate Federal agency and his claim shall have been finally denied by the agency in writing and sent by certified or registered mail.</a:t>
            </a:r>
          </a:p>
        </p:txBody>
      </p:sp>
    </p:spTree>
    <p:extLst>
      <p:ext uri="{BB962C8B-B14F-4D97-AF65-F5344CB8AC3E}">
        <p14:creationId xmlns:p14="http://schemas.microsoft.com/office/powerpoint/2010/main" val="29802005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F1B1B4F-3E6E-4239-9D9D-A1569E01E84D}" type="slidenum">
              <a:rPr lang="en-US" smtClean="0"/>
              <a:pPr/>
              <a:t>36</a:t>
            </a:fld>
            <a:endParaRPr lang="en-US"/>
          </a:p>
        </p:txBody>
      </p:sp>
      <p:sp>
        <p:nvSpPr>
          <p:cNvPr id="31747" name="Rectangle 2"/>
          <p:cNvSpPr>
            <a:spLocks noGrp="1" noChangeArrowheads="1"/>
          </p:cNvSpPr>
          <p:nvPr>
            <p:ph type="title"/>
          </p:nvPr>
        </p:nvSpPr>
        <p:spPr/>
        <p:txBody>
          <a:bodyPr/>
          <a:lstStyle/>
          <a:p>
            <a:pPr eaLnBrk="1" hangingPunct="1"/>
            <a:r>
              <a:rPr lang="en-US" dirty="0"/>
              <a:t>What if the Agency Does Not Act on the Claim?</a:t>
            </a:r>
          </a:p>
        </p:txBody>
      </p:sp>
      <p:sp>
        <p:nvSpPr>
          <p:cNvPr id="31748" name="Rectangle 3"/>
          <p:cNvSpPr>
            <a:spLocks noGrp="1" noChangeArrowheads="1"/>
          </p:cNvSpPr>
          <p:nvPr>
            <p:ph type="body" idx="1"/>
          </p:nvPr>
        </p:nvSpPr>
        <p:spPr/>
        <p:txBody>
          <a:bodyPr/>
          <a:lstStyle/>
          <a:p>
            <a:pPr eaLnBrk="1" hangingPunct="1"/>
            <a:r>
              <a:rPr lang="en-US"/>
              <a:t>The failure of an agency to make final disposition of a claim within six months after it is filed shall, at the option of the claimant any time thereafter, be deemed a final denial of the claim for purposes of this section. </a:t>
            </a:r>
          </a:p>
        </p:txBody>
      </p:sp>
    </p:spTree>
    <p:extLst>
      <p:ext uri="{BB962C8B-B14F-4D97-AF65-F5344CB8AC3E}">
        <p14:creationId xmlns:p14="http://schemas.microsoft.com/office/powerpoint/2010/main" val="29547839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7762BD20-EE65-44F0-8EF9-DA35AE272828}" type="slidenum">
              <a:rPr lang="en-US" smtClean="0"/>
              <a:pPr/>
              <a:t>37</a:t>
            </a:fld>
            <a:endParaRPr lang="en-US"/>
          </a:p>
        </p:txBody>
      </p:sp>
      <p:sp>
        <p:nvSpPr>
          <p:cNvPr id="32771" name="Rectangle 2"/>
          <p:cNvSpPr>
            <a:spLocks noGrp="1" noChangeArrowheads="1"/>
          </p:cNvSpPr>
          <p:nvPr>
            <p:ph type="title"/>
          </p:nvPr>
        </p:nvSpPr>
        <p:spPr/>
        <p:txBody>
          <a:bodyPr/>
          <a:lstStyle/>
          <a:p>
            <a:pPr eaLnBrk="1" hangingPunct="1"/>
            <a:r>
              <a:rPr lang="en-US" dirty="0"/>
              <a:t>Filing a Claim is Jurisdictional</a:t>
            </a:r>
          </a:p>
        </p:txBody>
      </p:sp>
      <p:sp>
        <p:nvSpPr>
          <p:cNvPr id="32772" name="Rectangle 3"/>
          <p:cNvSpPr>
            <a:spLocks noGrp="1" noChangeArrowheads="1"/>
          </p:cNvSpPr>
          <p:nvPr>
            <p:ph type="body" idx="1"/>
          </p:nvPr>
        </p:nvSpPr>
        <p:spPr/>
        <p:txBody>
          <a:bodyPr>
            <a:normAutofit lnSpcReduction="10000"/>
          </a:bodyPr>
          <a:lstStyle/>
          <a:p>
            <a:pPr eaLnBrk="1" hangingPunct="1">
              <a:lnSpc>
                <a:spcPct val="90000"/>
              </a:lnSpc>
            </a:pPr>
            <a:r>
              <a:rPr lang="en-US" sz="2400" dirty="0"/>
              <a:t>This is an administrative compensation scheme, so it is subject to exhaustion of remedies</a:t>
            </a:r>
          </a:p>
          <a:p>
            <a:pPr lvl="1" eaLnBrk="1" hangingPunct="1">
              <a:lnSpc>
                <a:spcPct val="90000"/>
              </a:lnSpc>
            </a:pPr>
            <a:r>
              <a:rPr lang="en-US" sz="2400" dirty="0"/>
              <a:t>You file a claim with the agency with 2 years of the accident.</a:t>
            </a:r>
          </a:p>
          <a:p>
            <a:pPr eaLnBrk="1" hangingPunct="1">
              <a:lnSpc>
                <a:spcPct val="90000"/>
              </a:lnSpc>
            </a:pPr>
            <a:r>
              <a:rPr lang="en-US" sz="2400" dirty="0"/>
              <a:t>You can only go to court after the agency rules on the claim or after six months</a:t>
            </a:r>
          </a:p>
          <a:p>
            <a:pPr lvl="1" eaLnBrk="1" hangingPunct="1">
              <a:lnSpc>
                <a:spcPct val="90000"/>
              </a:lnSpc>
            </a:pPr>
            <a:r>
              <a:rPr lang="en-US" sz="2400" dirty="0"/>
              <a:t>"The failure of an agency to make final disposition of a claim within six months after it is filed shall, at the option of the claimant any time thereafter, be deemed a final denial of the claim for purposes of this section."</a:t>
            </a:r>
          </a:p>
          <a:p>
            <a:pPr eaLnBrk="1" hangingPunct="1">
              <a:lnSpc>
                <a:spcPct val="90000"/>
              </a:lnSpc>
            </a:pPr>
            <a:r>
              <a:rPr lang="en-US" sz="2400" dirty="0"/>
              <a:t>If you do not comply with this requirement, your case will be dismissed, and if the 2 years has elapsed, you will be prescribed.</a:t>
            </a:r>
          </a:p>
          <a:p>
            <a:pPr lvl="1" eaLnBrk="1" hangingPunct="1">
              <a:lnSpc>
                <a:spcPct val="90000"/>
              </a:lnSpc>
            </a:pPr>
            <a:r>
              <a:rPr lang="en-US" sz="2400" dirty="0"/>
              <a:t>If the agency ignores your claim, there may not be a limit on how long you can wait to go to court.</a:t>
            </a:r>
          </a:p>
        </p:txBody>
      </p:sp>
    </p:spTree>
    <p:extLst>
      <p:ext uri="{BB962C8B-B14F-4D97-AF65-F5344CB8AC3E}">
        <p14:creationId xmlns:p14="http://schemas.microsoft.com/office/powerpoint/2010/main" val="37110841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Suing the Military</a:t>
            </a:r>
          </a:p>
        </p:txBody>
      </p:sp>
      <p:sp>
        <p:nvSpPr>
          <p:cNvPr id="3" name="Content Placeholder 2"/>
          <p:cNvSpPr>
            <a:spLocks noGrp="1"/>
          </p:cNvSpPr>
          <p:nvPr>
            <p:ph idx="1"/>
          </p:nvPr>
        </p:nvSpPr>
        <p:spPr/>
        <p:txBody>
          <a:bodyPr>
            <a:normAutofit fontScale="92500" lnSpcReduction="20000"/>
          </a:bodyPr>
          <a:lstStyle/>
          <a:p>
            <a:r>
              <a:rPr lang="en-US" dirty="0"/>
              <a:t>Exception to FTCA</a:t>
            </a:r>
          </a:p>
          <a:p>
            <a:pPr lvl="1"/>
            <a:r>
              <a:rPr lang="en-US" dirty="0"/>
              <a:t>(j) Any claim arising out of the combatant activities of the military or naval forces, or the Coast Guard, during time of war.</a:t>
            </a:r>
          </a:p>
          <a:p>
            <a:pPr lvl="1"/>
            <a:r>
              <a:rPr lang="en-US" dirty="0"/>
              <a:t>Civilians – can sue subject to this exception</a:t>
            </a:r>
          </a:p>
          <a:p>
            <a:r>
              <a:rPr lang="en-US" dirty="0"/>
              <a:t>Activity duty military - </a:t>
            </a:r>
            <a:r>
              <a:rPr lang="en-US" i="1" dirty="0" err="1"/>
              <a:t>Feres</a:t>
            </a:r>
            <a:r>
              <a:rPr lang="en-US" i="1" dirty="0"/>
              <a:t> v. U.S.</a:t>
            </a:r>
            <a:r>
              <a:rPr lang="en-US" dirty="0"/>
              <a:t>, 340 U.S. 135 (1950)</a:t>
            </a:r>
          </a:p>
          <a:p>
            <a:pPr lvl="1"/>
            <a:r>
              <a:rPr lang="en-US" dirty="0"/>
              <a:t>Cannot sue – military provides its own comp system</a:t>
            </a:r>
          </a:p>
          <a:p>
            <a:pPr lvl="1"/>
            <a:r>
              <a:rPr lang="en-US" dirty="0"/>
              <a:t>Would undermine military discipline</a:t>
            </a:r>
          </a:p>
        </p:txBody>
      </p:sp>
      <p:sp>
        <p:nvSpPr>
          <p:cNvPr id="4" name="Slide Number Placeholder 3"/>
          <p:cNvSpPr>
            <a:spLocks noGrp="1"/>
          </p:cNvSpPr>
          <p:nvPr>
            <p:ph type="sldNum" sz="quarter" idx="12"/>
          </p:nvPr>
        </p:nvSpPr>
        <p:spPr/>
        <p:txBody>
          <a:bodyPr/>
          <a:lstStyle/>
          <a:p>
            <a:pPr>
              <a:defRPr/>
            </a:pPr>
            <a:fld id="{31D2D980-354E-473A-B743-3601F9D26891}" type="slidenum">
              <a:rPr lang="en-US" smtClean="0"/>
              <a:pPr>
                <a:defRPr/>
              </a:pPr>
              <a:t>38</a:t>
            </a:fld>
            <a:endParaRPr lang="en-US" dirty="0"/>
          </a:p>
        </p:txBody>
      </p:sp>
    </p:spTree>
    <p:extLst>
      <p:ext uri="{BB962C8B-B14F-4D97-AF65-F5344CB8AC3E}">
        <p14:creationId xmlns:p14="http://schemas.microsoft.com/office/powerpoint/2010/main" val="2673415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Court of Claims Jurisdiction</a:t>
            </a:r>
          </a:p>
        </p:txBody>
      </p:sp>
      <p:sp>
        <p:nvSpPr>
          <p:cNvPr id="3" name="Content Placeholder 2"/>
          <p:cNvSpPr>
            <a:spLocks noGrp="1"/>
          </p:cNvSpPr>
          <p:nvPr>
            <p:ph idx="1"/>
          </p:nvPr>
        </p:nvSpPr>
        <p:spPr/>
        <p:txBody>
          <a:bodyPr/>
          <a:lstStyle/>
          <a:p>
            <a:pPr marL="342900" marR="0" indent="-342900" algn="l" defTabSz="914400" rtl="0" eaLnBrk="0" fontAlgn="base" latinLnBrk="0" hangingPunct="0">
              <a:lnSpc>
                <a:spcPct val="100000"/>
              </a:lnSpc>
              <a:spcBef>
                <a:spcPct val="20000"/>
              </a:spcBef>
              <a:spcAft>
                <a:spcPct val="0"/>
              </a:spcAft>
              <a:buClr>
                <a:schemeClr val="folHlink"/>
              </a:buClr>
              <a:buSzPct val="60000"/>
              <a:buFont typeface="Wingdings" pitchFamily="2" charset="2"/>
              <a:buChar char="n"/>
              <a:tabLst/>
              <a:defRPr/>
            </a:pPr>
            <a:r>
              <a:rPr lang="en-US" dirty="0"/>
              <a:t>Contracts, tax refunds, takings</a:t>
            </a:r>
          </a:p>
          <a:p>
            <a:pPr marL="342900" marR="0" indent="-342900" algn="l" defTabSz="914400" rtl="0" eaLnBrk="0" fontAlgn="base" latinLnBrk="0" hangingPunct="0">
              <a:lnSpc>
                <a:spcPct val="100000"/>
              </a:lnSpc>
              <a:spcBef>
                <a:spcPct val="20000"/>
              </a:spcBef>
              <a:spcAft>
                <a:spcPct val="0"/>
              </a:spcAft>
              <a:buClr>
                <a:schemeClr val="folHlink"/>
              </a:buClr>
              <a:buSzPct val="60000"/>
              <a:buFont typeface="Wingdings" pitchFamily="2" charset="2"/>
              <a:buChar char="n"/>
              <a:tabLst/>
              <a:defRPr/>
            </a:pPr>
            <a:r>
              <a:rPr lang="en-US" dirty="0"/>
              <a:t>Not torts</a:t>
            </a:r>
          </a:p>
          <a:p>
            <a:pPr lvl="1" indent="-342900">
              <a:buClr>
                <a:schemeClr val="folHlink"/>
              </a:buClr>
              <a:buSzPct val="60000"/>
            </a:pPr>
            <a:r>
              <a:rPr lang="en-US" dirty="0"/>
              <a:t>Recently some court of claims judges are transforming takings law into tort law.</a:t>
            </a:r>
          </a:p>
          <a:p>
            <a:pPr lvl="1" indent="-342900">
              <a:buClr>
                <a:schemeClr val="folHlink"/>
              </a:buClr>
              <a:buSzPct val="60000"/>
            </a:pPr>
            <a:r>
              <a:rPr lang="en-US" dirty="0"/>
              <a:t>After the failure of the FTCA case involved MRGO, a Court of Claims judge used the same evidence to find a taking.</a:t>
            </a:r>
          </a:p>
          <a:p>
            <a:pPr lvl="1" indent="-342900">
              <a:buClr>
                <a:schemeClr val="folHlink"/>
              </a:buClr>
              <a:buSzPct val="60000"/>
            </a:pPr>
            <a:r>
              <a:rPr lang="en-US" dirty="0"/>
              <a:t>This is still in progress</a:t>
            </a:r>
          </a:p>
          <a:p>
            <a:endParaRPr lang="en-US" dirty="0"/>
          </a:p>
        </p:txBody>
      </p:sp>
      <p:sp>
        <p:nvSpPr>
          <p:cNvPr id="4" name="Slide Number Placeholder 3"/>
          <p:cNvSpPr>
            <a:spLocks noGrp="1"/>
          </p:cNvSpPr>
          <p:nvPr>
            <p:ph type="sldNum" sz="quarter" idx="12"/>
          </p:nvPr>
        </p:nvSpPr>
        <p:spPr/>
        <p:txBody>
          <a:bodyPr/>
          <a:lstStyle/>
          <a:p>
            <a:pPr>
              <a:defRPr/>
            </a:pPr>
            <a:fld id="{31D2D980-354E-473A-B743-3601F9D26891}" type="slidenum">
              <a:rPr lang="en-US" smtClean="0"/>
              <a:pPr>
                <a:defRPr/>
              </a:pPr>
              <a:t>4</a:t>
            </a:fld>
            <a:endParaRPr lang="en-US" dirty="0"/>
          </a:p>
        </p:txBody>
      </p:sp>
    </p:spTree>
    <p:extLst>
      <p:ext uri="{BB962C8B-B14F-4D97-AF65-F5344CB8AC3E}">
        <p14:creationId xmlns:p14="http://schemas.microsoft.com/office/powerpoint/2010/main" val="1477014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a:t>Federal Tort Claims Act</a:t>
            </a:r>
          </a:p>
        </p:txBody>
      </p:sp>
      <p:sp>
        <p:nvSpPr>
          <p:cNvPr id="6147" name="Rectangle 3"/>
          <p:cNvSpPr>
            <a:spLocks noGrp="1" noChangeArrowheads="1"/>
          </p:cNvSpPr>
          <p:nvPr>
            <p:ph type="body" idx="1"/>
          </p:nvPr>
        </p:nvSpPr>
        <p:spPr/>
        <p:txBody>
          <a:bodyPr>
            <a:normAutofit/>
          </a:bodyPr>
          <a:lstStyle/>
          <a:p>
            <a:pPr eaLnBrk="1" hangingPunct="1"/>
            <a:r>
              <a:rPr lang="en-US" dirty="0"/>
              <a:t>Went into effect in 1945</a:t>
            </a:r>
          </a:p>
          <a:p>
            <a:pPr lvl="1" eaLnBrk="1" hangingPunct="1"/>
            <a:r>
              <a:rPr lang="en-US" dirty="0"/>
              <a:t>All torts were private bills before then</a:t>
            </a:r>
          </a:p>
          <a:p>
            <a:pPr lvl="1" eaLnBrk="1" hangingPunct="1"/>
            <a:r>
              <a:rPr lang="en-US" dirty="0"/>
              <a:t>Tied up Congress and encouraged corruption</a:t>
            </a:r>
          </a:p>
          <a:p>
            <a:pPr eaLnBrk="1" hangingPunct="1"/>
            <a:r>
              <a:rPr lang="en-US" dirty="0"/>
              <a:t>Provides an administrative compensation for certain tort injuries.</a:t>
            </a:r>
          </a:p>
          <a:p>
            <a:pPr lvl="1" eaLnBrk="1" hangingPunct="1"/>
            <a:r>
              <a:rPr lang="en-US" dirty="0"/>
              <a:t>Looks to the law of the state where the tort occurred for the standards for the tort</a:t>
            </a:r>
          </a:p>
          <a:p>
            <a:pPr eaLnBrk="1" hangingPunct="1"/>
            <a:r>
              <a:rPr lang="en-US" dirty="0"/>
              <a:t>We will discuss FTCA procedure later.</a:t>
            </a:r>
          </a:p>
        </p:txBody>
      </p:sp>
      <p:sp>
        <p:nvSpPr>
          <p:cNvPr id="2" name="Slide Number Placeholder 1"/>
          <p:cNvSpPr>
            <a:spLocks noGrp="1"/>
          </p:cNvSpPr>
          <p:nvPr>
            <p:ph type="sldNum" sz="quarter" idx="12"/>
          </p:nvPr>
        </p:nvSpPr>
        <p:spPr/>
        <p:txBody>
          <a:bodyPr/>
          <a:lstStyle/>
          <a:p>
            <a:pPr>
              <a:defRPr/>
            </a:pPr>
            <a:fld id="{31D2D980-354E-473A-B743-3601F9D26891}"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dirty="0" err="1"/>
              <a:t>Dalehite</a:t>
            </a:r>
            <a:r>
              <a:rPr lang="en-US" dirty="0"/>
              <a:t> v. U.S., 346 U.S. 15 (1953)</a:t>
            </a:r>
          </a:p>
        </p:txBody>
      </p:sp>
      <p:sp>
        <p:nvSpPr>
          <p:cNvPr id="7171" name="Rectangle 3"/>
          <p:cNvSpPr>
            <a:spLocks noGrp="1" noChangeArrowheads="1"/>
          </p:cNvSpPr>
          <p:nvPr>
            <p:ph type="body" idx="1"/>
          </p:nvPr>
        </p:nvSpPr>
        <p:spPr/>
        <p:txBody>
          <a:bodyPr/>
          <a:lstStyle/>
          <a:p>
            <a:pPr eaLnBrk="1" hangingPunct="1"/>
            <a:r>
              <a:rPr lang="en-US" dirty="0"/>
              <a:t>Texas City Disaster</a:t>
            </a:r>
          </a:p>
          <a:p>
            <a:pPr lvl="1" eaLnBrk="1" hangingPunct="1"/>
            <a:r>
              <a:rPr lang="en-US" dirty="0">
                <a:hlinkClick r:id="rId2"/>
              </a:rPr>
              <a:t>http://www.local1259iaff.org/disaster.html</a:t>
            </a:r>
            <a:endParaRPr lang="en-US" dirty="0"/>
          </a:p>
          <a:p>
            <a:pPr eaLnBrk="1" hangingPunct="1"/>
            <a:r>
              <a:rPr lang="en-US" dirty="0"/>
              <a:t>Why is the TVA producing ammonium nitrate fertilizer?</a:t>
            </a:r>
          </a:p>
          <a:p>
            <a:pPr lvl="1" eaLnBrk="1" hangingPunct="1"/>
            <a:r>
              <a:rPr lang="en-US" dirty="0"/>
              <a:t>What are other uses of ammonium nitrate?</a:t>
            </a:r>
          </a:p>
          <a:p>
            <a:pPr eaLnBrk="1" hangingPunct="1"/>
            <a:r>
              <a:rPr lang="en-US" dirty="0"/>
              <a:t>Why are we shipping fertilizer to Europe post World War II?</a:t>
            </a:r>
          </a:p>
          <a:p>
            <a:pPr eaLnBrk="1" hangingPunct="1"/>
            <a:endParaRPr lang="en-US" dirty="0"/>
          </a:p>
        </p:txBody>
      </p:sp>
      <p:sp>
        <p:nvSpPr>
          <p:cNvPr id="2" name="Slide Number Placeholder 1"/>
          <p:cNvSpPr>
            <a:spLocks noGrp="1"/>
          </p:cNvSpPr>
          <p:nvPr>
            <p:ph type="sldNum" sz="quarter" idx="12"/>
          </p:nvPr>
        </p:nvSpPr>
        <p:spPr/>
        <p:txBody>
          <a:bodyPr/>
          <a:lstStyle/>
          <a:p>
            <a:pPr>
              <a:defRPr/>
            </a:pPr>
            <a:fld id="{31D2D980-354E-473A-B743-3601F9D26891}"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a:t>The General Claim</a:t>
            </a:r>
          </a:p>
        </p:txBody>
      </p:sp>
      <p:sp>
        <p:nvSpPr>
          <p:cNvPr id="8195" name="Rectangle 3"/>
          <p:cNvSpPr>
            <a:spLocks noGrp="1" noChangeArrowheads="1"/>
          </p:cNvSpPr>
          <p:nvPr>
            <p:ph type="body" idx="1"/>
          </p:nvPr>
        </p:nvSpPr>
        <p:spPr/>
        <p:txBody>
          <a:bodyPr/>
          <a:lstStyle/>
          <a:p>
            <a:pPr eaLnBrk="1" hangingPunct="1"/>
            <a:r>
              <a:rPr lang="en-US" dirty="0"/>
              <a:t> The negligence charged was that the United States, without definitive investigation of FGAN properties, shipped or permitted shipment to a congested area without warning of the possibility of explosion under certain conditions. </a:t>
            </a:r>
          </a:p>
          <a:p>
            <a:pPr lvl="1" eaLnBrk="1" hangingPunct="1"/>
            <a:r>
              <a:rPr lang="en-US" dirty="0"/>
              <a:t>LNG terminals?</a:t>
            </a:r>
          </a:p>
          <a:p>
            <a:pPr eaLnBrk="1" hangingPunct="1"/>
            <a:r>
              <a:rPr lang="en-US" dirty="0"/>
              <a:t>The District Court accepted this theory. </a:t>
            </a:r>
          </a:p>
        </p:txBody>
      </p:sp>
      <p:sp>
        <p:nvSpPr>
          <p:cNvPr id="2" name="Slide Number Placeholder 1"/>
          <p:cNvSpPr>
            <a:spLocks noGrp="1"/>
          </p:cNvSpPr>
          <p:nvPr>
            <p:ph type="sldNum" sz="quarter" idx="12"/>
          </p:nvPr>
        </p:nvSpPr>
        <p:spPr/>
        <p:txBody>
          <a:bodyPr/>
          <a:lstStyle/>
          <a:p>
            <a:pPr>
              <a:defRPr/>
            </a:pPr>
            <a:fld id="{31D2D980-354E-473A-B743-3601F9D26891}"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dirty="0"/>
              <a:t>Specific Findings by the Trial Court</a:t>
            </a:r>
          </a:p>
        </p:txBody>
      </p:sp>
      <p:sp>
        <p:nvSpPr>
          <p:cNvPr id="9219" name="Rectangle 3"/>
          <p:cNvSpPr>
            <a:spLocks noGrp="1" noChangeArrowheads="1"/>
          </p:cNvSpPr>
          <p:nvPr>
            <p:ph type="body" idx="1"/>
          </p:nvPr>
        </p:nvSpPr>
        <p:spPr/>
        <p:txBody>
          <a:bodyPr/>
          <a:lstStyle/>
          <a:p>
            <a:pPr eaLnBrk="1" hangingPunct="1"/>
            <a:r>
              <a:rPr lang="en-US" dirty="0"/>
              <a:t>the Government had been careless in drafting and adopting the fertilizer export plan as a whole, </a:t>
            </a:r>
          </a:p>
          <a:p>
            <a:pPr eaLnBrk="1" hangingPunct="1"/>
            <a:r>
              <a:rPr lang="en-US" dirty="0"/>
              <a:t>specific negligence in various phases of the manufacturing process, and </a:t>
            </a:r>
          </a:p>
          <a:p>
            <a:pPr eaLnBrk="1" hangingPunct="1"/>
            <a:r>
              <a:rPr lang="en-US" dirty="0"/>
              <a:t>those which emphasized official dereliction of duty in failing to police the shipboard loading. </a:t>
            </a:r>
          </a:p>
          <a:p>
            <a:pPr eaLnBrk="1" hangingPunct="1"/>
            <a:r>
              <a:rPr lang="en-US" dirty="0"/>
              <a:t>Classic private tort negligence claims.</a:t>
            </a:r>
          </a:p>
        </p:txBody>
      </p:sp>
      <p:sp>
        <p:nvSpPr>
          <p:cNvPr id="2" name="Slide Number Placeholder 1"/>
          <p:cNvSpPr>
            <a:spLocks noGrp="1"/>
          </p:cNvSpPr>
          <p:nvPr>
            <p:ph type="sldNum" sz="quarter" idx="12"/>
          </p:nvPr>
        </p:nvSpPr>
        <p:spPr/>
        <p:txBody>
          <a:bodyPr/>
          <a:lstStyle/>
          <a:p>
            <a:pPr>
              <a:defRPr/>
            </a:pPr>
            <a:fld id="{31D2D980-354E-473A-B743-3601F9D26891}"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dirty="0"/>
              <a:t>The Statutory Defense</a:t>
            </a:r>
          </a:p>
        </p:txBody>
      </p:sp>
      <p:sp>
        <p:nvSpPr>
          <p:cNvPr id="10243" name="Rectangle 3"/>
          <p:cNvSpPr>
            <a:spLocks noGrp="1" noChangeArrowheads="1"/>
          </p:cNvSpPr>
          <p:nvPr>
            <p:ph type="body" idx="1"/>
          </p:nvPr>
        </p:nvSpPr>
        <p:spPr/>
        <p:txBody>
          <a:bodyPr/>
          <a:lstStyle/>
          <a:p>
            <a:pPr eaLnBrk="1" hangingPunct="1"/>
            <a:r>
              <a:rPr lang="en-US" dirty="0"/>
              <a:t>(a) Any claim based upon an act or omission of an employee of the Government, exercising due care, in the execution of a statute or regulation, whether or not such statute or regulation be valid, or based upon the exercise or performance or the failure to exercise or perform a </a:t>
            </a:r>
            <a:r>
              <a:rPr lang="en-US" i="1" dirty="0"/>
              <a:t>discretionary function or duty</a:t>
            </a:r>
            <a:r>
              <a:rPr lang="en-US" dirty="0"/>
              <a:t> on the part of a federal agency or an employee of the Government, </a:t>
            </a:r>
            <a:r>
              <a:rPr lang="en-US" i="1" dirty="0"/>
              <a:t>whether or not the discretion involved be abused</a:t>
            </a:r>
            <a:r>
              <a:rPr lang="en-US" dirty="0"/>
              <a:t>. </a:t>
            </a:r>
          </a:p>
        </p:txBody>
      </p:sp>
      <p:sp>
        <p:nvSpPr>
          <p:cNvPr id="2" name="Slide Number Placeholder 1"/>
          <p:cNvSpPr>
            <a:spLocks noGrp="1"/>
          </p:cNvSpPr>
          <p:nvPr>
            <p:ph type="sldNum" sz="quarter" idx="12"/>
          </p:nvPr>
        </p:nvSpPr>
        <p:spPr/>
        <p:txBody>
          <a:bodyPr/>
          <a:lstStyle/>
          <a:p>
            <a:pPr>
              <a:defRPr/>
            </a:pPr>
            <a:fld id="{31D2D980-354E-473A-B743-3601F9D26891}" type="slidenum">
              <a:rPr lang="en-US" smtClean="0"/>
              <a:pPr>
                <a:defRPr/>
              </a:pPr>
              <a:t>9</a:t>
            </a:fld>
            <a:endParaRPr lang="en-US" dirty="0"/>
          </a:p>
        </p:txBody>
      </p:sp>
    </p:spTree>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 - modified</Template>
  <TotalTime>599</TotalTime>
  <Words>2858</Words>
  <Application>Microsoft Office PowerPoint</Application>
  <PresentationFormat>On-screen Show (4:3)</PresentationFormat>
  <Paragraphs>201</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 Narrow</vt:lpstr>
      <vt:lpstr>Calibri</vt:lpstr>
      <vt:lpstr>Tahoma</vt:lpstr>
      <vt:lpstr>Wingdings</vt:lpstr>
      <vt:lpstr>Blends</vt:lpstr>
      <vt:lpstr>Suing the Federal Government</vt:lpstr>
      <vt:lpstr>History</vt:lpstr>
      <vt:lpstr>Formation of the Court of Claims</vt:lpstr>
      <vt:lpstr>Court of Claims Jurisdiction</vt:lpstr>
      <vt:lpstr>Federal Tort Claims Act</vt:lpstr>
      <vt:lpstr>Dalehite v. U.S., 346 U.S. 15 (1953)</vt:lpstr>
      <vt:lpstr>The General Claim</vt:lpstr>
      <vt:lpstr>Specific Findings by the Trial Court</vt:lpstr>
      <vt:lpstr>The Statutory Defense</vt:lpstr>
      <vt:lpstr>What did the Court Say about Discretion as a Defense to Day-to-Day Torts?</vt:lpstr>
      <vt:lpstr>What Type of Discretion did Congress Intend?</vt:lpstr>
      <vt:lpstr>What is the Intent of this Provision?</vt:lpstr>
      <vt:lpstr>The United States Supreme Court Ruling</vt:lpstr>
      <vt:lpstr>The United States Supreme Court Ruling</vt:lpstr>
      <vt:lpstr>Allen v. United States, 816 F.2d 1417 (10th Cir. 1987)</vt:lpstr>
      <vt:lpstr>What are the Plaintiffs’ Claims?</vt:lpstr>
      <vt:lpstr>What Negligence Facts did the Trial Court Find?</vt:lpstr>
      <vt:lpstr>What was the District Court’s Legal Holding?</vt:lpstr>
      <vt:lpstr>What was the Government’s Defense?</vt:lpstr>
      <vt:lpstr>The Appeals Court Ruling on Liability</vt:lpstr>
      <vt:lpstr>Is there a Duty to Protect the Public?</vt:lpstr>
      <vt:lpstr>The Appeals Court Ruling on Policy</vt:lpstr>
      <vt:lpstr>Background on Polio Vaccine</vt:lpstr>
      <vt:lpstr>Polio Vaccine</vt:lpstr>
      <vt:lpstr>Berkovitz by Berkovitz v. U.S., 486 U.S. 531 (1988)</vt:lpstr>
      <vt:lpstr>Varig Airlines (in Berkovitz)</vt:lpstr>
      <vt:lpstr>Agency Liability</vt:lpstr>
      <vt:lpstr>Epilog</vt:lpstr>
      <vt:lpstr>FTCA Procedure</vt:lpstr>
      <vt:lpstr>Causes of Action under the FTCA - Sec 2672</vt:lpstr>
      <vt:lpstr>Limitations on Liability - Sec 2674</vt:lpstr>
      <vt:lpstr>Exceptions to the FTCA - § 28 USC Sec 2680</vt:lpstr>
      <vt:lpstr>Bivens v. Six Unknown Named Agents, 403 U.S. 388 (1971)</vt:lpstr>
      <vt:lpstr>2680(h) - intentional torts by police officers - revised after Bivens</vt:lpstr>
      <vt:lpstr>Administrative Procedural Requirements - Sec 2675</vt:lpstr>
      <vt:lpstr>What if the Agency Does Not Act on the Claim?</vt:lpstr>
      <vt:lpstr>Filing a Claim is Jurisdictional</vt:lpstr>
      <vt:lpstr>Suing the Military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edward</dc:creator>
  <cp:lastModifiedBy>Edward P Richards</cp:lastModifiedBy>
  <cp:revision>122</cp:revision>
  <dcterms:created xsi:type="dcterms:W3CDTF">2005-11-03T14:07:39Z</dcterms:created>
  <dcterms:modified xsi:type="dcterms:W3CDTF">2019-09-17T18:09:29Z</dcterms:modified>
</cp:coreProperties>
</file>