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sldIdLst>
    <p:sldId id="428" r:id="rId2"/>
    <p:sldId id="455" r:id="rId3"/>
    <p:sldId id="458" r:id="rId4"/>
    <p:sldId id="450" r:id="rId5"/>
    <p:sldId id="461" r:id="rId6"/>
    <p:sldId id="460" r:id="rId7"/>
    <p:sldId id="459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  <p:sldId id="435" r:id="rId17"/>
    <p:sldId id="470" r:id="rId18"/>
    <p:sldId id="452" r:id="rId19"/>
    <p:sldId id="356" r:id="rId20"/>
    <p:sldId id="357" r:id="rId21"/>
    <p:sldId id="454" r:id="rId22"/>
    <p:sldId id="434" r:id="rId23"/>
    <p:sldId id="437" r:id="rId24"/>
    <p:sldId id="442" r:id="rId25"/>
    <p:sldId id="440" r:id="rId26"/>
    <p:sldId id="441" r:id="rId27"/>
    <p:sldId id="457" r:id="rId28"/>
    <p:sldId id="44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5" autoAdjust="0"/>
    <p:restoredTop sz="86432" autoAdjust="0"/>
  </p:normalViewPr>
  <p:slideViewPr>
    <p:cSldViewPr>
      <p:cViewPr varScale="1">
        <p:scale>
          <a:sx n="136" d="100"/>
          <a:sy n="136" d="100"/>
        </p:scale>
        <p:origin x="264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4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7" Type="http://schemas.openxmlformats.org/officeDocument/2006/relationships/slide" Target="slides/slide26.xml"/><Relationship Id="rId2" Type="http://schemas.openxmlformats.org/officeDocument/2006/relationships/slide" Target="slides/slide20.xml"/><Relationship Id="rId1" Type="http://schemas.openxmlformats.org/officeDocument/2006/relationships/slide" Target="slides/slide16.xml"/><Relationship Id="rId6" Type="http://schemas.openxmlformats.org/officeDocument/2006/relationships/slide" Target="slides/slide24.xml"/><Relationship Id="rId5" Type="http://schemas.openxmlformats.org/officeDocument/2006/relationships/slide" Target="slides/slide23.xml"/><Relationship Id="rId4" Type="http://schemas.openxmlformats.org/officeDocument/2006/relationships/slide" Target="slides/slide2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7FE03FE-9E33-4DEE-AB40-C7A829127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57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3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C3C9D0-8819-4413-AFFD-D0116D29C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D756-9906-4F2E-BC7F-0700CA1B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4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67282-66E0-4BEF-A6FB-BC6E18DAE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5138-3A97-437F-9786-6B85B5A3F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2F4D-4ABE-437C-851C-AB6524A1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D303F-9937-4C75-AF38-966E59A37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1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4576-6B65-40FF-BB9E-28D50963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7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2EDFB-E968-4BA0-8D42-A719069B2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8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91E7B-AE8C-4313-982A-D6A3C28AD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6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7A913-EBEB-4E5D-AB33-732893485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09351-13C3-41CA-8F3E-BD4722F6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1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186398-51AE-469C-871D-2CEB70239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Theories of Regulation and Critiques of Regulatory Policy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 of public costs as a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regulatory schemes, especially those involving public health, the benefits of the regulation are usually expressed in terms of foregone costs.</a:t>
            </a:r>
          </a:p>
          <a:p>
            <a:pPr lvl="1"/>
            <a:r>
              <a:rPr lang="en-US" dirty="0" smtClean="0"/>
              <a:t>Costs of medical care for avoided illnesses.</a:t>
            </a:r>
          </a:p>
          <a:p>
            <a:pPr lvl="1"/>
            <a:r>
              <a:rPr lang="en-US" dirty="0" smtClean="0"/>
              <a:t>Avoidance of lost days at work.</a:t>
            </a:r>
          </a:p>
          <a:p>
            <a:pPr lvl="1"/>
            <a:r>
              <a:rPr lang="en-US" dirty="0" smtClean="0"/>
              <a:t>Costs of premature death to the individual in the economy.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5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costs of aesthetic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difficult costs to monetize are those from aesthetic injuries.</a:t>
            </a:r>
          </a:p>
          <a:p>
            <a:r>
              <a:rPr lang="en-US" dirty="0" smtClean="0"/>
              <a:t>How do you value the loss of national parkland?</a:t>
            </a:r>
          </a:p>
          <a:p>
            <a:r>
              <a:rPr lang="en-US" dirty="0" smtClean="0"/>
              <a:t>The value of the integral views in the Regulators?</a:t>
            </a:r>
          </a:p>
          <a:p>
            <a:r>
              <a:rPr lang="en-US" dirty="0" smtClean="0"/>
              <a:t>The ability to swim and fish in public waters?</a:t>
            </a:r>
          </a:p>
          <a:p>
            <a:r>
              <a:rPr lang="en-US" dirty="0" smtClean="0"/>
              <a:t>You can survey people and ask them what they pay to preserve these benefits, but this is not a very effective methodology.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2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of statistical injuries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8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Early regulatory benefits were clear.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Removing sewage from rivers</a:t>
            </a:r>
          </a:p>
          <a:p>
            <a:pPr lvl="0"/>
            <a:r>
              <a:rPr lang="en-US" dirty="0" smtClean="0"/>
              <a:t>Eliminating dangerous building conditions</a:t>
            </a:r>
          </a:p>
          <a:p>
            <a:pPr lvl="0"/>
            <a:r>
              <a:rPr lang="en-US" dirty="0" smtClean="0"/>
              <a:t>Eliminating clear physical hazards in the workplace</a:t>
            </a:r>
          </a:p>
          <a:p>
            <a:pPr lvl="0"/>
            <a:r>
              <a:rPr lang="en-US" dirty="0" smtClean="0"/>
              <a:t>Preventing food from being contaminated with dangerous chemicals and bacteria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lives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modern health and safety regulations depend on long-term statistical analysis to show benefits.</a:t>
            </a:r>
          </a:p>
          <a:p>
            <a:r>
              <a:rPr lang="en-US" dirty="0" smtClean="0"/>
              <a:t>These benefits can be large, but they are always invisible in the individual case.</a:t>
            </a:r>
          </a:p>
          <a:p>
            <a:r>
              <a:rPr lang="en-US" dirty="0" smtClean="0"/>
              <a:t>This is especially true when the benefit is the prevention of harm.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1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public perception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public, and most politicians, are unable to properly evaluate statistical risk.</a:t>
            </a:r>
          </a:p>
          <a:p>
            <a:r>
              <a:rPr lang="en-US" dirty="0" smtClean="0"/>
              <a:t>They are overly frightened of low-level risks:</a:t>
            </a:r>
          </a:p>
          <a:p>
            <a:pPr lvl="1"/>
            <a:r>
              <a:rPr lang="en-US" dirty="0" smtClean="0"/>
              <a:t>Toxic exposures</a:t>
            </a:r>
          </a:p>
          <a:p>
            <a:pPr lvl="1"/>
            <a:r>
              <a:rPr lang="en-US" dirty="0" smtClean="0"/>
              <a:t>Low-frequency incidents</a:t>
            </a:r>
          </a:p>
          <a:p>
            <a:r>
              <a:rPr lang="en-US" dirty="0" smtClean="0"/>
              <a:t>They are not properly appreciative of long-term cumulative risk.</a:t>
            </a:r>
          </a:p>
          <a:p>
            <a:pPr lvl="1"/>
            <a:r>
              <a:rPr lang="en-US" dirty="0" smtClean="0"/>
              <a:t>Smoking – until fairly recently.</a:t>
            </a:r>
          </a:p>
          <a:p>
            <a:pPr lvl="1"/>
            <a:r>
              <a:rPr lang="en-US" dirty="0" smtClean="0"/>
              <a:t>Climate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7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6F0F3BA-C605-4F1D-ACB7-AF5AAD7F53B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Hard questions in assigning costs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How much should we spend to save a life?</a:t>
            </a:r>
          </a:p>
          <a:p>
            <a:pPr lvl="1" eaLnBrk="1" hangingPunct="1"/>
            <a:r>
              <a:rPr lang="en-US" dirty="0" smtClean="0"/>
              <a:t>Why does Congress refuse to put a price on human life?</a:t>
            </a:r>
          </a:p>
          <a:p>
            <a:pPr lvl="1" eaLnBrk="1" hangingPunct="1"/>
            <a:r>
              <a:rPr lang="en-US" dirty="0" smtClean="0"/>
              <a:t>Why does this make CBA irrational?</a:t>
            </a:r>
          </a:p>
          <a:p>
            <a:pPr eaLnBrk="1" hangingPunct="1"/>
            <a:r>
              <a:rPr lang="en-US" dirty="0" smtClean="0"/>
              <a:t>How much to prevent injury?</a:t>
            </a:r>
          </a:p>
          <a:p>
            <a:pPr lvl="1" eaLnBrk="1" hangingPunct="1"/>
            <a:r>
              <a:rPr lang="en-US" dirty="0" smtClean="0"/>
              <a:t>How do we value injury and disability?</a:t>
            </a:r>
          </a:p>
          <a:p>
            <a:pPr eaLnBrk="1" hangingPunct="1"/>
            <a:r>
              <a:rPr lang="en-US" dirty="0" smtClean="0"/>
              <a:t>What about regulation of “dangerous” personal behavior?</a:t>
            </a:r>
          </a:p>
          <a:p>
            <a:pPr lvl="1" eaLnBrk="1" hangingPunct="1"/>
            <a:r>
              <a:rPr lang="en-US" dirty="0" smtClean="0"/>
              <a:t>What is the CBA for US drug policy?</a:t>
            </a:r>
          </a:p>
          <a:p>
            <a:pPr lvl="1" eaLnBrk="1" hangingPunct="1"/>
            <a:r>
              <a:rPr lang="en-US" dirty="0" smtClean="0"/>
              <a:t>Smoking?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dirty="0" smtClean="0"/>
              <a:t>What is PBA?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/>
            <a:r>
              <a:rPr lang="en-US" dirty="0" smtClean="0"/>
              <a:t>Political benefit analysis</a:t>
            </a:r>
          </a:p>
          <a:p>
            <a:pPr lvl="0" eaLnBrk="1" hangingPunct="1"/>
            <a:r>
              <a:rPr lang="en-US" dirty="0" smtClean="0"/>
              <a:t>Why does it usually trump CBA?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43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 and Small</a:t>
            </a:r>
            <a:r>
              <a:rPr lang="en-US" baseline="0" dirty="0" smtClean="0"/>
              <a:t>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do most regulations exempt small business?</a:t>
            </a:r>
          </a:p>
          <a:p>
            <a:r>
              <a:rPr lang="en-US" baseline="0" dirty="0" smtClean="0"/>
              <a:t>What is our mythology of small business?</a:t>
            </a:r>
          </a:p>
          <a:p>
            <a:pPr lvl="1"/>
            <a:r>
              <a:rPr lang="en-US" dirty="0" smtClean="0"/>
              <a:t>They provide new jobs,</a:t>
            </a:r>
            <a:r>
              <a:rPr lang="en-US" baseline="0" dirty="0" smtClean="0"/>
              <a:t> but most do not last</a:t>
            </a:r>
          </a:p>
          <a:p>
            <a:pPr lvl="1"/>
            <a:r>
              <a:rPr lang="en-US" baseline="0" dirty="0" smtClean="0"/>
              <a:t>Most are for owners of the business</a:t>
            </a:r>
          </a:p>
          <a:p>
            <a:pPr lvl="0"/>
            <a:r>
              <a:rPr lang="en-US" dirty="0" smtClean="0"/>
              <a:t>If you are an employee of a small business, do you</a:t>
            </a:r>
            <a:r>
              <a:rPr lang="en-US" baseline="0" dirty="0" smtClean="0"/>
              <a:t> want it exempted from OSHA?</a:t>
            </a:r>
            <a:endParaRPr lang="en-US" dirty="0" smtClean="0"/>
          </a:p>
          <a:p>
            <a:r>
              <a:rPr lang="en-US" dirty="0" smtClean="0"/>
              <a:t>If you are a consumer, do you want small business exempted from regulation?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67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991ABFE-1097-4637-9FF1-83A084495FB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Cumulative Effect </a:t>
            </a:r>
            <a:r>
              <a:rPr lang="en-US" dirty="0" smtClean="0"/>
              <a:t>Problem of Regulations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4025" cy="4572000"/>
          </a:xfrm>
        </p:spPr>
        <p:txBody>
          <a:bodyPr>
            <a:normAutofit/>
          </a:bodyPr>
          <a:lstStyle/>
          <a:p>
            <a:pPr lvl="0" eaLnBrk="1" hangingPunct="1">
              <a:lnSpc>
                <a:spcPct val="90000"/>
              </a:lnSpc>
              <a:defRPr/>
            </a:pPr>
            <a:r>
              <a:rPr lang="en-US" dirty="0" smtClean="0"/>
              <a:t>Each rule is seen without reference to all the other regulations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Thus each new safety rule may be cost effective, but the aggregate is not.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Justice Breyer</a:t>
            </a:r>
            <a:r>
              <a:rPr lang="en-US" baseline="0" dirty="0" smtClean="0"/>
              <a:t> calls this the </a:t>
            </a:r>
            <a:r>
              <a:rPr lang="en-US" dirty="0" smtClean="0"/>
              <a:t>tunnel vision problem.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This is a major rationale for OIRA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6E7013-1E90-4A92-B03F-EDD0BDF8AC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Successes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Public health - Life </a:t>
            </a:r>
            <a:r>
              <a:rPr lang="en-US" sz="2800" dirty="0" smtClean="0"/>
              <a:t>expectancy </a:t>
            </a:r>
            <a:r>
              <a:rPr lang="en-US" sz="2800" dirty="0" smtClean="0"/>
              <a:t>from 25 </a:t>
            </a:r>
            <a:r>
              <a:rPr lang="en-US" sz="2800" dirty="0" smtClean="0"/>
              <a:t>to nearly 80.</a:t>
            </a:r>
          </a:p>
          <a:p>
            <a:pPr eaLnBrk="1" hangingPunct="1">
              <a:defRPr/>
            </a:pPr>
            <a:r>
              <a:rPr lang="en-US" sz="2800" dirty="0" smtClean="0"/>
              <a:t>Food and drug safety - compared to 1900</a:t>
            </a:r>
          </a:p>
          <a:p>
            <a:pPr eaLnBrk="1" hangingPunct="1">
              <a:defRPr/>
            </a:pPr>
            <a:r>
              <a:rPr lang="en-US" sz="2800" dirty="0" smtClean="0"/>
              <a:t>Environmental regulation</a:t>
            </a:r>
          </a:p>
          <a:p>
            <a:pPr eaLnBrk="1" hangingPunct="1">
              <a:defRPr/>
            </a:pPr>
            <a:r>
              <a:rPr lang="en-US" sz="2800" dirty="0" smtClean="0"/>
              <a:t>Workplace safety</a:t>
            </a:r>
          </a:p>
          <a:p>
            <a:pPr eaLnBrk="1" hangingPunct="1">
              <a:defRPr/>
            </a:pPr>
            <a:r>
              <a:rPr lang="en-US" sz="2800" dirty="0" smtClean="0"/>
              <a:t>Civil rights</a:t>
            </a:r>
          </a:p>
          <a:p>
            <a:pPr eaLnBrk="1" hangingPunct="1">
              <a:defRPr/>
            </a:pPr>
            <a:r>
              <a:rPr lang="en-US" sz="2800" dirty="0" smtClean="0"/>
              <a:t>Banking</a:t>
            </a:r>
          </a:p>
          <a:p>
            <a:pPr lvl="1" eaLnBrk="1" hangingPunct="1">
              <a:defRPr/>
            </a:pPr>
            <a:r>
              <a:rPr lang="en-US" sz="2800" dirty="0" smtClean="0"/>
              <a:t>Lots of moral hazard problems, which blew up in 2008</a:t>
            </a:r>
          </a:p>
          <a:p>
            <a:pPr lvl="1" eaLnBrk="1" hangingPunct="1">
              <a:defRPr/>
            </a:pPr>
            <a:r>
              <a:rPr lang="en-US" sz="2800" dirty="0" smtClean="0"/>
              <a:t>No one lost insured deposits</a:t>
            </a:r>
          </a:p>
          <a:p>
            <a:pPr lvl="1" eaLnBrk="1" hangingPunct="1">
              <a:defRPr/>
            </a:pPr>
            <a:r>
              <a:rPr lang="en-US" sz="2800" dirty="0" smtClean="0"/>
              <a:t>Lots of folks lost retirement savings that were in the </a:t>
            </a:r>
            <a:r>
              <a:rPr lang="en-US" sz="2800" dirty="0" smtClean="0"/>
              <a:t>market and shadow banks.</a:t>
            </a:r>
          </a:p>
        </p:txBody>
      </p:sp>
    </p:spTree>
    <p:extLst>
      <p:ext uri="{BB962C8B-B14F-4D97-AF65-F5344CB8AC3E}">
        <p14:creationId xmlns:p14="http://schemas.microsoft.com/office/powerpoint/2010/main" val="38337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E88DDC-CED9-44AC-B066-E6EC3BE1956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Where does CBA fail?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if the costs and benefits do not fall on the same group?</a:t>
            </a:r>
          </a:p>
          <a:p>
            <a:pPr eaLnBrk="1" hangingPunct="1">
              <a:defRPr/>
            </a:pPr>
            <a:r>
              <a:rPr lang="en-US" dirty="0" smtClean="0"/>
              <a:t>Why does HHS and the state continue to favor high tech medicine over primary care?</a:t>
            </a:r>
          </a:p>
          <a:p>
            <a:pPr lvl="1" eaLnBrk="1" hangingPunct="1">
              <a:defRPr/>
            </a:pPr>
            <a:r>
              <a:rPr lang="en-US" dirty="0" smtClean="0"/>
              <a:t>What is the disconnect between the costs and the benefits?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Does good health </a:t>
            </a:r>
            <a:r>
              <a:rPr lang="en-US" dirty="0"/>
              <a:t>even save the country money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Think about Social Security, Medicare, and pensions.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What are the economics of death?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might a CBA analysis say?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24D4FF5-B89B-4E88-A767-76B88F27EFC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Should we do CBA at All?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Why not prevent all possible risks?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Precautionary principle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the US concern with risks affect our cost of business production?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can preventing one risk cause another?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Levees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Smaller, lighter cars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Guns for personal protection at home</a:t>
            </a:r>
          </a:p>
        </p:txBody>
      </p:sp>
    </p:spTree>
    <p:extLst>
      <p:ext uri="{BB962C8B-B14F-4D97-AF65-F5344CB8AC3E}">
        <p14:creationId xmlns:p14="http://schemas.microsoft.com/office/powerpoint/2010/main" val="1980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3557848-7F50-4F6E-AAA0-1A6AF076578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 We Make Political Choices?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Response to a crisis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work for specific narrow issues - FDA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Tends to not consider unintended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Driven by lobbyists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Works best for lobbyists when it is not publically vetted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Think tax code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Cost-Benefit analysis by legislators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Almost never based on actual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E558D6-D031-4C75-BE8F-011F43245D3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Could We Spend the Money More Wisely?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type of risks do we spend the most on with the least return?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Asbestos abatement of stable asbestos in buildings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Superfund risks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Low frequency specific toxic exposures in general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there an LA cancer corridor?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major risks get the least attention?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Smoking cessation?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Immunizations?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Primary care?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347D35-CD78-4D83-A148-705BD400715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Non-Agency Regulation: Tort and Compensation Law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 is tort  law a regulatory process?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Is it a democratic process?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What is the public input?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Who protects the public's interest in tort cases?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are the standards for scientific </a:t>
            </a:r>
            <a:r>
              <a:rPr lang="en-US" sz="2800" dirty="0" err="1" smtClean="0"/>
              <a:t>decisionmaking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Breast implant litigation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Erin </a:t>
            </a:r>
            <a:r>
              <a:rPr lang="en-US" sz="2800" dirty="0" err="1" smtClean="0"/>
              <a:t>Brockovich</a:t>
            </a:r>
            <a:r>
              <a:rPr lang="en-US" sz="2800" dirty="0" smtClean="0"/>
              <a:t> and toxic hazards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Roundup?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are the standards for CBA in tort cases?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if later evidence shows that the verdict or settlement was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Dilemmas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7AE1062-C66C-46A7-BFF5-ADED46EE7BA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FDA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are the tradeoffs in FDA regulation?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Safety/Effectiveness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Should cost be part of the equation?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Why are consumers in a poor position to judge drugs?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Background Information?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Timeframe of action?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Comparative effectiveness?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is drug lag?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Why not let the market sort it out?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What is the market mechanism - think </a:t>
            </a:r>
            <a:r>
              <a:rPr lang="en-US" sz="2800" dirty="0" err="1" smtClean="0"/>
              <a:t>Vioxx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24400"/>
            <a:ext cx="8239125" cy="18859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026" name="Picture 2" descr="http://biotech.law.lsu.edu/blog/MOMS-Cat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21" y="0"/>
            <a:ext cx="917772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868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92D7B4-7738-432E-88B6-39579298043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CBA - Federal Flood Insurance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Why did the feds get into flood insurance?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should the private market failure have told us?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is flood insurance different from medical insurance?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are the political pressures on the feds?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 local communities really want accurate flood maps?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 people really want accurate storm probability predictions?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the feds charge accurate premiums?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have been the unintended consequences of the program?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Criminal Law as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Moral/natural law standards for crimes</a:t>
            </a:r>
          </a:p>
          <a:p>
            <a:pPr lvl="1"/>
            <a:r>
              <a:rPr lang="en-US" dirty="0" smtClean="0"/>
              <a:t>Traditional crimes such as murder</a:t>
            </a:r>
          </a:p>
          <a:p>
            <a:r>
              <a:rPr lang="en-US" dirty="0" smtClean="0"/>
              <a:t>Politically driven criminal law and penalties</a:t>
            </a:r>
          </a:p>
          <a:p>
            <a:pPr lvl="1"/>
            <a:r>
              <a:rPr lang="en-US" dirty="0" smtClean="0"/>
              <a:t>Driven by political winds and stories in the news.</a:t>
            </a:r>
          </a:p>
          <a:p>
            <a:pPr lvl="1"/>
            <a:r>
              <a:rPr lang="en-US" dirty="0" smtClean="0"/>
              <a:t>Usually about increasing penalties and criminalizing something that is already illegal.</a:t>
            </a:r>
          </a:p>
          <a:p>
            <a:r>
              <a:rPr lang="en-US" dirty="0" smtClean="0"/>
              <a:t>Criminal law is almost never rationally evaluated as to effectiveness or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6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r>
              <a:rPr lang="en-US" baseline="0" dirty="0" smtClean="0"/>
              <a:t> Theories of Regulation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8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Internalization of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market cannot work efficiently if businesses can escape the full costs of their activities.</a:t>
            </a:r>
          </a:p>
          <a:p>
            <a:pPr lvl="1"/>
            <a:r>
              <a:rPr lang="en-US" dirty="0" smtClean="0"/>
              <a:t>Dumping untreated waste into a river lowers the cost of doing business by the cost of treating the waste.</a:t>
            </a:r>
          </a:p>
          <a:p>
            <a:pPr lvl="1"/>
            <a:r>
              <a:rPr lang="en-US" dirty="0" smtClean="0"/>
              <a:t>This cost is shifted to the public and downstream water users.</a:t>
            </a:r>
          </a:p>
          <a:p>
            <a:r>
              <a:rPr lang="en-US" dirty="0" smtClean="0"/>
              <a:t>If a business has to internalize all the costs, it will have an incentive to be more efficient.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Correction of Informational and Bargaining Asymmetries.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Market regulation can only work if the buyers products and services have:</a:t>
            </a:r>
          </a:p>
          <a:p>
            <a:pPr lvl="1"/>
            <a:r>
              <a:rPr lang="en-US" dirty="0" smtClean="0"/>
              <a:t>Adequate information;</a:t>
            </a:r>
          </a:p>
          <a:p>
            <a:pPr lvl="1"/>
            <a:r>
              <a:rPr lang="en-US" dirty="0" smtClean="0"/>
              <a:t>The ability to evaluate that information; and</a:t>
            </a:r>
          </a:p>
          <a:p>
            <a:pPr lvl="1"/>
            <a:r>
              <a:rPr lang="en-US" dirty="0" smtClean="0"/>
              <a:t>Bargaining power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FDA</a:t>
            </a:r>
          </a:p>
          <a:p>
            <a:r>
              <a:rPr lang="en-US" dirty="0" smtClean="0"/>
              <a:t>Department of Agriculture</a:t>
            </a:r>
          </a:p>
          <a:p>
            <a:r>
              <a:rPr lang="en-US" dirty="0" smtClean="0"/>
              <a:t>Regulation of professional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1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Optimization and Protection of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Protection of the state itself</a:t>
            </a:r>
            <a:endParaRPr lang="en-US" dirty="0" smtClean="0"/>
          </a:p>
          <a:p>
            <a:pPr lvl="1"/>
            <a:r>
              <a:rPr lang="en-US" dirty="0" smtClean="0"/>
              <a:t>National security</a:t>
            </a:r>
          </a:p>
          <a:p>
            <a:r>
              <a:rPr lang="en-US" dirty="0" smtClean="0"/>
              <a:t>Protection of the populace so they can be more effective participants in the state.</a:t>
            </a:r>
            <a:endParaRPr lang="en-US" dirty="0" smtClean="0"/>
          </a:p>
          <a:p>
            <a:pPr lvl="1"/>
            <a:r>
              <a:rPr lang="en-US" dirty="0" smtClean="0"/>
              <a:t>Free public education</a:t>
            </a:r>
          </a:p>
          <a:p>
            <a:pPr lvl="1"/>
            <a:r>
              <a:rPr lang="en-US" dirty="0" smtClean="0"/>
              <a:t>Public health</a:t>
            </a:r>
          </a:p>
          <a:p>
            <a:pPr lvl="1"/>
            <a:r>
              <a:rPr lang="en-US" dirty="0" smtClean="0"/>
              <a:t>Social welfare as necessary for social stability and an optimal workforce.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9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Costs in Cost 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general agreement that the benefit of regulation should outweigh the costs.</a:t>
            </a:r>
          </a:p>
          <a:p>
            <a:r>
              <a:rPr lang="en-US" dirty="0" smtClean="0"/>
              <a:t>Costs to the regulated party are generally easy to determine.</a:t>
            </a:r>
          </a:p>
          <a:p>
            <a:pPr lvl="1"/>
            <a:r>
              <a:rPr lang="en-US" dirty="0" smtClean="0"/>
              <a:t>They are incurred upfront.</a:t>
            </a:r>
          </a:p>
          <a:p>
            <a:pPr lvl="1"/>
            <a:r>
              <a:rPr lang="en-US" dirty="0" smtClean="0"/>
              <a:t>They are usually already monetized.</a:t>
            </a:r>
          </a:p>
          <a:p>
            <a:pPr lvl="1"/>
            <a:r>
              <a:rPr lang="en-US" dirty="0" smtClean="0"/>
              <a:t>They are generally incurred by the regulated party.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9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are usually incurred by the public in general, or by specific subsets, but generally not by the regulated party.</a:t>
            </a:r>
          </a:p>
          <a:p>
            <a:r>
              <a:rPr lang="en-US" dirty="0" smtClean="0"/>
              <a:t>Benefits are usually incurred over a long period of time.</a:t>
            </a:r>
          </a:p>
          <a:p>
            <a:r>
              <a:rPr lang="en-US" dirty="0" smtClean="0"/>
              <a:t>Benefits are generally not directly monetized.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67442"/>
      </p:ext>
    </p:extLst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</TotalTime>
  <Words>1328</Words>
  <Application>Microsoft Office PowerPoint</Application>
  <PresentationFormat>On-screen Show (4:3)</PresentationFormat>
  <Paragraphs>195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Narrow</vt:lpstr>
      <vt:lpstr>Tahoma</vt:lpstr>
      <vt:lpstr>Wingdings</vt:lpstr>
      <vt:lpstr>1_Blends</vt:lpstr>
      <vt:lpstr>Theories of Regulation and Critiques of Regulatory Policy</vt:lpstr>
      <vt:lpstr>Regulatory Successes</vt:lpstr>
      <vt:lpstr>Criminal Law as Regulation</vt:lpstr>
      <vt:lpstr>Economic Theories of Regulation</vt:lpstr>
      <vt:lpstr>Internalization of Costs</vt:lpstr>
      <vt:lpstr>Correction of Informational and Bargaining Asymmetries.</vt:lpstr>
      <vt:lpstr>Optimization and Protection of the State</vt:lpstr>
      <vt:lpstr>The Costs in Cost Benefit Analysis</vt:lpstr>
      <vt:lpstr>The Benefits</vt:lpstr>
      <vt:lpstr>Avoidance of public costs as a benefit</vt:lpstr>
      <vt:lpstr>The costs of aesthetic injuries</vt:lpstr>
      <vt:lpstr>The problem of statistical injuries</vt:lpstr>
      <vt:lpstr>Early regulatory benefits were clear.</vt:lpstr>
      <vt:lpstr>Statistical lives and health</vt:lpstr>
      <vt:lpstr>The public perception of risk</vt:lpstr>
      <vt:lpstr>Hard questions in assigning costs</vt:lpstr>
      <vt:lpstr>What is PBA?</vt:lpstr>
      <vt:lpstr>PBA and Small Businesses</vt:lpstr>
      <vt:lpstr>The Cumulative Effect Problem of Regulations</vt:lpstr>
      <vt:lpstr>Where does CBA fail?</vt:lpstr>
      <vt:lpstr>Should we do CBA at All?</vt:lpstr>
      <vt:lpstr>How Do We Make Political Choices?</vt:lpstr>
      <vt:lpstr>Could We Spend the Money More Wisely?</vt:lpstr>
      <vt:lpstr>Non-Agency Regulation: Tort and Compensation Law</vt:lpstr>
      <vt:lpstr>Regulatory Dilemmas</vt:lpstr>
      <vt:lpstr>FDA</vt:lpstr>
      <vt:lpstr>PowerPoint Presentation</vt:lpstr>
      <vt:lpstr>CBA - Federal Flood Insurance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 Richards</dc:creator>
  <cp:lastModifiedBy>Edward Richards</cp:lastModifiedBy>
  <cp:revision>370</cp:revision>
  <dcterms:created xsi:type="dcterms:W3CDTF">2003-02-18T14:06:11Z</dcterms:created>
  <dcterms:modified xsi:type="dcterms:W3CDTF">2018-10-11T14:47:35Z</dcterms:modified>
</cp:coreProperties>
</file>