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338" r:id="rId2"/>
    <p:sldId id="256" r:id="rId3"/>
    <p:sldId id="281" r:id="rId4"/>
    <p:sldId id="355" r:id="rId5"/>
    <p:sldId id="332" r:id="rId6"/>
    <p:sldId id="331" r:id="rId7"/>
    <p:sldId id="356" r:id="rId8"/>
    <p:sldId id="354" r:id="rId9"/>
    <p:sldId id="259" r:id="rId10"/>
    <p:sldId id="358" r:id="rId11"/>
    <p:sldId id="359" r:id="rId12"/>
    <p:sldId id="362" r:id="rId13"/>
    <p:sldId id="260" r:id="rId14"/>
    <p:sldId id="360" r:id="rId15"/>
    <p:sldId id="261" r:id="rId16"/>
    <p:sldId id="262" r:id="rId17"/>
    <p:sldId id="263" r:id="rId18"/>
    <p:sldId id="348" r:id="rId19"/>
    <p:sldId id="349" r:id="rId20"/>
    <p:sldId id="350" r:id="rId21"/>
    <p:sldId id="351" r:id="rId22"/>
    <p:sldId id="345" r:id="rId23"/>
    <p:sldId id="36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9" autoAdjust="0"/>
  </p:normalViewPr>
  <p:slideViewPr>
    <p:cSldViewPr>
      <p:cViewPr varScale="1">
        <p:scale>
          <a:sx n="120" d="100"/>
          <a:sy n="120" d="100"/>
        </p:scale>
        <p:origin x="92" y="144"/>
      </p:cViewPr>
      <p:guideLst>
        <p:guide orient="horz" pos="2160"/>
        <p:guide pos="2880"/>
      </p:guideLst>
    </p:cSldViewPr>
  </p:slideViewPr>
  <p:outlineViewPr>
    <p:cViewPr>
      <p:scale>
        <a:sx n="33" d="100"/>
        <a:sy n="33" d="100"/>
      </p:scale>
      <p:origin x="0" y="-510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1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3.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biotech.law.lsu.edu/cases/adlaw/chevron_v_nrdc.htm#te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a:t>"The rules governing judicial review have no more substance at the core than a seedless grape."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871A13-A0C7-4F2E-87C3-DCE97F3F1952}"/>
              </a:ext>
            </a:extLst>
          </p:cNvPr>
          <p:cNvSpPr>
            <a:spLocks noGrp="1"/>
          </p:cNvSpPr>
          <p:nvPr>
            <p:ph type="ctrTitle"/>
          </p:nvPr>
        </p:nvSpPr>
        <p:spPr/>
        <p:txBody>
          <a:bodyPr/>
          <a:lstStyle/>
          <a:p>
            <a:r>
              <a:rPr lang="en-US" dirty="0"/>
              <a:t>Review the Bubble on the Board</a:t>
            </a:r>
          </a:p>
        </p:txBody>
      </p:sp>
      <p:sp>
        <p:nvSpPr>
          <p:cNvPr id="6" name="Subtitle 5">
            <a:extLst>
              <a:ext uri="{FF2B5EF4-FFF2-40B4-BE49-F238E27FC236}">
                <a16:creationId xmlns:a16="http://schemas.microsoft.com/office/drawing/2014/main" id="{4BB64EED-FFB6-486D-B758-B5A335A19E25}"/>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738D5B1A-F660-4E80-BDDA-15D7926E3B5E}"/>
              </a:ext>
            </a:extLst>
          </p:cNvPr>
          <p:cNvSpPr>
            <a:spLocks noGrp="1"/>
          </p:cNvSpPr>
          <p:nvPr>
            <p:ph type="sldNum" sz="quarter" idx="12"/>
          </p:nvPr>
        </p:nvSpPr>
        <p:spPr/>
        <p:txBody>
          <a:bodyPr/>
          <a:lstStyle/>
          <a:p>
            <a:pPr>
              <a:defRPr/>
            </a:pPr>
            <a:fld id="{D78AFD4D-646D-45A9-BFAB-508FEBC67463}" type="slidenum">
              <a:rPr lang="en-US" smtClean="0"/>
              <a:pPr>
                <a:defRPr/>
              </a:pPr>
              <a:t>10</a:t>
            </a:fld>
            <a:endParaRPr lang="en-US"/>
          </a:p>
        </p:txBody>
      </p:sp>
    </p:spTree>
    <p:extLst>
      <p:ext uri="{BB962C8B-B14F-4D97-AF65-F5344CB8AC3E}">
        <p14:creationId xmlns:p14="http://schemas.microsoft.com/office/powerpoint/2010/main" val="23234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726303-56DE-4F23-8340-3A30BBBF24A3}"/>
              </a:ext>
            </a:extLst>
          </p:cNvPr>
          <p:cNvSpPr>
            <a:spLocks noGrp="1"/>
          </p:cNvSpPr>
          <p:nvPr>
            <p:ph type="title"/>
          </p:nvPr>
        </p:nvSpPr>
        <p:spPr/>
        <p:txBody>
          <a:bodyPr/>
          <a:lstStyle/>
          <a:p>
            <a:r>
              <a:rPr lang="en-US" dirty="0">
                <a:hlinkClick r:id="rId2"/>
              </a:rPr>
              <a:t>The Chevron Test [18]</a:t>
            </a:r>
            <a:endParaRPr lang="en-US" dirty="0"/>
          </a:p>
        </p:txBody>
      </p:sp>
      <p:sp>
        <p:nvSpPr>
          <p:cNvPr id="8" name="Content Placeholder 7">
            <a:extLst>
              <a:ext uri="{FF2B5EF4-FFF2-40B4-BE49-F238E27FC236}">
                <a16:creationId xmlns:a16="http://schemas.microsoft.com/office/drawing/2014/main" id="{240F8214-44BC-4DCD-882E-D1DE72EFFCC0}"/>
              </a:ext>
            </a:extLst>
          </p:cNvPr>
          <p:cNvSpPr>
            <a:spLocks noGrp="1"/>
          </p:cNvSpPr>
          <p:nvPr>
            <p:ph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7E2EFFFD-D383-42C8-A8F4-234F66B8CFBE}"/>
              </a:ext>
            </a:extLst>
          </p:cNvPr>
          <p:cNvSpPr>
            <a:spLocks noGrp="1"/>
          </p:cNvSpPr>
          <p:nvPr>
            <p:ph type="sldNum" sz="quarter" idx="12"/>
          </p:nvPr>
        </p:nvSpPr>
        <p:spPr/>
        <p:txBody>
          <a:bodyPr/>
          <a:lstStyle/>
          <a:p>
            <a:pPr>
              <a:defRPr/>
            </a:pPr>
            <a:fld id="{D78AFD4D-646D-45A9-BFAB-508FEBC67463}" type="slidenum">
              <a:rPr lang="en-US" smtClean="0"/>
              <a:pPr>
                <a:defRPr/>
              </a:pPr>
              <a:t>11</a:t>
            </a:fld>
            <a:endParaRPr lang="en-US"/>
          </a:p>
        </p:txBody>
      </p:sp>
    </p:spTree>
    <p:extLst>
      <p:ext uri="{BB962C8B-B14F-4D97-AF65-F5344CB8AC3E}">
        <p14:creationId xmlns:p14="http://schemas.microsoft.com/office/powerpoint/2010/main" val="259839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9BD7-ACC9-4103-8C96-C28299640E94}"/>
              </a:ext>
            </a:extLst>
          </p:cNvPr>
          <p:cNvSpPr>
            <a:spLocks noGrp="1"/>
          </p:cNvSpPr>
          <p:nvPr>
            <p:ph type="title"/>
          </p:nvPr>
        </p:nvSpPr>
        <p:spPr/>
        <p:txBody>
          <a:bodyPr/>
          <a:lstStyle/>
          <a:p>
            <a:r>
              <a:rPr lang="en-US" dirty="0"/>
              <a:t>Step One</a:t>
            </a:r>
          </a:p>
        </p:txBody>
      </p:sp>
      <p:sp>
        <p:nvSpPr>
          <p:cNvPr id="3" name="Content Placeholder 2">
            <a:extLst>
              <a:ext uri="{FF2B5EF4-FFF2-40B4-BE49-F238E27FC236}">
                <a16:creationId xmlns:a16="http://schemas.microsoft.com/office/drawing/2014/main" id="{82EC8F9A-D9C1-478F-B093-720154287795}"/>
              </a:ext>
            </a:extLst>
          </p:cNvPr>
          <p:cNvSpPr>
            <a:spLocks noGrp="1"/>
          </p:cNvSpPr>
          <p:nvPr>
            <p:ph idx="1"/>
          </p:nvPr>
        </p:nvSpPr>
        <p:spPr/>
        <p:txBody>
          <a:bodyPr/>
          <a:lstStyle/>
          <a:p>
            <a:r>
              <a:rPr lang="en-US"/>
              <a:t>“When a court reviews an agency's construction of the statute which it administers, it is confronted with two questions. First, always, is the question whether Congress has directly spoken to the precise question at issue. If the intent of Congress is clear, that is the end of the matter; for the court, as well as the agency, must give effect to the unambiguously expressed intent of Congress.”</a:t>
            </a:r>
          </a:p>
        </p:txBody>
      </p:sp>
      <p:sp>
        <p:nvSpPr>
          <p:cNvPr id="4" name="Slide Number Placeholder 3">
            <a:extLst>
              <a:ext uri="{FF2B5EF4-FFF2-40B4-BE49-F238E27FC236}">
                <a16:creationId xmlns:a16="http://schemas.microsoft.com/office/drawing/2014/main" id="{B6C303FC-9D68-4E5D-8EE4-D2792070A8B8}"/>
              </a:ext>
            </a:extLst>
          </p:cNvPr>
          <p:cNvSpPr>
            <a:spLocks noGrp="1"/>
          </p:cNvSpPr>
          <p:nvPr>
            <p:ph type="sldNum" sz="quarter" idx="12"/>
          </p:nvPr>
        </p:nvSpPr>
        <p:spPr/>
        <p:txBody>
          <a:bodyPr/>
          <a:lstStyle/>
          <a:p>
            <a:pPr>
              <a:defRPr/>
            </a:pPr>
            <a:fld id="{D78AFD4D-646D-45A9-BFAB-508FEBC67463}" type="slidenum">
              <a:rPr lang="en-US" smtClean="0"/>
              <a:pPr>
                <a:defRPr/>
              </a:pPr>
              <a:t>12</a:t>
            </a:fld>
            <a:endParaRPr lang="en-US"/>
          </a:p>
        </p:txBody>
      </p:sp>
    </p:spTree>
    <p:extLst>
      <p:ext uri="{BB962C8B-B14F-4D97-AF65-F5344CB8AC3E}">
        <p14:creationId xmlns:p14="http://schemas.microsoft.com/office/powerpoint/2010/main" val="243749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8EEC75-032E-44B9-A95F-2F7325FB0EA5}" type="slidenum">
              <a:rPr lang="en-US" smtClean="0"/>
              <a:pPr/>
              <a:t>13</a:t>
            </a:fld>
            <a:endParaRPr lang="en-US"/>
          </a:p>
        </p:txBody>
      </p:sp>
      <p:sp>
        <p:nvSpPr>
          <p:cNvPr id="11267" name="Rectangle 2"/>
          <p:cNvSpPr>
            <a:spLocks noGrp="1" noChangeArrowheads="1"/>
          </p:cNvSpPr>
          <p:nvPr>
            <p:ph type="title"/>
          </p:nvPr>
        </p:nvSpPr>
        <p:spPr/>
        <p:txBody>
          <a:bodyPr/>
          <a:lstStyle/>
          <a:p>
            <a:pPr eaLnBrk="1" hangingPunct="1"/>
            <a:r>
              <a:rPr lang="en-US" dirty="0"/>
              <a:t>Applying Chevron Step One</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a:t>The statute: </a:t>
            </a:r>
          </a:p>
          <a:p>
            <a:pPr lvl="1" eaLnBrk="1" hangingPunct="1"/>
            <a:r>
              <a:rPr lang="en-US" dirty="0"/>
              <a:t>"The plan provisions required by subsection (a) shall -- . . . . . "(6) require permits for the construction and operation of new or modified major stationary sources in accordance with section 173 (relating to permit requirements).”</a:t>
            </a:r>
          </a:p>
          <a:p>
            <a:pPr eaLnBrk="1" hangingPunct="1"/>
            <a:r>
              <a:rPr lang="en-US" dirty="0"/>
              <a:t>Does this define a stationary source as to resolve the bubble question?</a:t>
            </a:r>
          </a:p>
          <a:p>
            <a:pPr eaLnBrk="1" hangingPunct="1"/>
            <a:r>
              <a:rPr lang="en-US" dirty="0"/>
              <a:t>Would it allow the bubble definition of stationary source?</a:t>
            </a:r>
          </a:p>
          <a:p>
            <a:pPr eaLnBrk="1" hangingPunct="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7867-51F4-4883-936E-7A576D4332C8}"/>
              </a:ext>
            </a:extLst>
          </p:cNvPr>
          <p:cNvSpPr>
            <a:spLocks noGrp="1"/>
          </p:cNvSpPr>
          <p:nvPr>
            <p:ph type="title"/>
          </p:nvPr>
        </p:nvSpPr>
        <p:spPr/>
        <p:txBody>
          <a:bodyPr/>
          <a:lstStyle/>
          <a:p>
            <a:r>
              <a:rPr lang="en-US" dirty="0"/>
              <a:t>Step Two</a:t>
            </a:r>
          </a:p>
        </p:txBody>
      </p:sp>
      <p:sp>
        <p:nvSpPr>
          <p:cNvPr id="3" name="Content Placeholder 2">
            <a:extLst>
              <a:ext uri="{FF2B5EF4-FFF2-40B4-BE49-F238E27FC236}">
                <a16:creationId xmlns:a16="http://schemas.microsoft.com/office/drawing/2014/main" id="{ED6953F8-A5EE-4F66-B9D7-6C516C184E9A}"/>
              </a:ext>
            </a:extLst>
          </p:cNvPr>
          <p:cNvSpPr>
            <a:spLocks noGrp="1"/>
          </p:cNvSpPr>
          <p:nvPr>
            <p:ph idx="1"/>
          </p:nvPr>
        </p:nvSpPr>
        <p:spPr/>
        <p:txBody>
          <a:bodyPr>
            <a:normAutofit lnSpcReduction="10000"/>
          </a:bodyPr>
          <a:lstStyle/>
          <a:p>
            <a:r>
              <a:rPr lang="en-US" dirty="0"/>
              <a:t>“If, however, the court determines Congress has not directly addressed the precise question at issue, the court does not simply impose its own construction on the statute, as would be necessary in the absence of an administrative interpretation. Rather, if the statute is silent or ambiguous with respect to the specific issue, the question for the court is whether the agency's answer is based on a permissible construction of the statute.”</a:t>
            </a:r>
          </a:p>
        </p:txBody>
      </p:sp>
      <p:sp>
        <p:nvSpPr>
          <p:cNvPr id="4" name="Slide Number Placeholder 3">
            <a:extLst>
              <a:ext uri="{FF2B5EF4-FFF2-40B4-BE49-F238E27FC236}">
                <a16:creationId xmlns:a16="http://schemas.microsoft.com/office/drawing/2014/main" id="{F15CF994-9CF2-442A-B7D7-DA519EE1929B}"/>
              </a:ext>
            </a:extLst>
          </p:cNvPr>
          <p:cNvSpPr>
            <a:spLocks noGrp="1"/>
          </p:cNvSpPr>
          <p:nvPr>
            <p:ph type="sldNum" sz="quarter" idx="12"/>
          </p:nvPr>
        </p:nvSpPr>
        <p:spPr/>
        <p:txBody>
          <a:bodyPr/>
          <a:lstStyle/>
          <a:p>
            <a:pPr>
              <a:defRPr/>
            </a:pPr>
            <a:fld id="{D78AFD4D-646D-45A9-BFAB-508FEBC67463}" type="slidenum">
              <a:rPr lang="en-US" smtClean="0"/>
              <a:pPr>
                <a:defRPr/>
              </a:pPr>
              <a:t>14</a:t>
            </a:fld>
            <a:endParaRPr lang="en-US"/>
          </a:p>
        </p:txBody>
      </p:sp>
    </p:spTree>
    <p:extLst>
      <p:ext uri="{BB962C8B-B14F-4D97-AF65-F5344CB8AC3E}">
        <p14:creationId xmlns:p14="http://schemas.microsoft.com/office/powerpoint/2010/main" val="326914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B3760-E766-4183-9278-52BF3E14B3E3}" type="slidenum">
              <a:rPr lang="en-US" smtClean="0"/>
              <a:pPr/>
              <a:t>15</a:t>
            </a:fld>
            <a:endParaRPr lang="en-US"/>
          </a:p>
        </p:txBody>
      </p:sp>
      <p:sp>
        <p:nvSpPr>
          <p:cNvPr id="12291" name="Rectangle 2"/>
          <p:cNvSpPr>
            <a:spLocks noGrp="1" noChangeArrowheads="1"/>
          </p:cNvSpPr>
          <p:nvPr>
            <p:ph type="title"/>
          </p:nvPr>
        </p:nvSpPr>
        <p:spPr/>
        <p:txBody>
          <a:bodyPr/>
          <a:lstStyle/>
          <a:p>
            <a:pPr eaLnBrk="1" hangingPunct="1"/>
            <a:r>
              <a:rPr lang="en-US" dirty="0"/>
              <a:t>Applying Chevron Step Two</a:t>
            </a:r>
          </a:p>
        </p:txBody>
      </p:sp>
      <p:sp>
        <p:nvSpPr>
          <p:cNvPr id="12292" name="Rectangle 3"/>
          <p:cNvSpPr>
            <a:spLocks noGrp="1" noChangeArrowheads="1"/>
          </p:cNvSpPr>
          <p:nvPr>
            <p:ph type="body" idx="1"/>
          </p:nvPr>
        </p:nvSpPr>
        <p:spPr/>
        <p:txBody>
          <a:bodyPr>
            <a:normAutofit fontScale="92500"/>
          </a:bodyPr>
          <a:lstStyle/>
          <a:p>
            <a:pPr eaLnBrk="1" hangingPunct="1">
              <a:defRPr/>
            </a:pPr>
            <a:r>
              <a:rPr lang="en-US" dirty="0"/>
              <a:t>If the statute is silent or ambiguous</a:t>
            </a:r>
          </a:p>
          <a:p>
            <a:pPr lvl="1" eaLnBrk="1" hangingPunct="1">
              <a:defRPr/>
            </a:pPr>
            <a:r>
              <a:rPr lang="en-US" dirty="0"/>
              <a:t>This is frequently the case on controversial issues</a:t>
            </a:r>
          </a:p>
          <a:p>
            <a:pPr eaLnBrk="1" hangingPunct="1">
              <a:defRPr/>
            </a:pPr>
            <a:r>
              <a:rPr lang="en-US" dirty="0"/>
              <a:t>If the agency’s interpretation is just one of many allowable interpretations, what should the court do?</a:t>
            </a:r>
          </a:p>
          <a:p>
            <a:pPr lvl="1" eaLnBrk="1" hangingPunct="1">
              <a:defRPr/>
            </a:pPr>
            <a:r>
              <a:rPr lang="en-US" dirty="0"/>
              <a:t>Decide which is the best interpretation?</a:t>
            </a:r>
          </a:p>
          <a:p>
            <a:pPr eaLnBrk="1" hangingPunct="1">
              <a:defRPr/>
            </a:pPr>
            <a:r>
              <a:rPr lang="en-US" dirty="0"/>
              <a:t>Defer to the agency – if so, why?</a:t>
            </a:r>
          </a:p>
          <a:p>
            <a:pPr lvl="1" eaLnBrk="1" hangingPunct="1">
              <a:defRPr/>
            </a:pPr>
            <a:r>
              <a:rPr lang="en-US" dirty="0"/>
              <a:t>Why is deference to the agency the key to political control of agencies?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FB5462-00E0-4FA2-921B-045C687C29A0}" type="slidenum">
              <a:rPr lang="en-US" smtClean="0"/>
              <a:pPr/>
              <a:t>16</a:t>
            </a:fld>
            <a:endParaRPr lang="en-US"/>
          </a:p>
        </p:txBody>
      </p:sp>
      <p:sp>
        <p:nvSpPr>
          <p:cNvPr id="13315" name="Rectangle 2"/>
          <p:cNvSpPr>
            <a:spLocks noGrp="1" noChangeArrowheads="1"/>
          </p:cNvSpPr>
          <p:nvPr>
            <p:ph type="title"/>
          </p:nvPr>
        </p:nvSpPr>
        <p:spPr/>
        <p:txBody>
          <a:bodyPr/>
          <a:lstStyle/>
          <a:p>
            <a:pPr eaLnBrk="1" hangingPunct="1"/>
            <a:r>
              <a:rPr lang="en-US" dirty="0"/>
              <a:t>What does it Mean to Be Silent or Ambiguous?</a:t>
            </a:r>
          </a:p>
        </p:txBody>
      </p:sp>
      <p:sp>
        <p:nvSpPr>
          <p:cNvPr id="13316" name="Rectangle 3"/>
          <p:cNvSpPr>
            <a:spLocks noGrp="1" noChangeArrowheads="1"/>
          </p:cNvSpPr>
          <p:nvPr>
            <p:ph type="body" idx="1"/>
          </p:nvPr>
        </p:nvSpPr>
        <p:spPr/>
        <p:txBody>
          <a:bodyPr/>
          <a:lstStyle/>
          <a:p>
            <a:pPr eaLnBrk="1" hangingPunct="1"/>
            <a:r>
              <a:rPr lang="en-US" dirty="0"/>
              <a:t>Do you just look at the statute itself?</a:t>
            </a:r>
          </a:p>
          <a:p>
            <a:pPr lvl="1" eaLnBrk="1" hangingPunct="1"/>
            <a:r>
              <a:rPr lang="en-US" dirty="0"/>
              <a:t>Scalia (and his followers), usually.</a:t>
            </a:r>
          </a:p>
          <a:p>
            <a:pPr eaLnBrk="1" hangingPunct="1"/>
            <a:r>
              <a:rPr lang="en-US" dirty="0"/>
              <a:t>Do you include legislative intent?</a:t>
            </a:r>
          </a:p>
          <a:p>
            <a:pPr lvl="1" eaLnBrk="1" hangingPunct="1"/>
            <a:r>
              <a:rPr lang="en-US" dirty="0"/>
              <a:t>Breyer, usually.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140AF-C425-4957-982F-1BF1FDD99072}" type="slidenum">
              <a:rPr lang="en-US" smtClean="0"/>
              <a:pPr/>
              <a:t>17</a:t>
            </a:fld>
            <a:endParaRPr lang="en-US"/>
          </a:p>
        </p:txBody>
      </p:sp>
      <p:sp>
        <p:nvSpPr>
          <p:cNvPr id="14339" name="Rectangle 2"/>
          <p:cNvSpPr>
            <a:spLocks noGrp="1" noChangeArrowheads="1"/>
          </p:cNvSpPr>
          <p:nvPr>
            <p:ph type="title"/>
          </p:nvPr>
        </p:nvSpPr>
        <p:spPr/>
        <p:txBody>
          <a:bodyPr/>
          <a:lstStyle/>
          <a:p>
            <a:pPr eaLnBrk="1" hangingPunct="1"/>
            <a:r>
              <a:rPr lang="en-US" dirty="0"/>
              <a:t>Political Control of Agencies</a:t>
            </a:r>
          </a:p>
        </p:txBody>
      </p:sp>
      <p:sp>
        <p:nvSpPr>
          <p:cNvPr id="14340" name="Rectangle 3"/>
          <p:cNvSpPr>
            <a:spLocks noGrp="1" noChangeArrowheads="1"/>
          </p:cNvSpPr>
          <p:nvPr>
            <p:ph type="body" idx="1"/>
          </p:nvPr>
        </p:nvSpPr>
        <p:spPr/>
        <p:txBody>
          <a:bodyPr/>
          <a:lstStyle/>
          <a:p>
            <a:pPr eaLnBrk="1" hangingPunct="1"/>
            <a:r>
              <a:rPr lang="en-US" dirty="0"/>
              <a:t>How does </a:t>
            </a:r>
            <a:r>
              <a:rPr lang="en-US" i="1" dirty="0"/>
              <a:t>Chevron</a:t>
            </a:r>
            <a:r>
              <a:rPr lang="en-US" dirty="0"/>
              <a:t> deference fit with the political control of agencies?</a:t>
            </a:r>
          </a:p>
          <a:p>
            <a:pPr eaLnBrk="1" hangingPunct="1"/>
            <a:r>
              <a:rPr lang="en-US" dirty="0"/>
              <a:t>Is this a liberal/conservative view?</a:t>
            </a:r>
          </a:p>
          <a:p>
            <a:pPr eaLnBrk="1" hangingPunct="1"/>
            <a:r>
              <a:rPr lang="en-US" dirty="0"/>
              <a:t>While Gorsuch was appointed because he claims to hate Chevron, Chevron is critical to the Trump administration’s efforts to roll back regulations. </a:t>
            </a:r>
          </a:p>
          <a:p>
            <a:pPr lvl="1" eaLnBrk="1" hangingPunct="1"/>
            <a:r>
              <a:rPr lang="en-US" dirty="0"/>
              <a:t>You only hate Chevron when you are out of power.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23B6BDE-8BDB-4F1A-B3AA-E8C50B789F3F}" type="slidenum">
              <a:rPr lang="en-US" smtClean="0"/>
              <a:pPr/>
              <a:t>18</a:t>
            </a:fld>
            <a:endParaRPr lang="en-US"/>
          </a:p>
        </p:txBody>
      </p:sp>
      <p:sp>
        <p:nvSpPr>
          <p:cNvPr id="5123" name="Rectangle 2"/>
          <p:cNvSpPr>
            <a:spLocks noGrp="1" noChangeArrowheads="1"/>
          </p:cNvSpPr>
          <p:nvPr>
            <p:ph type="title"/>
          </p:nvPr>
        </p:nvSpPr>
        <p:spPr/>
        <p:txBody>
          <a:bodyPr/>
          <a:lstStyle/>
          <a:p>
            <a:pPr eaLnBrk="1" hangingPunct="1"/>
            <a:r>
              <a:rPr lang="en-US" dirty="0"/>
              <a:t>Miller v. AT&amp;T Corp., 250 F.3d 820 (4th Cir. 2001) </a:t>
            </a:r>
          </a:p>
        </p:txBody>
      </p:sp>
      <p:sp>
        <p:nvSpPr>
          <p:cNvPr id="512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a:t>The Family and Medical Leave Act (FMLA) entitles an eligible employee to as many as 12 weeks of unpaid leave per year for ''a serious health condition that makes the employee unable to perform the functions of the position of such employee.'' </a:t>
            </a:r>
          </a:p>
          <a:p>
            <a:pPr eaLnBrk="1" hangingPunct="1">
              <a:lnSpc>
                <a:spcPct val="80000"/>
              </a:lnSpc>
            </a:pPr>
            <a:r>
              <a:rPr lang="en-US" dirty="0"/>
              <a:t>The Act defines ''serious health condition'' as an ''illness, injury, impairment, or physical or mental condition that involves-(A) inpatient care in a hospital, hospice, or residential medical care facility; or (B) continuing treatment by a health care provider.'' </a:t>
            </a:r>
          </a:p>
          <a:p>
            <a:pPr eaLnBrk="1" hangingPunct="1">
              <a:lnSpc>
                <a:spcPct val="80000"/>
              </a:lnSpc>
            </a:pPr>
            <a:r>
              <a:rPr lang="en-US" dirty="0"/>
              <a:t>FMLA does not define medical treatment</a:t>
            </a:r>
          </a:p>
        </p:txBody>
      </p:sp>
    </p:spTree>
    <p:extLst>
      <p:ext uri="{BB962C8B-B14F-4D97-AF65-F5344CB8AC3E}">
        <p14:creationId xmlns:p14="http://schemas.microsoft.com/office/powerpoint/2010/main" val="1514188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indent="-342900" eaLnBrk="1" hangingPunct="1">
              <a:lnSpc>
                <a:spcPct val="80000"/>
              </a:lnSpc>
              <a:buClr>
                <a:schemeClr val="folHlink"/>
              </a:buClr>
              <a:buSzPct val="60000"/>
            </a:pPr>
            <a:r>
              <a:rPr lang="en-US" dirty="0"/>
              <a:t>What does Medical Treatment Mean?</a:t>
            </a:r>
          </a:p>
        </p:txBody>
      </p:sp>
      <p:sp>
        <p:nvSpPr>
          <p:cNvPr id="3" name="Content Placeholder 2"/>
          <p:cNvSpPr>
            <a:spLocks noGrp="1"/>
          </p:cNvSpPr>
          <p:nvPr>
            <p:ph idx="1"/>
          </p:nvPr>
        </p:nvSpPr>
        <p:spPr/>
        <p:txBody>
          <a:bodyPr/>
          <a:lstStyle/>
          <a:p>
            <a:pPr lvl="0" eaLnBrk="1" hangingPunct="1">
              <a:lnSpc>
                <a:spcPct val="80000"/>
              </a:lnSpc>
            </a:pPr>
            <a:r>
              <a:rPr lang="en-US" sz="2800" dirty="0"/>
              <a:t>What if the doctors say you are not sick or that your condition is untreatable?</a:t>
            </a:r>
          </a:p>
          <a:p>
            <a:pPr lvl="1" eaLnBrk="1" hangingPunct="1">
              <a:lnSpc>
                <a:spcPct val="80000"/>
              </a:lnSpc>
            </a:pPr>
            <a:r>
              <a:rPr lang="en-US" sz="2800" dirty="0"/>
              <a:t>Are you covered by the act?</a:t>
            </a:r>
          </a:p>
          <a:p>
            <a:pPr lvl="0" eaLnBrk="1" hangingPunct="1">
              <a:lnSpc>
                <a:spcPct val="80000"/>
              </a:lnSpc>
            </a:pPr>
            <a:r>
              <a:rPr lang="en-US" sz="2800" dirty="0"/>
              <a:t>The agency makes</a:t>
            </a:r>
            <a:r>
              <a:rPr lang="en-US" sz="2800" baseline="0" dirty="0"/>
              <a:t> a rule that </a:t>
            </a:r>
            <a:r>
              <a:rPr lang="en-US" sz="2800" dirty="0"/>
              <a:t>finds that visits to the doctor that do not require specific treatment are covered by the act</a:t>
            </a:r>
          </a:p>
          <a:p>
            <a:pPr eaLnBrk="1" hangingPunct="1">
              <a:lnSpc>
                <a:spcPct val="80000"/>
              </a:lnSpc>
            </a:pPr>
            <a:r>
              <a:rPr lang="en-US" sz="2800" dirty="0"/>
              <a:t>Did the court accept the agency interpretation?</a:t>
            </a:r>
          </a:p>
          <a:p>
            <a:pPr lvl="1" eaLnBrk="1" hangingPunct="1">
              <a:lnSpc>
                <a:spcPct val="80000"/>
              </a:lnSpc>
            </a:pPr>
            <a:r>
              <a:rPr lang="en-US" sz="2800" dirty="0"/>
              <a:t>What did the dissent want?</a:t>
            </a:r>
          </a:p>
          <a:p>
            <a:pPr eaLnBrk="1" hangingPunct="1">
              <a:lnSpc>
                <a:spcPct val="80000"/>
              </a:lnSpc>
            </a:pPr>
            <a:r>
              <a:rPr lang="en-US" sz="2800" dirty="0"/>
              <a:t>Why does this decision make practical sense?</a:t>
            </a:r>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19</a:t>
            </a:fld>
            <a:endParaRPr lang="en-US"/>
          </a:p>
        </p:txBody>
      </p:sp>
    </p:spTree>
    <p:extLst>
      <p:ext uri="{BB962C8B-B14F-4D97-AF65-F5344CB8AC3E}">
        <p14:creationId xmlns:p14="http://schemas.microsoft.com/office/powerpoint/2010/main" val="160299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5D236E-D24B-4D41-BBFC-CA4C10FDD717}" type="slidenum">
              <a:rPr lang="en-US" smtClean="0"/>
              <a:pPr/>
              <a:t>2</a:t>
            </a:fld>
            <a:endParaRPr lang="en-US"/>
          </a:p>
        </p:txBody>
      </p:sp>
      <p:sp>
        <p:nvSpPr>
          <p:cNvPr id="4099" name="Rectangle 2"/>
          <p:cNvSpPr>
            <a:spLocks noGrp="1" noChangeArrowheads="1"/>
          </p:cNvSpPr>
          <p:nvPr>
            <p:ph type="title"/>
          </p:nvPr>
        </p:nvSpPr>
        <p:spPr/>
        <p:txBody>
          <a:bodyPr/>
          <a:lstStyle/>
          <a:p>
            <a:pPr eaLnBrk="1" hangingPunct="1"/>
            <a:r>
              <a:rPr lang="en-US" dirty="0"/>
              <a:t>Judicial Review</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a:t>   This is a very unsettling chapter if you are looking for a bright-line test for standards for judicial review. I have heard very respected federal appeals court judges say in public lectures that they have no idea where these tests begin and end.</a:t>
            </a:r>
          </a:p>
          <a:p>
            <a:pPr eaLnBrk="1" hangingPunct="1">
              <a:lnSpc>
                <a:spcPct val="90000"/>
              </a:lnSpc>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D27CC8-6DD5-4AD7-AE8E-E7812B169DAC}" type="slidenum">
              <a:rPr lang="en-US" smtClean="0"/>
              <a:pPr/>
              <a:t>20</a:t>
            </a:fld>
            <a:endParaRPr lang="en-US"/>
          </a:p>
        </p:txBody>
      </p:sp>
      <p:sp>
        <p:nvSpPr>
          <p:cNvPr id="8195" name="Rectangle 2"/>
          <p:cNvSpPr>
            <a:spLocks noGrp="1" noChangeArrowheads="1"/>
          </p:cNvSpPr>
          <p:nvPr>
            <p:ph type="title"/>
          </p:nvPr>
        </p:nvSpPr>
        <p:spPr/>
        <p:txBody>
          <a:bodyPr/>
          <a:lstStyle/>
          <a:p>
            <a:pPr eaLnBrk="1" hangingPunct="1"/>
            <a:r>
              <a:rPr lang="en-US" dirty="0"/>
              <a:t>Opinions in Litigation</a:t>
            </a:r>
          </a:p>
        </p:txBody>
      </p:sp>
      <p:sp>
        <p:nvSpPr>
          <p:cNvPr id="8196" name="Rectangle 3"/>
          <p:cNvSpPr>
            <a:spLocks noGrp="1" noChangeArrowheads="1"/>
          </p:cNvSpPr>
          <p:nvPr>
            <p:ph type="body" idx="1"/>
          </p:nvPr>
        </p:nvSpPr>
        <p:spPr/>
        <p:txBody>
          <a:bodyPr/>
          <a:lstStyle/>
          <a:p>
            <a:pPr eaLnBrk="1" hangingPunct="1">
              <a:lnSpc>
                <a:spcPct val="90000"/>
              </a:lnSpc>
            </a:pPr>
            <a:r>
              <a:rPr lang="en-US" sz="2800" dirty="0"/>
              <a:t>Chevron was a rulemaking, with all the attendant process and review</a:t>
            </a:r>
          </a:p>
          <a:p>
            <a:pPr eaLnBrk="1" hangingPunct="1">
              <a:lnSpc>
                <a:spcPct val="90000"/>
              </a:lnSpc>
            </a:pPr>
            <a:r>
              <a:rPr lang="en-US" sz="2800" dirty="0"/>
              <a:t>What if the agency takes a position for the first time during litigation?</a:t>
            </a:r>
          </a:p>
          <a:p>
            <a:pPr lvl="1" eaLnBrk="1" hangingPunct="1">
              <a:lnSpc>
                <a:spcPct val="90000"/>
              </a:lnSpc>
            </a:pPr>
            <a:r>
              <a:rPr lang="en-US" sz="2800" dirty="0"/>
              <a:t>Why might the court not trust it?</a:t>
            </a:r>
          </a:p>
          <a:p>
            <a:pPr eaLnBrk="1" hangingPunct="1">
              <a:lnSpc>
                <a:spcPct val="90000"/>
              </a:lnSpc>
            </a:pPr>
            <a:r>
              <a:rPr lang="en-US" sz="2800" dirty="0"/>
              <a:t>Why might an amicus brief in a case where the agency has no interest get more deference?</a:t>
            </a:r>
          </a:p>
          <a:p>
            <a:pPr lvl="1" eaLnBrk="1" hangingPunct="1">
              <a:lnSpc>
                <a:spcPct val="90000"/>
              </a:lnSpc>
            </a:pPr>
            <a:r>
              <a:rPr lang="en-US" sz="2800" i="1" dirty="0"/>
              <a:t>Auer v. Robbins</a:t>
            </a:r>
            <a:r>
              <a:rPr lang="en-US" sz="2800" dirty="0"/>
              <a:t>, 519 U.S. 452 (1997) (We will see </a:t>
            </a:r>
            <a:r>
              <a:rPr lang="en-US" sz="2800" i="1" dirty="0"/>
              <a:t>Auer</a:t>
            </a:r>
            <a:r>
              <a:rPr lang="en-US" sz="2800" dirty="0"/>
              <a:t> again.)</a:t>
            </a:r>
          </a:p>
        </p:txBody>
      </p:sp>
    </p:spTree>
    <p:extLst>
      <p:ext uri="{BB962C8B-B14F-4D97-AF65-F5344CB8AC3E}">
        <p14:creationId xmlns:p14="http://schemas.microsoft.com/office/powerpoint/2010/main" val="544088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238F68-3161-4279-9306-B2653831C922}" type="slidenum">
              <a:rPr lang="en-US" smtClean="0"/>
              <a:pPr/>
              <a:t>21</a:t>
            </a:fld>
            <a:endParaRPr lang="en-US"/>
          </a:p>
        </p:txBody>
      </p:sp>
      <p:sp>
        <p:nvSpPr>
          <p:cNvPr id="9219" name="Rectangle 2"/>
          <p:cNvSpPr>
            <a:spLocks noGrp="1" noChangeArrowheads="1"/>
          </p:cNvSpPr>
          <p:nvPr>
            <p:ph type="title"/>
          </p:nvPr>
        </p:nvSpPr>
        <p:spPr/>
        <p:txBody>
          <a:bodyPr/>
          <a:lstStyle/>
          <a:p>
            <a:pPr eaLnBrk="1" hangingPunct="1"/>
            <a:r>
              <a:rPr lang="en-US" dirty="0"/>
              <a:t>What Agency do you Defer to?</a:t>
            </a:r>
          </a:p>
        </p:txBody>
      </p:sp>
      <p:sp>
        <p:nvSpPr>
          <p:cNvPr id="8196" name="Rectangle 3"/>
          <p:cNvSpPr>
            <a:spLocks noGrp="1" noChangeArrowheads="1"/>
          </p:cNvSpPr>
          <p:nvPr>
            <p:ph type="body" idx="1"/>
          </p:nvPr>
        </p:nvSpPr>
        <p:spPr/>
        <p:txBody>
          <a:bodyPr>
            <a:normAutofit fontScale="85000" lnSpcReduction="10000"/>
          </a:bodyPr>
          <a:lstStyle/>
          <a:p>
            <a:pPr eaLnBrk="1" hangingPunct="1">
              <a:defRPr/>
            </a:pPr>
            <a:r>
              <a:rPr lang="en-US" dirty="0"/>
              <a:t>Courts will only defer to the agency with the primary responsibility for administering the law.</a:t>
            </a:r>
          </a:p>
          <a:p>
            <a:pPr lvl="1" eaLnBrk="1" hangingPunct="1">
              <a:defRPr/>
            </a:pPr>
            <a:r>
              <a:rPr lang="en-US" dirty="0"/>
              <a:t>Why not defer to more than one agency?</a:t>
            </a:r>
          </a:p>
          <a:p>
            <a:pPr eaLnBrk="1" hangingPunct="1">
              <a:defRPr/>
            </a:pPr>
            <a:r>
              <a:rPr lang="en-US" dirty="0"/>
              <a:t>What does administering mean?</a:t>
            </a:r>
          </a:p>
          <a:p>
            <a:pPr lvl="1" eaLnBrk="1" hangingPunct="1">
              <a:defRPr/>
            </a:pPr>
            <a:r>
              <a:rPr lang="en-US" dirty="0"/>
              <a:t>EPA sets the standards for Superfund cleanups.</a:t>
            </a:r>
          </a:p>
          <a:p>
            <a:pPr lvl="1" eaLnBrk="1" hangingPunct="1">
              <a:defRPr/>
            </a:pPr>
            <a:r>
              <a:rPr lang="en-US" dirty="0"/>
              <a:t>It gets deference for these standards.</a:t>
            </a:r>
          </a:p>
          <a:p>
            <a:pPr eaLnBrk="1" hangingPunct="1">
              <a:defRPr/>
            </a:pPr>
            <a:r>
              <a:rPr lang="en-US" dirty="0"/>
              <a:t>There is a statutory mechanism for determining Superfund liability, which is overseen by the courts</a:t>
            </a:r>
          </a:p>
          <a:p>
            <a:pPr lvl="1" eaLnBrk="1" hangingPunct="1">
              <a:defRPr/>
            </a:pPr>
            <a:r>
              <a:rPr lang="en-US" dirty="0"/>
              <a:t>EPA only enforces the liability once it is determined.</a:t>
            </a:r>
          </a:p>
          <a:p>
            <a:pPr lvl="1" eaLnBrk="1" hangingPunct="1">
              <a:defRPr/>
            </a:pPr>
            <a:r>
              <a:rPr lang="en-US" dirty="0"/>
              <a:t>Should it get deference for its opinions on who is liable?</a:t>
            </a:r>
          </a:p>
        </p:txBody>
      </p:sp>
    </p:spTree>
    <p:extLst>
      <p:ext uri="{BB962C8B-B14F-4D97-AF65-F5344CB8AC3E}">
        <p14:creationId xmlns:p14="http://schemas.microsoft.com/office/powerpoint/2010/main" val="1657778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Chevron and its Variations (looking ahead)</a:t>
            </a:r>
          </a:p>
        </p:txBody>
      </p:sp>
      <p:sp>
        <p:nvSpPr>
          <p:cNvPr id="3" name="Content Placeholder 2"/>
          <p:cNvSpPr>
            <a:spLocks noGrp="1"/>
          </p:cNvSpPr>
          <p:nvPr>
            <p:ph idx="1"/>
          </p:nvPr>
        </p:nvSpPr>
        <p:spPr/>
        <p:txBody>
          <a:bodyPr>
            <a:normAutofit fontScale="70000" lnSpcReduction="20000"/>
          </a:bodyPr>
          <a:lstStyle/>
          <a:p>
            <a:r>
              <a:rPr lang="en-US" dirty="0"/>
              <a:t>The statutory language is broad or ambiguous and the agency must fill in the details.</a:t>
            </a:r>
          </a:p>
          <a:p>
            <a:pPr lvl="1"/>
            <a:r>
              <a:rPr lang="en-US" i="1" dirty="0"/>
              <a:t>Chevron</a:t>
            </a:r>
          </a:p>
          <a:p>
            <a:r>
              <a:rPr lang="en-US" dirty="0"/>
              <a:t>The statutory language is clear, but the result is contrary to other laws and practice.</a:t>
            </a:r>
          </a:p>
          <a:p>
            <a:pPr lvl="1"/>
            <a:r>
              <a:rPr lang="en-US" i="1" dirty="0"/>
              <a:t>FDA versus Brown and Williamson</a:t>
            </a:r>
            <a:r>
              <a:rPr lang="en-US" dirty="0"/>
              <a:t> (tobacco)</a:t>
            </a:r>
          </a:p>
          <a:p>
            <a:r>
              <a:rPr lang="en-US" dirty="0"/>
              <a:t>The statutory language is broad or ambiguous, but the result was not anticipated when the act was passed.</a:t>
            </a:r>
          </a:p>
          <a:p>
            <a:pPr lvl="1"/>
            <a:r>
              <a:rPr lang="en-US" i="1" dirty="0"/>
              <a:t>Mass. v. EPA</a:t>
            </a:r>
          </a:p>
          <a:p>
            <a:r>
              <a:rPr lang="en-US" dirty="0"/>
              <a:t>The statutory language is broad or ambiguous, but the result is so sweeping that Congress could not have meant it. (Elephants in mouse holes)</a:t>
            </a:r>
          </a:p>
          <a:p>
            <a:pPr lvl="1"/>
            <a:r>
              <a:rPr lang="en-US" i="1" dirty="0"/>
              <a:t>King v. Burwell</a:t>
            </a:r>
          </a:p>
          <a:p>
            <a:pPr marL="0" indent="0">
              <a:buNone/>
            </a:pPr>
            <a:endParaRPr lang="en-US" i="1" dirty="0"/>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22</a:t>
            </a:fld>
            <a:endParaRPr lang="en-US"/>
          </a:p>
        </p:txBody>
      </p:sp>
    </p:spTree>
    <p:extLst>
      <p:ext uri="{BB962C8B-B14F-4D97-AF65-F5344CB8AC3E}">
        <p14:creationId xmlns:p14="http://schemas.microsoft.com/office/powerpoint/2010/main" val="3799243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25B219-A449-4767-B9BA-BB2078917F34}"/>
              </a:ext>
            </a:extLst>
          </p:cNvPr>
          <p:cNvSpPr>
            <a:spLocks noGrp="1"/>
          </p:cNvSpPr>
          <p:nvPr>
            <p:ph type="ctrTitle"/>
          </p:nvPr>
        </p:nvSpPr>
        <p:spPr/>
        <p:txBody>
          <a:bodyPr/>
          <a:lstStyle/>
          <a:p>
            <a:r>
              <a:rPr lang="en-US" i="1" dirty="0"/>
              <a:t>Brown v. Williamson</a:t>
            </a:r>
          </a:p>
        </p:txBody>
      </p:sp>
      <p:sp>
        <p:nvSpPr>
          <p:cNvPr id="6" name="Subtitle 5">
            <a:extLst>
              <a:ext uri="{FF2B5EF4-FFF2-40B4-BE49-F238E27FC236}">
                <a16:creationId xmlns:a16="http://schemas.microsoft.com/office/drawing/2014/main" id="{8F6F5A48-8356-4D07-8031-87759538DBA7}"/>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ECD881B0-155D-4938-8203-76E40BCFE6A6}"/>
              </a:ext>
            </a:extLst>
          </p:cNvPr>
          <p:cNvSpPr>
            <a:spLocks noGrp="1"/>
          </p:cNvSpPr>
          <p:nvPr>
            <p:ph type="sldNum" sz="quarter" idx="12"/>
          </p:nvPr>
        </p:nvSpPr>
        <p:spPr/>
        <p:txBody>
          <a:bodyPr/>
          <a:lstStyle/>
          <a:p>
            <a:pPr>
              <a:defRPr/>
            </a:pPr>
            <a:fld id="{D78AFD4D-646D-45A9-BFAB-508FEBC67463}" type="slidenum">
              <a:rPr lang="en-US" smtClean="0"/>
              <a:pPr>
                <a:defRPr/>
              </a:pPr>
              <a:t>23</a:t>
            </a:fld>
            <a:endParaRPr lang="en-US"/>
          </a:p>
        </p:txBody>
      </p:sp>
    </p:spTree>
    <p:extLst>
      <p:ext uri="{BB962C8B-B14F-4D97-AF65-F5344CB8AC3E}">
        <p14:creationId xmlns:p14="http://schemas.microsoft.com/office/powerpoint/2010/main" val="57086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93E3EE-F9C4-40CF-8710-17D2794564DC}" type="slidenum">
              <a:rPr lang="en-US" smtClean="0"/>
              <a:pPr/>
              <a:t>3</a:t>
            </a:fld>
            <a:endParaRPr lang="en-US"/>
          </a:p>
        </p:txBody>
      </p:sp>
      <p:sp>
        <p:nvSpPr>
          <p:cNvPr id="5123" name="Rectangle 2"/>
          <p:cNvSpPr>
            <a:spLocks noGrp="1" noChangeArrowheads="1"/>
          </p:cNvSpPr>
          <p:nvPr>
            <p:ph type="title"/>
          </p:nvPr>
        </p:nvSpPr>
        <p:spPr/>
        <p:txBody>
          <a:bodyPr/>
          <a:lstStyle/>
          <a:p>
            <a:pPr eaLnBrk="1" hangingPunct="1"/>
            <a:r>
              <a:rPr lang="en-US" dirty="0"/>
              <a:t>Key Questions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a:t>Is it a facial challenge to a statute or a regulation, like Abbott?</a:t>
            </a:r>
          </a:p>
          <a:p>
            <a:pPr eaLnBrk="1" hangingPunct="1">
              <a:lnSpc>
                <a:spcPct val="90000"/>
              </a:lnSpc>
            </a:pPr>
            <a:r>
              <a:rPr lang="en-US" dirty="0"/>
              <a:t>Is it an “as applied” challenge, where there is more than one reasonable interpretation?</a:t>
            </a:r>
          </a:p>
          <a:p>
            <a:pPr lvl="1" eaLnBrk="1" hangingPunct="1">
              <a:lnSpc>
                <a:spcPct val="90000"/>
              </a:lnSpc>
            </a:pPr>
            <a:r>
              <a:rPr lang="en-US" dirty="0"/>
              <a:t>Is picking the controlling/best interpretation a policy choice or a legal choice?</a:t>
            </a:r>
          </a:p>
          <a:p>
            <a:pPr eaLnBrk="1" hangingPunct="1">
              <a:lnSpc>
                <a:spcPct val="90000"/>
              </a:lnSpc>
            </a:pPr>
            <a:r>
              <a:rPr lang="en-US" dirty="0"/>
              <a:t>Is the court reviewing a factual determination by the agency?</a:t>
            </a:r>
          </a:p>
          <a:p>
            <a:pPr eaLnBrk="1" hangingPunct="1">
              <a:lnSpc>
                <a:spcPct val="90000"/>
              </a:lnSpc>
            </a:pPr>
            <a:r>
              <a:rPr lang="en-US" dirty="0"/>
              <a:t>Is the court reviewing the application of the law to specific facts, i.e., a mixed question?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Pre-APA Cases</a:t>
            </a:r>
          </a:p>
        </p:txBody>
      </p:sp>
      <p:sp>
        <p:nvSpPr>
          <p:cNvPr id="6" name="Subtitle 5"/>
          <p:cNvSpPr>
            <a:spLocks noGrp="1"/>
          </p:cNvSpPr>
          <p:nvPr>
            <p:ph type="subTitle" idx="1"/>
          </p:nvPr>
        </p:nvSpPr>
        <p:spPr/>
        <p:txBody>
          <a:bodyPr/>
          <a:lstStyle/>
          <a:p>
            <a:r>
              <a:rPr lang="en-US" dirty="0"/>
              <a:t>From the first, there has been a way to argue in the alternative in every case, and this has continued to the present.</a:t>
            </a:r>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4</a:t>
            </a:fld>
            <a:endParaRPr lang="en-US"/>
          </a:p>
        </p:txBody>
      </p:sp>
    </p:spTree>
    <p:extLst>
      <p:ext uri="{BB962C8B-B14F-4D97-AF65-F5344CB8AC3E}">
        <p14:creationId xmlns:p14="http://schemas.microsoft.com/office/powerpoint/2010/main" val="102239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261FBF-93A2-45B0-A891-B2E4EF1C1AC9}" type="slidenum">
              <a:rPr lang="en-US" smtClean="0"/>
              <a:pPr/>
              <a:t>5</a:t>
            </a:fld>
            <a:endParaRPr lang="en-US"/>
          </a:p>
        </p:txBody>
      </p:sp>
      <p:sp>
        <p:nvSpPr>
          <p:cNvPr id="8195" name="Rectangle 2"/>
          <p:cNvSpPr>
            <a:spLocks noGrp="1" noChangeArrowheads="1"/>
          </p:cNvSpPr>
          <p:nvPr>
            <p:ph type="title"/>
          </p:nvPr>
        </p:nvSpPr>
        <p:spPr/>
        <p:txBody>
          <a:bodyPr/>
          <a:lstStyle/>
          <a:p>
            <a:pPr eaLnBrk="1" hangingPunct="1"/>
            <a:r>
              <a:rPr lang="en-US" dirty="0"/>
              <a:t>Deference - </a:t>
            </a:r>
            <a:r>
              <a:rPr lang="en-US" i="1" dirty="0"/>
              <a:t>NLRB v. Hearst</a:t>
            </a:r>
            <a:r>
              <a:rPr lang="en-US" dirty="0"/>
              <a:t>, 322 U.S. 111 (1944) (Newsboys)</a:t>
            </a:r>
          </a:p>
        </p:txBody>
      </p:sp>
      <p:sp>
        <p:nvSpPr>
          <p:cNvPr id="8196" name="Rectangle 3"/>
          <p:cNvSpPr>
            <a:spLocks noGrp="1" noChangeArrowheads="1"/>
          </p:cNvSpPr>
          <p:nvPr>
            <p:ph type="body" idx="1"/>
          </p:nvPr>
        </p:nvSpPr>
        <p:spPr/>
        <p:txBody>
          <a:bodyPr/>
          <a:lstStyle/>
          <a:p>
            <a:pPr eaLnBrk="1" hangingPunct="1">
              <a:lnSpc>
                <a:spcPct val="80000"/>
              </a:lnSpc>
            </a:pPr>
            <a:r>
              <a:rPr lang="en-US" sz="2800" dirty="0"/>
              <a:t>Undoubtedly questions of statutory interpretation, especially when arising in the first instance in judicial proceedings, are for the courts to resolve, giving appropriate weight to the judgment of those whose special duty is to administer the questioned statute. But where the question is one of specific application of a broad statutory term in a proceeding in which the agency administering the statute must determine it initially, the reviewing court's function is limited. . . . </a:t>
            </a:r>
            <a:r>
              <a:rPr lang="en-US" sz="2800" i="1" dirty="0"/>
              <a:t>[T]he Board's determination that specified persons are 'employees' under this Act is to be accepted if it has 'warrant in the record' and a reasonable basis in law.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4B93D6-D931-4BBC-83B8-AF80A439C2B7}" type="slidenum">
              <a:rPr lang="en-US" smtClean="0"/>
              <a:pPr/>
              <a:t>6</a:t>
            </a:fld>
            <a:endParaRPr lang="en-US"/>
          </a:p>
        </p:txBody>
      </p:sp>
      <p:sp>
        <p:nvSpPr>
          <p:cNvPr id="9219" name="Rectangle 2"/>
          <p:cNvSpPr>
            <a:spLocks noGrp="1" noChangeArrowheads="1"/>
          </p:cNvSpPr>
          <p:nvPr>
            <p:ph type="title"/>
          </p:nvPr>
        </p:nvSpPr>
        <p:spPr/>
        <p:txBody>
          <a:bodyPr/>
          <a:lstStyle/>
          <a:p>
            <a:pPr eaLnBrk="1" hangingPunct="1"/>
            <a:r>
              <a:rPr lang="en-US" dirty="0"/>
              <a:t>Persuasion</a:t>
            </a:r>
            <a:r>
              <a:rPr lang="en-US" i="1" dirty="0"/>
              <a:t> - Skidmore v. Swift &amp; Co.</a:t>
            </a:r>
            <a:r>
              <a:rPr lang="en-US" dirty="0"/>
              <a:t>, 323 U.S. 134, 140 (1944) </a:t>
            </a:r>
          </a:p>
        </p:txBody>
      </p:sp>
      <p:sp>
        <p:nvSpPr>
          <p:cNvPr id="9220" name="Rectangle 3"/>
          <p:cNvSpPr>
            <a:spLocks noGrp="1" noChangeArrowheads="1"/>
          </p:cNvSpPr>
          <p:nvPr>
            <p:ph type="body" idx="1"/>
          </p:nvPr>
        </p:nvSpPr>
        <p:spPr/>
        <p:txBody>
          <a:bodyPr/>
          <a:lstStyle/>
          <a:p>
            <a:pPr eaLnBrk="1" hangingPunct="1">
              <a:lnSpc>
                <a:spcPct val="90000"/>
              </a:lnSpc>
            </a:pPr>
            <a:r>
              <a:rPr lang="en-US" sz="2800" dirty="0"/>
              <a:t>We consider that the rulings, interpretations and opinions of the Administrator under this Act, while not controlling upon the courts by reason of their authority, do constitute a body of experience and informed judgment to which courts and litigants may properly resort for guidance. </a:t>
            </a:r>
            <a:r>
              <a:rPr lang="en-US" sz="2800" i="1" dirty="0"/>
              <a:t>The weight of such a judgment in a particular case will depend upon the thoroughness evident in its consideration, the validity of its reasoning, its consistency with earlier and later pronouncements, and all those factors which give it power to persuade, if lacking power to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90600" y="1447800"/>
            <a:ext cx="7772400" cy="1690688"/>
          </a:xfrm>
        </p:spPr>
        <p:txBody>
          <a:bodyPr/>
          <a:lstStyle/>
          <a:p>
            <a:r>
              <a:rPr lang="en-US" i="1" dirty="0"/>
              <a:t>Skidmore</a:t>
            </a:r>
            <a:r>
              <a:rPr lang="en-US" dirty="0"/>
              <a:t> and </a:t>
            </a:r>
            <a:r>
              <a:rPr lang="en-US" i="1" dirty="0"/>
              <a:t>Hearst</a:t>
            </a:r>
            <a:r>
              <a:rPr lang="en-US" dirty="0"/>
              <a:t> are still good law and are used by the courts when it is convenient. </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7</a:t>
            </a:fld>
            <a:endParaRPr lang="en-US"/>
          </a:p>
        </p:txBody>
      </p:sp>
    </p:spTree>
    <p:extLst>
      <p:ext uri="{BB962C8B-B14F-4D97-AF65-F5344CB8AC3E}">
        <p14:creationId xmlns:p14="http://schemas.microsoft.com/office/powerpoint/2010/main" val="47984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APA § 706. Scope of review</a:t>
            </a:r>
            <a:endParaRPr lang="en-US" dirty="0"/>
          </a:p>
        </p:txBody>
      </p:sp>
      <p:sp>
        <p:nvSpPr>
          <p:cNvPr id="3" name="Content Placeholder 2"/>
          <p:cNvSpPr>
            <a:spLocks noGrp="1"/>
          </p:cNvSpPr>
          <p:nvPr>
            <p:ph idx="1"/>
          </p:nvPr>
        </p:nvSpPr>
        <p:spPr>
          <a:xfrm>
            <a:off x="304800" y="2057400"/>
            <a:ext cx="8534400" cy="4572000"/>
          </a:xfrm>
        </p:spPr>
        <p:txBody>
          <a:bodyPr>
            <a:noAutofit/>
          </a:bodyPr>
          <a:lstStyle/>
          <a:p>
            <a:pPr lvl="0"/>
            <a:r>
              <a:rPr lang="en-US" sz="1600" dirty="0"/>
              <a:t>To the extent necessary to decision and when presented, the reviewing court shall decide all relevant questions of law, interpret constitutional and statutory provisions, and determine the meaning or applicability of the terms of an agency action. The reviewing court shall -</a:t>
            </a:r>
          </a:p>
          <a:p>
            <a:pPr lvl="1"/>
            <a:r>
              <a:rPr lang="en-US" sz="1600" dirty="0"/>
              <a:t>(1) compel agency action unlawfully withheld or unreasonably delayed; and </a:t>
            </a:r>
          </a:p>
          <a:p>
            <a:pPr lvl="1"/>
            <a:r>
              <a:rPr lang="en-US" sz="1600" dirty="0"/>
              <a:t>(2) hold unlawful and set aside agency action, findings, and conclusions found to be – </a:t>
            </a:r>
          </a:p>
          <a:p>
            <a:pPr lvl="2"/>
            <a:r>
              <a:rPr lang="en-US" sz="1600" b="1" dirty="0">
                <a:latin typeface="+mj-lt"/>
              </a:rPr>
              <a:t>(A) arbitrary, capricious, an abuse of discretion, or otherwise not in accordance with law; </a:t>
            </a:r>
          </a:p>
          <a:p>
            <a:pPr lvl="2"/>
            <a:r>
              <a:rPr lang="en-US" sz="1600" b="1" dirty="0">
                <a:latin typeface="+mj-lt"/>
              </a:rPr>
              <a:t>(B) contrary to constitutional right, power, privilege, or immunity; </a:t>
            </a:r>
          </a:p>
          <a:p>
            <a:pPr lvl="2"/>
            <a:r>
              <a:rPr lang="en-US" sz="1600" b="1" dirty="0">
                <a:latin typeface="+mj-lt"/>
              </a:rPr>
              <a:t>(C) in excess of statutory jurisdiction, authority, or limitations, or short of statutory right; </a:t>
            </a:r>
          </a:p>
          <a:p>
            <a:pPr lvl="2"/>
            <a:r>
              <a:rPr lang="en-US" sz="1600" b="1" dirty="0">
                <a:latin typeface="+mj-lt"/>
              </a:rPr>
              <a:t>(D) without observance of procedure required by law; </a:t>
            </a:r>
          </a:p>
          <a:p>
            <a:pPr lvl="2"/>
            <a:r>
              <a:rPr lang="en-US" sz="1600" b="1" dirty="0">
                <a:latin typeface="+mj-lt"/>
              </a:rPr>
              <a:t>(E) unsupported by substantial evidence in a case subject to sections 556 and 557 of this title or otherwise reviewed on the record of an agency hearing provided by statute; or </a:t>
            </a:r>
          </a:p>
          <a:p>
            <a:pPr lvl="2"/>
            <a:r>
              <a:rPr lang="en-US" sz="1600" b="1" dirty="0">
                <a:latin typeface="+mj-lt"/>
              </a:rPr>
              <a:t>(F) unwarranted by the facts to the extent that the facts are subject to trial de novo by the reviewing court.</a:t>
            </a:r>
            <a:r>
              <a:rPr lang="en-US" sz="1600" dirty="0">
                <a:latin typeface="+mj-lt"/>
              </a:rPr>
              <a:t> </a:t>
            </a:r>
          </a:p>
          <a:p>
            <a:pPr lvl="0"/>
            <a:r>
              <a:rPr lang="en-US" sz="1600" dirty="0"/>
              <a:t>In making the foregoing determinations, the court shall review the whole record or those parts of it cited by a party, and due account shall be taken of the rule of prejudicial error.</a:t>
            </a:r>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8</a:t>
            </a:fld>
            <a:endParaRPr lang="en-US"/>
          </a:p>
        </p:txBody>
      </p:sp>
    </p:spTree>
    <p:extLst>
      <p:ext uri="{BB962C8B-B14F-4D97-AF65-F5344CB8AC3E}">
        <p14:creationId xmlns:p14="http://schemas.microsoft.com/office/powerpoint/2010/main" val="137162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4EA660-1D43-4902-802C-2DF18B1C12E3}" type="slidenum">
              <a:rPr lang="en-US" smtClean="0"/>
              <a:pPr/>
              <a:t>9</a:t>
            </a:fld>
            <a:endParaRPr lang="en-US"/>
          </a:p>
        </p:txBody>
      </p:sp>
      <p:sp>
        <p:nvSpPr>
          <p:cNvPr id="10243" name="Rectangle 2"/>
          <p:cNvSpPr>
            <a:spLocks noGrp="1" noChangeArrowheads="1"/>
          </p:cNvSpPr>
          <p:nvPr>
            <p:ph type="title"/>
          </p:nvPr>
        </p:nvSpPr>
        <p:spPr/>
        <p:txBody>
          <a:bodyPr/>
          <a:lstStyle/>
          <a:p>
            <a:pPr eaLnBrk="1" hangingPunct="1"/>
            <a:r>
              <a:rPr lang="en-US" i="1" dirty="0"/>
              <a:t>Chevron U.S.A. Inc. v. Natural Resources Defense Council</a:t>
            </a:r>
            <a:r>
              <a:rPr lang="en-US" dirty="0"/>
              <a:t>, 467 U.S. 837 (1984) </a:t>
            </a:r>
          </a:p>
        </p:txBody>
      </p:sp>
      <p:sp>
        <p:nvSpPr>
          <p:cNvPr id="10244" name="Rectangle 3"/>
          <p:cNvSpPr>
            <a:spLocks noGrp="1" noChangeArrowheads="1"/>
          </p:cNvSpPr>
          <p:nvPr>
            <p:ph type="body" idx="1"/>
          </p:nvPr>
        </p:nvSpPr>
        <p:spPr/>
        <p:txBody>
          <a:bodyPr>
            <a:normAutofit fontScale="85000" lnSpcReduction="10000"/>
          </a:bodyPr>
          <a:lstStyle/>
          <a:p>
            <a:pPr eaLnBrk="1" hangingPunct="1"/>
            <a:r>
              <a:rPr lang="en-US" dirty="0"/>
              <a:t>The regulation - 40 CFR 51.18(j)(1)(i) and (ii) (1983):</a:t>
            </a:r>
          </a:p>
          <a:p>
            <a:pPr lvl="1" eaLnBrk="1" hangingPunct="1"/>
            <a:r>
              <a:rPr lang="en-US" dirty="0"/>
              <a:t>"(i) 'Stationary source' means any building, structure, facility, or installation which emits or may emit any air pollutant subject to regulation under the Act.</a:t>
            </a:r>
          </a:p>
          <a:p>
            <a:pPr lvl="1" eaLnBrk="1" hangingPunct="1"/>
            <a:r>
              <a:rPr lang="en-US" dirty="0"/>
              <a:t>"(ii) 'Building, structure, facility, or installation' means all of the pollutant-emitting activities which belong to the same industrial grouping, are located on one or more contiguous or adjacent properties, and are under the control of the same person (or persons under common control) except the activities of any vessel.“</a:t>
            </a:r>
          </a:p>
          <a:p>
            <a:pPr eaLnBrk="1" hangingPunct="1"/>
            <a:r>
              <a:rPr lang="en-US" dirty="0"/>
              <a:t>Regan changing the </a:t>
            </a:r>
            <a:r>
              <a:rPr lang="en-US" dirty="0" err="1"/>
              <a:t>reg</a:t>
            </a:r>
            <a:r>
              <a:rPr lang="en-US" dirty="0"/>
              <a:t> from the Carter administration.</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TotalTime>
  <Words>1750</Words>
  <Application>Microsoft Office PowerPoint</Application>
  <PresentationFormat>On-screen Show (4:3)</PresentationFormat>
  <Paragraphs>119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Narrow</vt:lpstr>
      <vt:lpstr>Tahoma</vt:lpstr>
      <vt:lpstr>Wingdings</vt:lpstr>
      <vt:lpstr>Blends</vt:lpstr>
      <vt:lpstr>Chapter 7 </vt:lpstr>
      <vt:lpstr>Judicial Review</vt:lpstr>
      <vt:lpstr>Key Questions</vt:lpstr>
      <vt:lpstr>The Pre-APA Cases</vt:lpstr>
      <vt:lpstr>Deference - NLRB v. Hearst, 322 U.S. 111 (1944) (Newsboys)</vt:lpstr>
      <vt:lpstr>Persuasion - Skidmore v. Swift &amp; Co., 323 U.S. 134, 140 (1944) </vt:lpstr>
      <vt:lpstr>Skidmore and Hearst are still good law and are used by the courts when it is convenient. </vt:lpstr>
      <vt:lpstr>APA § 706. Scope of review</vt:lpstr>
      <vt:lpstr>Chevron U.S.A. Inc. v. Natural Resources Defense Council, 467 U.S. 837 (1984) </vt:lpstr>
      <vt:lpstr>Review the Bubble on the Board</vt:lpstr>
      <vt:lpstr>The Chevron Test [18]</vt:lpstr>
      <vt:lpstr>Step One</vt:lpstr>
      <vt:lpstr>Applying Chevron Step One</vt:lpstr>
      <vt:lpstr>Step Two</vt:lpstr>
      <vt:lpstr>Applying Chevron Step Two</vt:lpstr>
      <vt:lpstr>What does it Mean to Be Silent or Ambiguous?</vt:lpstr>
      <vt:lpstr>Political Control of Agencies</vt:lpstr>
      <vt:lpstr>Miller v. AT&amp;T Corp., 250 F.3d 820 (4th Cir. 2001) </vt:lpstr>
      <vt:lpstr>What does Medical Treatment Mean?</vt:lpstr>
      <vt:lpstr>Opinions in Litigation</vt:lpstr>
      <vt:lpstr>What Agency do you Defer to?</vt:lpstr>
      <vt:lpstr>Chevron and its Variations (looking ahead)</vt:lpstr>
      <vt:lpstr>Brown v. Williamson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149</cp:revision>
  <dcterms:created xsi:type="dcterms:W3CDTF">2005-10-25T15:38:21Z</dcterms:created>
  <dcterms:modified xsi:type="dcterms:W3CDTF">2018-11-06T14:06:04Z</dcterms:modified>
</cp:coreProperties>
</file>