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98" r:id="rId2"/>
    <p:sldId id="280" r:id="rId3"/>
    <p:sldId id="287" r:id="rId4"/>
    <p:sldId id="281" r:id="rId5"/>
    <p:sldId id="289" r:id="rId6"/>
    <p:sldId id="283" r:id="rId7"/>
    <p:sldId id="282" r:id="rId8"/>
    <p:sldId id="296" r:id="rId9"/>
    <p:sldId id="293" r:id="rId10"/>
    <p:sldId id="290" r:id="rId11"/>
    <p:sldId id="299" r:id="rId12"/>
    <p:sldId id="266" r:id="rId13"/>
    <p:sldId id="279" r:id="rId14"/>
    <p:sldId id="303" r:id="rId15"/>
    <p:sldId id="305" r:id="rId16"/>
    <p:sldId id="306" r:id="rId17"/>
    <p:sldId id="267" r:id="rId18"/>
    <p:sldId id="268" r:id="rId19"/>
    <p:sldId id="309" r:id="rId20"/>
    <p:sldId id="284" r:id="rId21"/>
    <p:sldId id="307" r:id="rId22"/>
    <p:sldId id="308" r:id="rId23"/>
    <p:sldId id="285" r:id="rId24"/>
    <p:sldId id="277" r:id="rId25"/>
    <p:sldId id="278" r:id="rId26"/>
    <p:sldId id="270" r:id="rId27"/>
    <p:sldId id="271" r:id="rId28"/>
    <p:sldId id="269" r:id="rId29"/>
    <p:sldId id="300" r:id="rId30"/>
    <p:sldId id="272" r:id="rId31"/>
    <p:sldId id="30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4" autoAdjust="0"/>
    <p:restoredTop sz="86432" autoAdjust="0"/>
  </p:normalViewPr>
  <p:slideViewPr>
    <p:cSldViewPr>
      <p:cViewPr varScale="1">
        <p:scale>
          <a:sx n="141" d="100"/>
          <a:sy n="141" d="100"/>
        </p:scale>
        <p:origin x="76" y="88"/>
      </p:cViewPr>
      <p:guideLst>
        <p:guide orient="horz" pos="2160"/>
        <p:guide pos="2880"/>
      </p:guideLst>
    </p:cSldViewPr>
  </p:slideViewPr>
  <p:outlineViewPr>
    <p:cViewPr>
      <p:scale>
        <a:sx n="33" d="100"/>
        <a:sy n="33" d="100"/>
      </p:scale>
      <p:origin x="0" y="-1294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FD1F967D-BDBD-4435-BAA5-D1918C199FA4}" type="slidenum">
              <a:rPr lang="en-US"/>
              <a:pPr>
                <a:defRPr/>
              </a:pPr>
              <a:t>‹#›</a:t>
            </a:fld>
            <a:endParaRPr lang="en-US"/>
          </a:p>
        </p:txBody>
      </p:sp>
    </p:spTree>
    <p:extLst>
      <p:ext uri="{BB962C8B-B14F-4D97-AF65-F5344CB8AC3E}">
        <p14:creationId xmlns:p14="http://schemas.microsoft.com/office/powerpoint/2010/main" val="247588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1F38A45-0CA9-4FE3-8D9F-E157B58B47CD}" type="slidenum">
              <a:rPr lang="en-US"/>
              <a:pPr>
                <a:defRPr/>
              </a:pPr>
              <a:t>‹#›</a:t>
            </a:fld>
            <a:endParaRPr lang="en-US"/>
          </a:p>
        </p:txBody>
      </p:sp>
    </p:spTree>
    <p:extLst>
      <p:ext uri="{BB962C8B-B14F-4D97-AF65-F5344CB8AC3E}">
        <p14:creationId xmlns:p14="http://schemas.microsoft.com/office/powerpoint/2010/main" val="15518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77B70C6-0A65-4B47-A7B1-DE59F68746A1}" type="slidenum">
              <a:rPr lang="en-US"/>
              <a:pPr>
                <a:defRPr/>
              </a:pPr>
              <a:t>‹#›</a:t>
            </a:fld>
            <a:endParaRPr lang="en-US"/>
          </a:p>
        </p:txBody>
      </p:sp>
    </p:spTree>
    <p:extLst>
      <p:ext uri="{BB962C8B-B14F-4D97-AF65-F5344CB8AC3E}">
        <p14:creationId xmlns:p14="http://schemas.microsoft.com/office/powerpoint/2010/main" val="422149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D0EBE0-24DB-4637-87FE-BB50AA2A6F2C}" type="slidenum">
              <a:rPr lang="en-US"/>
              <a:pPr>
                <a:defRPr/>
              </a:pPr>
              <a:t>‹#›</a:t>
            </a:fld>
            <a:endParaRPr lang="en-US"/>
          </a:p>
        </p:txBody>
      </p:sp>
    </p:spTree>
    <p:extLst>
      <p:ext uri="{BB962C8B-B14F-4D97-AF65-F5344CB8AC3E}">
        <p14:creationId xmlns:p14="http://schemas.microsoft.com/office/powerpoint/2010/main" val="54261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0E523D-06F7-4D96-8D0B-BA29EB234AA8}" type="slidenum">
              <a:rPr lang="en-US"/>
              <a:pPr>
                <a:defRPr/>
              </a:pPr>
              <a:t>‹#›</a:t>
            </a:fld>
            <a:endParaRPr lang="en-US"/>
          </a:p>
        </p:txBody>
      </p:sp>
    </p:spTree>
    <p:extLst>
      <p:ext uri="{BB962C8B-B14F-4D97-AF65-F5344CB8AC3E}">
        <p14:creationId xmlns:p14="http://schemas.microsoft.com/office/powerpoint/2010/main" val="427694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36EA06-FF31-4B99-A4BD-B3BAF22272A0}" type="slidenum">
              <a:rPr lang="en-US"/>
              <a:pPr>
                <a:defRPr/>
              </a:pPr>
              <a:t>‹#›</a:t>
            </a:fld>
            <a:endParaRPr lang="en-US"/>
          </a:p>
        </p:txBody>
      </p:sp>
    </p:spTree>
    <p:extLst>
      <p:ext uri="{BB962C8B-B14F-4D97-AF65-F5344CB8AC3E}">
        <p14:creationId xmlns:p14="http://schemas.microsoft.com/office/powerpoint/2010/main" val="182623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BCEEE8-9A63-4ED5-8ACB-972795D3B2EA}" type="slidenum">
              <a:rPr lang="en-US"/>
              <a:pPr>
                <a:defRPr/>
              </a:pPr>
              <a:t>‹#›</a:t>
            </a:fld>
            <a:endParaRPr lang="en-US"/>
          </a:p>
        </p:txBody>
      </p:sp>
    </p:spTree>
    <p:extLst>
      <p:ext uri="{BB962C8B-B14F-4D97-AF65-F5344CB8AC3E}">
        <p14:creationId xmlns:p14="http://schemas.microsoft.com/office/powerpoint/2010/main" val="52315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62FA6E7-33DC-4079-90C1-F40E47419806}" type="slidenum">
              <a:rPr lang="en-US"/>
              <a:pPr>
                <a:defRPr/>
              </a:pPr>
              <a:t>‹#›</a:t>
            </a:fld>
            <a:endParaRPr lang="en-US"/>
          </a:p>
        </p:txBody>
      </p:sp>
    </p:spTree>
    <p:extLst>
      <p:ext uri="{BB962C8B-B14F-4D97-AF65-F5344CB8AC3E}">
        <p14:creationId xmlns:p14="http://schemas.microsoft.com/office/powerpoint/2010/main" val="200314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2A68A19-D237-4E96-B1A2-6CAF47E238C2}" type="slidenum">
              <a:rPr lang="en-US"/>
              <a:pPr>
                <a:defRPr/>
              </a:pPr>
              <a:t>‹#›</a:t>
            </a:fld>
            <a:endParaRPr lang="en-US"/>
          </a:p>
        </p:txBody>
      </p:sp>
    </p:spTree>
    <p:extLst>
      <p:ext uri="{BB962C8B-B14F-4D97-AF65-F5344CB8AC3E}">
        <p14:creationId xmlns:p14="http://schemas.microsoft.com/office/powerpoint/2010/main" val="5610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5A8E555-78CF-489A-B9B8-AE1AB9D2117B}" type="slidenum">
              <a:rPr lang="en-US"/>
              <a:pPr>
                <a:defRPr/>
              </a:pPr>
              <a:t>‹#›</a:t>
            </a:fld>
            <a:endParaRPr lang="en-US"/>
          </a:p>
        </p:txBody>
      </p:sp>
    </p:spTree>
    <p:extLst>
      <p:ext uri="{BB962C8B-B14F-4D97-AF65-F5344CB8AC3E}">
        <p14:creationId xmlns:p14="http://schemas.microsoft.com/office/powerpoint/2010/main" val="38612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54CB06B-BD80-4D08-92C4-14989EEAA2AB}" type="slidenum">
              <a:rPr lang="en-US"/>
              <a:pPr>
                <a:defRPr/>
              </a:pPr>
              <a:t>‹#›</a:t>
            </a:fld>
            <a:endParaRPr lang="en-US"/>
          </a:p>
        </p:txBody>
      </p:sp>
    </p:spTree>
    <p:extLst>
      <p:ext uri="{BB962C8B-B14F-4D97-AF65-F5344CB8AC3E}">
        <p14:creationId xmlns:p14="http://schemas.microsoft.com/office/powerpoint/2010/main" val="403559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E7E40AE-DE31-4BAA-907E-9C5B749123BE}" type="slidenum">
              <a:rPr lang="en-US"/>
              <a:pPr>
                <a:defRPr/>
              </a:pPr>
              <a:t>‹#›</a:t>
            </a:fld>
            <a:endParaRPr lang="en-US"/>
          </a:p>
        </p:txBody>
      </p:sp>
    </p:spTree>
    <p:extLst>
      <p:ext uri="{BB962C8B-B14F-4D97-AF65-F5344CB8AC3E}">
        <p14:creationId xmlns:p14="http://schemas.microsoft.com/office/powerpoint/2010/main" val="354749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49BA641-8EBE-4FBB-952D-8692A1C6F2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a:t>
            </a:fld>
            <a:endParaRPr lang="en-US"/>
          </a:p>
        </p:txBody>
      </p:sp>
      <p:sp>
        <p:nvSpPr>
          <p:cNvPr id="2" name="Title 1"/>
          <p:cNvSpPr>
            <a:spLocks noGrp="1"/>
          </p:cNvSpPr>
          <p:nvPr>
            <p:ph type="title" idx="4294967295"/>
          </p:nvPr>
        </p:nvSpPr>
        <p:spPr>
          <a:xfrm>
            <a:off x="1350963" y="214313"/>
            <a:ext cx="7793037" cy="1462087"/>
          </a:xfrm>
        </p:spPr>
        <p:txBody>
          <a:bodyPr/>
          <a:lstStyle/>
          <a:p>
            <a:r>
              <a:rPr lang="en-US" dirty="0" smtClean="0"/>
              <a:t>Changing Smoking Habits</a:t>
            </a:r>
            <a:endParaRPr lang="en-US" dirty="0"/>
          </a:p>
        </p:txBody>
      </p:sp>
      <p:pic>
        <p:nvPicPr>
          <p:cNvPr id="1026" name="Picture 2" descr="http://171.67.24.121/tobacco_web/images/tobacco_ads/doctors_smoking/throat_doctors/large/camels_fresh_blu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14400"/>
            <a:ext cx="8153400" cy="5258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37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E-Cigarettes and </a:t>
            </a:r>
            <a:r>
              <a:rPr lang="en-US" dirty="0" err="1" smtClean="0"/>
              <a:t>Vaping</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No smoke with tars, etc.</a:t>
            </a:r>
          </a:p>
          <a:p>
            <a:pPr lvl="1"/>
            <a:r>
              <a:rPr lang="en-US" dirty="0" smtClean="0"/>
              <a:t>No second hand smoke</a:t>
            </a:r>
          </a:p>
          <a:p>
            <a:r>
              <a:rPr lang="en-US" dirty="0" smtClean="0"/>
              <a:t>Questions</a:t>
            </a:r>
          </a:p>
          <a:p>
            <a:pPr lvl="1"/>
            <a:r>
              <a:rPr lang="en-US" dirty="0" smtClean="0"/>
              <a:t>Is this a way to stop smoking or a way to inject nicotine?</a:t>
            </a:r>
          </a:p>
          <a:p>
            <a:pPr lvl="1"/>
            <a:r>
              <a:rPr lang="en-US" dirty="0" smtClean="0"/>
              <a:t>Long term consequences of nicotine without tobacco are unknown</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10</a:t>
            </a:fld>
            <a:endParaRPr lang="en-US"/>
          </a:p>
        </p:txBody>
      </p:sp>
    </p:spTree>
    <p:extLst>
      <p:ext uri="{BB962C8B-B14F-4D97-AF65-F5344CB8AC3E}">
        <p14:creationId xmlns:p14="http://schemas.microsoft.com/office/powerpoint/2010/main" val="162515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Regulatory History of Tobacco</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11</a:t>
            </a:fld>
            <a:endParaRPr lang="en-US"/>
          </a:p>
        </p:txBody>
      </p:sp>
    </p:spTree>
    <p:extLst>
      <p:ext uri="{BB962C8B-B14F-4D97-AF65-F5344CB8AC3E}">
        <p14:creationId xmlns:p14="http://schemas.microsoft.com/office/powerpoint/2010/main" val="26318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10226-1987-4D4E-AEE6-60D5F551CACD}" type="slidenum">
              <a:rPr lang="en-US" smtClean="0"/>
              <a:pPr/>
              <a:t>12</a:t>
            </a:fld>
            <a:endParaRPr lang="en-US" dirty="0" smtClean="0"/>
          </a:p>
        </p:txBody>
      </p:sp>
      <p:sp>
        <p:nvSpPr>
          <p:cNvPr id="8195" name="Rectangle 2"/>
          <p:cNvSpPr>
            <a:spLocks noGrp="1" noChangeArrowheads="1"/>
          </p:cNvSpPr>
          <p:nvPr>
            <p:ph type="title"/>
          </p:nvPr>
        </p:nvSpPr>
        <p:spPr/>
        <p:txBody>
          <a:bodyPr/>
          <a:lstStyle/>
          <a:p>
            <a:pPr eaLnBrk="1" hangingPunct="1"/>
            <a:r>
              <a:rPr lang="en-US" dirty="0" smtClean="0"/>
              <a:t>Economic History of Tobacco</a:t>
            </a:r>
          </a:p>
        </p:txBody>
      </p:sp>
      <p:sp>
        <p:nvSpPr>
          <p:cNvPr id="8196" name="Rectangle 3"/>
          <p:cNvSpPr>
            <a:spLocks noGrp="1" noChangeArrowheads="1"/>
          </p:cNvSpPr>
          <p:nvPr>
            <p:ph type="body" idx="1"/>
          </p:nvPr>
        </p:nvSpPr>
        <p:spPr/>
        <p:txBody>
          <a:bodyPr/>
          <a:lstStyle/>
          <a:p>
            <a:pPr eaLnBrk="1" hangingPunct="1"/>
            <a:r>
              <a:rPr lang="en-US" dirty="0" smtClean="0"/>
              <a:t>What was the role of tobacco in the colonial period?</a:t>
            </a:r>
          </a:p>
          <a:p>
            <a:pPr eaLnBrk="1" hangingPunct="1"/>
            <a:r>
              <a:rPr lang="en-US" dirty="0" smtClean="0"/>
              <a:t>What are the economics of tobacco?</a:t>
            </a:r>
          </a:p>
          <a:p>
            <a:pPr lvl="1" eaLnBrk="1" hangingPunct="1"/>
            <a:r>
              <a:rPr lang="en-US" dirty="0" smtClean="0"/>
              <a:t>Why has CVS banned tobacco?</a:t>
            </a:r>
          </a:p>
          <a:p>
            <a:pPr eaLnBrk="1" hangingPunct="1"/>
            <a:r>
              <a:rPr lang="en-US" dirty="0" smtClean="0"/>
              <a:t>What is the primary role of the Bureau of Alcohol Firearms and Tobacco?</a:t>
            </a:r>
          </a:p>
          <a:p>
            <a:pPr lvl="1" eaLnBrk="1" hangingPunct="1"/>
            <a:r>
              <a:rPr lang="en-US" dirty="0" smtClean="0"/>
              <a:t>What happened when Canada raised tobacco taxes?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7F08AA-CF49-45C1-BC2F-29A0CF457796}" type="slidenum">
              <a:rPr lang="en-US" smtClean="0"/>
              <a:pPr/>
              <a:t>13</a:t>
            </a:fld>
            <a:endParaRPr lang="en-US" dirty="0" smtClean="0"/>
          </a:p>
        </p:txBody>
      </p:sp>
      <p:sp>
        <p:nvSpPr>
          <p:cNvPr id="9219" name="Rectangle 2"/>
          <p:cNvSpPr>
            <a:spLocks noGrp="1" noChangeArrowheads="1"/>
          </p:cNvSpPr>
          <p:nvPr>
            <p:ph type="title"/>
          </p:nvPr>
        </p:nvSpPr>
        <p:spPr/>
        <p:txBody>
          <a:bodyPr/>
          <a:lstStyle/>
          <a:p>
            <a:pPr eaLnBrk="1" hangingPunct="1"/>
            <a:r>
              <a:rPr lang="en-US" dirty="0" smtClean="0"/>
              <a:t>Federal Cigarette Labeling and Advertising Act - 1965/1969</a:t>
            </a:r>
          </a:p>
        </p:txBody>
      </p:sp>
      <p:sp>
        <p:nvSpPr>
          <p:cNvPr id="9220" name="Rectangle 3"/>
          <p:cNvSpPr>
            <a:spLocks noGrp="1" noChangeArrowheads="1"/>
          </p:cNvSpPr>
          <p:nvPr>
            <p:ph type="body" idx="1"/>
          </p:nvPr>
        </p:nvSpPr>
        <p:spPr/>
        <p:txBody>
          <a:bodyPr/>
          <a:lstStyle/>
          <a:p>
            <a:pPr eaLnBrk="1" hangingPunct="1">
              <a:lnSpc>
                <a:spcPct val="90000"/>
              </a:lnSpc>
            </a:pPr>
            <a:r>
              <a:rPr lang="en-US" dirty="0" smtClean="0"/>
              <a:t>Required hazard labeling on cigarettes</a:t>
            </a:r>
          </a:p>
          <a:p>
            <a:pPr eaLnBrk="1" hangingPunct="1">
              <a:lnSpc>
                <a:spcPct val="90000"/>
              </a:lnSpc>
            </a:pPr>
            <a:r>
              <a:rPr lang="en-US" dirty="0" smtClean="0"/>
              <a:t>Banned cigarette advertising in electronic media regulated by the FCC</a:t>
            </a:r>
          </a:p>
          <a:p>
            <a:pPr lvl="1" eaLnBrk="1" hangingPunct="1">
              <a:lnSpc>
                <a:spcPct val="90000"/>
              </a:lnSpc>
            </a:pPr>
            <a:r>
              <a:rPr lang="en-US" dirty="0" smtClean="0"/>
              <a:t>Why not ban it everywhere?</a:t>
            </a:r>
          </a:p>
          <a:p>
            <a:pPr eaLnBrk="1" hangingPunct="1">
              <a:lnSpc>
                <a:spcPct val="90000"/>
              </a:lnSpc>
            </a:pPr>
            <a:r>
              <a:rPr lang="en-US" dirty="0" smtClean="0"/>
              <a:t>Prevented additional state requirements</a:t>
            </a:r>
          </a:p>
          <a:p>
            <a:pPr lvl="1" eaLnBrk="1" hangingPunct="1">
              <a:lnSpc>
                <a:spcPct val="90000"/>
              </a:lnSpc>
            </a:pPr>
            <a:r>
              <a:rPr lang="en-US" dirty="0" smtClean="0"/>
              <a:t>Which requirements were they worried about?</a:t>
            </a:r>
          </a:p>
          <a:p>
            <a:pPr lvl="1" eaLnBrk="1" hangingPunct="1">
              <a:lnSpc>
                <a:spcPct val="90000"/>
              </a:lnSpc>
            </a:pPr>
            <a:r>
              <a:rPr lang="en-US" dirty="0" smtClean="0"/>
              <a:t>What happened in torts in 1965?</a:t>
            </a:r>
          </a:p>
          <a:p>
            <a:pPr eaLnBrk="1" hangingPunct="1">
              <a:lnSpc>
                <a:spcPct val="90000"/>
              </a:lnSpc>
            </a:pPr>
            <a:r>
              <a:rPr lang="en-US" dirty="0" smtClean="0"/>
              <a:t>What about non-tort concerns?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History of the FDA</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14</a:t>
            </a:fld>
            <a:endParaRPr lang="en-US"/>
          </a:p>
        </p:txBody>
      </p:sp>
    </p:spTree>
    <p:extLst>
      <p:ext uri="{BB962C8B-B14F-4D97-AF65-F5344CB8AC3E}">
        <p14:creationId xmlns:p14="http://schemas.microsoft.com/office/powerpoint/2010/main" val="108689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https://upload.wikimedia.org/wikipedia/commons/5/53/TheJungleSincla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31611"/>
            <a:ext cx="3733800" cy="5842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11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http://www.the-scientist.com/images/June2013/ElixirSulfClipCropped1(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00200"/>
            <a:ext cx="3733800" cy="392049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the-scientist.com/images/June2013/Found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26796"/>
            <a:ext cx="29527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119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3E3C51-3A03-4433-87F1-D19096D47A64}" type="slidenum">
              <a:rPr lang="en-US" smtClean="0"/>
              <a:pPr/>
              <a:t>17</a:t>
            </a:fld>
            <a:endParaRPr lang="en-US" dirty="0" smtClean="0"/>
          </a:p>
        </p:txBody>
      </p:sp>
      <p:sp>
        <p:nvSpPr>
          <p:cNvPr id="11267" name="Rectangle 2"/>
          <p:cNvSpPr>
            <a:spLocks noGrp="1" noChangeArrowheads="1"/>
          </p:cNvSpPr>
          <p:nvPr>
            <p:ph type="title"/>
          </p:nvPr>
        </p:nvSpPr>
        <p:spPr/>
        <p:txBody>
          <a:bodyPr/>
          <a:lstStyle/>
          <a:p>
            <a:pPr eaLnBrk="1" hangingPunct="1"/>
            <a:r>
              <a:rPr lang="en-US" i="1" dirty="0" smtClean="0"/>
              <a:t>FDA v. Brown &amp; Williamson Tobacco Corp., </a:t>
            </a:r>
            <a:r>
              <a:rPr lang="en-US" dirty="0" smtClean="0"/>
              <a:t>529 U.S. 120 (U.S. 2000)</a:t>
            </a:r>
          </a:p>
        </p:txBody>
      </p:sp>
      <p:sp>
        <p:nvSpPr>
          <p:cNvPr id="11268" name="Rectangle 3"/>
          <p:cNvSpPr>
            <a:spLocks noGrp="1" noChangeArrowheads="1"/>
          </p:cNvSpPr>
          <p:nvPr>
            <p:ph type="body" idx="1"/>
          </p:nvPr>
        </p:nvSpPr>
        <p:spPr/>
        <p:txBody>
          <a:bodyPr>
            <a:normAutofit lnSpcReduction="10000"/>
          </a:bodyPr>
          <a:lstStyle/>
          <a:p>
            <a:pPr eaLnBrk="1" hangingPunct="1"/>
            <a:r>
              <a:rPr lang="en-US" dirty="0" smtClean="0"/>
              <a:t>What had the FDA said about tobacco regulation over the past 50 years?</a:t>
            </a:r>
          </a:p>
          <a:p>
            <a:pPr eaLnBrk="1" hangingPunct="1"/>
            <a:r>
              <a:rPr lang="en-US" dirty="0" smtClean="0"/>
              <a:t>Which group of smokers did the regulation target?</a:t>
            </a:r>
          </a:p>
          <a:p>
            <a:pPr lvl="1" eaLnBrk="1" hangingPunct="1"/>
            <a:r>
              <a:rPr lang="en-US" dirty="0" smtClean="0"/>
              <a:t>Why this group?</a:t>
            </a:r>
          </a:p>
          <a:p>
            <a:pPr lvl="1" eaLnBrk="1" hangingPunct="1"/>
            <a:r>
              <a:rPr lang="en-US" dirty="0" smtClean="0"/>
              <a:t>How did the regulation attempt to reduce smoking in this group?</a:t>
            </a:r>
          </a:p>
          <a:p>
            <a:pPr eaLnBrk="1" hangingPunct="1"/>
            <a:r>
              <a:rPr lang="en-US" dirty="0" smtClean="0"/>
              <a:t>What was the tobacco companies attack on this regulation?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D70634-66BD-458F-8A49-9E1604D8A714}" type="slidenum">
              <a:rPr lang="en-US" smtClean="0"/>
              <a:pPr/>
              <a:t>18</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FDA Jurisdiction</a:t>
            </a:r>
          </a:p>
        </p:txBody>
      </p:sp>
      <p:sp>
        <p:nvSpPr>
          <p:cNvPr id="16388" name="Rectangle 3"/>
          <p:cNvSpPr>
            <a:spLocks noGrp="1" noChangeArrowheads="1"/>
          </p:cNvSpPr>
          <p:nvPr>
            <p:ph type="body" idx="1"/>
          </p:nvPr>
        </p:nvSpPr>
        <p:spPr/>
        <p:txBody>
          <a:bodyPr>
            <a:normAutofit/>
          </a:bodyPr>
          <a:lstStyle/>
          <a:p>
            <a:pPr eaLnBrk="1" hangingPunct="1">
              <a:defRPr/>
            </a:pPr>
            <a:r>
              <a:rPr lang="en-US" sz="2800" dirty="0" smtClean="0"/>
              <a:t>Based</a:t>
            </a:r>
            <a:r>
              <a:rPr lang="en-US" sz="2800" baseline="0" dirty="0" smtClean="0"/>
              <a:t> on interstate sale of the drug/device</a:t>
            </a:r>
            <a:endParaRPr lang="en-US" sz="2800" dirty="0" smtClean="0"/>
          </a:p>
          <a:p>
            <a:pPr lvl="1" eaLnBrk="1" hangingPunct="1">
              <a:defRPr/>
            </a:pPr>
            <a:r>
              <a:rPr lang="en-US" sz="2800" dirty="0" smtClean="0"/>
              <a:t>Not </a:t>
            </a:r>
            <a:r>
              <a:rPr lang="en-US" sz="2800" dirty="0" smtClean="0"/>
              <a:t>the broad definition of interstate commerce used in civil rights cases</a:t>
            </a:r>
          </a:p>
          <a:p>
            <a:pPr lvl="1" eaLnBrk="1" hangingPunct="1">
              <a:defRPr/>
            </a:pPr>
            <a:r>
              <a:rPr lang="en-US" sz="2800" dirty="0" smtClean="0"/>
              <a:t>Only regulates manufacturing, interstate sale, and promotion.</a:t>
            </a:r>
          </a:p>
          <a:p>
            <a:pPr lvl="1" eaLnBrk="1" hangingPunct="1">
              <a:defRPr/>
            </a:pPr>
            <a:r>
              <a:rPr lang="en-US" sz="2800" dirty="0" smtClean="0"/>
              <a:t>No authority over how drugs are prescribed and used</a:t>
            </a:r>
          </a:p>
          <a:p>
            <a:pPr eaLnBrk="1" hangingPunct="1">
              <a:defRPr/>
            </a:pPr>
            <a:r>
              <a:rPr lang="en-US" sz="2800" dirty="0" smtClean="0"/>
              <a:t>Unless </a:t>
            </a:r>
            <a:r>
              <a:rPr lang="en-US" sz="2800" dirty="0" smtClean="0"/>
              <a:t>the state regulates you, you can make and sell a drug within a state and not be under FDA </a:t>
            </a:r>
            <a:r>
              <a:rPr lang="en-US" sz="2800" dirty="0" smtClean="0"/>
              <a:t>regulation</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Jurisdiction</a:t>
            </a:r>
            <a:endParaRPr lang="en-US" dirty="0"/>
          </a:p>
        </p:txBody>
      </p:sp>
      <p:sp>
        <p:nvSpPr>
          <p:cNvPr id="3" name="Content Placeholder 2"/>
          <p:cNvSpPr>
            <a:spLocks noGrp="1"/>
          </p:cNvSpPr>
          <p:nvPr>
            <p:ph idx="1"/>
          </p:nvPr>
        </p:nvSpPr>
        <p:spPr/>
        <p:txBody>
          <a:bodyPr/>
          <a:lstStyle/>
          <a:p>
            <a:pPr eaLnBrk="1" hangingPunct="1">
              <a:defRPr/>
            </a:pPr>
            <a:r>
              <a:rPr lang="en-US" dirty="0" smtClean="0"/>
              <a:t>BAFT – Bureau of alcohol</a:t>
            </a:r>
            <a:r>
              <a:rPr lang="en-US" dirty="0" smtClean="0"/>
              <a:t>, tobacco, and firearms</a:t>
            </a:r>
            <a:r>
              <a:rPr lang="en-US" dirty="0" smtClean="0"/>
              <a:t> </a:t>
            </a:r>
          </a:p>
          <a:p>
            <a:pPr lvl="1" eaLnBrk="1" hangingPunct="1">
              <a:defRPr/>
            </a:pPr>
            <a:r>
              <a:rPr lang="en-US" dirty="0" smtClean="0"/>
              <a:t>Merchants of death</a:t>
            </a:r>
          </a:p>
          <a:p>
            <a:pPr lvl="1" eaLnBrk="1" hangingPunct="1">
              <a:defRPr/>
            </a:pPr>
            <a:r>
              <a:rPr lang="en-US" dirty="0" smtClean="0"/>
              <a:t>BATF deals with tax issues of tobacco</a:t>
            </a:r>
          </a:p>
          <a:p>
            <a:pPr eaLnBrk="1" hangingPunct="1">
              <a:defRPr/>
            </a:pPr>
            <a:r>
              <a:rPr lang="en-US" dirty="0" smtClean="0"/>
              <a:t>DEA – Drug Enforcement Agency</a:t>
            </a:r>
          </a:p>
          <a:p>
            <a:pPr lvl="1" eaLnBrk="1" hangingPunct="1">
              <a:defRPr/>
            </a:pPr>
            <a:r>
              <a:rPr lang="en-US" dirty="0" smtClean="0"/>
              <a:t>Federal limits on the prescribing and use of drugs through the Controlled Substances Act</a:t>
            </a:r>
          </a:p>
          <a:p>
            <a:pPr lvl="1" eaLnBrk="1" hangingPunct="1">
              <a:defRPr/>
            </a:pPr>
            <a:r>
              <a:rPr lang="en-US" dirty="0" smtClean="0"/>
              <a:t>Criminal and civil law, but managed as criminal law, not administrative law.</a:t>
            </a:r>
          </a:p>
          <a:p>
            <a:pPr lvl="1" eaLnBrk="1" hangingPunct="1">
              <a:defRPr/>
            </a:pP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19</a:t>
            </a:fld>
            <a:endParaRPr lang="en-US"/>
          </a:p>
        </p:txBody>
      </p:sp>
    </p:spTree>
    <p:extLst>
      <p:ext uri="{BB962C8B-B14F-4D97-AF65-F5344CB8AC3E}">
        <p14:creationId xmlns:p14="http://schemas.microsoft.com/office/powerpoint/2010/main" val="3097595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E87B52-10C3-4512-B5FB-1EB21D05B337}" type="slidenum">
              <a:rPr lang="en-US" smtClean="0">
                <a:solidFill>
                  <a:schemeClr val="bg2"/>
                </a:solidFill>
              </a:rPr>
              <a:pPr/>
              <a:t>2</a:t>
            </a:fld>
            <a:endParaRPr lang="en-US" dirty="0"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Politics of Tobacco Regulation</a:t>
            </a:r>
          </a:p>
        </p:txBody>
      </p:sp>
      <p:sp>
        <p:nvSpPr>
          <p:cNvPr id="3076" name="Rectangle 3"/>
          <p:cNvSpPr>
            <a:spLocks noGrp="1" noChangeArrowheads="1"/>
          </p:cNvSpPr>
          <p:nvPr>
            <p:ph type="subTitle" idx="1"/>
          </p:nvPr>
        </p:nvSpPr>
        <p:spPr/>
        <p:txBody>
          <a:bodyPr/>
          <a:lstStyle/>
          <a:p>
            <a:pPr eaLnBrk="1" hangingPunct="1"/>
            <a:r>
              <a:rPr lang="en-US" i="1" dirty="0" smtClean="0"/>
              <a:t>FDA v. Brown &amp; Williamson Tobacco Corp</a:t>
            </a:r>
            <a:r>
              <a:rPr lang="en-US" dirty="0" smtClean="0"/>
              <a:t>., 529 U.S. 120 (U.S. 2000)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26F38B-3517-471D-823B-DE3B929D833F}" type="slidenum">
              <a:rPr lang="en-US" smtClean="0"/>
              <a:pPr/>
              <a:t>20</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t>Definition of Drugs</a:t>
            </a:r>
          </a:p>
        </p:txBody>
      </p:sp>
      <p:sp>
        <p:nvSpPr>
          <p:cNvPr id="13316" name="Rectangle 3"/>
          <p:cNvSpPr>
            <a:spLocks noGrp="1" noChangeArrowheads="1"/>
          </p:cNvSpPr>
          <p:nvPr>
            <p:ph type="body" idx="1"/>
          </p:nvPr>
        </p:nvSpPr>
        <p:spPr/>
        <p:txBody>
          <a:bodyPr/>
          <a:lstStyle/>
          <a:p>
            <a:pPr eaLnBrk="1" hangingPunct="1">
              <a:lnSpc>
                <a:spcPct val="80000"/>
              </a:lnSpc>
            </a:pPr>
            <a:r>
              <a:rPr lang="en-US" dirty="0" smtClean="0"/>
              <a:t>The Act defines "drug" to include "articles (other than food) intended to affect the structure or any function of the body." 21 U. S. C. §321(g)(1)(C).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Devices</a:t>
            </a:r>
            <a:endParaRPr lang="en-US" dirty="0"/>
          </a:p>
        </p:txBody>
      </p:sp>
      <p:sp>
        <p:nvSpPr>
          <p:cNvPr id="3" name="Content Placeholder 2"/>
          <p:cNvSpPr>
            <a:spLocks noGrp="1"/>
          </p:cNvSpPr>
          <p:nvPr>
            <p:ph idx="1"/>
          </p:nvPr>
        </p:nvSpPr>
        <p:spPr/>
        <p:txBody>
          <a:bodyPr/>
          <a:lstStyle/>
          <a:p>
            <a:pPr eaLnBrk="1" hangingPunct="1">
              <a:lnSpc>
                <a:spcPct val="80000"/>
              </a:lnSpc>
            </a:pPr>
            <a:r>
              <a:rPr lang="en-US" dirty="0" smtClean="0"/>
              <a:t>It defines "device," in part, as "an instrument, apparatus, implement, machine, contrivance, ... or other similar or related article, including any component, part, or accessory, which is ... intended to affect the structure or any function of the body." §321(h). </a:t>
            </a:r>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21</a:t>
            </a:fld>
            <a:endParaRPr lang="en-US"/>
          </a:p>
        </p:txBody>
      </p:sp>
    </p:spTree>
    <p:extLst>
      <p:ext uri="{BB962C8B-B14F-4D97-AF65-F5344CB8AC3E}">
        <p14:creationId xmlns:p14="http://schemas.microsoft.com/office/powerpoint/2010/main" val="1718390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Combination Products</a:t>
            </a:r>
            <a:endParaRPr lang="en-US" dirty="0"/>
          </a:p>
        </p:txBody>
      </p:sp>
      <p:sp>
        <p:nvSpPr>
          <p:cNvPr id="3" name="Content Placeholder 2"/>
          <p:cNvSpPr>
            <a:spLocks noGrp="1"/>
          </p:cNvSpPr>
          <p:nvPr>
            <p:ph idx="1"/>
          </p:nvPr>
        </p:nvSpPr>
        <p:spPr/>
        <p:txBody>
          <a:bodyPr/>
          <a:lstStyle/>
          <a:p>
            <a:pPr eaLnBrk="1" hangingPunct="1">
              <a:lnSpc>
                <a:spcPct val="80000"/>
              </a:lnSpc>
            </a:pPr>
            <a:r>
              <a:rPr lang="en-US" dirty="0" smtClean="0"/>
              <a:t>The Act also grants the FDA the authority to regulate so-called "combination products," which "constitute a combination of a drug, device, or biologic product." §353(g)(1). The FDA has construed this provision as giving it the discretion to regulate combination products as drugs, as devices, or as both. See 61 Fed. Reg. 44400 (1996). </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22</a:t>
            </a:fld>
            <a:endParaRPr lang="en-US"/>
          </a:p>
        </p:txBody>
      </p:sp>
    </p:spTree>
    <p:extLst>
      <p:ext uri="{BB962C8B-B14F-4D97-AF65-F5344CB8AC3E}">
        <p14:creationId xmlns:p14="http://schemas.microsoft.com/office/powerpoint/2010/main" val="2791366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Tobacco as a Combination Product</a:t>
            </a:r>
          </a:p>
        </p:txBody>
      </p:sp>
      <p:sp>
        <p:nvSpPr>
          <p:cNvPr id="17411" name="Content Placeholder 2"/>
          <p:cNvSpPr>
            <a:spLocks noGrp="1"/>
          </p:cNvSpPr>
          <p:nvPr>
            <p:ph idx="1"/>
          </p:nvPr>
        </p:nvSpPr>
        <p:spPr/>
        <p:txBody>
          <a:bodyPr/>
          <a:lstStyle/>
          <a:p>
            <a:pPr eaLnBrk="1" hangingPunct="1"/>
            <a:r>
              <a:rPr lang="en-US" dirty="0" smtClean="0"/>
              <a:t>What is the purpose of a cigarette?</a:t>
            </a:r>
          </a:p>
          <a:p>
            <a:pPr eaLnBrk="1" hangingPunct="1"/>
            <a:r>
              <a:rPr lang="en-US" dirty="0" smtClean="0"/>
              <a:t>Is it purely a drug delivery system?</a:t>
            </a:r>
          </a:p>
          <a:p>
            <a:pPr eaLnBrk="1" hangingPunct="1"/>
            <a:r>
              <a:rPr lang="en-US" dirty="0" smtClean="0"/>
              <a:t>How else can you deliver nicotine?</a:t>
            </a:r>
          </a:p>
          <a:p>
            <a:pPr eaLnBrk="1" hangingPunct="1"/>
            <a:r>
              <a:rPr lang="en-US" dirty="0" smtClean="0"/>
              <a:t>Why might you want to deliver nicotine without smoking?</a:t>
            </a:r>
          </a:p>
          <a:p>
            <a:pPr eaLnBrk="1" hangingPunct="1"/>
            <a:r>
              <a:rPr lang="en-US" dirty="0" smtClean="0"/>
              <a:t>How do e-cigarettes fit into this scheme?</a:t>
            </a:r>
          </a:p>
        </p:txBody>
      </p:sp>
      <p:sp>
        <p:nvSpPr>
          <p:cNvPr id="1741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6910AE-E851-4B51-99C8-5599191B7804}"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596A8E-97DF-4E20-9C30-053CBEC00E6E}" type="slidenum">
              <a:rPr lang="en-US" smtClean="0"/>
              <a:pPr/>
              <a:t>24</a:t>
            </a:fld>
            <a:endParaRPr lang="en-US" dirty="0" smtClean="0"/>
          </a:p>
        </p:txBody>
      </p:sp>
      <p:sp>
        <p:nvSpPr>
          <p:cNvPr id="14339" name="Rectangle 2"/>
          <p:cNvSpPr>
            <a:spLocks noGrp="1" noChangeArrowheads="1"/>
          </p:cNvSpPr>
          <p:nvPr>
            <p:ph type="title"/>
          </p:nvPr>
        </p:nvSpPr>
        <p:spPr/>
        <p:txBody>
          <a:bodyPr/>
          <a:lstStyle/>
          <a:p>
            <a:pPr eaLnBrk="1" hangingPunct="1"/>
            <a:r>
              <a:rPr lang="en-US" dirty="0" smtClean="0"/>
              <a:t>Enforcement Tools: Adulteration and Misbranding</a:t>
            </a:r>
          </a:p>
        </p:txBody>
      </p:sp>
      <p:sp>
        <p:nvSpPr>
          <p:cNvPr id="14340" name="Rectangle 3"/>
          <p:cNvSpPr>
            <a:spLocks noGrp="1" noChangeArrowheads="1"/>
          </p:cNvSpPr>
          <p:nvPr>
            <p:ph type="body" idx="1"/>
          </p:nvPr>
        </p:nvSpPr>
        <p:spPr/>
        <p:txBody>
          <a:bodyPr/>
          <a:lstStyle/>
          <a:p>
            <a:pPr eaLnBrk="1" hangingPunct="1"/>
            <a:r>
              <a:rPr lang="en-US" sz="2800" dirty="0" smtClean="0"/>
              <a:t>The Act prohibits "[t]he introduction or delivery for introduction into interstate commerce of any food, drug, device, or cosmetic that is </a:t>
            </a:r>
            <a:r>
              <a:rPr lang="en-US" sz="2800" dirty="0" err="1" smtClean="0"/>
              <a:t>adultered</a:t>
            </a:r>
            <a:r>
              <a:rPr lang="en-US" sz="2800" dirty="0" smtClean="0"/>
              <a:t> or misbranded." 21 U. S. C. §331(a)</a:t>
            </a:r>
          </a:p>
          <a:p>
            <a:pPr eaLnBrk="1" hangingPunct="1"/>
            <a:r>
              <a:rPr lang="en-US" sz="2800" dirty="0" smtClean="0"/>
              <a:t>§352(j) deems a drug or device misbranded "[i]f it is dangerous to health when used in the dosage or manner, or with the frequency or duration prescribed, recommended, or suggested in the labeling thereof."</a:t>
            </a:r>
          </a:p>
          <a:p>
            <a:pPr eaLnBrk="1" hangingPunct="1"/>
            <a:r>
              <a:rPr lang="en-US" sz="2800" dirty="0" smtClean="0"/>
              <a:t>Drugs must be proven safe and effective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5EF2D1-96BA-41A9-9B71-5A8C29036180}" type="slidenum">
              <a:rPr lang="en-US" smtClean="0"/>
              <a:pPr/>
              <a:t>25</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Enforcement Tools: Labeling</a:t>
            </a:r>
          </a:p>
        </p:txBody>
      </p:sp>
      <p:sp>
        <p:nvSpPr>
          <p:cNvPr id="15364" name="Rectangle 3"/>
          <p:cNvSpPr>
            <a:spLocks noGrp="1" noChangeArrowheads="1"/>
          </p:cNvSpPr>
          <p:nvPr>
            <p:ph type="body" idx="1"/>
          </p:nvPr>
        </p:nvSpPr>
        <p:spPr/>
        <p:txBody>
          <a:bodyPr>
            <a:normAutofit lnSpcReduction="10000"/>
          </a:bodyPr>
          <a:lstStyle/>
          <a:p>
            <a:pPr eaLnBrk="1" hangingPunct="1">
              <a:defRPr/>
            </a:pPr>
            <a:r>
              <a:rPr lang="en-US" dirty="0" smtClean="0"/>
              <a:t>Second, a drug or device is misbranded under the Act "[u]</a:t>
            </a:r>
            <a:r>
              <a:rPr lang="en-US" dirty="0" err="1" smtClean="0"/>
              <a:t>nless</a:t>
            </a:r>
            <a:r>
              <a:rPr lang="en-US" dirty="0" smtClean="0"/>
              <a:t> its labeling bears ... adequate directions for use ... in such manner and form, as are necessary for the protection of users," except where such directions are "not necessary for the protection of the public health." §352(f)(1). </a:t>
            </a:r>
          </a:p>
          <a:p>
            <a:pPr eaLnBrk="1" hangingPunct="1">
              <a:defRPr/>
            </a:pPr>
            <a:r>
              <a:rPr lang="en-US" dirty="0" smtClean="0"/>
              <a:t>Mislabeling is a major enforcement </a:t>
            </a:r>
            <a:r>
              <a:rPr lang="en-US" dirty="0" smtClean="0"/>
              <a:t>tool</a:t>
            </a:r>
          </a:p>
          <a:p>
            <a:pPr eaLnBrk="1" hangingPunct="1">
              <a:defRPr/>
            </a:pPr>
            <a:r>
              <a:rPr lang="en-US" dirty="0" smtClean="0"/>
              <a:t>Difference between prescription and over the counter (OTC) drugs.</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BFD266-8E45-42B7-9822-2BE6CDD6C5F7}" type="slidenum">
              <a:rPr lang="en-US" smtClean="0"/>
              <a:pPr/>
              <a:t>26</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Chevron - Step One</a:t>
            </a:r>
          </a:p>
        </p:txBody>
      </p:sp>
      <p:sp>
        <p:nvSpPr>
          <p:cNvPr id="20484" name="Rectangle 3"/>
          <p:cNvSpPr>
            <a:spLocks noGrp="1" noChangeArrowheads="1"/>
          </p:cNvSpPr>
          <p:nvPr>
            <p:ph type="body" idx="1"/>
          </p:nvPr>
        </p:nvSpPr>
        <p:spPr/>
        <p:txBody>
          <a:bodyPr/>
          <a:lstStyle/>
          <a:p>
            <a:pPr eaLnBrk="1" hangingPunct="1"/>
            <a:r>
              <a:rPr lang="en-US" dirty="0" smtClean="0"/>
              <a:t>Does tobacco fall under the statute?</a:t>
            </a:r>
          </a:p>
          <a:p>
            <a:pPr lvl="1" eaLnBrk="1" hangingPunct="1"/>
            <a:r>
              <a:rPr lang="en-US" dirty="0" smtClean="0"/>
              <a:t>Is it specifically named?</a:t>
            </a:r>
          </a:p>
          <a:p>
            <a:pPr lvl="1" eaLnBrk="1" hangingPunct="1"/>
            <a:r>
              <a:rPr lang="en-US" dirty="0" smtClean="0"/>
              <a:t>Is it specifically prohibited?</a:t>
            </a:r>
          </a:p>
          <a:p>
            <a:pPr eaLnBrk="1" hangingPunct="1"/>
            <a:r>
              <a:rPr lang="en-US" dirty="0" smtClean="0"/>
              <a:t>Why is there a question of ambiguity in what the statute means?</a:t>
            </a:r>
          </a:p>
          <a:p>
            <a:pPr lvl="1" eaLnBrk="1" hangingPunct="1"/>
            <a:r>
              <a:rPr lang="en-US" dirty="0" smtClean="0"/>
              <a:t>Is tobacco sold for its effects on the body?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6329AD-0EA1-459D-96EF-FB5ABCC1093C}" type="slidenum">
              <a:rPr lang="en-US" smtClean="0"/>
              <a:pPr/>
              <a:t>27</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Chevron – Step Two</a:t>
            </a:r>
          </a:p>
        </p:txBody>
      </p:sp>
      <p:sp>
        <p:nvSpPr>
          <p:cNvPr id="21508" name="Rectangle 3"/>
          <p:cNvSpPr>
            <a:spLocks noGrp="1" noChangeArrowheads="1"/>
          </p:cNvSpPr>
          <p:nvPr>
            <p:ph type="body" idx="1"/>
          </p:nvPr>
        </p:nvSpPr>
        <p:spPr/>
        <p:txBody>
          <a:bodyPr/>
          <a:lstStyle/>
          <a:p>
            <a:pPr eaLnBrk="1" hangingPunct="1">
              <a:lnSpc>
                <a:spcPct val="90000"/>
              </a:lnSpc>
            </a:pPr>
            <a:r>
              <a:rPr lang="en-US" sz="2800" dirty="0" smtClean="0"/>
              <a:t>What was congressional intent?</a:t>
            </a:r>
          </a:p>
          <a:p>
            <a:pPr lvl="1" eaLnBrk="1" hangingPunct="1">
              <a:lnSpc>
                <a:spcPct val="90000"/>
              </a:lnSpc>
            </a:pPr>
            <a:r>
              <a:rPr lang="en-US" sz="2800" dirty="0" smtClean="0"/>
              <a:t>What about in the 30s, when the modern drug provisions were passed?</a:t>
            </a:r>
          </a:p>
          <a:p>
            <a:pPr lvl="1" eaLnBrk="1" hangingPunct="1">
              <a:lnSpc>
                <a:spcPct val="90000"/>
              </a:lnSpc>
            </a:pPr>
            <a:r>
              <a:rPr lang="en-US" sz="2800" dirty="0" smtClean="0"/>
              <a:t>The 1950s when they were expanded?</a:t>
            </a:r>
          </a:p>
          <a:p>
            <a:pPr eaLnBrk="1" hangingPunct="1">
              <a:lnSpc>
                <a:spcPct val="90000"/>
              </a:lnSpc>
            </a:pPr>
            <a:r>
              <a:rPr lang="en-US" sz="2800" dirty="0" smtClean="0"/>
              <a:t>What is the evidence that congress did not intend for the FDA to regulation tobacco in modern times?</a:t>
            </a:r>
          </a:p>
          <a:p>
            <a:pPr lvl="1" eaLnBrk="1" hangingPunct="1">
              <a:lnSpc>
                <a:spcPct val="90000"/>
              </a:lnSpc>
            </a:pPr>
            <a:r>
              <a:rPr lang="en-US" sz="2800" dirty="0" smtClean="0"/>
              <a:t>Alternative regulatory schemes and agencies?</a:t>
            </a:r>
          </a:p>
          <a:p>
            <a:pPr lvl="1" eaLnBrk="1" hangingPunct="1">
              <a:lnSpc>
                <a:spcPct val="90000"/>
              </a:lnSpc>
            </a:pPr>
            <a:r>
              <a:rPr lang="en-US" sz="2800" dirty="0" smtClean="0"/>
              <a:t>Renewed and expanded the FDA Act without addressing tobacco, despite efforts to add tobacco to the 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38BEA-33BA-40E2-BDFD-1F1A85286CA3}" type="slidenum">
              <a:rPr lang="en-US" smtClean="0"/>
              <a:pPr/>
              <a:t>28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Does the FDA Model</a:t>
            </a:r>
            <a:r>
              <a:rPr lang="en-US" baseline="0" dirty="0" smtClean="0"/>
              <a:t> fit Tobacco?</a:t>
            </a:r>
            <a:endParaRPr lang="en-US" dirty="0" smtClean="0"/>
          </a:p>
        </p:txBody>
      </p:sp>
      <p:sp>
        <p:nvSpPr>
          <p:cNvPr id="18436" name="Rectangle 3"/>
          <p:cNvSpPr>
            <a:spLocks noGrp="1" noChangeArrowheads="1"/>
          </p:cNvSpPr>
          <p:nvPr>
            <p:ph type="body" idx="1"/>
          </p:nvPr>
        </p:nvSpPr>
        <p:spPr/>
        <p:txBody>
          <a:bodyPr>
            <a:normAutofit fontScale="92500" lnSpcReduction="20000"/>
          </a:bodyPr>
          <a:lstStyle/>
          <a:p>
            <a:pPr eaLnBrk="1" hangingPunct="1">
              <a:defRPr/>
            </a:pPr>
            <a:r>
              <a:rPr lang="en-US" dirty="0" smtClean="0"/>
              <a:t>Does tobacco fit within the definition of a drug?</a:t>
            </a:r>
          </a:p>
          <a:p>
            <a:pPr lvl="1" eaLnBrk="1" hangingPunct="1">
              <a:defRPr/>
            </a:pPr>
            <a:r>
              <a:rPr lang="en-US" dirty="0" smtClean="0"/>
              <a:t>Is tobacco safe and effective for any use?</a:t>
            </a:r>
          </a:p>
          <a:p>
            <a:pPr lvl="1" eaLnBrk="1" hangingPunct="1">
              <a:defRPr/>
            </a:pPr>
            <a:r>
              <a:rPr lang="en-US" dirty="0"/>
              <a:t>Is it possible to label tobacco so it can be used safely</a:t>
            </a:r>
            <a:r>
              <a:rPr lang="en-US" dirty="0" smtClean="0"/>
              <a:t>?</a:t>
            </a:r>
            <a:endParaRPr lang="en-US" dirty="0" smtClean="0"/>
          </a:p>
          <a:p>
            <a:pPr eaLnBrk="1" hangingPunct="1">
              <a:defRPr/>
            </a:pPr>
            <a:r>
              <a:rPr lang="en-US" dirty="0" smtClean="0"/>
              <a:t>What </a:t>
            </a:r>
            <a:r>
              <a:rPr lang="en-US" dirty="0" smtClean="0"/>
              <a:t>would be the effect of applying the safe and effective test to tobacco?</a:t>
            </a:r>
          </a:p>
          <a:p>
            <a:pPr lvl="1" eaLnBrk="1" hangingPunct="1">
              <a:defRPr/>
            </a:pPr>
            <a:r>
              <a:rPr lang="en-US" dirty="0" smtClean="0"/>
              <a:t>Thus</a:t>
            </a:r>
            <a:r>
              <a:rPr lang="en-US" dirty="0"/>
              <a:t>, the Act generally requires the FDA to prevent the marketing of any drug or device where the "potential for inflicting death or physical injury is not offset by the possibility of therapeutic benefit</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not Banning Tobacco</a:t>
            </a:r>
            <a:endParaRPr lang="en-US" dirty="0"/>
          </a:p>
        </p:txBody>
      </p:sp>
      <p:sp>
        <p:nvSpPr>
          <p:cNvPr id="3" name="Content Placeholder 2"/>
          <p:cNvSpPr>
            <a:spLocks noGrp="1"/>
          </p:cNvSpPr>
          <p:nvPr>
            <p:ph idx="1"/>
          </p:nvPr>
        </p:nvSpPr>
        <p:spPr/>
        <p:txBody>
          <a:bodyPr>
            <a:normAutofit fontScale="92500"/>
          </a:bodyPr>
          <a:lstStyle/>
          <a:p>
            <a:pPr eaLnBrk="1" hangingPunct="1">
              <a:defRPr/>
            </a:pPr>
            <a:r>
              <a:rPr lang="en-US" dirty="0"/>
              <a:t>How does the FDA argue that it does not have to show that tobacco is safe and effective?</a:t>
            </a:r>
          </a:p>
          <a:p>
            <a:pPr eaLnBrk="1" hangingPunct="1">
              <a:defRPr/>
            </a:pPr>
            <a:r>
              <a:rPr lang="en-US" dirty="0"/>
              <a:t>What are the arguments against banning tobacco?</a:t>
            </a:r>
          </a:p>
          <a:p>
            <a:pPr eaLnBrk="1" hangingPunct="1">
              <a:defRPr/>
            </a:pPr>
            <a:r>
              <a:rPr lang="en-US" dirty="0"/>
              <a:t>How can regulation make tobacco safer, if not safe?</a:t>
            </a:r>
          </a:p>
          <a:p>
            <a:pPr eaLnBrk="1" hangingPunct="1">
              <a:defRPr/>
            </a:pPr>
            <a:r>
              <a:rPr lang="en-US" dirty="0"/>
              <a:t>Is safer OK under the “safe for the intended use” test?</a:t>
            </a:r>
          </a:p>
          <a:p>
            <a:pPr lvl="1" eaLnBrk="1" hangingPunct="1">
              <a:defRPr/>
            </a:pPr>
            <a:r>
              <a:rPr lang="en-US" dirty="0"/>
              <a:t>How is tobacco different from chemotherapy drugs?</a:t>
            </a:r>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29</a:t>
            </a:fld>
            <a:endParaRPr lang="en-US"/>
          </a:p>
        </p:txBody>
      </p:sp>
    </p:spTree>
    <p:extLst>
      <p:ext uri="{BB962C8B-B14F-4D97-AF65-F5344CB8AC3E}">
        <p14:creationId xmlns:p14="http://schemas.microsoft.com/office/powerpoint/2010/main" val="392088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Pharmacology of Tobacco</a:t>
            </a:r>
          </a:p>
        </p:txBody>
      </p:sp>
      <p:sp>
        <p:nvSpPr>
          <p:cNvPr id="4099" name="Content Placeholder 2"/>
          <p:cNvSpPr>
            <a:spLocks noGrp="1"/>
          </p:cNvSpPr>
          <p:nvPr>
            <p:ph idx="1"/>
          </p:nvPr>
        </p:nvSpPr>
        <p:spPr/>
        <p:txBody>
          <a:bodyPr/>
          <a:lstStyle/>
          <a:p>
            <a:r>
              <a:rPr lang="en-US" dirty="0" smtClean="0"/>
              <a:t>Primary drug effect is nicotine</a:t>
            </a:r>
          </a:p>
          <a:p>
            <a:pPr lvl="1"/>
            <a:r>
              <a:rPr lang="en-US" dirty="0" smtClean="0"/>
              <a:t>Strong nervous system drug using in classic neurophysiology research</a:t>
            </a:r>
          </a:p>
          <a:p>
            <a:pPr lvl="1"/>
            <a:r>
              <a:rPr lang="en-US" dirty="0" smtClean="0"/>
              <a:t>Great natural bug killer</a:t>
            </a:r>
          </a:p>
          <a:p>
            <a:r>
              <a:rPr lang="en-US" dirty="0" smtClean="0"/>
              <a:t>An oily plant that makes a smoky fire</a:t>
            </a:r>
          </a:p>
          <a:p>
            <a:pPr lvl="1"/>
            <a:r>
              <a:rPr lang="en-US" dirty="0" smtClean="0"/>
              <a:t>Tars from combustion cause cancer and emphysema</a:t>
            </a:r>
          </a:p>
          <a:p>
            <a:pPr lvl="1"/>
            <a:r>
              <a:rPr lang="en-US" dirty="0" smtClean="0"/>
              <a:t>Is marijuana safer?</a:t>
            </a:r>
          </a:p>
        </p:txBody>
      </p:sp>
      <p:sp>
        <p:nvSpPr>
          <p:cNvPr id="4100"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0AFEE1D-D647-478C-BF2B-85A700FE3BDE}"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ACC595-19C5-4307-891A-B0A05C16E18A}" type="slidenum">
              <a:rPr lang="en-US" smtClean="0"/>
              <a:pPr/>
              <a:t>30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United States Supreme Court Opinion</a:t>
            </a:r>
          </a:p>
        </p:txBody>
      </p:sp>
      <p:sp>
        <p:nvSpPr>
          <p:cNvPr id="22532" name="Rectangle 3"/>
          <p:cNvSpPr>
            <a:spLocks noGrp="1" noChangeArrowheads="1"/>
          </p:cNvSpPr>
          <p:nvPr>
            <p:ph type="body" idx="1"/>
          </p:nvPr>
        </p:nvSpPr>
        <p:spPr/>
        <p:txBody>
          <a:bodyPr>
            <a:normAutofit lnSpcReduction="10000"/>
          </a:bodyPr>
          <a:lstStyle/>
          <a:p>
            <a:pPr eaLnBrk="1" hangingPunct="1"/>
            <a:r>
              <a:rPr lang="en-US" dirty="0" smtClean="0"/>
              <a:t>“Reading the FDCA as a whole, as well as in conjunction with Congress' subsequent tobacco-specific legislation, it is plain that Congress has not given the FDA the authority that it seeks to exercise here. For these reasons, the judgment of the Court of Appeals for the Fourth Circuit is affirmed.”</a:t>
            </a:r>
          </a:p>
          <a:p>
            <a:pPr eaLnBrk="1" hangingPunct="1"/>
            <a:r>
              <a:rPr lang="en-US" dirty="0" smtClean="0"/>
              <a:t>Does this now relate back and change Step 1, i.e., is this the Chevron Step 0 three step?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Politics</a:t>
            </a:r>
            <a:endParaRPr lang="en-US" dirty="0"/>
          </a:p>
        </p:txBody>
      </p:sp>
      <p:sp>
        <p:nvSpPr>
          <p:cNvPr id="3" name="Content Placeholder 2"/>
          <p:cNvSpPr>
            <a:spLocks noGrp="1"/>
          </p:cNvSpPr>
          <p:nvPr>
            <p:ph idx="1"/>
          </p:nvPr>
        </p:nvSpPr>
        <p:spPr/>
        <p:txBody>
          <a:bodyPr>
            <a:normAutofit lnSpcReduction="10000"/>
          </a:bodyPr>
          <a:lstStyle/>
          <a:p>
            <a:pPr eaLnBrk="1" hangingPunct="1"/>
            <a:r>
              <a:rPr lang="en-US" dirty="0" smtClean="0"/>
              <a:t>The majority (including Scalia) said this was evidence that Congress did not intend for the FDA to regulate tobacco, and that such intent trumped Chevron</a:t>
            </a:r>
          </a:p>
          <a:p>
            <a:pPr eaLnBrk="1" hangingPunct="1"/>
            <a:r>
              <a:rPr lang="en-US" dirty="0" smtClean="0"/>
              <a:t>Minority (Breyer) said just look at the law</a:t>
            </a:r>
          </a:p>
          <a:p>
            <a:pPr eaLnBrk="1" hangingPunct="1"/>
            <a:r>
              <a:rPr lang="en-US" dirty="0" smtClean="0"/>
              <a:t>Politics trumps principle (which is probably right in this case)</a:t>
            </a:r>
          </a:p>
          <a:p>
            <a:pPr eaLnBrk="1" hangingPunct="1"/>
            <a:r>
              <a:rPr lang="en-US" smtClean="0"/>
              <a:t>Congress later gave the FDA some authority over tobacco.</a:t>
            </a:r>
            <a:endParaRPr lang="en-US"/>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31</a:t>
            </a:fld>
            <a:endParaRPr lang="en-US"/>
          </a:p>
        </p:txBody>
      </p:sp>
    </p:spTree>
    <p:extLst>
      <p:ext uri="{BB962C8B-B14F-4D97-AF65-F5344CB8AC3E}">
        <p14:creationId xmlns:p14="http://schemas.microsoft.com/office/powerpoint/2010/main" val="164067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8E93E0-42BD-4214-B771-AB00F38E70D3}" type="slidenum">
              <a:rPr lang="en-US" smtClean="0"/>
              <a:pPr/>
              <a:t>4</a:t>
            </a:fld>
            <a:endParaRPr lang="en-US" dirty="0" smtClean="0"/>
          </a:p>
        </p:txBody>
      </p:sp>
      <p:sp>
        <p:nvSpPr>
          <p:cNvPr id="5123" name="Rectangle 2"/>
          <p:cNvSpPr>
            <a:spLocks noGrp="1" noChangeArrowheads="1"/>
          </p:cNvSpPr>
          <p:nvPr>
            <p:ph type="title"/>
          </p:nvPr>
        </p:nvSpPr>
        <p:spPr/>
        <p:txBody>
          <a:bodyPr/>
          <a:lstStyle/>
          <a:p>
            <a:pPr eaLnBrk="1" hangingPunct="1"/>
            <a:r>
              <a:rPr lang="en-US" dirty="0" smtClean="0"/>
              <a:t>Public Health Impact of Tobacco</a:t>
            </a:r>
          </a:p>
        </p:txBody>
      </p:sp>
      <p:sp>
        <p:nvSpPr>
          <p:cNvPr id="4100" name="Rectangle 3"/>
          <p:cNvSpPr>
            <a:spLocks noGrp="1" noChangeArrowheads="1"/>
          </p:cNvSpPr>
          <p:nvPr>
            <p:ph type="body" idx="1"/>
          </p:nvPr>
        </p:nvSpPr>
        <p:spPr/>
        <p:txBody>
          <a:bodyPr>
            <a:normAutofit fontScale="92500" lnSpcReduction="20000"/>
          </a:bodyPr>
          <a:lstStyle/>
          <a:p>
            <a:pPr eaLnBrk="1" hangingPunct="1">
              <a:defRPr/>
            </a:pPr>
            <a:r>
              <a:rPr lang="en-US" dirty="0" smtClean="0"/>
              <a:t>#1 preventable cause of illness</a:t>
            </a:r>
          </a:p>
          <a:p>
            <a:pPr eaLnBrk="1" hangingPunct="1">
              <a:defRPr/>
            </a:pPr>
            <a:r>
              <a:rPr lang="en-US" dirty="0" smtClean="0"/>
              <a:t>#1 problem is heart disease</a:t>
            </a:r>
          </a:p>
          <a:p>
            <a:pPr lvl="1" eaLnBrk="1" hangingPunct="1">
              <a:defRPr/>
            </a:pPr>
            <a:r>
              <a:rPr lang="en-US" dirty="0" smtClean="0"/>
              <a:t>6 out of 7 smokers do not live to get lung cancer</a:t>
            </a:r>
          </a:p>
          <a:p>
            <a:pPr lvl="1" eaLnBrk="1" hangingPunct="1">
              <a:defRPr/>
            </a:pPr>
            <a:r>
              <a:rPr lang="en-US" dirty="0" smtClean="0"/>
              <a:t>Heart attack data on secondary smoking</a:t>
            </a:r>
          </a:p>
          <a:p>
            <a:pPr lvl="1" eaLnBrk="1" hangingPunct="1">
              <a:defRPr/>
            </a:pPr>
            <a:r>
              <a:rPr lang="en-US" dirty="0" smtClean="0"/>
              <a:t>Emphysema is the big lung issue - nasty way to live, then you die</a:t>
            </a:r>
          </a:p>
          <a:p>
            <a:pPr eaLnBrk="1" hangingPunct="1">
              <a:defRPr/>
            </a:pPr>
            <a:r>
              <a:rPr lang="en-US" dirty="0" smtClean="0"/>
              <a:t>Poorly understood genetic factors affect individual risk.</a:t>
            </a:r>
          </a:p>
          <a:p>
            <a:pPr lvl="1" eaLnBrk="1" hangingPunct="1">
              <a:defRPr/>
            </a:pPr>
            <a:r>
              <a:rPr lang="en-US" dirty="0" smtClean="0"/>
              <a:t>Less risk for smokers in Japan – could diet matter?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Hand Smoke</a:t>
            </a:r>
            <a:endParaRPr lang="en-US" dirty="0"/>
          </a:p>
        </p:txBody>
      </p:sp>
      <p:sp>
        <p:nvSpPr>
          <p:cNvPr id="3" name="Content Placeholder 2"/>
          <p:cNvSpPr>
            <a:spLocks noGrp="1"/>
          </p:cNvSpPr>
          <p:nvPr>
            <p:ph idx="1"/>
          </p:nvPr>
        </p:nvSpPr>
        <p:spPr/>
        <p:txBody>
          <a:bodyPr/>
          <a:lstStyle/>
          <a:p>
            <a:r>
              <a:rPr lang="en-US" dirty="0" smtClean="0"/>
              <a:t>Children of smokers</a:t>
            </a:r>
          </a:p>
          <a:p>
            <a:pPr lvl="1"/>
            <a:r>
              <a:rPr lang="en-US" dirty="0" smtClean="0"/>
              <a:t>More respiratory problems</a:t>
            </a:r>
          </a:p>
          <a:p>
            <a:pPr lvl="1"/>
            <a:r>
              <a:rPr lang="en-US" dirty="0" smtClean="0"/>
              <a:t>More likely to smoke</a:t>
            </a:r>
          </a:p>
          <a:p>
            <a:r>
              <a:rPr lang="en-US" dirty="0" smtClean="0"/>
              <a:t>Workplaces and homes</a:t>
            </a:r>
          </a:p>
          <a:p>
            <a:r>
              <a:rPr lang="en-US" dirty="0" smtClean="0"/>
              <a:t>Reduction in heart attacks after smoking bans</a:t>
            </a:r>
          </a:p>
          <a:p>
            <a:pPr lvl="1"/>
            <a:r>
              <a:rPr lang="en-US" dirty="0" smtClean="0"/>
              <a:t>This was unexpected – significant and quick decline after bans</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5</a:t>
            </a:fld>
            <a:endParaRPr lang="en-US"/>
          </a:p>
        </p:txBody>
      </p:sp>
    </p:spTree>
    <p:extLst>
      <p:ext uri="{BB962C8B-B14F-4D97-AF65-F5344CB8AC3E}">
        <p14:creationId xmlns:p14="http://schemas.microsoft.com/office/powerpoint/2010/main" val="176672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9131611-0F56-4B81-8FDD-3B93AB52C4AE}" type="slidenum">
              <a:rPr lang="en-US" smtClean="0"/>
              <a:pPr/>
              <a:t>6</a:t>
            </a:fld>
            <a:endParaRPr lang="en-US" dirty="0" smtClean="0"/>
          </a:p>
        </p:txBody>
      </p:sp>
      <p:sp>
        <p:nvSpPr>
          <p:cNvPr id="6147" name="Rectangle 2"/>
          <p:cNvSpPr>
            <a:spLocks noGrp="1" noChangeArrowheads="1"/>
          </p:cNvSpPr>
          <p:nvPr>
            <p:ph type="title"/>
          </p:nvPr>
        </p:nvSpPr>
        <p:spPr/>
        <p:txBody>
          <a:bodyPr/>
          <a:lstStyle/>
          <a:p>
            <a:pPr eaLnBrk="1" hangingPunct="1"/>
            <a:r>
              <a:rPr lang="en-US" dirty="0" smtClean="0"/>
              <a:t>In Defense of Tobacco</a:t>
            </a:r>
          </a:p>
        </p:txBody>
      </p:sp>
      <p:sp>
        <p:nvSpPr>
          <p:cNvPr id="6148" name="Rectangle 3"/>
          <p:cNvSpPr>
            <a:spLocks noGrp="1" noChangeArrowheads="1"/>
          </p:cNvSpPr>
          <p:nvPr>
            <p:ph type="body" idx="1"/>
          </p:nvPr>
        </p:nvSpPr>
        <p:spPr/>
        <p:txBody>
          <a:bodyPr>
            <a:normAutofit fontScale="92500" lnSpcReduction="10000"/>
          </a:bodyPr>
          <a:lstStyle/>
          <a:p>
            <a:pPr eaLnBrk="1" hangingPunct="1">
              <a:defRPr/>
            </a:pPr>
            <a:r>
              <a:rPr lang="en-US" dirty="0" smtClean="0"/>
              <a:t>Tobacco will reduce life-time health care costs if you smoke enough</a:t>
            </a:r>
          </a:p>
          <a:p>
            <a:pPr lvl="1" eaLnBrk="1" hangingPunct="1">
              <a:defRPr/>
            </a:pPr>
            <a:r>
              <a:rPr lang="en-US" dirty="0" smtClean="0"/>
              <a:t>Ideally you will also eat a lot of burgers while sitting on the couch watching TV</a:t>
            </a:r>
          </a:p>
          <a:p>
            <a:pPr eaLnBrk="1" hangingPunct="1">
              <a:defRPr/>
            </a:pPr>
            <a:r>
              <a:rPr lang="en-US" dirty="0" smtClean="0"/>
              <a:t>Limits retirement costs</a:t>
            </a:r>
          </a:p>
          <a:p>
            <a:pPr lvl="1" eaLnBrk="1" hangingPunct="1">
              <a:defRPr/>
            </a:pPr>
            <a:r>
              <a:rPr lang="en-US" dirty="0" smtClean="0"/>
              <a:t>Saves Medicare and Social Security</a:t>
            </a:r>
          </a:p>
          <a:p>
            <a:pPr lvl="1" eaLnBrk="1" hangingPunct="1">
              <a:defRPr/>
            </a:pPr>
            <a:r>
              <a:rPr lang="en-US" dirty="0" smtClean="0"/>
              <a:t>Great for private pension plans as well</a:t>
            </a:r>
          </a:p>
          <a:p>
            <a:pPr eaLnBrk="1" hangingPunct="1">
              <a:defRPr/>
            </a:pPr>
            <a:r>
              <a:rPr lang="en-US" dirty="0" smtClean="0"/>
              <a:t>Also improves job opportunities for young, cheaper workers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F4CA6D3-BE01-4CAE-9BA5-4422526541D3}" type="slidenum">
              <a:rPr lang="en-US" smtClean="0"/>
              <a:pPr/>
              <a:t>7</a:t>
            </a:fld>
            <a:endParaRPr lang="en-US" dirty="0" smtClean="0"/>
          </a:p>
        </p:txBody>
      </p:sp>
      <p:sp>
        <p:nvSpPr>
          <p:cNvPr id="7171" name="Rectangle 2"/>
          <p:cNvSpPr>
            <a:spLocks noGrp="1" noChangeArrowheads="1"/>
          </p:cNvSpPr>
          <p:nvPr>
            <p:ph type="title"/>
          </p:nvPr>
        </p:nvSpPr>
        <p:spPr/>
        <p:txBody>
          <a:bodyPr/>
          <a:lstStyle/>
          <a:p>
            <a:pPr eaLnBrk="1" hangingPunct="1"/>
            <a:r>
              <a:rPr lang="en-US" dirty="0" smtClean="0"/>
              <a:t>Problems in Stopping Smoking</a:t>
            </a:r>
          </a:p>
        </p:txBody>
      </p:sp>
      <p:sp>
        <p:nvSpPr>
          <p:cNvPr id="5124" name="Rectangle 3"/>
          <p:cNvSpPr>
            <a:spLocks noGrp="1" noChangeArrowheads="1"/>
          </p:cNvSpPr>
          <p:nvPr>
            <p:ph type="body" idx="1"/>
          </p:nvPr>
        </p:nvSpPr>
        <p:spPr/>
        <p:txBody>
          <a:bodyPr>
            <a:normAutofit/>
          </a:bodyPr>
          <a:lstStyle/>
          <a:p>
            <a:r>
              <a:rPr lang="en-US" dirty="0" smtClean="0"/>
              <a:t>“Giving up smoking is the easiest thing in the world. I know because I've done it thousands of times.”</a:t>
            </a:r>
          </a:p>
          <a:p>
            <a:pPr lvl="1"/>
            <a:r>
              <a:rPr lang="en-US" dirty="0" smtClean="0"/>
              <a:t>― Mark Twain</a:t>
            </a:r>
          </a:p>
          <a:p>
            <a:r>
              <a:rPr lang="en-US" dirty="0" smtClean="0"/>
              <a:t>Easier to quit heroin</a:t>
            </a:r>
          </a:p>
          <a:p>
            <a:pPr lvl="1"/>
            <a:r>
              <a:rPr lang="en-US" dirty="0" smtClean="0"/>
              <a:t>Why?</a:t>
            </a:r>
          </a:p>
          <a:p>
            <a:pPr lvl="1"/>
            <a:r>
              <a:rPr lang="en-US" dirty="0" smtClean="0"/>
              <a:t>What about Starbucks?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Surgeon General’s Report - 1964</a:t>
            </a:r>
            <a:endParaRPr lang="en-US" dirty="0"/>
          </a:p>
        </p:txBody>
      </p:sp>
      <p:sp>
        <p:nvSpPr>
          <p:cNvPr id="3" name="Text Placeholder 2"/>
          <p:cNvSpPr>
            <a:spLocks noGrp="1"/>
          </p:cNvSpPr>
          <p:nvPr>
            <p:ph type="body" idx="4294967295"/>
          </p:nvPr>
        </p:nvSpPr>
        <p:spPr/>
        <p:txBody>
          <a:bodyPr/>
          <a:lstStyle/>
          <a:p>
            <a:pPr lvl="0" eaLnBrk="1" hangingPunct="1">
              <a:lnSpc>
                <a:spcPct val="90000"/>
              </a:lnSpc>
              <a:defRPr/>
            </a:pPr>
            <a:r>
              <a:rPr lang="en-US" dirty="0" smtClean="0"/>
              <a:t>First official notice of risks of tobacco</a:t>
            </a:r>
          </a:p>
          <a:p>
            <a:pPr lvl="0" eaLnBrk="1" hangingPunct="1">
              <a:lnSpc>
                <a:spcPct val="90000"/>
              </a:lnSpc>
              <a:defRPr/>
            </a:pPr>
            <a:r>
              <a:rPr lang="en-US" dirty="0" smtClean="0"/>
              <a:t>Began a long term decline</a:t>
            </a:r>
            <a:r>
              <a:rPr lang="en-US" baseline="0" dirty="0" smtClean="0"/>
              <a:t> in smoking </a:t>
            </a:r>
          </a:p>
          <a:p>
            <a:pPr lvl="0" eaLnBrk="1" hangingPunct="1">
              <a:lnSpc>
                <a:spcPct val="90000"/>
              </a:lnSpc>
              <a:defRPr/>
            </a:pPr>
            <a:r>
              <a:rPr lang="en-US" dirty="0" smtClean="0"/>
              <a:t>With</a:t>
            </a:r>
            <a:r>
              <a:rPr lang="en-US" baseline="0" dirty="0" smtClean="0"/>
              <a:t> some exceptions, smoking moves from the wealthy and middle</a:t>
            </a:r>
            <a:r>
              <a:rPr lang="en-US" dirty="0" smtClean="0"/>
              <a:t> class</a:t>
            </a:r>
            <a:r>
              <a:rPr lang="en-US" baseline="0" dirty="0" smtClean="0"/>
              <a:t> to the poor and poorly educated.</a:t>
            </a:r>
          </a:p>
          <a:p>
            <a:pPr lvl="0" eaLnBrk="1" hangingPunct="1">
              <a:lnSpc>
                <a:spcPct val="90000"/>
              </a:lnSpc>
              <a:defRPr/>
            </a:pPr>
            <a:r>
              <a:rPr lang="en-US" dirty="0" smtClean="0"/>
              <a:t>May have plateaued after the tobacco settlement</a:t>
            </a:r>
          </a:p>
          <a:p>
            <a:pPr lvl="1" eaLnBrk="1" hangingPunct="1">
              <a:lnSpc>
                <a:spcPct val="90000"/>
              </a:lnSpc>
              <a:defRPr/>
            </a:pPr>
            <a:r>
              <a:rPr lang="en-US" dirty="0" smtClean="0"/>
              <a:t>States make more money if kids smoke.</a:t>
            </a:r>
          </a:p>
        </p:txBody>
      </p:sp>
    </p:spTree>
    <p:extLst>
      <p:ext uri="{BB962C8B-B14F-4D97-AF65-F5344CB8AC3E}">
        <p14:creationId xmlns:p14="http://schemas.microsoft.com/office/powerpoint/2010/main" val="332486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defRPr/>
            </a:pPr>
            <a:r>
              <a:rPr lang="en-US" dirty="0" smtClean="0"/>
              <a:t>Reducing Smoking</a:t>
            </a:r>
            <a:endParaRPr lang="en-US" dirty="0"/>
          </a:p>
        </p:txBody>
      </p:sp>
      <p:sp>
        <p:nvSpPr>
          <p:cNvPr id="3" name="Content Placeholder 2"/>
          <p:cNvSpPr>
            <a:spLocks noGrp="1"/>
          </p:cNvSpPr>
          <p:nvPr>
            <p:ph idx="1"/>
          </p:nvPr>
        </p:nvSpPr>
        <p:spPr/>
        <p:txBody>
          <a:bodyPr/>
          <a:lstStyle/>
          <a:p>
            <a:pPr lvl="0" eaLnBrk="1" hangingPunct="1">
              <a:lnSpc>
                <a:spcPct val="90000"/>
              </a:lnSpc>
              <a:defRPr/>
            </a:pPr>
            <a:r>
              <a:rPr lang="en-US" dirty="0" smtClean="0"/>
              <a:t>The price</a:t>
            </a:r>
          </a:p>
          <a:p>
            <a:pPr lvl="1" eaLnBrk="1" hangingPunct="1">
              <a:lnSpc>
                <a:spcPct val="90000"/>
              </a:lnSpc>
              <a:defRPr/>
            </a:pPr>
            <a:r>
              <a:rPr lang="en-US" dirty="0" smtClean="0"/>
              <a:t>Taxing the poor?</a:t>
            </a:r>
          </a:p>
          <a:p>
            <a:pPr lvl="0" eaLnBrk="1" hangingPunct="1">
              <a:lnSpc>
                <a:spcPct val="90000"/>
              </a:lnSpc>
              <a:defRPr/>
            </a:pPr>
            <a:r>
              <a:rPr lang="en-US" dirty="0" smtClean="0"/>
              <a:t>Smoking limitations</a:t>
            </a:r>
          </a:p>
          <a:p>
            <a:pPr lvl="1" eaLnBrk="1" hangingPunct="1">
              <a:lnSpc>
                <a:spcPct val="90000"/>
              </a:lnSpc>
              <a:defRPr/>
            </a:pPr>
            <a:r>
              <a:rPr lang="en-US" dirty="0" smtClean="0"/>
              <a:t>Reduce the amount smoked</a:t>
            </a:r>
          </a:p>
          <a:p>
            <a:pPr lvl="1" eaLnBrk="1" hangingPunct="1">
              <a:lnSpc>
                <a:spcPct val="90000"/>
              </a:lnSpc>
              <a:defRPr/>
            </a:pPr>
            <a:r>
              <a:rPr lang="en-US" dirty="0" smtClean="0"/>
              <a:t>Even LA banned indoor smoking</a:t>
            </a:r>
          </a:p>
          <a:p>
            <a:pPr eaLnBrk="1" hangingPunct="1">
              <a:lnSpc>
                <a:spcPct val="90000"/>
              </a:lnSpc>
              <a:defRPr/>
            </a:pPr>
            <a:r>
              <a:rPr lang="en-US" dirty="0" smtClean="0"/>
              <a:t>Insurance surcharges?</a:t>
            </a:r>
          </a:p>
          <a:p>
            <a:pPr lvl="1" eaLnBrk="1" hangingPunct="1">
              <a:lnSpc>
                <a:spcPct val="90000"/>
              </a:lnSpc>
              <a:defRPr/>
            </a:pPr>
            <a:r>
              <a:rPr lang="en-US" dirty="0" smtClean="0"/>
              <a:t>This is now being done</a:t>
            </a:r>
          </a:p>
          <a:p>
            <a:pPr eaLnBrk="1" hangingPunct="1">
              <a:lnSpc>
                <a:spcPct val="90000"/>
              </a:lnSpc>
              <a:defRPr/>
            </a:pPr>
            <a:r>
              <a:rPr lang="en-US" dirty="0" smtClean="0"/>
              <a:t>Why not ban tobacco, as we did with heroin?</a:t>
            </a:r>
            <a:endParaRPr lang="en-US" dirty="0"/>
          </a:p>
        </p:txBody>
      </p:sp>
      <p:sp>
        <p:nvSpPr>
          <p:cNvPr id="4" name="Slide Number Placeholder 3"/>
          <p:cNvSpPr>
            <a:spLocks noGrp="1"/>
          </p:cNvSpPr>
          <p:nvPr>
            <p:ph type="sldNum" sz="quarter" idx="12"/>
          </p:nvPr>
        </p:nvSpPr>
        <p:spPr/>
        <p:txBody>
          <a:bodyPr/>
          <a:lstStyle/>
          <a:p>
            <a:pPr>
              <a:defRPr/>
            </a:pPr>
            <a:fld id="{AA0E523D-06F7-4D96-8D0B-BA29EB234AA8}" type="slidenum">
              <a:rPr lang="en-US" smtClean="0"/>
              <a:pPr>
                <a:defRPr/>
              </a:pPr>
              <a:t>9</a:t>
            </a:fld>
            <a:endParaRPr lang="en-US"/>
          </a:p>
        </p:txBody>
      </p:sp>
    </p:spTree>
    <p:extLst>
      <p:ext uri="{BB962C8B-B14F-4D97-AF65-F5344CB8AC3E}">
        <p14:creationId xmlns:p14="http://schemas.microsoft.com/office/powerpoint/2010/main" val="1614634520"/>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298</TotalTime>
  <Words>1517</Words>
  <Application>Microsoft Office PowerPoint</Application>
  <PresentationFormat>On-screen Show (4:3)</PresentationFormat>
  <Paragraphs>176</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Arial Narrow</vt:lpstr>
      <vt:lpstr>Tahoma</vt:lpstr>
      <vt:lpstr>Wingdings</vt:lpstr>
      <vt:lpstr>Blends</vt:lpstr>
      <vt:lpstr>Changing Smoking Habits</vt:lpstr>
      <vt:lpstr>Politics of Tobacco Regulation</vt:lpstr>
      <vt:lpstr>Pharmacology of Tobacco</vt:lpstr>
      <vt:lpstr>Public Health Impact of Tobacco</vt:lpstr>
      <vt:lpstr>Second Hand Smoke</vt:lpstr>
      <vt:lpstr>In Defense of Tobacco</vt:lpstr>
      <vt:lpstr>Problems in Stopping Smoking</vt:lpstr>
      <vt:lpstr>The Surgeon General’s Report - 1964</vt:lpstr>
      <vt:lpstr>Reducing Smoking</vt:lpstr>
      <vt:lpstr>E-Cigarettes and Vaping</vt:lpstr>
      <vt:lpstr>Regulatory History of Tobacco</vt:lpstr>
      <vt:lpstr>Economic History of Tobacco</vt:lpstr>
      <vt:lpstr>Federal Cigarette Labeling and Advertising Act - 1965/1969</vt:lpstr>
      <vt:lpstr>History of the FDA</vt:lpstr>
      <vt:lpstr>PowerPoint Presentation</vt:lpstr>
      <vt:lpstr>PowerPoint Presentation</vt:lpstr>
      <vt:lpstr>FDA v. Brown &amp; Williamson Tobacco Corp., 529 U.S. 120 (U.S. 2000)</vt:lpstr>
      <vt:lpstr>FDA Jurisdiction</vt:lpstr>
      <vt:lpstr>Shared Jurisdiction</vt:lpstr>
      <vt:lpstr>Definition of Drugs</vt:lpstr>
      <vt:lpstr>Definition of Devices</vt:lpstr>
      <vt:lpstr>Definition of Combination Products</vt:lpstr>
      <vt:lpstr>Tobacco as a Combination Product</vt:lpstr>
      <vt:lpstr>Enforcement Tools: Adulteration and Misbranding</vt:lpstr>
      <vt:lpstr>Enforcement Tools: Labeling</vt:lpstr>
      <vt:lpstr>Chevron - Step One</vt:lpstr>
      <vt:lpstr>Chevron – Step Two</vt:lpstr>
      <vt:lpstr>Does the FDA Model fit Tobacco?</vt:lpstr>
      <vt:lpstr>Regulating, not Banning Tobacco</vt:lpstr>
      <vt:lpstr>United States Supreme Court Opinion</vt:lpstr>
      <vt:lpstr>The Politics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114</cp:revision>
  <dcterms:created xsi:type="dcterms:W3CDTF">2005-11-01T15:14:56Z</dcterms:created>
  <dcterms:modified xsi:type="dcterms:W3CDTF">2017-04-03T14:01:09Z</dcterms:modified>
</cp:coreProperties>
</file>