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sldIdLst>
    <p:sldId id="256" r:id="rId2"/>
    <p:sldId id="294" r:id="rId3"/>
    <p:sldId id="267" r:id="rId4"/>
    <p:sldId id="297" r:id="rId5"/>
    <p:sldId id="296" r:id="rId6"/>
    <p:sldId id="268" r:id="rId7"/>
    <p:sldId id="269" r:id="rId8"/>
    <p:sldId id="270" r:id="rId9"/>
    <p:sldId id="271" r:id="rId10"/>
    <p:sldId id="272" r:id="rId11"/>
    <p:sldId id="298" r:id="rId12"/>
    <p:sldId id="299" r:id="rId13"/>
    <p:sldId id="286" r:id="rId14"/>
    <p:sldId id="285" r:id="rId15"/>
    <p:sldId id="287" r:id="rId16"/>
    <p:sldId id="29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80" autoAdjust="0"/>
  </p:normalViewPr>
  <p:slideViewPr>
    <p:cSldViewPr>
      <p:cViewPr varScale="1">
        <p:scale>
          <a:sx n="92" d="100"/>
          <a:sy n="92" d="100"/>
        </p:scale>
        <p:origin x="-86" y="-8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6.xml"/><Relationship Id="rId7" Type="http://schemas.openxmlformats.org/officeDocument/2006/relationships/slide" Target="slides/slide10.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9.xml"/><Relationship Id="rId5" Type="http://schemas.openxmlformats.org/officeDocument/2006/relationships/slide" Target="slides/slide8.xml"/><Relationship Id="rId10" Type="http://schemas.openxmlformats.org/officeDocument/2006/relationships/slide" Target="slides/slide15.xml"/><Relationship Id="rId4" Type="http://schemas.openxmlformats.org/officeDocument/2006/relationships/slide" Target="slides/slide7.xml"/><Relationship Id="rId9"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i="1" dirty="0" smtClean="0"/>
              <a:t>Massachusetts v. E.P.A.</a:t>
            </a:r>
            <a:r>
              <a:rPr lang="en-US" dirty="0" smtClean="0"/>
              <a:t>, 127 S.Ct. 1438 (2007) </a:t>
            </a:r>
          </a:p>
        </p:txBody>
      </p:sp>
      <p:sp>
        <p:nvSpPr>
          <p:cNvPr id="3075" name="Rectangle 3"/>
          <p:cNvSpPr>
            <a:spLocks noGrp="1" noChangeArrowheads="1"/>
          </p:cNvSpPr>
          <p:nvPr>
            <p:ph type="subTitle" idx="1"/>
          </p:nvPr>
        </p:nvSpPr>
        <p:spPr/>
        <p:txBody>
          <a:bodyPr/>
          <a:lstStyle/>
          <a:p>
            <a:pPr eaLnBrk="1" hangingPunct="1"/>
            <a:r>
              <a:rPr lang="en-US" dirty="0" smtClean="0"/>
              <a:t>Chevron Analysis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4C177D-AC7F-4933-9CA7-F933945239E4}" type="slidenum">
              <a:rPr lang="en-US" smtClean="0"/>
              <a:pPr/>
              <a:t>10</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Impact of Unilateral EPA Regs on Global Warming Treaties</a:t>
            </a:r>
          </a:p>
        </p:txBody>
      </p:sp>
      <p:sp>
        <p:nvSpPr>
          <p:cNvPr id="19460" name="Rectangle 3"/>
          <p:cNvSpPr>
            <a:spLocks noGrp="1" noChangeArrowheads="1"/>
          </p:cNvSpPr>
          <p:nvPr>
            <p:ph type="body" idx="1"/>
          </p:nvPr>
        </p:nvSpPr>
        <p:spPr/>
        <p:txBody>
          <a:bodyPr/>
          <a:lstStyle/>
          <a:p>
            <a:pPr eaLnBrk="1" hangingPunct="1"/>
            <a:r>
              <a:rPr lang="en-US" smtClean="0"/>
              <a:t>Why would motor vehicle regulations conflict with the goal of a comprehensive approach to global warming? </a:t>
            </a:r>
          </a:p>
          <a:p>
            <a:pPr eaLnBrk="1" hangingPunct="1"/>
            <a:r>
              <a:rPr lang="en-US" smtClean="0"/>
              <a:t>Why would such regulations weaken the president's ability to persuade developing countries to lower their emissions?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Court Distinguish Brown and Williamson?</a:t>
            </a:r>
            <a:endParaRPr lang="en-US" dirty="0"/>
          </a:p>
        </p:txBody>
      </p:sp>
      <p:sp>
        <p:nvSpPr>
          <p:cNvPr id="3" name="Content Placeholder 2"/>
          <p:cNvSpPr>
            <a:spLocks noGrp="1"/>
          </p:cNvSpPr>
          <p:nvPr>
            <p:ph idx="1"/>
          </p:nvPr>
        </p:nvSpPr>
        <p:spPr/>
        <p:txBody>
          <a:bodyPr/>
          <a:lstStyle/>
          <a:p>
            <a:r>
              <a:rPr lang="en-US" dirty="0" smtClean="0"/>
              <a:t>Would the EPA have to ban CO2, as the court thought it would have to do with tobacco?</a:t>
            </a:r>
          </a:p>
          <a:p>
            <a:r>
              <a:rPr lang="en-US" dirty="0" smtClean="0"/>
              <a:t>Does the Clean Air Act include cost-benefit analysis, unlike the FDCA?</a:t>
            </a:r>
          </a:p>
          <a:p>
            <a:r>
              <a:rPr lang="en-US" dirty="0" smtClean="0"/>
              <a:t>Are there other laws and agencies dealing with CO2, as there are for tobacco?</a:t>
            </a:r>
          </a:p>
          <a:p>
            <a:pPr lvl="1"/>
            <a:r>
              <a:rPr lang="en-US" dirty="0" smtClean="0"/>
              <a:t>What is DOT regulating that affects CO2?</a:t>
            </a:r>
          </a:p>
          <a:p>
            <a:pPr lvl="1"/>
            <a:r>
              <a:rPr lang="en-US" dirty="0" smtClean="0"/>
              <a:t>Does this conflict?</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11</a:t>
            </a:fld>
            <a:endParaRPr lang="en-US"/>
          </a:p>
        </p:txBody>
      </p:sp>
    </p:spTree>
    <p:extLst>
      <p:ext uri="{BB962C8B-B14F-4D97-AF65-F5344CB8AC3E}">
        <p14:creationId xmlns:p14="http://schemas.microsoft.com/office/powerpoint/2010/main" val="250309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Court’s Rejection of the Brown and Williamson Arguments.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While the Congresses that drafted §202(a)(1) might not have appreciated the possibility that burning fossil fuels could lead to global warming, they did understand that without regulatory flexibility, changing circumstances and scientific developments would soon render the Clean Air Act obsolete. ...  Because greenhouse gases fit well within the Clean Air Act's capacious definition of "air pollutant," we hold that EPA has the statutory authority to regulate the emission of such gases from new motor vehicles.</a:t>
            </a:r>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12</a:t>
            </a:fld>
            <a:endParaRPr lang="en-US"/>
          </a:p>
        </p:txBody>
      </p:sp>
    </p:spTree>
    <p:extLst>
      <p:ext uri="{BB962C8B-B14F-4D97-AF65-F5344CB8AC3E}">
        <p14:creationId xmlns:p14="http://schemas.microsoft.com/office/powerpoint/2010/main" val="1259124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13</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Is this a Political Question?</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this an elephant in a mouse hole?</a:t>
            </a:r>
          </a:p>
          <a:p>
            <a:pPr eaLnBrk="1" hangingPunct="1"/>
            <a:r>
              <a:rPr lang="en-US" sz="2800" dirty="0" smtClean="0"/>
              <a:t>Will </a:t>
            </a:r>
            <a:r>
              <a:rPr lang="en-US" sz="2800" dirty="0" smtClean="0"/>
              <a:t>US auto emissions standards affect global warming in a measurable, as opposed to theoretical way?</a:t>
            </a:r>
          </a:p>
          <a:p>
            <a:pPr lvl="1" eaLnBrk="1" hangingPunct="1"/>
            <a:r>
              <a:rPr lang="en-US" sz="2800" dirty="0" smtClean="0"/>
              <a:t>Does this meet the traditional tests for redressability</a:t>
            </a:r>
            <a:r>
              <a:rPr lang="en-US" sz="2800" dirty="0" smtClean="0"/>
              <a:t>?</a:t>
            </a: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14</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smtClean="0"/>
              <a:t>What does the EPA need to do to support its refusal to make a rule so that the courts cannot find the refusal arbitrary and capricious?</a:t>
            </a:r>
          </a:p>
          <a:p>
            <a:pPr eaLnBrk="1" hangingPunct="1"/>
            <a:r>
              <a:rPr lang="en-US" smtClean="0"/>
              <a:t>Given the broad language of the Clear Air Act, what should EPA have done to avoid this case?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15</a:t>
            </a:fld>
            <a:endParaRPr lang="en-US" smtClean="0"/>
          </a:p>
        </p:txBody>
      </p:sp>
      <p:sp>
        <p:nvSpPr>
          <p:cNvPr id="32771" name="Rectangle 2"/>
          <p:cNvSpPr>
            <a:spLocks noGrp="1" noChangeArrowheads="1"/>
          </p:cNvSpPr>
          <p:nvPr>
            <p:ph type="title"/>
          </p:nvPr>
        </p:nvSpPr>
        <p:spPr/>
        <p:txBody>
          <a:bodyPr/>
          <a:lstStyle/>
          <a:p>
            <a:pPr eaLnBrk="1" hangingPunct="1"/>
            <a:r>
              <a:rPr lang="en-US"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a:t>
            </a:r>
            <a:r>
              <a:rPr lang="en-US" dirty="0" smtClean="0"/>
              <a:t>this the </a:t>
            </a:r>
            <a:r>
              <a:rPr lang="en-US" dirty="0" smtClean="0"/>
              <a:t>ultimate procedural injury case?</a:t>
            </a:r>
          </a:p>
          <a:p>
            <a:pPr eaLnBrk="1" hangingPunct="1"/>
            <a:r>
              <a:rPr lang="en-US" dirty="0" smtClean="0"/>
              <a:t>Does this opinion imply that there is standing for private claims </a:t>
            </a:r>
            <a:r>
              <a:rPr lang="en-US" dirty="0" smtClean="0"/>
              <a:t>under federal law against </a:t>
            </a:r>
            <a:r>
              <a:rPr lang="en-US" dirty="0" smtClean="0"/>
              <a:t>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Comer v. Murphy Oil USA, Inc.</a:t>
            </a:r>
            <a:r>
              <a:rPr lang="en-US" dirty="0"/>
              <a:t>, 839 F. Supp. 2d 849 (S.D. Miss. 2012</a:t>
            </a:r>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Background</a:t>
            </a:r>
            <a:r>
              <a:rPr lang="en-US" dirty="0"/>
              <a:t>: Property owners brought action, individually and on behalf of all persons similarly situated, against oil companies, asserting public and private nuisance, trespass, and negligence claims based on oil companies' alleged release of by-products that increased global warming, led to development of conditions that formed hurricanes and resulted in higher insurance premiums, and caused sea level to rise. Oil companies filed motions to dismiss.</a:t>
            </a:r>
          </a:p>
          <a:p>
            <a:endParaRPr lang="en-US" dirty="0" smtClean="0"/>
          </a:p>
          <a:p>
            <a:r>
              <a:rPr lang="en-US" dirty="0" smtClean="0"/>
              <a:t>Holdings</a:t>
            </a:r>
            <a:r>
              <a:rPr lang="en-US" dirty="0"/>
              <a:t>: The District Court, Louis </a:t>
            </a:r>
            <a:r>
              <a:rPr lang="en-US" dirty="0" err="1"/>
              <a:t>Guirola</a:t>
            </a:r>
            <a:r>
              <a:rPr lang="en-US" dirty="0"/>
              <a:t>, Jr., Chief Judge, held that:</a:t>
            </a:r>
          </a:p>
          <a:p>
            <a:endParaRPr lang="en-US" dirty="0" smtClean="0"/>
          </a:p>
          <a:p>
            <a:r>
              <a:rPr lang="en-US" dirty="0" smtClean="0"/>
              <a:t>1 </a:t>
            </a:r>
            <a:r>
              <a:rPr lang="en-US" dirty="0"/>
              <a:t>doctrines of res judicata and collateral estoppel barred the action;</a:t>
            </a:r>
          </a:p>
          <a:p>
            <a:r>
              <a:rPr lang="en-US" dirty="0"/>
              <a:t>2 owners lacked standing to assert global warming claims;</a:t>
            </a:r>
          </a:p>
          <a:p>
            <a:r>
              <a:rPr lang="en-US" dirty="0"/>
              <a:t>3 owners' claims presented non-justiciable political questions;</a:t>
            </a:r>
          </a:p>
          <a:p>
            <a:r>
              <a:rPr lang="en-US" dirty="0"/>
              <a:t>4 the Clean Air Act preempted owners' state law claims;</a:t>
            </a:r>
          </a:p>
          <a:p>
            <a:r>
              <a:rPr lang="en-US" dirty="0"/>
              <a:t>5 Mississippi's savings statute did not apply so as to permit property owners to file new action asserting their time-barred claims;</a:t>
            </a:r>
          </a:p>
          <a:p>
            <a:r>
              <a:rPr lang="en-US" dirty="0"/>
              <a:t>6 owners' claims pertaining to future risk of more severe storms and loss of property were not vested; and</a:t>
            </a:r>
          </a:p>
          <a:p>
            <a:r>
              <a:rPr lang="en-US" dirty="0"/>
              <a:t>7 companies' emissions were too remote to be proximate cause of owners' damages.</a:t>
            </a:r>
          </a:p>
          <a:p>
            <a:r>
              <a:rPr lang="en-US" dirty="0"/>
              <a:t>Motions granted</a:t>
            </a:r>
            <a:r>
              <a:rPr lang="en-US" dirty="0" smtClean="0"/>
              <a: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16</a:t>
            </a:fld>
            <a:endParaRPr lang="en-US"/>
          </a:p>
        </p:txBody>
      </p:sp>
    </p:spTree>
    <p:extLst>
      <p:ext uri="{BB962C8B-B14F-4D97-AF65-F5344CB8AC3E}">
        <p14:creationId xmlns:p14="http://schemas.microsoft.com/office/powerpoint/2010/main" val="2263523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Court has determined that the plaintiffs have standing.</a:t>
            </a:r>
          </a:p>
          <a:p>
            <a:r>
              <a:rPr lang="en-US" dirty="0" smtClean="0"/>
              <a:t>The court now</a:t>
            </a:r>
            <a:r>
              <a:rPr lang="en-US" baseline="0" dirty="0" smtClean="0"/>
              <a:t> addresses whether the agency was correct in finding that the Clean Air Act does not give it regulatory authority over green house gases </a:t>
            </a:r>
            <a:r>
              <a:rPr lang="en-US" baseline="0" smtClean="0"/>
              <a:t>from automobiles. </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a:t>
            </a:fld>
            <a:endParaRPr lang="en-US"/>
          </a:p>
        </p:txBody>
      </p:sp>
    </p:spTree>
    <p:extLst>
      <p:ext uri="{BB962C8B-B14F-4D97-AF65-F5344CB8AC3E}">
        <p14:creationId xmlns:p14="http://schemas.microsoft.com/office/powerpoint/2010/main" val="3401012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3B3A6B-186D-4221-91A3-60E64917ABDE}" type="slidenum">
              <a:rPr lang="en-US" smtClean="0"/>
              <a:pPr/>
              <a:t>3</a:t>
            </a:fld>
            <a:endParaRPr lang="en-US" smtClean="0"/>
          </a:p>
        </p:txBody>
      </p:sp>
      <p:sp>
        <p:nvSpPr>
          <p:cNvPr id="14339" name="Rectangle 2"/>
          <p:cNvSpPr>
            <a:spLocks noGrp="1" noChangeArrowheads="1"/>
          </p:cNvSpPr>
          <p:nvPr>
            <p:ph type="title"/>
          </p:nvPr>
        </p:nvSpPr>
        <p:spPr>
          <a:xfrm>
            <a:off x="1143000" y="152400"/>
            <a:ext cx="7793037" cy="1462087"/>
          </a:xfrm>
        </p:spPr>
        <p:txBody>
          <a:bodyPr/>
          <a:lstStyle/>
          <a:p>
            <a:pPr eaLnBrk="1" hangingPunct="1"/>
            <a:r>
              <a:rPr lang="en-US" dirty="0" smtClean="0"/>
              <a:t>What were EPA's two findings when it finally ruled on the petition in 2003? </a:t>
            </a:r>
          </a:p>
        </p:txBody>
      </p:sp>
      <p:sp>
        <p:nvSpPr>
          <p:cNvPr id="14340" name="Rectangle 3"/>
          <p:cNvSpPr>
            <a:spLocks noGrp="1" noChangeArrowheads="1"/>
          </p:cNvSpPr>
          <p:nvPr>
            <p:ph type="body" idx="1"/>
          </p:nvPr>
        </p:nvSpPr>
        <p:spPr/>
        <p:txBody>
          <a:bodyPr/>
          <a:lstStyle/>
          <a:p>
            <a:pPr eaLnBrk="1" hangingPunct="1">
              <a:lnSpc>
                <a:spcPct val="90000"/>
              </a:lnSpc>
            </a:pPr>
            <a:r>
              <a:rPr lang="en-US" dirty="0" smtClean="0"/>
              <a:t> (1) that contrary to the opinions of its former general counsels, the Clean Air Act does not authorize EPA to issue mandatory regulations to address global climate change, see id., at 52925-52929; and </a:t>
            </a:r>
          </a:p>
          <a:p>
            <a:pPr eaLnBrk="1" hangingPunct="1">
              <a:lnSpc>
                <a:spcPct val="90000"/>
              </a:lnSpc>
            </a:pPr>
            <a:r>
              <a:rPr lang="en-US" dirty="0" smtClean="0"/>
              <a:t>(2) that even if the agency had the authority to set greenhouse gas emission standards, it would be unwise to do so at this time</a:t>
            </a:r>
            <a:r>
              <a:rPr lang="en-US" dirty="0"/>
              <a: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Court’s Analysis of the Statute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Clean Air Act's sweeping definition of "air pollutant" includes "any air pollution agent or combination of such agents, including any physical, chemical ... substance or matter which is emitted into or otherwise enters the ambient air ... ." §7602(g</a:t>
            </a:r>
            <a:r>
              <a:rPr lang="en-US" dirty="0"/>
              <a:t>). </a:t>
            </a:r>
            <a:r>
              <a:rPr lang="en-US" dirty="0"/>
              <a:t>On its face, the definition embraces all airborne compounds of whatever stripe, and underscores that intent through the repeated use of the word "any</a:t>
            </a:r>
            <a:r>
              <a:rPr lang="en-US" dirty="0"/>
              <a:t>."* Carbon </a:t>
            </a:r>
            <a:r>
              <a:rPr lang="en-US" dirty="0"/>
              <a:t>dioxide, methane, nitrous oxide, and hydrofluorocarbons are without a doubt "physical [and] chemical ... substance[s] which [are] emitted into ... the ambient air." The statute is unambiguous.</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4</a:t>
            </a:fld>
            <a:endParaRPr lang="en-US"/>
          </a:p>
        </p:txBody>
      </p:sp>
    </p:spTree>
    <p:extLst>
      <p:ext uri="{BB962C8B-B14F-4D97-AF65-F5344CB8AC3E}">
        <p14:creationId xmlns:p14="http://schemas.microsoft.com/office/powerpoint/2010/main" val="1915600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does EPA use Legislative History to “Chevron Step 0” the Statute?</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5</a:t>
            </a:fld>
            <a:endParaRPr lang="en-US"/>
          </a:p>
        </p:txBody>
      </p:sp>
    </p:spTree>
    <p:extLst>
      <p:ext uri="{BB962C8B-B14F-4D97-AF65-F5344CB8AC3E}">
        <p14:creationId xmlns:p14="http://schemas.microsoft.com/office/powerpoint/2010/main" val="114124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B2D13D-E984-40D3-ADC1-94B7864FEB28}" type="slidenum">
              <a:rPr lang="en-US" smtClean="0"/>
              <a:pPr/>
              <a:t>6</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What was the EPA evidence of Congressional intent? </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[48] In concluding that it lacked statutory authority over greenhouse gases, EPA observed that Congress "was well aware of the global climate change issue when it last comprehensively amended the [Clean Air Act] in 1990," yet it declined to adopt a proposed amendment establishing binding emissions limitations. Id., at 52926. Congress instead chose to authorize further investigation into climate change.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A633C-96BC-4FBD-8120-76FA32C86ED7}" type="slidenum">
              <a:rPr lang="en-US" smtClean="0"/>
              <a:pPr/>
              <a:t>7</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Was there specific legislation on global atmospheric issues?</a:t>
            </a:r>
          </a:p>
        </p:txBody>
      </p:sp>
      <p:sp>
        <p:nvSpPr>
          <p:cNvPr id="1638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EPA further reasoned that Congress' "specially tailored solutions to global atmospheric issues," 68 Fed. Reg. 52926 -- in particular, its 1990 enactment of a comprehensive scheme to regulate pollutants that depleted the ozone layer -- counseled against reading the general authorization of §202(a)(1) to confer regulatory authority over greenhouse gases. </a:t>
            </a:r>
          </a:p>
          <a:p>
            <a:pPr lvl="1" eaLnBrk="1" hangingPunct="1">
              <a:lnSpc>
                <a:spcPct val="90000"/>
              </a:lnSpc>
            </a:pPr>
            <a:r>
              <a:rPr lang="en-US" dirty="0" smtClean="0"/>
              <a:t>Is ozone the same issue as CO2?</a:t>
            </a:r>
          </a:p>
          <a:p>
            <a:pPr eaLnBrk="1" hangingPunct="1">
              <a:lnSpc>
                <a:spcPct val="90000"/>
              </a:lnSpc>
            </a:pPr>
            <a:r>
              <a:rPr lang="en-US" dirty="0" smtClean="0"/>
              <a:t>When does the specific rule out the general?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1D1366-DDA8-4433-BDA7-152C2F76BD7E}" type="slidenum">
              <a:rPr lang="en-US" smtClean="0"/>
              <a:pPr/>
              <a:t>8</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How was this position strengthened by the political history of the Clean Air Act? </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[50] EPA reasoned that climate change had its own "political history": Congress designed the original Clean Air Act to address local air pollutants rather than a substance that "is fairly consistent in its concentration throughout the world's atmosphere," declined in 1990 to enact proposed amendments to force EPA to set carbon dioxide emission standards for motor vehicles, ibid.  and addressed global climate change in other legislation, 68 Fed. Reg. 52927.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6E13A9-EB3F-4671-BBA8-BF113383CA97}" type="slidenum">
              <a:rPr lang="en-US" smtClean="0"/>
              <a:pPr/>
              <a:t>9</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Administrative Policy Rationale for the EPA Position</a:t>
            </a:r>
          </a:p>
        </p:txBody>
      </p:sp>
      <p:sp>
        <p:nvSpPr>
          <p:cNvPr id="18436" name="Rectangle 3"/>
          <p:cNvSpPr>
            <a:spLocks noGrp="1" noChangeArrowheads="1"/>
          </p:cNvSpPr>
          <p:nvPr>
            <p:ph type="body" idx="1"/>
          </p:nvPr>
        </p:nvSpPr>
        <p:spPr/>
        <p:txBody>
          <a:bodyPr/>
          <a:lstStyle/>
          <a:p>
            <a:pPr eaLnBrk="1" hangingPunct="1"/>
            <a:r>
              <a:rPr lang="en-US" smtClean="0"/>
              <a:t>What did EPA want from Congress before regulating green house gasses?</a:t>
            </a:r>
          </a:p>
          <a:p>
            <a:pPr eaLnBrk="1" hangingPunct="1"/>
            <a:r>
              <a:rPr lang="en-US" smtClean="0"/>
              <a:t>What is the regulatory conflicts problem with the EPA regulating gasoline mileage? </a:t>
            </a:r>
          </a:p>
          <a:p>
            <a:pPr eaLnBrk="1" hangingPunct="1"/>
            <a:r>
              <a:rPr lang="en-US" smtClean="0"/>
              <a:t>What does the EPA think of the association between global warming and human production of greenhouse gases? </a:t>
            </a:r>
          </a:p>
          <a:p>
            <a:pPr lvl="1" eaLnBrk="1" hangingPunct="1"/>
            <a:r>
              <a:rPr lang="en-US" smtClean="0"/>
              <a:t>Is this really a technical decision?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230</TotalTime>
  <Words>1202</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Blends</vt:lpstr>
      <vt:lpstr>Massachusetts v. E.P.A., 127 S.Ct. 1438 (2007) </vt:lpstr>
      <vt:lpstr>Background</vt:lpstr>
      <vt:lpstr>What were EPA's two findings when it finally ruled on the petition in 2003? </vt:lpstr>
      <vt:lpstr>The Court’s Analysis of the Statute</vt:lpstr>
      <vt:lpstr>How does EPA use Legislative History to “Chevron Step 0” the Statute?</vt:lpstr>
      <vt:lpstr>What was the EPA evidence of Congressional intent? </vt:lpstr>
      <vt:lpstr>Was there specific legislation on global atmospheric issues?</vt:lpstr>
      <vt:lpstr>How was this position strengthened by the political history of the Clean Air Act? </vt:lpstr>
      <vt:lpstr>Administrative Policy Rationale for the EPA Position</vt:lpstr>
      <vt:lpstr>Impact of Unilateral EPA Regs on Global Warming Treaties</vt:lpstr>
      <vt:lpstr>How does the Court Distinguish Brown and Williamson?</vt:lpstr>
      <vt:lpstr>The Court’s Rejection of the Brown and Williamson Arguments.</vt:lpstr>
      <vt:lpstr>Is this a Political Question?</vt:lpstr>
      <vt:lpstr>What could EPA have done differently?</vt:lpstr>
      <vt:lpstr>Application to Private Suits</vt:lpstr>
      <vt:lpstr>Comer v. Murphy Oil USA, Inc., 839 F. Supp. 2d 849 (S.D. Miss. 2012)</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Richards</cp:lastModifiedBy>
  <cp:revision>96</cp:revision>
  <dcterms:created xsi:type="dcterms:W3CDTF">2009-10-27T12:28:23Z</dcterms:created>
  <dcterms:modified xsi:type="dcterms:W3CDTF">2016-03-17T14:16:51Z</dcterms:modified>
</cp:coreProperties>
</file>