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66"/>
  </p:notesMasterIdLst>
  <p:sldIdLst>
    <p:sldId id="256" r:id="rId2"/>
    <p:sldId id="257" r:id="rId3"/>
    <p:sldId id="258" r:id="rId4"/>
    <p:sldId id="259" r:id="rId5"/>
    <p:sldId id="260" r:id="rId6"/>
    <p:sldId id="261" r:id="rId7"/>
    <p:sldId id="262" r:id="rId8"/>
    <p:sldId id="263" r:id="rId9"/>
    <p:sldId id="264" r:id="rId10"/>
    <p:sldId id="265" r:id="rId11"/>
    <p:sldId id="320"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2" r:id="rId28"/>
    <p:sldId id="291" r:id="rId29"/>
    <p:sldId id="285" r:id="rId30"/>
    <p:sldId id="286" r:id="rId31"/>
    <p:sldId id="287" r:id="rId32"/>
    <p:sldId id="289" r:id="rId33"/>
    <p:sldId id="283" r:id="rId34"/>
    <p:sldId id="284" r:id="rId35"/>
    <p:sldId id="290" r:id="rId36"/>
    <p:sldId id="293" r:id="rId37"/>
    <p:sldId id="294" r:id="rId38"/>
    <p:sldId id="295" r:id="rId39"/>
    <p:sldId id="296" r:id="rId40"/>
    <p:sldId id="297" r:id="rId41"/>
    <p:sldId id="298" r:id="rId42"/>
    <p:sldId id="299" r:id="rId43"/>
    <p:sldId id="288" r:id="rId44"/>
    <p:sldId id="300" r:id="rId45"/>
    <p:sldId id="301" r:id="rId46"/>
    <p:sldId id="302" r:id="rId47"/>
    <p:sldId id="303" r:id="rId48"/>
    <p:sldId id="304" r:id="rId49"/>
    <p:sldId id="305" r:id="rId50"/>
    <p:sldId id="306" r:id="rId51"/>
    <p:sldId id="307" r:id="rId52"/>
    <p:sldId id="321"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6" autoAdjust="0"/>
    <p:restoredTop sz="86418" autoAdjust="0"/>
  </p:normalViewPr>
  <p:slideViewPr>
    <p:cSldViewPr>
      <p:cViewPr>
        <p:scale>
          <a:sx n="100" d="100"/>
          <a:sy n="100" d="100"/>
        </p:scale>
        <p:origin x="-1710" y="-204"/>
      </p:cViewPr>
      <p:guideLst>
        <p:guide orient="horz" pos="2160"/>
        <p:guide pos="2880"/>
      </p:guideLst>
    </p:cSldViewPr>
  </p:slideViewPr>
  <p:outlineViewPr>
    <p:cViewPr>
      <p:scale>
        <a:sx n="33" d="100"/>
        <a:sy n="33" d="100"/>
      </p:scale>
      <p:origin x="0" y="25344"/>
    </p:cViewPr>
    <p:sldLst>
      <p:sld r:id="rId1" collapse="1"/>
      <p:sld r:id="rId2" collapse="1"/>
    </p:sldLst>
  </p:outlineViewPr>
  <p:notesTextViewPr>
    <p:cViewPr>
      <p:scale>
        <a:sx n="100" d="100"/>
        <a:sy n="100" d="100"/>
      </p:scale>
      <p:origin x="0" y="0"/>
    </p:cViewPr>
  </p:notesTextViewPr>
  <p:sorterViewPr>
    <p:cViewPr>
      <p:scale>
        <a:sx n="125" d="100"/>
        <a:sy n="125" d="100"/>
      </p:scale>
      <p:origin x="0" y="133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604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8C8CEBE3-E2B6-4B61-B711-9504E90F860F}" type="slidenum">
              <a:rPr lang="en-US"/>
              <a:pPr>
                <a:defRPr/>
              </a:pPr>
              <a:t>‹#›</a:t>
            </a:fld>
            <a:endParaRPr lang="en-US"/>
          </a:p>
        </p:txBody>
      </p:sp>
    </p:spTree>
    <p:extLst>
      <p:ext uri="{BB962C8B-B14F-4D97-AF65-F5344CB8AC3E}">
        <p14:creationId xmlns:p14="http://schemas.microsoft.com/office/powerpoint/2010/main" val="21504866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83308"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18330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5F6095CD-5F50-4AAB-9850-26546DBB30B0}" type="slidenum">
              <a:rPr lang="en-US"/>
              <a:pPr>
                <a:defRPr/>
              </a:pPr>
              <a:t>‹#›</a:t>
            </a:fld>
            <a:endParaRPr lang="en-US"/>
          </a:p>
        </p:txBody>
      </p:sp>
    </p:spTree>
    <p:extLst>
      <p:ext uri="{BB962C8B-B14F-4D97-AF65-F5344CB8AC3E}">
        <p14:creationId xmlns:p14="http://schemas.microsoft.com/office/powerpoint/2010/main" val="2624443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D7E15A0-183B-4B1C-BF46-42E879ADCB06}" type="slidenum">
              <a:rPr lang="en-US"/>
              <a:pPr>
                <a:defRPr/>
              </a:pPr>
              <a:t>‹#›</a:t>
            </a:fld>
            <a:endParaRPr lang="en-US"/>
          </a:p>
        </p:txBody>
      </p:sp>
    </p:spTree>
    <p:extLst>
      <p:ext uri="{BB962C8B-B14F-4D97-AF65-F5344CB8AC3E}">
        <p14:creationId xmlns:p14="http://schemas.microsoft.com/office/powerpoint/2010/main" val="3411798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214313"/>
            <a:ext cx="2159000" cy="6338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14313"/>
            <a:ext cx="6327775" cy="6338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5A7961D4-8DCD-442D-8873-7E949D81D56A}" type="slidenum">
              <a:rPr lang="en-US"/>
              <a:pPr>
                <a:defRPr/>
              </a:pPr>
              <a:t>‹#›</a:t>
            </a:fld>
            <a:endParaRPr lang="en-US"/>
          </a:p>
        </p:txBody>
      </p:sp>
    </p:spTree>
    <p:extLst>
      <p:ext uri="{BB962C8B-B14F-4D97-AF65-F5344CB8AC3E}">
        <p14:creationId xmlns:p14="http://schemas.microsoft.com/office/powerpoint/2010/main" val="3113357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4ED10AEB-F9C5-42A6-A589-3F7DD923D582}" type="slidenum">
              <a:rPr lang="en-US"/>
              <a:pPr>
                <a:defRPr/>
              </a:pPr>
              <a:t>‹#›</a:t>
            </a:fld>
            <a:endParaRPr lang="en-US"/>
          </a:p>
        </p:txBody>
      </p:sp>
    </p:spTree>
    <p:extLst>
      <p:ext uri="{BB962C8B-B14F-4D97-AF65-F5344CB8AC3E}">
        <p14:creationId xmlns:p14="http://schemas.microsoft.com/office/powerpoint/2010/main" val="3227820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9B76575-E164-487E-AD74-29B28A63EF5E}" type="slidenum">
              <a:rPr lang="en-US"/>
              <a:pPr>
                <a:defRPr/>
              </a:pPr>
              <a:t>‹#›</a:t>
            </a:fld>
            <a:endParaRPr lang="en-US"/>
          </a:p>
        </p:txBody>
      </p:sp>
    </p:spTree>
    <p:extLst>
      <p:ext uri="{BB962C8B-B14F-4D97-AF65-F5344CB8AC3E}">
        <p14:creationId xmlns:p14="http://schemas.microsoft.com/office/powerpoint/2010/main" val="114060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F8034C4-69C1-4CBF-A3D3-F5FBE9366980}" type="slidenum">
              <a:rPr lang="en-US"/>
              <a:pPr>
                <a:defRPr/>
              </a:pPr>
              <a:t>‹#›</a:t>
            </a:fld>
            <a:endParaRPr lang="en-US"/>
          </a:p>
        </p:txBody>
      </p:sp>
    </p:spTree>
    <p:extLst>
      <p:ext uri="{BB962C8B-B14F-4D97-AF65-F5344CB8AC3E}">
        <p14:creationId xmlns:p14="http://schemas.microsoft.com/office/powerpoint/2010/main" val="2176198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2DBD12F6-5E5A-4439-9EDB-448FCF1B1CA4}" type="slidenum">
              <a:rPr lang="en-US"/>
              <a:pPr>
                <a:defRPr/>
              </a:pPr>
              <a:t>‹#›</a:t>
            </a:fld>
            <a:endParaRPr lang="en-US"/>
          </a:p>
        </p:txBody>
      </p:sp>
    </p:spTree>
    <p:extLst>
      <p:ext uri="{BB962C8B-B14F-4D97-AF65-F5344CB8AC3E}">
        <p14:creationId xmlns:p14="http://schemas.microsoft.com/office/powerpoint/2010/main" val="3407324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666AA543-87C5-49BA-85ED-CF5CDA7E6E30}" type="slidenum">
              <a:rPr lang="en-US"/>
              <a:pPr>
                <a:defRPr/>
              </a:pPr>
              <a:t>‹#›</a:t>
            </a:fld>
            <a:endParaRPr lang="en-US"/>
          </a:p>
        </p:txBody>
      </p:sp>
    </p:spTree>
    <p:extLst>
      <p:ext uri="{BB962C8B-B14F-4D97-AF65-F5344CB8AC3E}">
        <p14:creationId xmlns:p14="http://schemas.microsoft.com/office/powerpoint/2010/main" val="140095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A17239C5-6CB1-4D4D-BB10-2185926079C2}" type="slidenum">
              <a:rPr lang="en-US"/>
              <a:pPr>
                <a:defRPr/>
              </a:pPr>
              <a:t>‹#›</a:t>
            </a:fld>
            <a:endParaRPr lang="en-US"/>
          </a:p>
        </p:txBody>
      </p:sp>
    </p:spTree>
    <p:extLst>
      <p:ext uri="{BB962C8B-B14F-4D97-AF65-F5344CB8AC3E}">
        <p14:creationId xmlns:p14="http://schemas.microsoft.com/office/powerpoint/2010/main" val="1658501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17D9CDF-0137-4011-B311-9BA421FDFA82}" type="slidenum">
              <a:rPr lang="en-US"/>
              <a:pPr>
                <a:defRPr/>
              </a:pPr>
              <a:t>‹#›</a:t>
            </a:fld>
            <a:endParaRPr lang="en-US"/>
          </a:p>
        </p:txBody>
      </p:sp>
    </p:spTree>
    <p:extLst>
      <p:ext uri="{BB962C8B-B14F-4D97-AF65-F5344CB8AC3E}">
        <p14:creationId xmlns:p14="http://schemas.microsoft.com/office/powerpoint/2010/main" val="1350659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70261B39-CA46-4CFD-BB3F-9DCE6E7F685A}" type="slidenum">
              <a:rPr lang="en-US"/>
              <a:pPr>
                <a:defRPr/>
              </a:pPr>
              <a:t>‹#›</a:t>
            </a:fld>
            <a:endParaRPr lang="en-US"/>
          </a:p>
        </p:txBody>
      </p:sp>
    </p:spTree>
    <p:extLst>
      <p:ext uri="{BB962C8B-B14F-4D97-AF65-F5344CB8AC3E}">
        <p14:creationId xmlns:p14="http://schemas.microsoft.com/office/powerpoint/2010/main" val="1218234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304800" y="2057400"/>
            <a:ext cx="853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2283"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smtClean="0"/>
            </a:lvl1pPr>
          </a:lstStyle>
          <a:p>
            <a:pPr>
              <a:defRPr/>
            </a:pPr>
            <a:endParaRPr lang="en-US"/>
          </a:p>
        </p:txBody>
      </p:sp>
      <p:sp>
        <p:nvSpPr>
          <p:cNvPr id="182284"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p>
        </p:txBody>
      </p:sp>
      <p:sp>
        <p:nvSpPr>
          <p:cNvPr id="182285"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fld id="{7BDC69F9-3003-49FB-8DB1-3429F5AD07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dt="0"/>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3200" b="1">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Tahoma" pitchFamily="34" charset="0"/>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Tahoma" pitchFamily="34" charset="0"/>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biotech.law.lsu.edu/Courses/study_aids/adlaw/551.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biotech.law.lsu.edu/cases/la/adlaw/apa/LAAPA03.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federalregister.gov/" TargetMode="External"/><Relationship Id="rId2" Type="http://schemas.openxmlformats.org/officeDocument/2006/relationships/hyperlink" Target="http://biotech.law.lsu.edu/Courses/study_aids/adlaw/553.htm" TargetMode="External"/><Relationship Id="rId1" Type="http://schemas.openxmlformats.org/officeDocument/2006/relationships/slideLayout" Target="../slideLayouts/slideLayout2.xml"/><Relationship Id="rId5" Type="http://schemas.openxmlformats.org/officeDocument/2006/relationships/hyperlink" Target="http://www.regulations.gov/" TargetMode="External"/><Relationship Id="rId4" Type="http://schemas.openxmlformats.org/officeDocument/2006/relationships/hyperlink" Target="http://doa.louisiana.gov/osr/reg/register.ht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doa.louisiana.gov/osr/reg/register.htm" TargetMode="External"/><Relationship Id="rId2" Type="http://schemas.openxmlformats.org/officeDocument/2006/relationships/hyperlink" Target="https://www.federalregister.gov/" TargetMode="External"/><Relationship Id="rId1" Type="http://schemas.openxmlformats.org/officeDocument/2006/relationships/slideLayout" Target="../slideLayouts/slideLayout2.xml"/><Relationship Id="rId4" Type="http://schemas.openxmlformats.org/officeDocument/2006/relationships/hyperlink" Target="http://www.regulations.gov/"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biotech.law.lsu.edu/cases/adlaw/651053.pdf" TargetMode="External"/><Relationship Id="rId2" Type="http://schemas.openxmlformats.org/officeDocument/2006/relationships/hyperlink" Target="http://www.doa.la.gov/Pages/osr/emr/emr.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Rulemaking</a:t>
            </a:r>
          </a:p>
        </p:txBody>
      </p:sp>
      <p:sp>
        <p:nvSpPr>
          <p:cNvPr id="3075" name="Rectangle 3"/>
          <p:cNvSpPr>
            <a:spLocks noGrp="1" noChangeArrowheads="1"/>
          </p:cNvSpPr>
          <p:nvPr>
            <p:ph type="subTitle" idx="1"/>
          </p:nvPr>
        </p:nvSpPr>
        <p:spPr/>
        <p:txBody>
          <a:bodyPr/>
          <a:lstStyle/>
          <a:p>
            <a:pPr eaLnBrk="1" hangingPunct="1"/>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E9C6531-600C-4274-9671-37B2394FAE92}" type="slidenum">
              <a:rPr lang="en-US"/>
              <a:pPr/>
              <a:t>10</a:t>
            </a:fld>
            <a:endParaRPr lang="en-US"/>
          </a:p>
        </p:txBody>
      </p:sp>
      <p:sp>
        <p:nvSpPr>
          <p:cNvPr id="12291" name="Rectangle 2"/>
          <p:cNvSpPr>
            <a:spLocks noGrp="1" noChangeArrowheads="1"/>
          </p:cNvSpPr>
          <p:nvPr>
            <p:ph type="title"/>
          </p:nvPr>
        </p:nvSpPr>
        <p:spPr/>
        <p:txBody>
          <a:bodyPr/>
          <a:lstStyle/>
          <a:p>
            <a:pPr eaLnBrk="1" hangingPunct="1"/>
            <a:r>
              <a:rPr lang="en-US" smtClean="0"/>
              <a:t>Agency Oversight</a:t>
            </a:r>
          </a:p>
        </p:txBody>
      </p:sp>
      <p:sp>
        <p:nvSpPr>
          <p:cNvPr id="12292" name="Rectangle 3"/>
          <p:cNvSpPr>
            <a:spLocks noGrp="1" noChangeArrowheads="1"/>
          </p:cNvSpPr>
          <p:nvPr>
            <p:ph type="body" idx="1"/>
          </p:nvPr>
        </p:nvSpPr>
        <p:spPr/>
        <p:txBody>
          <a:bodyPr>
            <a:normAutofit fontScale="92500" lnSpcReduction="10000"/>
          </a:bodyPr>
          <a:lstStyle/>
          <a:p>
            <a:pPr eaLnBrk="1" hangingPunct="1"/>
            <a:r>
              <a:rPr lang="en-US" sz="3600" dirty="0" smtClean="0"/>
              <a:t>You can control the outcome of rulemaking much easier than that of adjudications</a:t>
            </a:r>
          </a:p>
          <a:p>
            <a:pPr lvl="1" eaLnBrk="1" hangingPunct="1"/>
            <a:r>
              <a:rPr lang="en-US" sz="3600" dirty="0" smtClean="0"/>
              <a:t>Not dependent on ALJs (administrative law judges)</a:t>
            </a:r>
          </a:p>
          <a:p>
            <a:pPr lvl="1" eaLnBrk="1" hangingPunct="1"/>
            <a:r>
              <a:rPr lang="en-US" sz="3600" dirty="0" smtClean="0"/>
              <a:t>This especially important in LA</a:t>
            </a:r>
          </a:p>
          <a:p>
            <a:pPr eaLnBrk="1" hangingPunct="1"/>
            <a:r>
              <a:rPr lang="en-US" sz="3600" dirty="0" smtClean="0"/>
              <a:t>More input from across the agency</a:t>
            </a:r>
          </a:p>
          <a:p>
            <a:pPr lvl="1" eaLnBrk="1" hangingPunct="1"/>
            <a:r>
              <a:rPr lang="en-US" sz="3600" dirty="0" smtClean="0"/>
              <a:t>Input from the public as well</a:t>
            </a:r>
          </a:p>
          <a:p>
            <a:pPr eaLnBrk="1" hangingPunct="1"/>
            <a:r>
              <a:rPr lang="en-US" sz="3600" dirty="0" smtClean="0"/>
              <a:t>Directly controlled by agency policy makers</a:t>
            </a:r>
          </a:p>
        </p:txBody>
      </p:sp>
    </p:spTree>
    <p:extLst>
      <p:ext uri="{BB962C8B-B14F-4D97-AF65-F5344CB8AC3E}">
        <p14:creationId xmlns:p14="http://schemas.microsoft.com/office/powerpoint/2010/main" val="1535610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FE19181-7AFD-4B84-B815-4768832B596C}" type="slidenum">
              <a:rPr lang="en-US" smtClean="0"/>
              <a:pPr/>
              <a:t>11</a:t>
            </a:fld>
            <a:endParaRPr lang="en-US" smtClean="0"/>
          </a:p>
        </p:txBody>
      </p:sp>
      <p:sp>
        <p:nvSpPr>
          <p:cNvPr id="14339" name="Rectangle 2"/>
          <p:cNvSpPr>
            <a:spLocks noGrp="1" noChangeArrowheads="1"/>
          </p:cNvSpPr>
          <p:nvPr>
            <p:ph type="title"/>
          </p:nvPr>
        </p:nvSpPr>
        <p:spPr/>
        <p:txBody>
          <a:bodyPr/>
          <a:lstStyle/>
          <a:p>
            <a:pPr eaLnBrk="1" hangingPunct="1"/>
            <a:r>
              <a:rPr lang="en-US" dirty="0" smtClean="0"/>
              <a:t>How Does the Nature of the Enabling Act Affect Rulemaking?</a:t>
            </a:r>
          </a:p>
        </p:txBody>
      </p:sp>
      <p:sp>
        <p:nvSpPr>
          <p:cNvPr id="14340" name="Rectangle 3"/>
          <p:cNvSpPr>
            <a:spLocks noGrp="1" noChangeArrowheads="1"/>
          </p:cNvSpPr>
          <p:nvPr>
            <p:ph type="body" idx="1"/>
          </p:nvPr>
        </p:nvSpPr>
        <p:spPr/>
        <p:txBody>
          <a:bodyPr/>
          <a:lstStyle/>
          <a:p>
            <a:pPr eaLnBrk="1" hangingPunct="1"/>
            <a:r>
              <a:rPr lang="en-US" dirty="0" smtClean="0"/>
              <a:t>Very general laws</a:t>
            </a:r>
          </a:p>
          <a:p>
            <a:pPr lvl="1" eaLnBrk="1" hangingPunct="1"/>
            <a:r>
              <a:rPr lang="en-US" dirty="0" smtClean="0"/>
              <a:t>Limited detail in the statute</a:t>
            </a:r>
          </a:p>
          <a:p>
            <a:pPr lvl="1" eaLnBrk="1" hangingPunct="1"/>
            <a:r>
              <a:rPr lang="en-US" dirty="0" smtClean="0"/>
              <a:t>Any interpretative rule is likely to been seen as a legislative rule because it will provide more limits than the statute.</a:t>
            </a:r>
          </a:p>
          <a:p>
            <a:pPr eaLnBrk="1" hangingPunct="1"/>
            <a:r>
              <a:rPr lang="en-US" dirty="0" smtClean="0"/>
              <a:t>Very specific laws - like the ADA</a:t>
            </a:r>
          </a:p>
          <a:p>
            <a:pPr lvl="1" eaLnBrk="1" hangingPunct="1"/>
            <a:r>
              <a:rPr lang="en-US" dirty="0" smtClean="0"/>
              <a:t>No room for legislative rules</a:t>
            </a:r>
          </a:p>
          <a:p>
            <a:pPr lvl="1" eaLnBrk="1" hangingPunct="1"/>
            <a:r>
              <a:rPr lang="en-US" dirty="0" smtClean="0"/>
              <a:t>Everything is guidance</a:t>
            </a:r>
          </a:p>
        </p:txBody>
      </p:sp>
    </p:spTree>
    <p:extLst>
      <p:ext uri="{BB962C8B-B14F-4D97-AF65-F5344CB8AC3E}">
        <p14:creationId xmlns:p14="http://schemas.microsoft.com/office/powerpoint/2010/main" val="3077603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DB15122-8A07-4958-BF8C-B672B02E95F3}" type="slidenum">
              <a:rPr lang="en-US"/>
              <a:pPr/>
              <a:t>12</a:t>
            </a:fld>
            <a:endParaRPr lang="en-US"/>
          </a:p>
        </p:txBody>
      </p:sp>
      <p:sp>
        <p:nvSpPr>
          <p:cNvPr id="13315" name="Rectangle 2"/>
          <p:cNvSpPr>
            <a:spLocks noGrp="1" noChangeArrowheads="1"/>
          </p:cNvSpPr>
          <p:nvPr>
            <p:ph type="title"/>
          </p:nvPr>
        </p:nvSpPr>
        <p:spPr/>
        <p:txBody>
          <a:bodyPr/>
          <a:lstStyle/>
          <a:p>
            <a:pPr eaLnBrk="1" hangingPunct="1"/>
            <a:r>
              <a:rPr lang="en-US" smtClean="0"/>
              <a:t>The Politics of Rulemaking</a:t>
            </a:r>
          </a:p>
        </p:txBody>
      </p:sp>
      <p:sp>
        <p:nvSpPr>
          <p:cNvPr id="13316" name="Rectangle 3"/>
          <p:cNvSpPr>
            <a:spLocks noGrp="1" noChangeArrowheads="1"/>
          </p:cNvSpPr>
          <p:nvPr>
            <p:ph type="body" idx="1"/>
          </p:nvPr>
        </p:nvSpPr>
        <p:spPr/>
        <p:txBody>
          <a:bodyPr/>
          <a:lstStyle/>
          <a:p>
            <a:pPr eaLnBrk="1" hangingPunct="1">
              <a:lnSpc>
                <a:spcPct val="90000"/>
              </a:lnSpc>
            </a:pPr>
            <a:r>
              <a:rPr lang="en-US" sz="2800" dirty="0" smtClean="0"/>
              <a:t>Congress often dodges the hardest issues and leaves them to agency rulemaking</a:t>
            </a:r>
          </a:p>
          <a:p>
            <a:pPr eaLnBrk="1" hangingPunct="1">
              <a:lnSpc>
                <a:spcPct val="90000"/>
              </a:lnSpc>
            </a:pPr>
            <a:r>
              <a:rPr lang="en-US" sz="2800" dirty="0" smtClean="0"/>
              <a:t>Most of these involve cost-benefit analysis</a:t>
            </a:r>
          </a:p>
          <a:p>
            <a:pPr lvl="1" eaLnBrk="1" hangingPunct="1">
              <a:lnSpc>
                <a:spcPct val="90000"/>
              </a:lnSpc>
            </a:pPr>
            <a:r>
              <a:rPr lang="en-US" sz="2800" dirty="0" smtClean="0"/>
              <a:t>How do you trade off automobile safety with price and fuel efficiency?</a:t>
            </a:r>
          </a:p>
          <a:p>
            <a:pPr lvl="1" eaLnBrk="1" hangingPunct="1">
              <a:lnSpc>
                <a:spcPct val="90000"/>
              </a:lnSpc>
            </a:pPr>
            <a:r>
              <a:rPr lang="en-US" sz="2800" dirty="0" smtClean="0"/>
              <a:t>Are you more worried about delaying the entry of new drugs or the about allowing the sale of a drug with dangerous side-effects?</a:t>
            </a:r>
          </a:p>
          <a:p>
            <a:pPr lvl="1" eaLnBrk="1" hangingPunct="1">
              <a:lnSpc>
                <a:spcPct val="90000"/>
              </a:lnSpc>
            </a:pPr>
            <a:r>
              <a:rPr lang="en-US" sz="2800" dirty="0" smtClean="0"/>
              <a:t>Do you want cheap power at the cost of lots of asthma and the Grand Canyon full of smoke?</a:t>
            </a:r>
          </a:p>
        </p:txBody>
      </p:sp>
    </p:spTree>
    <p:extLst>
      <p:ext uri="{BB962C8B-B14F-4D97-AF65-F5344CB8AC3E}">
        <p14:creationId xmlns:p14="http://schemas.microsoft.com/office/powerpoint/2010/main" val="2522743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75C6592-846F-4B9C-90C7-247034473133}" type="slidenum">
              <a:rPr lang="en-US"/>
              <a:pPr/>
              <a:t>13</a:t>
            </a:fld>
            <a:endParaRPr lang="en-US"/>
          </a:p>
        </p:txBody>
      </p:sp>
      <p:sp>
        <p:nvSpPr>
          <p:cNvPr id="14339" name="Rectangle 2"/>
          <p:cNvSpPr>
            <a:spLocks noGrp="1" noChangeArrowheads="1"/>
          </p:cNvSpPr>
          <p:nvPr>
            <p:ph type="title"/>
          </p:nvPr>
        </p:nvSpPr>
        <p:spPr/>
        <p:txBody>
          <a:bodyPr/>
          <a:lstStyle/>
          <a:p>
            <a:pPr eaLnBrk="1" hangingPunct="1"/>
            <a:r>
              <a:rPr lang="en-US" dirty="0" smtClean="0"/>
              <a:t>Downside of Rulemaking</a:t>
            </a:r>
          </a:p>
        </p:txBody>
      </p:sp>
      <p:sp>
        <p:nvSpPr>
          <p:cNvPr id="281603" name="Rectangle 3"/>
          <p:cNvSpPr>
            <a:spLocks noGrp="1" noChangeArrowheads="1"/>
          </p:cNvSpPr>
          <p:nvPr>
            <p:ph type="body" idx="1"/>
          </p:nvPr>
        </p:nvSpPr>
        <p:spPr>
          <a:xfrm>
            <a:off x="304800" y="2133600"/>
            <a:ext cx="8226425" cy="4572000"/>
          </a:xfrm>
        </p:spPr>
        <p:txBody>
          <a:bodyPr>
            <a:normAutofit fontScale="92500" lnSpcReduction="10000"/>
          </a:bodyPr>
          <a:lstStyle/>
          <a:p>
            <a:pPr eaLnBrk="1" hangingPunct="1">
              <a:defRPr/>
            </a:pPr>
            <a:r>
              <a:rPr lang="en-US" dirty="0" smtClean="0"/>
              <a:t>Trials (adjudications) involving single parties can be more flexible in the individual cases</a:t>
            </a:r>
          </a:p>
          <a:p>
            <a:pPr eaLnBrk="1" hangingPunct="1">
              <a:defRPr/>
            </a:pPr>
            <a:r>
              <a:rPr lang="en-US" dirty="0" smtClean="0"/>
              <a:t>Adjudications are useful when you are not sure what the rule should be and need more info and a chance to experiment</a:t>
            </a:r>
          </a:p>
          <a:p>
            <a:pPr eaLnBrk="1" hangingPunct="1">
              <a:defRPr/>
            </a:pPr>
            <a:r>
              <a:rPr lang="en-US" dirty="0" smtClean="0"/>
              <a:t>Rules can be so abstract or overbroad that they are expensive or difficult to follow</a:t>
            </a:r>
          </a:p>
          <a:p>
            <a:pPr lvl="1" eaLnBrk="1" hangingPunct="1">
              <a:defRPr/>
            </a:pPr>
            <a:r>
              <a:rPr lang="en-US" dirty="0" smtClean="0"/>
              <a:t>Like statutes</a:t>
            </a:r>
          </a:p>
          <a:p>
            <a:pPr eaLnBrk="1" hangingPunct="1">
              <a:defRPr/>
            </a:pPr>
            <a:r>
              <a:rPr lang="en-US" dirty="0" smtClean="0"/>
              <a:t>Agencies can promulgate rules that Congress would never pass - Green House Gas Regulations.</a:t>
            </a:r>
          </a:p>
        </p:txBody>
      </p:sp>
    </p:spTree>
    <p:extLst>
      <p:ext uri="{BB962C8B-B14F-4D97-AF65-F5344CB8AC3E}">
        <p14:creationId xmlns:p14="http://schemas.microsoft.com/office/powerpoint/2010/main" val="2763594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D446CA1-A0CC-40FE-AEC1-C73BA3DD542C}" type="slidenum">
              <a:rPr lang="en-US"/>
              <a:pPr/>
              <a:t>14</a:t>
            </a:fld>
            <a:endParaRPr lang="en-US"/>
          </a:p>
        </p:txBody>
      </p:sp>
      <p:sp>
        <p:nvSpPr>
          <p:cNvPr id="15363" name="Rectangle 2"/>
          <p:cNvSpPr>
            <a:spLocks noGrp="1" noChangeArrowheads="1"/>
          </p:cNvSpPr>
          <p:nvPr>
            <p:ph type="title"/>
          </p:nvPr>
        </p:nvSpPr>
        <p:spPr/>
        <p:txBody>
          <a:bodyPr/>
          <a:lstStyle/>
          <a:p>
            <a:pPr eaLnBrk="1" hangingPunct="1"/>
            <a:r>
              <a:rPr lang="en-US" dirty="0" smtClean="0"/>
              <a:t>Rulemaking Ossification</a:t>
            </a:r>
          </a:p>
        </p:txBody>
      </p:sp>
      <p:sp>
        <p:nvSpPr>
          <p:cNvPr id="283651" name="Rectangle 3"/>
          <p:cNvSpPr>
            <a:spLocks noGrp="1" noChangeArrowheads="1"/>
          </p:cNvSpPr>
          <p:nvPr>
            <p:ph type="body" idx="1"/>
          </p:nvPr>
        </p:nvSpPr>
        <p:spPr>
          <a:xfrm>
            <a:off x="381000" y="2057400"/>
            <a:ext cx="8001000" cy="4648200"/>
          </a:xfrm>
        </p:spPr>
        <p:txBody>
          <a:bodyPr>
            <a:normAutofit fontScale="92500" lnSpcReduction="10000"/>
          </a:bodyPr>
          <a:lstStyle/>
          <a:p>
            <a:pPr eaLnBrk="1" hangingPunct="1">
              <a:lnSpc>
                <a:spcPct val="80000"/>
              </a:lnSpc>
              <a:defRPr/>
            </a:pPr>
            <a:r>
              <a:rPr lang="en-US" dirty="0" smtClean="0"/>
              <a:t>The courts and legislatures have increased the burden on rulemaking, especially in states</a:t>
            </a:r>
          </a:p>
          <a:p>
            <a:pPr lvl="1" eaLnBrk="1" hangingPunct="1">
              <a:lnSpc>
                <a:spcPct val="80000"/>
              </a:lnSpc>
              <a:defRPr/>
            </a:pPr>
            <a:r>
              <a:rPr lang="en-US" dirty="0" smtClean="0"/>
              <a:t>Rulemaking has gotten so complex and time consuming it has lost some of its value</a:t>
            </a:r>
          </a:p>
          <a:p>
            <a:pPr lvl="1" eaLnBrk="1" hangingPunct="1">
              <a:lnSpc>
                <a:spcPct val="80000"/>
              </a:lnSpc>
              <a:defRPr/>
            </a:pPr>
            <a:r>
              <a:rPr lang="en-US" dirty="0" smtClean="0"/>
              <a:t>Complicated by  regulatory conflict and incompetent agency practice</a:t>
            </a:r>
          </a:p>
          <a:p>
            <a:pPr eaLnBrk="1" hangingPunct="1">
              <a:lnSpc>
                <a:spcPct val="80000"/>
              </a:lnSpc>
              <a:defRPr/>
            </a:pPr>
            <a:r>
              <a:rPr lang="en-US" dirty="0" smtClean="0"/>
              <a:t>Rulemaking can go on for years</a:t>
            </a:r>
          </a:p>
          <a:p>
            <a:pPr lvl="1" eaLnBrk="1" hangingPunct="1">
              <a:lnSpc>
                <a:spcPct val="80000"/>
              </a:lnSpc>
              <a:defRPr/>
            </a:pPr>
            <a:r>
              <a:rPr lang="en-US" dirty="0" smtClean="0"/>
              <a:t>What is the legal value of a proposed rule that has not been finalized?</a:t>
            </a:r>
          </a:p>
          <a:p>
            <a:pPr lvl="1" eaLnBrk="1" hangingPunct="1">
              <a:lnSpc>
                <a:spcPct val="80000"/>
              </a:lnSpc>
              <a:defRPr/>
            </a:pPr>
            <a:r>
              <a:rPr lang="en-US" dirty="0" smtClean="0"/>
              <a:t>The Medicare anti-kickback regulations were delayed for years between the proposed rule and the final rule</a:t>
            </a:r>
          </a:p>
        </p:txBody>
      </p:sp>
    </p:spTree>
    <p:extLst>
      <p:ext uri="{BB962C8B-B14F-4D97-AF65-F5344CB8AC3E}">
        <p14:creationId xmlns:p14="http://schemas.microsoft.com/office/powerpoint/2010/main" val="771890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912ECC2-F7DB-4FB9-B2F1-6B3B35D0F4AA}" type="slidenum">
              <a:rPr lang="en-US"/>
              <a:pPr/>
              <a:t>15</a:t>
            </a:fld>
            <a:endParaRPr lang="en-US"/>
          </a:p>
        </p:txBody>
      </p:sp>
      <p:sp>
        <p:nvSpPr>
          <p:cNvPr id="20483" name="Rectangle 2"/>
          <p:cNvSpPr>
            <a:spLocks noGrp="1" noChangeArrowheads="1"/>
          </p:cNvSpPr>
          <p:nvPr>
            <p:ph type="title"/>
          </p:nvPr>
        </p:nvSpPr>
        <p:spPr/>
        <p:txBody>
          <a:bodyPr/>
          <a:lstStyle/>
          <a:p>
            <a:pPr eaLnBrk="1" hangingPunct="1"/>
            <a:r>
              <a:rPr lang="en-US" dirty="0" smtClean="0"/>
              <a:t>Definition of a Rule</a:t>
            </a:r>
          </a:p>
        </p:txBody>
      </p:sp>
      <p:sp>
        <p:nvSpPr>
          <p:cNvPr id="20484" name="Rectangle 3"/>
          <p:cNvSpPr>
            <a:spLocks noGrp="1" noChangeArrowheads="1"/>
          </p:cNvSpPr>
          <p:nvPr>
            <p:ph type="body" idx="1"/>
          </p:nvPr>
        </p:nvSpPr>
        <p:spPr>
          <a:xfrm>
            <a:off x="533400" y="2057400"/>
            <a:ext cx="8458200" cy="4648200"/>
          </a:xfrm>
        </p:spPr>
        <p:txBody>
          <a:bodyPr/>
          <a:lstStyle/>
          <a:p>
            <a:pPr eaLnBrk="1" hangingPunct="1">
              <a:lnSpc>
                <a:spcPct val="80000"/>
              </a:lnSpc>
            </a:pPr>
            <a:r>
              <a:rPr lang="en-US" sz="2400" dirty="0" smtClean="0">
                <a:hlinkClick r:id="rId2"/>
              </a:rPr>
              <a:t>APA 551(4</a:t>
            </a:r>
            <a:r>
              <a:rPr lang="en-US" sz="2400" dirty="0" smtClean="0"/>
              <a:t>)</a:t>
            </a:r>
          </a:p>
          <a:p>
            <a:pPr lvl="1" eaLnBrk="1" hangingPunct="1">
              <a:lnSpc>
                <a:spcPct val="80000"/>
              </a:lnSpc>
            </a:pPr>
            <a:r>
              <a:rPr lang="en-US" sz="2400" dirty="0" smtClean="0"/>
              <a:t>(4) 'rule' means the whole or a part of an agency statement of general or particular applicability and future effect designed to implement, interpret, or prescribe law or policy or describing the organization, procedure, or practice requirements of an agency and includes the approval or prescription for the future of rates, wages, corporate or financial structures or reorganizations thereof, prices, facilities, appliances, services or allowances therefor or of valuations, costs, or accounting, or practices bearing on any of the foregoing; </a:t>
            </a:r>
          </a:p>
          <a:p>
            <a:pPr eaLnBrk="1" hangingPunct="1">
              <a:lnSpc>
                <a:spcPct val="80000"/>
              </a:lnSpc>
            </a:pPr>
            <a:r>
              <a:rPr lang="en-US" sz="2400" dirty="0" smtClean="0"/>
              <a:t>Not a clear definition</a:t>
            </a:r>
          </a:p>
          <a:p>
            <a:pPr eaLnBrk="1" hangingPunct="1">
              <a:lnSpc>
                <a:spcPct val="80000"/>
              </a:lnSpc>
            </a:pPr>
            <a:r>
              <a:rPr lang="en-US" sz="2400" dirty="0" smtClean="0"/>
              <a:t>Things that are not adjudications or licensing</a:t>
            </a:r>
          </a:p>
        </p:txBody>
      </p:sp>
    </p:spTree>
    <p:extLst>
      <p:ext uri="{BB962C8B-B14F-4D97-AF65-F5344CB8AC3E}">
        <p14:creationId xmlns:p14="http://schemas.microsoft.com/office/powerpoint/2010/main" val="2020307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C866BC8-14B8-469D-B984-C72F623A1FAC}" type="slidenum">
              <a:rPr lang="en-US"/>
              <a:pPr/>
              <a:t>16</a:t>
            </a:fld>
            <a:endParaRPr lang="en-US"/>
          </a:p>
        </p:txBody>
      </p:sp>
      <p:sp>
        <p:nvSpPr>
          <p:cNvPr id="21507" name="Rectangle 2"/>
          <p:cNvSpPr>
            <a:spLocks noGrp="1" noChangeArrowheads="1"/>
          </p:cNvSpPr>
          <p:nvPr>
            <p:ph type="title"/>
          </p:nvPr>
        </p:nvSpPr>
        <p:spPr/>
        <p:txBody>
          <a:bodyPr/>
          <a:lstStyle/>
          <a:p>
            <a:pPr eaLnBrk="1" hangingPunct="1"/>
            <a:r>
              <a:rPr lang="en-US" dirty="0" smtClean="0">
                <a:hlinkClick r:id="rId2"/>
              </a:rPr>
              <a:t>LA Definition</a:t>
            </a:r>
            <a:endParaRPr lang="en-US" dirty="0" smtClean="0"/>
          </a:p>
        </p:txBody>
      </p:sp>
      <p:sp>
        <p:nvSpPr>
          <p:cNvPr id="21508" name="Rectangle 3"/>
          <p:cNvSpPr>
            <a:spLocks noGrp="1" noChangeArrowheads="1"/>
          </p:cNvSpPr>
          <p:nvPr>
            <p:ph type="body" idx="1"/>
          </p:nvPr>
        </p:nvSpPr>
        <p:spPr>
          <a:xfrm>
            <a:off x="152400" y="2057400"/>
            <a:ext cx="8839200" cy="4648200"/>
          </a:xfrm>
        </p:spPr>
        <p:txBody>
          <a:bodyPr/>
          <a:lstStyle/>
          <a:p>
            <a:pPr eaLnBrk="1" hangingPunct="1">
              <a:lnSpc>
                <a:spcPct val="80000"/>
              </a:lnSpc>
            </a:pPr>
            <a:r>
              <a:rPr lang="en-US" sz="2300" dirty="0" smtClean="0"/>
              <a:t>6) "Rule" means each agency statement, guide, or requirement for conduct or action, exclusive of those regulating only the internal management of the agency and those purporting to adopt, increase, or decrease any fees imposed on the affairs, actions, or persons regulated by the agency, which has general applicability and the effect of implementing or interpreting substantive law or policy, or which prescribes the procedure or practice requirements of the agency. </a:t>
            </a:r>
          </a:p>
          <a:p>
            <a:pPr eaLnBrk="1" hangingPunct="1">
              <a:lnSpc>
                <a:spcPct val="80000"/>
              </a:lnSpc>
            </a:pPr>
            <a:r>
              <a:rPr lang="en-US" sz="2300" dirty="0" smtClean="0"/>
              <a:t>"Rule" includes, but is not limited to, any provision for fines, prices or penalties, the attainment or loss of preferential status, and the criteria or qualifications for licensure or certification by an agency. A rule may be of general applicability even though it may not apply to the entire state, provided its form is general and it is capable of being applied to every member of an identifiable class. The term includes the amendment or repeal of an existing rule but does not include declaratory rulings or orders or any fees.</a:t>
            </a:r>
          </a:p>
        </p:txBody>
      </p:sp>
    </p:spTree>
    <p:extLst>
      <p:ext uri="{BB962C8B-B14F-4D97-AF65-F5344CB8AC3E}">
        <p14:creationId xmlns:p14="http://schemas.microsoft.com/office/powerpoint/2010/main" val="1680532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18D24E1-0749-48F9-9E66-05857803E88F}" type="slidenum">
              <a:rPr lang="en-US"/>
              <a:pPr/>
              <a:t>17</a:t>
            </a:fld>
            <a:endParaRPr lang="en-US"/>
          </a:p>
        </p:txBody>
      </p:sp>
      <p:sp>
        <p:nvSpPr>
          <p:cNvPr id="22531" name="Rectangle 2"/>
          <p:cNvSpPr>
            <a:spLocks noGrp="1" noChangeArrowheads="1"/>
          </p:cNvSpPr>
          <p:nvPr>
            <p:ph type="title"/>
          </p:nvPr>
        </p:nvSpPr>
        <p:spPr/>
        <p:txBody>
          <a:bodyPr/>
          <a:lstStyle/>
          <a:p>
            <a:pPr eaLnBrk="1" hangingPunct="1"/>
            <a:r>
              <a:rPr lang="en-US" dirty="0" smtClean="0"/>
              <a:t>Functional Definitions</a:t>
            </a:r>
          </a:p>
        </p:txBody>
      </p:sp>
      <p:sp>
        <p:nvSpPr>
          <p:cNvPr id="22532" name="Rectangle 3"/>
          <p:cNvSpPr>
            <a:spLocks noGrp="1" noChangeArrowheads="1"/>
          </p:cNvSpPr>
          <p:nvPr>
            <p:ph type="body" idx="1"/>
          </p:nvPr>
        </p:nvSpPr>
        <p:spPr/>
        <p:txBody>
          <a:bodyPr/>
          <a:lstStyle/>
          <a:p>
            <a:pPr eaLnBrk="1" hangingPunct="1"/>
            <a:r>
              <a:rPr lang="en-US" dirty="0" smtClean="0"/>
              <a:t>General applicability, as opposed to specific parties</a:t>
            </a:r>
          </a:p>
          <a:p>
            <a:pPr eaLnBrk="1" hangingPunct="1"/>
            <a:r>
              <a:rPr lang="en-US" dirty="0" smtClean="0"/>
              <a:t>Prospective</a:t>
            </a:r>
          </a:p>
          <a:p>
            <a:pPr eaLnBrk="1" hangingPunct="1"/>
            <a:r>
              <a:rPr lang="en-US" dirty="0" smtClean="0"/>
              <a:t>Binding on the agency as well as on the public</a:t>
            </a:r>
          </a:p>
        </p:txBody>
      </p:sp>
    </p:spTree>
    <p:extLst>
      <p:ext uri="{BB962C8B-B14F-4D97-AF65-F5344CB8AC3E}">
        <p14:creationId xmlns:p14="http://schemas.microsoft.com/office/powerpoint/2010/main" val="12518486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dirty="0" smtClean="0"/>
              <a:t>Notice-and-Comment Rulemaking </a:t>
            </a:r>
          </a:p>
        </p:txBody>
      </p:sp>
      <p:sp>
        <p:nvSpPr>
          <p:cNvPr id="33795" name="Rectangle 3"/>
          <p:cNvSpPr>
            <a:spLocks noGrp="1" noChangeArrowheads="1"/>
          </p:cNvSpPr>
          <p:nvPr>
            <p:ph idx="1"/>
          </p:nvPr>
        </p:nvSpPr>
        <p:spPr/>
        <p:txBody>
          <a:bodyPr/>
          <a:lstStyle/>
          <a:p>
            <a:pPr eaLnBrk="1" hangingPunct="1"/>
            <a:r>
              <a:rPr lang="en-US" dirty="0" smtClean="0"/>
              <a:t>APA Procedures</a:t>
            </a:r>
            <a:endParaRPr lang="en-US" dirty="0" smtClean="0">
              <a:hlinkClick r:id=""/>
            </a:endParaRPr>
          </a:p>
          <a:p>
            <a:pPr eaLnBrk="1" hangingPunct="1"/>
            <a:r>
              <a:rPr lang="en-US" dirty="0" smtClean="0">
                <a:hlinkClick r:id=""/>
              </a:rPr>
              <a:t>http</a:t>
            </a:r>
            <a:r>
              <a:rPr lang="en-US" dirty="0">
                <a:hlinkClick r:id="rId2"/>
              </a:rPr>
              <a:t>://</a:t>
            </a:r>
            <a:r>
              <a:rPr lang="en-US" dirty="0" smtClean="0">
                <a:hlinkClick r:id="rId2"/>
              </a:rPr>
              <a:t>biotech.law.lsu.edu/Courses/study_aids/adlaw/553.htm</a:t>
            </a:r>
            <a:endParaRPr lang="en-US" dirty="0" smtClean="0"/>
          </a:p>
          <a:p>
            <a:pPr eaLnBrk="1" hangingPunct="1"/>
            <a:r>
              <a:rPr lang="en-US" dirty="0" smtClean="0"/>
              <a:t>The Register</a:t>
            </a:r>
            <a:endParaRPr lang="en-US" dirty="0"/>
          </a:p>
          <a:p>
            <a:pPr lvl="1" eaLnBrk="1" hangingPunct="1">
              <a:lnSpc>
                <a:spcPct val="90000"/>
              </a:lnSpc>
            </a:pPr>
            <a:r>
              <a:rPr lang="en-US" dirty="0" smtClean="0">
                <a:hlinkClick r:id="rId3"/>
              </a:rPr>
              <a:t>The Federal Register</a:t>
            </a:r>
            <a:endParaRPr lang="en-US" dirty="0" smtClean="0"/>
          </a:p>
          <a:p>
            <a:pPr lvl="1" eaLnBrk="1" hangingPunct="1">
              <a:lnSpc>
                <a:spcPct val="90000"/>
              </a:lnSpc>
            </a:pPr>
            <a:r>
              <a:rPr lang="en-US" dirty="0" smtClean="0">
                <a:hlinkClick r:id="rId4"/>
              </a:rPr>
              <a:t>LA Register</a:t>
            </a:r>
            <a:endParaRPr lang="en-US" dirty="0" smtClean="0"/>
          </a:p>
          <a:p>
            <a:pPr eaLnBrk="1" hangingPunct="1"/>
            <a:r>
              <a:rPr lang="en-US" dirty="0" smtClean="0"/>
              <a:t>Electronic</a:t>
            </a:r>
            <a:r>
              <a:rPr lang="en-US" baseline="0" dirty="0" smtClean="0"/>
              <a:t> Notice</a:t>
            </a:r>
            <a:endParaRPr lang="en-US" dirty="0" smtClean="0"/>
          </a:p>
          <a:p>
            <a:r>
              <a:rPr lang="en-US" dirty="0" smtClean="0">
                <a:hlinkClick r:id="rId5"/>
              </a:rPr>
              <a:t>http://www.regulations.gov</a:t>
            </a:r>
            <a:endParaRPr lang="en-US" dirty="0"/>
          </a:p>
        </p:txBody>
      </p:sp>
    </p:spTree>
    <p:extLst>
      <p:ext uri="{BB962C8B-B14F-4D97-AF65-F5344CB8AC3E}">
        <p14:creationId xmlns:p14="http://schemas.microsoft.com/office/powerpoint/2010/main" val="2672478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7B0E7B3-0315-40FE-A109-E7388B4FCD19}" type="slidenum">
              <a:rPr lang="en-US"/>
              <a:pPr/>
              <a:t>19</a:t>
            </a:fld>
            <a:endParaRPr lang="en-US"/>
          </a:p>
        </p:txBody>
      </p:sp>
      <p:sp>
        <p:nvSpPr>
          <p:cNvPr id="17411" name="Rectangle 2"/>
          <p:cNvSpPr>
            <a:spLocks noGrp="1" noChangeArrowheads="1"/>
          </p:cNvSpPr>
          <p:nvPr>
            <p:ph type="title"/>
          </p:nvPr>
        </p:nvSpPr>
        <p:spPr/>
        <p:txBody>
          <a:bodyPr/>
          <a:lstStyle/>
          <a:p>
            <a:pPr eaLnBrk="1" hangingPunct="1"/>
            <a:r>
              <a:rPr lang="en-US" dirty="0" smtClean="0"/>
              <a:t>Why Have Public Participation?</a:t>
            </a:r>
          </a:p>
        </p:txBody>
      </p:sp>
      <p:sp>
        <p:nvSpPr>
          <p:cNvPr id="17412" name="Rectangle 3"/>
          <p:cNvSpPr>
            <a:spLocks noGrp="1" noChangeArrowheads="1"/>
          </p:cNvSpPr>
          <p:nvPr>
            <p:ph type="body" idx="1"/>
          </p:nvPr>
        </p:nvSpPr>
        <p:spPr/>
        <p:txBody>
          <a:bodyPr/>
          <a:lstStyle/>
          <a:p>
            <a:pPr eaLnBrk="1" hangingPunct="1">
              <a:lnSpc>
                <a:spcPct val="90000"/>
              </a:lnSpc>
            </a:pPr>
            <a:r>
              <a:rPr lang="en-US" sz="2400" dirty="0" smtClean="0"/>
              <a:t>Public participation has great political benefit in broadening the acceptability of the rules.</a:t>
            </a:r>
          </a:p>
          <a:p>
            <a:pPr eaLnBrk="1" hangingPunct="1">
              <a:lnSpc>
                <a:spcPct val="90000"/>
              </a:lnSpc>
            </a:pPr>
            <a:r>
              <a:rPr lang="en-US" sz="2400" dirty="0" smtClean="0"/>
              <a:t>Public comments can identify technical and legal problems with the rules</a:t>
            </a:r>
          </a:p>
          <a:p>
            <a:pPr eaLnBrk="1" hangingPunct="1">
              <a:lnSpc>
                <a:spcPct val="90000"/>
              </a:lnSpc>
            </a:pPr>
            <a:r>
              <a:rPr lang="en-US" sz="2400" dirty="0" smtClean="0"/>
              <a:t>Publication of proposed rules allows politicians to become involved to protect the interests of their constituents</a:t>
            </a:r>
          </a:p>
          <a:p>
            <a:pPr eaLnBrk="1" hangingPunct="1">
              <a:lnSpc>
                <a:spcPct val="90000"/>
              </a:lnSpc>
            </a:pPr>
            <a:r>
              <a:rPr lang="en-US" sz="2400" dirty="0" smtClean="0"/>
              <a:t>Public participation limits executive power and makes it more palatable to the courts to have agencies making laws</a:t>
            </a:r>
          </a:p>
          <a:p>
            <a:pPr eaLnBrk="1" hangingPunct="1">
              <a:lnSpc>
                <a:spcPct val="90000"/>
              </a:lnSpc>
            </a:pPr>
            <a:r>
              <a:rPr lang="en-US" sz="2400" dirty="0" smtClean="0"/>
              <a:t>While the agency may take comments at public hearings, it is usually done in writing.</a:t>
            </a:r>
          </a:p>
        </p:txBody>
      </p:sp>
    </p:spTree>
    <p:extLst>
      <p:ext uri="{BB962C8B-B14F-4D97-AF65-F5344CB8AC3E}">
        <p14:creationId xmlns:p14="http://schemas.microsoft.com/office/powerpoint/2010/main" val="3550708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D131628-E3DF-4F7E-8A5B-C69795A65642}" type="slidenum">
              <a:rPr lang="en-US"/>
              <a:pPr/>
              <a:t>2</a:t>
            </a:fld>
            <a:endParaRPr lang="en-US"/>
          </a:p>
        </p:txBody>
      </p:sp>
      <p:sp>
        <p:nvSpPr>
          <p:cNvPr id="4099" name="Rectangle 2"/>
          <p:cNvSpPr>
            <a:spLocks noGrp="1" noChangeArrowheads="1"/>
          </p:cNvSpPr>
          <p:nvPr>
            <p:ph type="title"/>
          </p:nvPr>
        </p:nvSpPr>
        <p:spPr/>
        <p:txBody>
          <a:bodyPr/>
          <a:lstStyle/>
          <a:p>
            <a:pPr eaLnBrk="1" hangingPunct="1"/>
            <a:r>
              <a:rPr lang="en-US" smtClean="0"/>
              <a:t>Jargon Alert</a:t>
            </a:r>
          </a:p>
        </p:txBody>
      </p:sp>
      <p:sp>
        <p:nvSpPr>
          <p:cNvPr id="4100" name="Rectangle 3"/>
          <p:cNvSpPr>
            <a:spLocks noGrp="1" noChangeArrowheads="1"/>
          </p:cNvSpPr>
          <p:nvPr>
            <p:ph type="body" idx="1"/>
          </p:nvPr>
        </p:nvSpPr>
        <p:spPr/>
        <p:txBody>
          <a:bodyPr/>
          <a:lstStyle/>
          <a:p>
            <a:pPr eaLnBrk="1" hangingPunct="1"/>
            <a:r>
              <a:rPr lang="en-US" sz="2800" smtClean="0"/>
              <a:t>Rule, legislative rule, or regulation</a:t>
            </a:r>
          </a:p>
          <a:p>
            <a:pPr lvl="1" eaLnBrk="1" hangingPunct="1"/>
            <a:r>
              <a:rPr lang="en-US" sz="2800" smtClean="0"/>
              <a:t>They all mean the same thing</a:t>
            </a:r>
          </a:p>
          <a:p>
            <a:pPr lvl="1" eaLnBrk="1" hangingPunct="1"/>
            <a:r>
              <a:rPr lang="en-US" sz="2800" smtClean="0"/>
              <a:t>Has the same effect as a statute passed by the legislature</a:t>
            </a:r>
          </a:p>
          <a:p>
            <a:pPr eaLnBrk="1" hangingPunct="1"/>
            <a:r>
              <a:rPr lang="en-US" sz="2800" smtClean="0"/>
              <a:t>Non-Legislative rule </a:t>
            </a:r>
          </a:p>
          <a:p>
            <a:pPr lvl="1" eaLnBrk="1" hangingPunct="1"/>
            <a:r>
              <a:rPr lang="en-US" sz="2800" smtClean="0"/>
              <a:t>Has no legal effect, but shows what the agency thinks the law is</a:t>
            </a:r>
          </a:p>
          <a:p>
            <a:pPr lvl="1" eaLnBrk="1" hangingPunct="1"/>
            <a:r>
              <a:rPr lang="en-US" sz="2800" smtClean="0"/>
              <a:t>Many names - interpretive rule, guidelines, guidance document, anything but rule or regulation</a:t>
            </a:r>
          </a:p>
        </p:txBody>
      </p:sp>
    </p:spTree>
    <p:extLst>
      <p:ext uri="{BB962C8B-B14F-4D97-AF65-F5344CB8AC3E}">
        <p14:creationId xmlns:p14="http://schemas.microsoft.com/office/powerpoint/2010/main" val="36279790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A86F8CF-5413-4BEC-99C1-5C615F221AA8}" type="slidenum">
              <a:rPr lang="en-US"/>
              <a:pPr/>
              <a:t>20</a:t>
            </a:fld>
            <a:endParaRPr lang="en-US"/>
          </a:p>
        </p:txBody>
      </p:sp>
      <p:sp>
        <p:nvSpPr>
          <p:cNvPr id="18435" name="Rectangle 2"/>
          <p:cNvSpPr>
            <a:spLocks noGrp="1" noChangeArrowheads="1"/>
          </p:cNvSpPr>
          <p:nvPr>
            <p:ph type="title"/>
          </p:nvPr>
        </p:nvSpPr>
        <p:spPr/>
        <p:txBody>
          <a:bodyPr/>
          <a:lstStyle/>
          <a:p>
            <a:pPr eaLnBrk="1" hangingPunct="1"/>
            <a:r>
              <a:rPr lang="en-US" dirty="0" smtClean="0"/>
              <a:t>Attacking Rulemaking</a:t>
            </a:r>
          </a:p>
        </p:txBody>
      </p:sp>
      <p:sp>
        <p:nvSpPr>
          <p:cNvPr id="18436" name="Rectangle 3"/>
          <p:cNvSpPr>
            <a:spLocks noGrp="1" noChangeArrowheads="1"/>
          </p:cNvSpPr>
          <p:nvPr>
            <p:ph type="body" idx="1"/>
          </p:nvPr>
        </p:nvSpPr>
        <p:spPr/>
        <p:txBody>
          <a:bodyPr/>
          <a:lstStyle/>
          <a:p>
            <a:pPr eaLnBrk="1" hangingPunct="1"/>
            <a:r>
              <a:rPr lang="en-US" dirty="0" smtClean="0"/>
              <a:t>Once a rule has been properly promulgated through notice and comment, it can only be attacked by attacking the published basis for the rule, and that must be done relatively soon after promulgation.</a:t>
            </a:r>
          </a:p>
          <a:p>
            <a:pPr eaLnBrk="1" hangingPunct="1"/>
            <a:r>
              <a:rPr lang="en-US" dirty="0" smtClean="0"/>
              <a:t>We will see in the movie how the opponents of the rule work to get their changes made before the rule is finished.</a:t>
            </a:r>
          </a:p>
        </p:txBody>
      </p:sp>
    </p:spTree>
    <p:extLst>
      <p:ext uri="{BB962C8B-B14F-4D97-AF65-F5344CB8AC3E}">
        <p14:creationId xmlns:p14="http://schemas.microsoft.com/office/powerpoint/2010/main" val="3663009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Rule</a:t>
            </a:r>
            <a:r>
              <a:rPr lang="en-US" baseline="0" dirty="0" smtClean="0"/>
              <a:t> or Adjudication?</a:t>
            </a:r>
            <a:endParaRPr lang="en-US" dirty="0"/>
          </a:p>
        </p:txBody>
      </p:sp>
      <p:sp>
        <p:nvSpPr>
          <p:cNvPr id="5" name="Subtitle 4"/>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21</a:t>
            </a:fld>
            <a:endParaRPr lang="en-US"/>
          </a:p>
        </p:txBody>
      </p:sp>
    </p:spTree>
    <p:extLst>
      <p:ext uri="{BB962C8B-B14F-4D97-AF65-F5344CB8AC3E}">
        <p14:creationId xmlns:p14="http://schemas.microsoft.com/office/powerpoint/2010/main" val="2962787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Londoner v. City and County of Denver</a:t>
            </a:r>
            <a:r>
              <a:rPr lang="en-US" dirty="0" smtClean="0"/>
              <a:t>, 210 U.S. 373 (1908)</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City of Denver paved the road in front of plaintiff’s property. Under the law at that time, property owners were liable for the cost of such improvements.</a:t>
            </a:r>
          </a:p>
          <a:p>
            <a:r>
              <a:rPr lang="en-US" dirty="0" smtClean="0"/>
              <a:t>Plaintiff’s individual assessment was based on specific factors about this property.</a:t>
            </a:r>
          </a:p>
          <a:p>
            <a:r>
              <a:rPr lang="en-US" dirty="0" smtClean="0"/>
              <a:t>The court found that plaintiff was entitled to present evidence and be heard on his objections to facts on which his assessment was based.</a:t>
            </a:r>
          </a:p>
          <a:p>
            <a:r>
              <a:rPr lang="en-US" dirty="0" smtClean="0"/>
              <a:t>This hearing is an adjudication.</a:t>
            </a:r>
            <a:endParaRPr lang="en-US" dirty="0"/>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22</a:t>
            </a:fld>
            <a:endParaRPr lang="en-US"/>
          </a:p>
        </p:txBody>
      </p:sp>
    </p:spTree>
    <p:extLst>
      <p:ext uri="{BB962C8B-B14F-4D97-AF65-F5344CB8AC3E}">
        <p14:creationId xmlns:p14="http://schemas.microsoft.com/office/powerpoint/2010/main" val="30993761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Bi-Metallic Investment Co. v. Colorado</a:t>
            </a:r>
            <a:r>
              <a:rPr lang="en-US" dirty="0" smtClean="0"/>
              <a:t>, 239 U.S. 441 (1915)</a:t>
            </a:r>
            <a:endParaRPr lang="en-US" dirty="0"/>
          </a:p>
        </p:txBody>
      </p:sp>
      <p:sp>
        <p:nvSpPr>
          <p:cNvPr id="3" name="Content Placeholder 2"/>
          <p:cNvSpPr>
            <a:spLocks noGrp="1"/>
          </p:cNvSpPr>
          <p:nvPr>
            <p:ph idx="1"/>
          </p:nvPr>
        </p:nvSpPr>
        <p:spPr/>
        <p:txBody>
          <a:bodyPr>
            <a:normAutofit fontScale="92500"/>
          </a:bodyPr>
          <a:lstStyle/>
          <a:p>
            <a:r>
              <a:rPr lang="en-US" dirty="0" smtClean="0"/>
              <a:t>The State </a:t>
            </a:r>
            <a:r>
              <a:rPr lang="en-US" dirty="0"/>
              <a:t>Board of Equalization </a:t>
            </a:r>
            <a:r>
              <a:rPr lang="en-US" dirty="0" smtClean="0"/>
              <a:t>determined that property was undervalued in Colorado and imposed a rule that all evaluations be increased by 40%.</a:t>
            </a:r>
          </a:p>
          <a:p>
            <a:pPr lvl="1"/>
            <a:r>
              <a:rPr lang="en-US" dirty="0" smtClean="0"/>
              <a:t>This was not a reevaluation of each piece of property, but a uniform and mechanical increase in the individually determined valuations.</a:t>
            </a:r>
          </a:p>
          <a:p>
            <a:r>
              <a:rPr lang="en-US" dirty="0" smtClean="0"/>
              <a:t>The court found that there is no right to a hearing for rules of general applicability.</a:t>
            </a:r>
            <a:endParaRPr lang="en-US" dirty="0"/>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23</a:t>
            </a:fld>
            <a:endParaRPr lang="en-US"/>
          </a:p>
        </p:txBody>
      </p:sp>
    </p:spTree>
    <p:extLst>
      <p:ext uri="{BB962C8B-B14F-4D97-AF65-F5344CB8AC3E}">
        <p14:creationId xmlns:p14="http://schemas.microsoft.com/office/powerpoint/2010/main" val="16165331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Orders versus Rules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Rules are directed to the universe of regulated parties, not to individuals. </a:t>
            </a:r>
            <a:endParaRPr lang="en-US" dirty="0"/>
          </a:p>
          <a:p>
            <a:r>
              <a:rPr lang="en-US" dirty="0" smtClean="0"/>
              <a:t>Agency directives to specific parties based on individual facts are called orders. They may trigger a hearing for the individual, but do not </a:t>
            </a:r>
            <a:r>
              <a:rPr lang="en-US" baseline="0" dirty="0" smtClean="0"/>
              <a:t>need notice and comment.</a:t>
            </a:r>
          </a:p>
          <a:p>
            <a:r>
              <a:rPr lang="en-US" dirty="0" smtClean="0"/>
              <a:t>Assume the EPA makes a rule that applies to copper smelters which are located more than 5,000 above sea level.</a:t>
            </a:r>
          </a:p>
          <a:p>
            <a:pPr lvl="1"/>
            <a:r>
              <a:rPr lang="en-US" dirty="0" smtClean="0"/>
              <a:t>What is there is only one?</a:t>
            </a:r>
          </a:p>
          <a:p>
            <a:pPr lvl="1"/>
            <a:r>
              <a:rPr lang="en-US" dirty="0" smtClean="0"/>
              <a:t>Is this still a rule?</a:t>
            </a:r>
          </a:p>
          <a:p>
            <a:r>
              <a:rPr lang="en-US" dirty="0" smtClean="0"/>
              <a:t>Do we see statutes directed at single parties?</a:t>
            </a:r>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24</a:t>
            </a:fld>
            <a:endParaRPr lang="en-US"/>
          </a:p>
        </p:txBody>
      </p:sp>
    </p:spTree>
    <p:extLst>
      <p:ext uri="{BB962C8B-B14F-4D97-AF65-F5344CB8AC3E}">
        <p14:creationId xmlns:p14="http://schemas.microsoft.com/office/powerpoint/2010/main" val="23734733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tx1"/>
                </a:solidFill>
                <a:effectLst/>
                <a:latin typeface="+mj-lt"/>
                <a:ea typeface="+mj-ea"/>
                <a:cs typeface="+mj-cs"/>
              </a:rPr>
              <a:t>APA</a:t>
            </a:r>
            <a:r>
              <a:rPr lang="en-US" sz="3600" b="1" baseline="0" dirty="0" smtClean="0">
                <a:solidFill>
                  <a:schemeClr val="tx1"/>
                </a:solidFill>
                <a:effectLst/>
                <a:latin typeface="+mj-lt"/>
                <a:ea typeface="+mj-ea"/>
                <a:cs typeface="+mj-cs"/>
              </a:rPr>
              <a:t> Rules Must have </a:t>
            </a:r>
            <a:r>
              <a:rPr lang="en-US" sz="3600" b="1" dirty="0" smtClean="0">
                <a:solidFill>
                  <a:schemeClr val="tx1"/>
                </a:solidFill>
                <a:effectLst/>
                <a:latin typeface="+mj-lt"/>
                <a:ea typeface="+mj-ea"/>
                <a:cs typeface="+mj-cs"/>
              </a:rPr>
              <a:t>“Future Effect”</a:t>
            </a:r>
            <a:endParaRPr lang="en-US" dirty="0"/>
          </a:p>
        </p:txBody>
      </p:sp>
      <p:sp>
        <p:nvSpPr>
          <p:cNvPr id="3" name="Content Placeholder 2"/>
          <p:cNvSpPr>
            <a:spLocks noGrp="1"/>
          </p:cNvSpPr>
          <p:nvPr>
            <p:ph idx="1"/>
          </p:nvPr>
        </p:nvSpPr>
        <p:spPr/>
        <p:txBody>
          <a:bodyPr/>
          <a:lstStyle/>
          <a:p>
            <a:r>
              <a:rPr lang="en-US" dirty="0"/>
              <a:t>In</a:t>
            </a:r>
            <a:r>
              <a:rPr lang="en-US" i="1" dirty="0"/>
              <a:t> Bowen v. Georgetown University Hospital</a:t>
            </a:r>
            <a:r>
              <a:rPr lang="en-US" dirty="0"/>
              <a:t>, 488 U.S. 204 (1988</a:t>
            </a:r>
            <a:r>
              <a:rPr lang="en-US" dirty="0" smtClean="0"/>
              <a:t>), HHS changed the reimbursement rules for care that had already been rendered.</a:t>
            </a:r>
          </a:p>
          <a:p>
            <a:pPr lvl="1"/>
            <a:r>
              <a:rPr lang="en-US" dirty="0" smtClean="0"/>
              <a:t>Why is that problem for a rule?</a:t>
            </a:r>
          </a:p>
          <a:p>
            <a:pPr lvl="1"/>
            <a:r>
              <a:rPr lang="en-US" dirty="0" smtClean="0"/>
              <a:t>Can Congress fix this or is it a constitutional issue?</a:t>
            </a:r>
          </a:p>
          <a:p>
            <a:r>
              <a:rPr lang="en-US" dirty="0" smtClean="0"/>
              <a:t>Can there be retroactive laws?</a:t>
            </a:r>
          </a:p>
          <a:p>
            <a:pPr lvl="1"/>
            <a:r>
              <a:rPr lang="en-US" dirty="0" smtClean="0"/>
              <a:t>Superfund?</a:t>
            </a:r>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25</a:t>
            </a:fld>
            <a:endParaRPr lang="en-US"/>
          </a:p>
        </p:txBody>
      </p:sp>
    </p:spTree>
    <p:extLst>
      <p:ext uri="{BB962C8B-B14F-4D97-AF65-F5344CB8AC3E}">
        <p14:creationId xmlns:p14="http://schemas.microsoft.com/office/powerpoint/2010/main" val="26027441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Effect of a Rule</a:t>
            </a:r>
            <a:r>
              <a:rPr lang="en-US" baseline="0" dirty="0" smtClean="0"/>
              <a:t> in </a:t>
            </a:r>
            <a:r>
              <a:rPr lang="en-US" dirty="0" smtClean="0"/>
              <a:t>an Adjudication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FCC is concerned that concentrated ownership of TV stations is not in the public interest.</a:t>
            </a:r>
          </a:p>
          <a:p>
            <a:r>
              <a:rPr lang="en-US" dirty="0" smtClean="0"/>
              <a:t>Licensing is an adjudication, i.e., the applicant is entitled to a hearing if his license is turned down.</a:t>
            </a:r>
          </a:p>
          <a:p>
            <a:r>
              <a:rPr lang="en-US" dirty="0" smtClean="0"/>
              <a:t>The FCC issues a rule that no one can own more than five stations.</a:t>
            </a:r>
          </a:p>
          <a:p>
            <a:pPr lvl="1"/>
            <a:r>
              <a:rPr lang="en-US" dirty="0" smtClean="0"/>
              <a:t>Does an applicant with 5 stations get a hearing when he is turned down based on the rule?</a:t>
            </a:r>
          </a:p>
          <a:p>
            <a:pPr lvl="1"/>
            <a:r>
              <a:rPr lang="en-US" dirty="0" smtClean="0"/>
              <a:t>Why or why not?</a:t>
            </a:r>
          </a:p>
          <a:p>
            <a:pPr lvl="1"/>
            <a:r>
              <a:rPr lang="en-US" i="1" dirty="0"/>
              <a:t>United States v. </a:t>
            </a:r>
            <a:r>
              <a:rPr lang="en-US" i="1" dirty="0" err="1"/>
              <a:t>Storer</a:t>
            </a:r>
            <a:r>
              <a:rPr lang="en-US" i="1" dirty="0"/>
              <a:t> Broadcasting Co</a:t>
            </a:r>
            <a:r>
              <a:rPr lang="en-US" i="1" dirty="0" smtClean="0"/>
              <a:t>.</a:t>
            </a:r>
            <a:r>
              <a:rPr lang="en-US" dirty="0" smtClean="0"/>
              <a:t>, 351 </a:t>
            </a:r>
            <a:r>
              <a:rPr lang="en-US" dirty="0"/>
              <a:t>U.S. 192 (1956</a:t>
            </a:r>
            <a:r>
              <a:rPr lang="en-US" dirty="0" smtClean="0"/>
              <a:t>)</a:t>
            </a:r>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26</a:t>
            </a:fld>
            <a:endParaRPr lang="en-US"/>
          </a:p>
        </p:txBody>
      </p:sp>
    </p:spTree>
    <p:extLst>
      <p:ext uri="{BB962C8B-B14F-4D97-AF65-F5344CB8AC3E}">
        <p14:creationId xmlns:p14="http://schemas.microsoft.com/office/powerpoint/2010/main" val="25742047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Do You Have to Have Notice and Comment?</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27</a:t>
            </a:fld>
            <a:endParaRPr lang="en-US"/>
          </a:p>
        </p:txBody>
      </p:sp>
    </p:spTree>
    <p:extLst>
      <p:ext uri="{BB962C8B-B14F-4D97-AF65-F5344CB8AC3E}">
        <p14:creationId xmlns:p14="http://schemas.microsoft.com/office/powerpoint/2010/main" val="28169559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7BA205C-1C69-4529-8797-5FE1943E73CB}" type="slidenum">
              <a:rPr lang="en-US" smtClean="0"/>
              <a:pPr/>
              <a:t>28</a:t>
            </a:fld>
            <a:endParaRPr lang="en-US" smtClean="0"/>
          </a:p>
        </p:txBody>
      </p:sp>
      <p:sp>
        <p:nvSpPr>
          <p:cNvPr id="13315" name="Rectangle 2"/>
          <p:cNvSpPr>
            <a:spLocks noGrp="1" noChangeArrowheads="1"/>
          </p:cNvSpPr>
          <p:nvPr>
            <p:ph type="title"/>
          </p:nvPr>
        </p:nvSpPr>
        <p:spPr/>
        <p:txBody>
          <a:bodyPr/>
          <a:lstStyle/>
          <a:p>
            <a:pPr eaLnBrk="1" hangingPunct="1"/>
            <a:r>
              <a:rPr lang="en-US" dirty="0" smtClean="0"/>
              <a:t>Why Avoid Notice and Comment?</a:t>
            </a:r>
          </a:p>
        </p:txBody>
      </p:sp>
      <p:sp>
        <p:nvSpPr>
          <p:cNvPr id="13316" name="Rectangle 3"/>
          <p:cNvSpPr>
            <a:spLocks noGrp="1" noChangeArrowheads="1"/>
          </p:cNvSpPr>
          <p:nvPr>
            <p:ph type="body" idx="1"/>
          </p:nvPr>
        </p:nvSpPr>
        <p:spPr/>
        <p:txBody>
          <a:bodyPr>
            <a:normAutofit fontScale="92500" lnSpcReduction="10000"/>
          </a:bodyPr>
          <a:lstStyle/>
          <a:p>
            <a:pPr eaLnBrk="1" hangingPunct="1"/>
            <a:r>
              <a:rPr lang="en-US" dirty="0" smtClean="0"/>
              <a:t>Notice and comment is time consuming and subject to long judicial delay.</a:t>
            </a:r>
          </a:p>
          <a:p>
            <a:pPr lvl="1" eaLnBrk="1" hangingPunct="1"/>
            <a:r>
              <a:rPr lang="en-US" dirty="0" smtClean="0"/>
              <a:t>What is the risk to the agency if it issues guidance without notice and comment, and the court finds the guidance to be a rule requiring notice and comment?</a:t>
            </a:r>
          </a:p>
          <a:p>
            <a:pPr eaLnBrk="1" hangingPunct="1"/>
            <a:r>
              <a:rPr lang="en-US" dirty="0" smtClean="0"/>
              <a:t>What is the benefit to the regulated parties of interpretive rules and guidance?</a:t>
            </a:r>
          </a:p>
          <a:p>
            <a:pPr lvl="1" eaLnBrk="1" hangingPunct="1"/>
            <a:r>
              <a:rPr lang="en-US" dirty="0" smtClean="0"/>
              <a:t>What if the agency is prevented from providing guidance documents?</a:t>
            </a:r>
          </a:p>
        </p:txBody>
      </p:sp>
    </p:spTree>
    <p:extLst>
      <p:ext uri="{BB962C8B-B14F-4D97-AF65-F5344CB8AC3E}">
        <p14:creationId xmlns:p14="http://schemas.microsoft.com/office/powerpoint/2010/main" val="29298865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Exemptions to Notice and Comment Requirements (does 553 apply at all?)</a:t>
            </a:r>
            <a:endParaRPr lang="en-US" dirty="0"/>
          </a:p>
        </p:txBody>
      </p:sp>
      <p:sp>
        <p:nvSpPr>
          <p:cNvPr id="6" name="Content Placeholder 5"/>
          <p:cNvSpPr>
            <a:spLocks noGrp="1"/>
          </p:cNvSpPr>
          <p:nvPr>
            <p:ph idx="1"/>
          </p:nvPr>
        </p:nvSpPr>
        <p:spPr/>
        <p:txBody>
          <a:bodyPr/>
          <a:lstStyle/>
          <a:p>
            <a:r>
              <a:rPr lang="en-US" dirty="0"/>
              <a:t>§ 553. Rule making</a:t>
            </a:r>
          </a:p>
          <a:p>
            <a:pPr lvl="1"/>
            <a:r>
              <a:rPr lang="en-US" dirty="0"/>
              <a:t>(a) This section applies, according to the provisions thereof, except to the extent that there is involved -</a:t>
            </a:r>
          </a:p>
          <a:p>
            <a:pPr lvl="2"/>
            <a:r>
              <a:rPr lang="en-US" dirty="0"/>
              <a:t>(1) a military or foreign affairs function of the United States; or</a:t>
            </a:r>
          </a:p>
          <a:p>
            <a:pPr lvl="2"/>
            <a:r>
              <a:rPr lang="en-US" dirty="0"/>
              <a:t>(2) a matter relating to agency management or personnel or to public property, loans, grants, benefits, or contracts.</a:t>
            </a:r>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29</a:t>
            </a:fld>
            <a:endParaRPr lang="en-US"/>
          </a:p>
        </p:txBody>
      </p:sp>
    </p:spTree>
    <p:extLst>
      <p:ext uri="{BB962C8B-B14F-4D97-AF65-F5344CB8AC3E}">
        <p14:creationId xmlns:p14="http://schemas.microsoft.com/office/powerpoint/2010/main" val="1194818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E29350E-B7EE-4BD4-B8FA-7EF226F1BBDD}" type="slidenum">
              <a:rPr lang="en-US"/>
              <a:pPr/>
              <a:t>3</a:t>
            </a:fld>
            <a:endParaRPr lang="en-US"/>
          </a:p>
        </p:txBody>
      </p:sp>
      <p:sp>
        <p:nvSpPr>
          <p:cNvPr id="5123" name="Rectangle 2"/>
          <p:cNvSpPr>
            <a:spLocks noGrp="1" noChangeArrowheads="1"/>
          </p:cNvSpPr>
          <p:nvPr>
            <p:ph type="title"/>
          </p:nvPr>
        </p:nvSpPr>
        <p:spPr/>
        <p:txBody>
          <a:bodyPr/>
          <a:lstStyle/>
          <a:p>
            <a:pPr eaLnBrk="1" hangingPunct="1"/>
            <a:r>
              <a:rPr lang="en-US" smtClean="0"/>
              <a:t>The Agency as Legislature</a:t>
            </a:r>
          </a:p>
        </p:txBody>
      </p:sp>
      <p:sp>
        <p:nvSpPr>
          <p:cNvPr id="5124" name="Rectangle 3"/>
          <p:cNvSpPr>
            <a:spLocks noGrp="1" noChangeArrowheads="1"/>
          </p:cNvSpPr>
          <p:nvPr>
            <p:ph type="body" idx="1"/>
          </p:nvPr>
        </p:nvSpPr>
        <p:spPr>
          <a:xfrm>
            <a:off x="457200" y="1981200"/>
            <a:ext cx="7693025" cy="4648200"/>
          </a:xfrm>
        </p:spPr>
        <p:txBody>
          <a:bodyPr>
            <a:normAutofit/>
          </a:bodyPr>
          <a:lstStyle/>
          <a:p>
            <a:pPr eaLnBrk="1" hangingPunct="1">
              <a:lnSpc>
                <a:spcPct val="90000"/>
              </a:lnSpc>
            </a:pPr>
            <a:r>
              <a:rPr lang="en-US" dirty="0" smtClean="0"/>
              <a:t>The modern rulemaking process got started in the 1950s and really accelerated in the 1970s</a:t>
            </a:r>
          </a:p>
          <a:p>
            <a:pPr lvl="1" eaLnBrk="1" hangingPunct="1">
              <a:lnSpc>
                <a:spcPct val="90000"/>
              </a:lnSpc>
            </a:pPr>
            <a:r>
              <a:rPr lang="en-US" dirty="0" smtClean="0"/>
              <a:t>Parallels the growth of federal agencies</a:t>
            </a:r>
          </a:p>
          <a:p>
            <a:pPr eaLnBrk="1" hangingPunct="1">
              <a:lnSpc>
                <a:spcPct val="90000"/>
              </a:lnSpc>
            </a:pPr>
            <a:r>
              <a:rPr lang="en-US" dirty="0" smtClean="0"/>
              <a:t>In theory, the federal courts encourage agency rulemaking.</a:t>
            </a:r>
          </a:p>
          <a:p>
            <a:pPr lvl="1" eaLnBrk="1" hangingPunct="1">
              <a:lnSpc>
                <a:spcPct val="90000"/>
              </a:lnSpc>
            </a:pPr>
            <a:r>
              <a:rPr lang="en-US" dirty="0" smtClean="0"/>
              <a:t>It reduces litigation and simplifies the litigation that ensues.</a:t>
            </a:r>
          </a:p>
        </p:txBody>
      </p:sp>
    </p:spTree>
    <p:extLst>
      <p:ext uri="{BB962C8B-B14F-4D97-AF65-F5344CB8AC3E}">
        <p14:creationId xmlns:p14="http://schemas.microsoft.com/office/powerpoint/2010/main" val="32856683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ADBCBA4-0936-4453-938C-2CEB1245AF48}" type="slidenum">
              <a:rPr lang="en-US" smtClean="0"/>
              <a:pPr/>
              <a:t>30</a:t>
            </a:fld>
            <a:endParaRPr lang="en-US" smtClean="0"/>
          </a:p>
        </p:txBody>
      </p:sp>
      <p:sp>
        <p:nvSpPr>
          <p:cNvPr id="5123" name="Rectangle 2"/>
          <p:cNvSpPr>
            <a:spLocks noGrp="1" noChangeArrowheads="1"/>
          </p:cNvSpPr>
          <p:nvPr>
            <p:ph type="title"/>
          </p:nvPr>
        </p:nvSpPr>
        <p:spPr/>
        <p:txBody>
          <a:bodyPr/>
          <a:lstStyle/>
          <a:p>
            <a:pPr eaLnBrk="1" hangingPunct="1"/>
            <a:r>
              <a:rPr lang="en-US" dirty="0" smtClean="0"/>
              <a:t>Military and Foreign Affairs</a:t>
            </a:r>
          </a:p>
        </p:txBody>
      </p:sp>
      <p:sp>
        <p:nvSpPr>
          <p:cNvPr id="5124" name="Rectangle 3"/>
          <p:cNvSpPr>
            <a:spLocks noGrp="1" noChangeArrowheads="1"/>
          </p:cNvSpPr>
          <p:nvPr>
            <p:ph type="body" idx="1"/>
          </p:nvPr>
        </p:nvSpPr>
        <p:spPr/>
        <p:txBody>
          <a:bodyPr/>
          <a:lstStyle/>
          <a:p>
            <a:pPr eaLnBrk="1" hangingPunct="1"/>
            <a:r>
              <a:rPr lang="en-US" dirty="0" smtClean="0"/>
              <a:t>Limiting the term of residence for Iranian nationals after the hostage incident</a:t>
            </a:r>
          </a:p>
          <a:p>
            <a:pPr eaLnBrk="1" hangingPunct="1"/>
            <a:r>
              <a:rPr lang="en-US" dirty="0" smtClean="0"/>
              <a:t>Extending asylum to persons subject to reproductive restrictions in China</a:t>
            </a:r>
          </a:p>
          <a:p>
            <a:pPr eaLnBrk="1" hangingPunct="1"/>
            <a:r>
              <a:rPr lang="en-US" dirty="0" smtClean="0"/>
              <a:t>Deporting young Muslin men with visa problems.</a:t>
            </a:r>
          </a:p>
          <a:p>
            <a:pPr eaLnBrk="1" hangingPunct="1"/>
            <a:r>
              <a:rPr lang="en-US" dirty="0" smtClean="0"/>
              <a:t>Changing international trade rules</a:t>
            </a:r>
          </a:p>
          <a:p>
            <a:pPr eaLnBrk="1" hangingPunct="1"/>
            <a:r>
              <a:rPr lang="en-US" dirty="0" smtClean="0"/>
              <a:t>Why exempt these?</a:t>
            </a:r>
          </a:p>
        </p:txBody>
      </p:sp>
    </p:spTree>
    <p:extLst>
      <p:ext uri="{BB962C8B-B14F-4D97-AF65-F5344CB8AC3E}">
        <p14:creationId xmlns:p14="http://schemas.microsoft.com/office/powerpoint/2010/main" val="34641154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Property</a:t>
            </a:r>
            <a:endParaRPr lang="en-US" dirty="0"/>
          </a:p>
        </p:txBody>
      </p:sp>
      <p:sp>
        <p:nvSpPr>
          <p:cNvPr id="3" name="Content Placeholder 2"/>
          <p:cNvSpPr>
            <a:spLocks noGrp="1"/>
          </p:cNvSpPr>
          <p:nvPr>
            <p:ph idx="1"/>
          </p:nvPr>
        </p:nvSpPr>
        <p:spPr/>
        <p:txBody>
          <a:bodyPr>
            <a:normAutofit fontScale="77500" lnSpcReduction="20000"/>
          </a:bodyPr>
          <a:lstStyle/>
          <a:p>
            <a:pPr marL="342900" marR="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r>
              <a:rPr lang="en-US" sz="3200" b="1" i="1" dirty="0" smtClean="0">
                <a:solidFill>
                  <a:schemeClr val="tx1"/>
                </a:solidFill>
                <a:effectLst/>
                <a:latin typeface="+mn-lt"/>
                <a:ea typeface="+mn-ea"/>
                <a:cs typeface="+mn-cs"/>
              </a:rPr>
              <a:t>(2) a matter relating to agency management or personnel or to public property, loans, grants, benefits, or contracts.</a:t>
            </a:r>
            <a:endParaRPr lang="en-US" sz="3200" i="1" dirty="0" smtClean="0">
              <a:effectLst/>
            </a:endParaRPr>
          </a:p>
          <a:p>
            <a:pPr lvl="1"/>
            <a:r>
              <a:rPr lang="en-US" dirty="0" smtClean="0"/>
              <a:t>This would exempt Social Security benefits,</a:t>
            </a:r>
            <a:r>
              <a:rPr lang="en-US" baseline="0" dirty="0" smtClean="0"/>
              <a:t> everything to do with public lands, and many other areas of regulation.</a:t>
            </a:r>
            <a:endParaRPr lang="en-US" dirty="0" smtClean="0"/>
          </a:p>
          <a:p>
            <a:r>
              <a:rPr lang="en-US" dirty="0" smtClean="0"/>
              <a:t>As the regulatory state developed, there was pressure to repeal this provision.</a:t>
            </a:r>
          </a:p>
          <a:p>
            <a:pPr lvl="1"/>
            <a:r>
              <a:rPr lang="en-US" baseline="0" dirty="0" smtClean="0"/>
              <a:t>To defuse</a:t>
            </a:r>
            <a:r>
              <a:rPr lang="en-US" dirty="0" smtClean="0"/>
              <a:t> this, </a:t>
            </a:r>
            <a:r>
              <a:rPr lang="en-US" baseline="0" dirty="0" smtClean="0"/>
              <a:t>agencies adopted rules requiring notice and comment rulemaking in several of these areas.</a:t>
            </a:r>
          </a:p>
          <a:p>
            <a:pPr lvl="1"/>
            <a:r>
              <a:rPr lang="en-US" baseline="0" dirty="0" smtClean="0"/>
              <a:t>Congress has suspended</a:t>
            </a:r>
            <a:r>
              <a:rPr lang="en-US" dirty="0" smtClean="0"/>
              <a:t> this section in many enabling laws.</a:t>
            </a:r>
          </a:p>
          <a:p>
            <a:r>
              <a:rPr lang="en-US" dirty="0" smtClean="0"/>
              <a:t>You have to look at the agency’s own rules and enabling act to see if 553 has been waived.</a:t>
            </a:r>
            <a:endParaRPr lang="en-US" dirty="0"/>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31</a:t>
            </a:fld>
            <a:endParaRPr lang="en-US"/>
          </a:p>
        </p:txBody>
      </p:sp>
    </p:spTree>
    <p:extLst>
      <p:ext uri="{BB962C8B-B14F-4D97-AF65-F5344CB8AC3E}">
        <p14:creationId xmlns:p14="http://schemas.microsoft.com/office/powerpoint/2010/main" val="14481600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553(b) – [General] Exceptions to Notice Requirements</a:t>
            </a:r>
            <a:endParaRPr lang="en-US" dirty="0"/>
          </a:p>
        </p:txBody>
      </p:sp>
      <p:sp>
        <p:nvSpPr>
          <p:cNvPr id="3" name="Content Placeholder 2"/>
          <p:cNvSpPr>
            <a:spLocks noGrp="1"/>
          </p:cNvSpPr>
          <p:nvPr>
            <p:ph idx="1"/>
          </p:nvPr>
        </p:nvSpPr>
        <p:spPr/>
        <p:txBody>
          <a:bodyPr/>
          <a:lstStyle/>
          <a:p>
            <a:pPr eaLnBrk="1" hangingPunct="1"/>
            <a:r>
              <a:rPr lang="en-US" dirty="0" smtClean="0"/>
              <a:t>1) Interpretative rules, general statements of policy, and rules of agency organization, procedure, and practice; and</a:t>
            </a:r>
          </a:p>
          <a:p>
            <a:pPr eaLnBrk="1" hangingPunct="1"/>
            <a:r>
              <a:rPr lang="en-US" dirty="0" smtClean="0"/>
              <a:t>2) Rules when the agency finds for good cause that notice and public procedure are impracticable, unnecessary, or contrary to the public interest.</a:t>
            </a:r>
          </a:p>
          <a:p>
            <a:pPr eaLnBrk="1" hangingPunct="1"/>
            <a:r>
              <a:rPr lang="en-US" dirty="0" smtClean="0"/>
              <a:t>No notice means no comment under 553(c)</a:t>
            </a:r>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32</a:t>
            </a:fld>
            <a:endParaRPr lang="en-US"/>
          </a:p>
        </p:txBody>
      </p:sp>
    </p:spTree>
    <p:extLst>
      <p:ext uri="{BB962C8B-B14F-4D97-AF65-F5344CB8AC3E}">
        <p14:creationId xmlns:p14="http://schemas.microsoft.com/office/powerpoint/2010/main" val="9168393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and Nonlegislative Rules</a:t>
            </a:r>
            <a:endParaRPr lang="en-US" dirty="0"/>
          </a:p>
        </p:txBody>
      </p:sp>
      <p:sp>
        <p:nvSpPr>
          <p:cNvPr id="3" name="Content Placeholder 2"/>
          <p:cNvSpPr>
            <a:spLocks noGrp="1"/>
          </p:cNvSpPr>
          <p:nvPr>
            <p:ph idx="1"/>
          </p:nvPr>
        </p:nvSpPr>
        <p:spPr/>
        <p:txBody>
          <a:bodyPr>
            <a:normAutofit/>
          </a:bodyPr>
          <a:lstStyle/>
          <a:p>
            <a:r>
              <a:rPr lang="en-US" dirty="0" smtClean="0"/>
              <a:t>Agencies can only make legislative rules if the legislature delegates this power to the agency through statute.</a:t>
            </a:r>
          </a:p>
          <a:p>
            <a:r>
              <a:rPr lang="en-US" dirty="0" smtClean="0"/>
              <a:t>Nonlegislative rules (guidelines, etc.) do not have legal effect. They only explain the agency’s view of the law.</a:t>
            </a:r>
          </a:p>
          <a:p>
            <a:pPr lvl="1"/>
            <a:r>
              <a:rPr lang="en-US" dirty="0" smtClean="0"/>
              <a:t>Does an agency need statutory authorization to issue non-legislative rules?</a:t>
            </a:r>
            <a:endParaRPr lang="en-US" dirty="0"/>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33</a:t>
            </a:fld>
            <a:endParaRPr lang="en-US"/>
          </a:p>
        </p:txBody>
      </p:sp>
    </p:spTree>
    <p:extLst>
      <p:ext uri="{BB962C8B-B14F-4D97-AF65-F5344CB8AC3E}">
        <p14:creationId xmlns:p14="http://schemas.microsoft.com/office/powerpoint/2010/main" val="38559071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47FECF2-A30E-4855-B2A9-AFE0A23ADFA4}" type="slidenum">
              <a:rPr lang="en-US" smtClean="0"/>
              <a:pPr/>
              <a:t>34</a:t>
            </a:fld>
            <a:endParaRPr lang="en-US" smtClean="0"/>
          </a:p>
        </p:txBody>
      </p:sp>
      <p:sp>
        <p:nvSpPr>
          <p:cNvPr id="27651" name="Rectangle 2"/>
          <p:cNvSpPr>
            <a:spLocks noGrp="1" noChangeArrowheads="1"/>
          </p:cNvSpPr>
          <p:nvPr>
            <p:ph type="title"/>
          </p:nvPr>
        </p:nvSpPr>
        <p:spPr/>
        <p:txBody>
          <a:bodyPr/>
          <a:lstStyle/>
          <a:p>
            <a:pPr eaLnBrk="1" hangingPunct="1"/>
            <a:r>
              <a:rPr lang="en-US" dirty="0" smtClean="0"/>
              <a:t>Can Nonlegislative Rules be Retroactive?</a:t>
            </a:r>
          </a:p>
        </p:txBody>
      </p:sp>
      <p:sp>
        <p:nvSpPr>
          <p:cNvPr id="27652" name="Rectangle 3"/>
          <p:cNvSpPr>
            <a:spLocks noGrp="1" noChangeArrowheads="1"/>
          </p:cNvSpPr>
          <p:nvPr>
            <p:ph type="body" idx="1"/>
          </p:nvPr>
        </p:nvSpPr>
        <p:spPr/>
        <p:txBody>
          <a:bodyPr/>
          <a:lstStyle/>
          <a:p>
            <a:pPr eaLnBrk="1" hangingPunct="1"/>
            <a:r>
              <a:rPr lang="en-US" dirty="0" smtClean="0"/>
              <a:t>Why does the ban on retroactive rules not apply to interpretive rules?</a:t>
            </a:r>
          </a:p>
          <a:p>
            <a:pPr lvl="1" eaLnBrk="1" hangingPunct="1"/>
            <a:r>
              <a:rPr lang="en-US" dirty="0" smtClean="0"/>
              <a:t>How do judges change the law retroactively?</a:t>
            </a:r>
          </a:p>
          <a:p>
            <a:pPr eaLnBrk="1" hangingPunct="1"/>
            <a:r>
              <a:rPr lang="en-US" dirty="0" smtClean="0"/>
              <a:t>If interpretive rules cannot change legal rights, does retroactive really mean anything for nonlegislative rules?</a:t>
            </a:r>
          </a:p>
        </p:txBody>
      </p:sp>
    </p:spTree>
    <p:extLst>
      <p:ext uri="{BB962C8B-B14F-4D97-AF65-F5344CB8AC3E}">
        <p14:creationId xmlns:p14="http://schemas.microsoft.com/office/powerpoint/2010/main" val="36794862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9CA5D04-11AE-4070-B1FA-1156EA931D1A}" type="slidenum">
              <a:rPr lang="en-US" smtClean="0"/>
              <a:pPr/>
              <a:t>35</a:t>
            </a:fld>
            <a:endParaRPr lang="en-US" smtClean="0"/>
          </a:p>
        </p:txBody>
      </p:sp>
      <p:sp>
        <p:nvSpPr>
          <p:cNvPr id="12291" name="Rectangle 2"/>
          <p:cNvSpPr>
            <a:spLocks noGrp="1" noChangeArrowheads="1"/>
          </p:cNvSpPr>
          <p:nvPr>
            <p:ph type="title"/>
          </p:nvPr>
        </p:nvSpPr>
        <p:spPr/>
        <p:txBody>
          <a:bodyPr/>
          <a:lstStyle/>
          <a:p>
            <a:pPr eaLnBrk="1" hangingPunct="1"/>
            <a:r>
              <a:rPr lang="en-US" dirty="0" smtClean="0"/>
              <a:t>Exception 1 - Interpretative Rules</a:t>
            </a:r>
          </a:p>
        </p:txBody>
      </p:sp>
      <p:sp>
        <p:nvSpPr>
          <p:cNvPr id="264195" name="Rectangle 3"/>
          <p:cNvSpPr>
            <a:spLocks noGrp="1" noChangeArrowheads="1"/>
          </p:cNvSpPr>
          <p:nvPr>
            <p:ph type="body" idx="1"/>
          </p:nvPr>
        </p:nvSpPr>
        <p:spPr>
          <a:xfrm>
            <a:off x="457200" y="2286000"/>
            <a:ext cx="7693025" cy="4038600"/>
          </a:xfrm>
        </p:spPr>
        <p:txBody>
          <a:bodyPr>
            <a:normAutofit fontScale="92500" lnSpcReduction="10000"/>
          </a:bodyPr>
          <a:lstStyle/>
          <a:p>
            <a:pPr eaLnBrk="1" hangingPunct="1">
              <a:defRPr/>
            </a:pPr>
            <a:r>
              <a:rPr lang="en-US" dirty="0" smtClean="0"/>
              <a:t>It is only explaining the law or providing guidance for action </a:t>
            </a:r>
          </a:p>
          <a:p>
            <a:pPr lvl="1" eaLnBrk="1" hangingPunct="1">
              <a:defRPr/>
            </a:pPr>
            <a:r>
              <a:rPr lang="en-US" dirty="0" smtClean="0"/>
              <a:t>Prosecution guidelines</a:t>
            </a:r>
          </a:p>
          <a:p>
            <a:pPr lvl="1" eaLnBrk="1" hangingPunct="1">
              <a:defRPr/>
            </a:pPr>
            <a:r>
              <a:rPr lang="en-US" dirty="0" smtClean="0"/>
              <a:t>IRS audit guidelines</a:t>
            </a:r>
          </a:p>
          <a:p>
            <a:pPr eaLnBrk="1" hangingPunct="1">
              <a:defRPr/>
            </a:pPr>
            <a:r>
              <a:rPr lang="en-US" dirty="0" smtClean="0"/>
              <a:t>Since they do not change the law, they have no legal effect</a:t>
            </a:r>
          </a:p>
          <a:p>
            <a:pPr lvl="1" eaLnBrk="1" hangingPunct="1">
              <a:defRPr/>
            </a:pPr>
            <a:r>
              <a:rPr lang="en-US" dirty="0" smtClean="0"/>
              <a:t>Like commentary in the civil law?</a:t>
            </a:r>
          </a:p>
          <a:p>
            <a:pPr lvl="1" eaLnBrk="1" hangingPunct="1">
              <a:defRPr/>
            </a:pPr>
            <a:r>
              <a:rPr lang="en-US" dirty="0" smtClean="0"/>
              <a:t>Does that mean you can ignore them?</a:t>
            </a:r>
          </a:p>
        </p:txBody>
      </p:sp>
    </p:spTree>
    <p:extLst>
      <p:ext uri="{BB962C8B-B14F-4D97-AF65-F5344CB8AC3E}">
        <p14:creationId xmlns:p14="http://schemas.microsoft.com/office/powerpoint/2010/main" val="12353654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F01BF38-732F-4FC8-AD8A-10E870E3FF46}" type="slidenum">
              <a:rPr lang="en-US" smtClean="0"/>
              <a:pPr/>
              <a:t>36</a:t>
            </a:fld>
            <a:endParaRPr lang="en-US" smtClean="0"/>
          </a:p>
        </p:txBody>
      </p:sp>
      <p:sp>
        <p:nvSpPr>
          <p:cNvPr id="15363" name="Rectangle 2"/>
          <p:cNvSpPr>
            <a:spLocks noGrp="1" noChangeArrowheads="1"/>
          </p:cNvSpPr>
          <p:nvPr>
            <p:ph type="title"/>
          </p:nvPr>
        </p:nvSpPr>
        <p:spPr/>
        <p:txBody>
          <a:bodyPr/>
          <a:lstStyle/>
          <a:p>
            <a:pPr eaLnBrk="1" hangingPunct="1"/>
            <a:r>
              <a:rPr lang="en-US" dirty="0" smtClean="0"/>
              <a:t>EPA Example – Is This Definition a Rule?</a:t>
            </a:r>
          </a:p>
        </p:txBody>
      </p:sp>
      <p:sp>
        <p:nvSpPr>
          <p:cNvPr id="15364" name="Rectangle 3"/>
          <p:cNvSpPr>
            <a:spLocks noGrp="1" noChangeArrowheads="1"/>
          </p:cNvSpPr>
          <p:nvPr>
            <p:ph type="body" idx="1"/>
          </p:nvPr>
        </p:nvSpPr>
        <p:spPr/>
        <p:txBody>
          <a:bodyPr>
            <a:normAutofit lnSpcReduction="10000"/>
          </a:bodyPr>
          <a:lstStyle/>
          <a:p>
            <a:pPr eaLnBrk="1" hangingPunct="1"/>
            <a:r>
              <a:rPr lang="en-US" dirty="0" smtClean="0"/>
              <a:t>EPA says that the term “waters of the United States” (which defines the jurisdiction of EPA under the Clean Water Act) includes wetlands that potentially provide habitat to migratory birds. </a:t>
            </a:r>
          </a:p>
          <a:p>
            <a:pPr lvl="1" eaLnBrk="1" hangingPunct="1"/>
            <a:r>
              <a:rPr lang="en-US" dirty="0" smtClean="0"/>
              <a:t>This might include a pothole in a field, not otherwise connected to a waterway.</a:t>
            </a:r>
          </a:p>
          <a:p>
            <a:pPr eaLnBrk="1" hangingPunct="1"/>
            <a:r>
              <a:rPr lang="en-US" dirty="0" smtClean="0"/>
              <a:t>If the EPA has jurisdiction over the wetland, it will become expensive or impossible to drain or develop the area.</a:t>
            </a:r>
          </a:p>
        </p:txBody>
      </p:sp>
    </p:spTree>
    <p:extLst>
      <p:ext uri="{BB962C8B-B14F-4D97-AF65-F5344CB8AC3E}">
        <p14:creationId xmlns:p14="http://schemas.microsoft.com/office/powerpoint/2010/main" val="8211831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eaLnBrk="1" hangingPunct="1"/>
            <a:r>
              <a:rPr lang="en-US" dirty="0" smtClean="0"/>
              <a:t>Is this an Interpretative Rule or a Legislative Rule?</a:t>
            </a:r>
            <a:endParaRPr lang="en-US" dirty="0"/>
          </a:p>
        </p:txBody>
      </p:sp>
      <p:sp>
        <p:nvSpPr>
          <p:cNvPr id="3" name="Content Placeholder 2"/>
          <p:cNvSpPr>
            <a:spLocks noGrp="1"/>
          </p:cNvSpPr>
          <p:nvPr>
            <p:ph idx="1"/>
          </p:nvPr>
        </p:nvSpPr>
        <p:spPr/>
        <p:txBody>
          <a:bodyPr>
            <a:normAutofit lnSpcReduction="10000"/>
          </a:bodyPr>
          <a:lstStyle/>
          <a:p>
            <a:pPr lvl="0" eaLnBrk="1" hangingPunct="1"/>
            <a:r>
              <a:rPr lang="en-US" dirty="0" smtClean="0"/>
              <a:t>Can we tell by just looking at the rule?</a:t>
            </a:r>
          </a:p>
          <a:p>
            <a:pPr lvl="0" eaLnBrk="1" hangingPunct="1"/>
            <a:r>
              <a:rPr lang="en-US" dirty="0" smtClean="0"/>
              <a:t>How might this definition affect the value of the wetlands?</a:t>
            </a:r>
          </a:p>
          <a:p>
            <a:pPr lvl="1" eaLnBrk="1" hangingPunct="1"/>
            <a:r>
              <a:rPr lang="en-US" dirty="0" smtClean="0"/>
              <a:t>Is this a “substantial impact”?</a:t>
            </a:r>
          </a:p>
          <a:p>
            <a:pPr eaLnBrk="1" hangingPunct="1"/>
            <a:r>
              <a:rPr lang="en-US" dirty="0" smtClean="0"/>
              <a:t>Assuming that it is a substantial impact, how can the agency defend not using notice and comment?</a:t>
            </a:r>
          </a:p>
          <a:p>
            <a:pPr lvl="0" eaLnBrk="1" hangingPunct="1"/>
            <a:r>
              <a:rPr lang="en-US" dirty="0" smtClean="0"/>
              <a:t>The</a:t>
            </a:r>
            <a:r>
              <a:rPr lang="en-US" baseline="0" dirty="0" smtClean="0"/>
              <a:t> substantial impact test has now been mostly abandoned in favor of the “legally binding” test.</a:t>
            </a:r>
            <a:endParaRPr lang="en-US" dirty="0"/>
          </a:p>
        </p:txBody>
      </p:sp>
      <p:sp>
        <p:nvSpPr>
          <p:cNvPr id="4" name="Slide Number Placeholder 3"/>
          <p:cNvSpPr>
            <a:spLocks noGrp="1"/>
          </p:cNvSpPr>
          <p:nvPr>
            <p:ph type="sldNum" sz="quarter" idx="12"/>
          </p:nvPr>
        </p:nvSpPr>
        <p:spPr/>
        <p:txBody>
          <a:bodyPr/>
          <a:lstStyle/>
          <a:p>
            <a:pPr>
              <a:defRPr/>
            </a:pPr>
            <a:fld id="{4ED10AEB-F9C5-42A6-A589-3F7DD923D582}" type="slidenum">
              <a:rPr lang="en-US" smtClean="0"/>
              <a:pPr>
                <a:defRPr/>
              </a:pPr>
              <a:t>37</a:t>
            </a:fld>
            <a:endParaRPr lang="en-US"/>
          </a:p>
        </p:txBody>
      </p:sp>
    </p:spTree>
    <p:extLst>
      <p:ext uri="{BB962C8B-B14F-4D97-AF65-F5344CB8AC3E}">
        <p14:creationId xmlns:p14="http://schemas.microsoft.com/office/powerpoint/2010/main" val="10386595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5FA6D85-84F2-4ABB-BC7E-C017E7A975A5}" type="slidenum">
              <a:rPr lang="en-US" smtClean="0"/>
              <a:pPr/>
              <a:t>38</a:t>
            </a:fld>
            <a:endParaRPr lang="en-US" smtClean="0"/>
          </a:p>
        </p:txBody>
      </p:sp>
      <p:sp>
        <p:nvSpPr>
          <p:cNvPr id="17411" name="Rectangle 2"/>
          <p:cNvSpPr>
            <a:spLocks noGrp="1" noChangeArrowheads="1"/>
          </p:cNvSpPr>
          <p:nvPr>
            <p:ph type="title"/>
          </p:nvPr>
        </p:nvSpPr>
        <p:spPr/>
        <p:txBody>
          <a:bodyPr/>
          <a:lstStyle/>
          <a:p>
            <a:pPr eaLnBrk="1" hangingPunct="1"/>
            <a:r>
              <a:rPr lang="en-US" dirty="0" smtClean="0"/>
              <a:t>The “Legally Binding” or “Force of Law” Test </a:t>
            </a:r>
            <a:endParaRPr lang="en-US" b="0" dirty="0" smtClean="0"/>
          </a:p>
        </p:txBody>
      </p:sp>
      <p:sp>
        <p:nvSpPr>
          <p:cNvPr id="17412" name="Rectangle 3"/>
          <p:cNvSpPr>
            <a:spLocks noGrp="1" noChangeArrowheads="1"/>
          </p:cNvSpPr>
          <p:nvPr>
            <p:ph type="body" idx="1"/>
          </p:nvPr>
        </p:nvSpPr>
        <p:spPr/>
        <p:txBody>
          <a:bodyPr>
            <a:normAutofit fontScale="85000" lnSpcReduction="10000"/>
          </a:bodyPr>
          <a:lstStyle/>
          <a:p>
            <a:pPr eaLnBrk="1" hangingPunct="1"/>
            <a:r>
              <a:rPr lang="en-US" sz="2800" dirty="0" smtClean="0"/>
              <a:t>Can the agency enforce the law without the rule?</a:t>
            </a:r>
          </a:p>
          <a:p>
            <a:pPr eaLnBrk="1" hangingPunct="1"/>
            <a:r>
              <a:rPr lang="en-US" sz="2800" dirty="0" smtClean="0"/>
              <a:t>Continuing with the previous wetlands example</a:t>
            </a:r>
          </a:p>
          <a:p>
            <a:pPr lvl="1" eaLnBrk="1" hangingPunct="1"/>
            <a:r>
              <a:rPr lang="en-US" sz="2800" dirty="0" smtClean="0"/>
              <a:t>Is the agency required to define wetlands before enforcing the statute?</a:t>
            </a:r>
          </a:p>
          <a:p>
            <a:pPr lvl="1" eaLnBrk="1" hangingPunct="1"/>
            <a:r>
              <a:rPr lang="en-US" sz="2800" dirty="0" smtClean="0"/>
              <a:t>Was the agency doing enforcement before this rule?</a:t>
            </a:r>
          </a:p>
          <a:p>
            <a:pPr lvl="1" eaLnBrk="1" hangingPunct="1"/>
            <a:r>
              <a:rPr lang="en-US" sz="2800" dirty="0" smtClean="0"/>
              <a:t>If so, does this change the enforcement?</a:t>
            </a:r>
          </a:p>
          <a:p>
            <a:pPr lvl="1" eaLnBrk="1" hangingPunct="1"/>
            <a:r>
              <a:rPr lang="en-US" sz="2800" dirty="0" smtClean="0"/>
              <a:t>What does tell us about whether it is legally binding?</a:t>
            </a:r>
          </a:p>
          <a:p>
            <a:pPr eaLnBrk="1" hangingPunct="1"/>
            <a:r>
              <a:rPr lang="en-US" sz="2800" dirty="0" smtClean="0"/>
              <a:t>Assume a statute allows the agency to define toxic substances that cannot be dumped into lakes.</a:t>
            </a:r>
          </a:p>
          <a:p>
            <a:pPr lvl="1" eaLnBrk="1" hangingPunct="1"/>
            <a:r>
              <a:rPr lang="en-US" sz="2800" dirty="0" smtClean="0"/>
              <a:t>Would a list of these substances need notice and comment?</a:t>
            </a:r>
          </a:p>
          <a:p>
            <a:pPr lvl="1" eaLnBrk="1" hangingPunct="1"/>
            <a:r>
              <a:rPr lang="en-US" sz="2800" dirty="0" smtClean="0"/>
              <a:t>Could the law be enforced without the list?</a:t>
            </a:r>
          </a:p>
        </p:txBody>
      </p:sp>
    </p:spTree>
    <p:extLst>
      <p:ext uri="{BB962C8B-B14F-4D97-AF65-F5344CB8AC3E}">
        <p14:creationId xmlns:p14="http://schemas.microsoft.com/office/powerpoint/2010/main" val="823217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E6656C8-32BF-4480-BE0F-A3511BC6C1E5}" type="slidenum">
              <a:rPr lang="en-US" smtClean="0"/>
              <a:pPr/>
              <a:t>39</a:t>
            </a:fld>
            <a:endParaRPr lang="en-US" smtClean="0"/>
          </a:p>
        </p:txBody>
      </p:sp>
      <p:sp>
        <p:nvSpPr>
          <p:cNvPr id="19459" name="Rectangle 2"/>
          <p:cNvSpPr>
            <a:spLocks noGrp="1" noChangeArrowheads="1"/>
          </p:cNvSpPr>
          <p:nvPr>
            <p:ph type="title"/>
          </p:nvPr>
        </p:nvSpPr>
        <p:spPr/>
        <p:txBody>
          <a:bodyPr/>
          <a:lstStyle/>
          <a:p>
            <a:pPr eaLnBrk="1" hangingPunct="1"/>
            <a:r>
              <a:rPr lang="en-US" dirty="0" smtClean="0"/>
              <a:t>How High do I Build the Fence?</a:t>
            </a:r>
            <a:br>
              <a:rPr lang="en-US" dirty="0" smtClean="0"/>
            </a:br>
            <a:r>
              <a:rPr lang="en-US" i="1" dirty="0" err="1" smtClean="0"/>
              <a:t>Hoctor</a:t>
            </a:r>
            <a:r>
              <a:rPr lang="en-US" i="1" dirty="0" smtClean="0"/>
              <a:t> v. USDA</a:t>
            </a:r>
            <a:r>
              <a:rPr lang="en-US" dirty="0" smtClean="0"/>
              <a:t>, 82 F.3d 165 (7th Cir. 1996) </a:t>
            </a:r>
          </a:p>
        </p:txBody>
      </p:sp>
      <p:sp>
        <p:nvSpPr>
          <p:cNvPr id="19460" name="Rectangle 3"/>
          <p:cNvSpPr>
            <a:spLocks noGrp="1" noChangeArrowheads="1"/>
          </p:cNvSpPr>
          <p:nvPr>
            <p:ph type="body" idx="1"/>
          </p:nvPr>
        </p:nvSpPr>
        <p:spPr/>
        <p:txBody>
          <a:bodyPr/>
          <a:lstStyle/>
          <a:p>
            <a:pPr eaLnBrk="1" hangingPunct="1">
              <a:lnSpc>
                <a:spcPct val="90000"/>
              </a:lnSpc>
            </a:pPr>
            <a:r>
              <a:rPr lang="en-US" sz="2800" dirty="0" smtClean="0"/>
              <a:t>Statute requires the agency to adopt rules for the safe housing of dangerous animals</a:t>
            </a:r>
          </a:p>
          <a:p>
            <a:pPr lvl="1" eaLnBrk="1" hangingPunct="1">
              <a:lnSpc>
                <a:spcPct val="90000"/>
              </a:lnSpc>
            </a:pPr>
            <a:r>
              <a:rPr lang="en-US" sz="2800" dirty="0" smtClean="0"/>
              <a:t>Agency uses notice and comment to promulgate a rule requiring that reasonable precautions be taken to prevent the escape of the animals</a:t>
            </a:r>
          </a:p>
          <a:p>
            <a:pPr lvl="1" eaLnBrk="1" hangingPunct="1">
              <a:lnSpc>
                <a:spcPct val="90000"/>
              </a:lnSpc>
            </a:pPr>
            <a:r>
              <a:rPr lang="en-US" sz="2800" dirty="0" smtClean="0"/>
              <a:t>Agency then issues guidance saying that a reasonable precaution would be an 8 foot fence.</a:t>
            </a:r>
          </a:p>
          <a:p>
            <a:pPr eaLnBrk="1" hangingPunct="1">
              <a:lnSpc>
                <a:spcPct val="90000"/>
              </a:lnSpc>
            </a:pPr>
            <a:r>
              <a:rPr lang="en-US" sz="2800" dirty="0" smtClean="0"/>
              <a:t>Interpretation or legislation?</a:t>
            </a:r>
          </a:p>
          <a:p>
            <a:pPr lvl="1" eaLnBrk="1" hangingPunct="1">
              <a:lnSpc>
                <a:spcPct val="90000"/>
              </a:lnSpc>
            </a:pPr>
            <a:r>
              <a:rPr lang="en-US" sz="2800" dirty="0" smtClean="0"/>
              <a:t>How does it change the proof of facts in the enforcement adjudication?</a:t>
            </a:r>
          </a:p>
        </p:txBody>
      </p:sp>
    </p:spTree>
    <p:extLst>
      <p:ext uri="{BB962C8B-B14F-4D97-AF65-F5344CB8AC3E}">
        <p14:creationId xmlns:p14="http://schemas.microsoft.com/office/powerpoint/2010/main" val="534843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DC38A78-9ED8-4545-A3C1-1CD4258D8C2D}" type="slidenum">
              <a:rPr lang="en-US"/>
              <a:pPr/>
              <a:t>4</a:t>
            </a:fld>
            <a:endParaRPr lang="en-US"/>
          </a:p>
        </p:txBody>
      </p:sp>
      <p:sp>
        <p:nvSpPr>
          <p:cNvPr id="6147" name="Rectangle 2"/>
          <p:cNvSpPr>
            <a:spLocks noGrp="1" noChangeArrowheads="1"/>
          </p:cNvSpPr>
          <p:nvPr>
            <p:ph type="title"/>
          </p:nvPr>
        </p:nvSpPr>
        <p:spPr>
          <a:xfrm>
            <a:off x="1150938" y="673100"/>
            <a:ext cx="7793037" cy="641350"/>
          </a:xfrm>
        </p:spPr>
        <p:txBody>
          <a:bodyPr>
            <a:spAutoFit/>
          </a:bodyPr>
          <a:lstStyle/>
          <a:p>
            <a:pPr eaLnBrk="1" hangingPunct="1"/>
            <a:r>
              <a:rPr lang="en-US" dirty="0" smtClean="0"/>
              <a:t>The Power to Make Rules</a:t>
            </a:r>
          </a:p>
        </p:txBody>
      </p:sp>
      <p:sp>
        <p:nvSpPr>
          <p:cNvPr id="6148" name="Rectangle 3"/>
          <p:cNvSpPr>
            <a:spLocks noGrp="1" noChangeArrowheads="1"/>
          </p:cNvSpPr>
          <p:nvPr>
            <p:ph type="body" idx="1"/>
          </p:nvPr>
        </p:nvSpPr>
        <p:spPr/>
        <p:txBody>
          <a:bodyPr/>
          <a:lstStyle/>
          <a:p>
            <a:pPr eaLnBrk="1" hangingPunct="1">
              <a:lnSpc>
                <a:spcPct val="90000"/>
              </a:lnSpc>
            </a:pPr>
            <a:r>
              <a:rPr lang="en-US" dirty="0" smtClean="0"/>
              <a:t>The power to make rules must be delegated by the legislature.</a:t>
            </a:r>
          </a:p>
          <a:p>
            <a:pPr lvl="1" eaLnBrk="1" hangingPunct="1">
              <a:lnSpc>
                <a:spcPct val="90000"/>
              </a:lnSpc>
            </a:pPr>
            <a:r>
              <a:rPr lang="en-US" dirty="0" smtClean="0"/>
              <a:t>If the enabling legislation (the legislation creating an agency) is silent, the agency cannot make rules</a:t>
            </a:r>
          </a:p>
          <a:p>
            <a:pPr eaLnBrk="1" hangingPunct="1">
              <a:lnSpc>
                <a:spcPct val="90000"/>
              </a:lnSpc>
            </a:pPr>
            <a:r>
              <a:rPr lang="en-US" dirty="0" smtClean="0"/>
              <a:t>The delegation may be broad, allowing the agency great discretion, or very narrow.</a:t>
            </a:r>
          </a:p>
          <a:p>
            <a:pPr lvl="1" eaLnBrk="1" hangingPunct="1">
              <a:lnSpc>
                <a:spcPct val="90000"/>
              </a:lnSpc>
            </a:pPr>
            <a:r>
              <a:rPr lang="en-US" dirty="0" smtClean="0"/>
              <a:t>We will look at the standards for reviewing this delegation later in the course</a:t>
            </a:r>
          </a:p>
        </p:txBody>
      </p:sp>
    </p:spTree>
    <p:extLst>
      <p:ext uri="{BB962C8B-B14F-4D97-AF65-F5344CB8AC3E}">
        <p14:creationId xmlns:p14="http://schemas.microsoft.com/office/powerpoint/2010/main" val="33541331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D5C386E-CFAB-48F0-8B88-FDEE4BFA6113}" type="slidenum">
              <a:rPr lang="en-US" smtClean="0"/>
              <a:pPr/>
              <a:t>40</a:t>
            </a:fld>
            <a:endParaRPr lang="en-US" smtClean="0"/>
          </a:p>
        </p:txBody>
      </p:sp>
      <p:sp>
        <p:nvSpPr>
          <p:cNvPr id="20483" name="Rectangle 2"/>
          <p:cNvSpPr>
            <a:spLocks noGrp="1" noChangeArrowheads="1"/>
          </p:cNvSpPr>
          <p:nvPr>
            <p:ph type="title"/>
          </p:nvPr>
        </p:nvSpPr>
        <p:spPr/>
        <p:txBody>
          <a:bodyPr/>
          <a:lstStyle/>
          <a:p>
            <a:pPr eaLnBrk="1" hangingPunct="1"/>
            <a:r>
              <a:rPr lang="en-US" dirty="0" smtClean="0"/>
              <a:t>Junk in the Park: United States v. </a:t>
            </a:r>
            <a:r>
              <a:rPr lang="en-US" dirty="0" err="1" smtClean="0"/>
              <a:t>Picciotto</a:t>
            </a:r>
            <a:r>
              <a:rPr lang="en-US" dirty="0" smtClean="0"/>
              <a:t>, 875 F.2d 345 (D.C. Cir. 1989) </a:t>
            </a:r>
          </a:p>
        </p:txBody>
      </p:sp>
      <p:sp>
        <p:nvSpPr>
          <p:cNvPr id="20484" name="Rectangle 3"/>
          <p:cNvSpPr>
            <a:spLocks noGrp="1" noChangeArrowheads="1"/>
          </p:cNvSpPr>
          <p:nvPr>
            <p:ph type="body" idx="1"/>
          </p:nvPr>
        </p:nvSpPr>
        <p:spPr/>
        <p:txBody>
          <a:bodyPr>
            <a:normAutofit fontScale="92500" lnSpcReduction="20000"/>
          </a:bodyPr>
          <a:lstStyle/>
          <a:p>
            <a:pPr eaLnBrk="1" hangingPunct="1"/>
            <a:r>
              <a:rPr lang="en-US" dirty="0" smtClean="0"/>
              <a:t>Can the agency use notice and comment to promulgate a legislative rule that says that the agency can add other requirements in specific situations without notice and comment?</a:t>
            </a:r>
          </a:p>
          <a:p>
            <a:pPr lvl="1" eaLnBrk="1" hangingPunct="1"/>
            <a:r>
              <a:rPr lang="en-US" dirty="0" smtClean="0"/>
              <a:t>Why or why not?</a:t>
            </a:r>
          </a:p>
          <a:p>
            <a:pPr eaLnBrk="1" hangingPunct="1"/>
            <a:r>
              <a:rPr lang="en-US" dirty="0" smtClean="0"/>
              <a:t>What if the rule just says that nothing can be brought to the park that would be disruptive or impede public access?</a:t>
            </a:r>
          </a:p>
          <a:p>
            <a:pPr lvl="1" eaLnBrk="1" hangingPunct="1"/>
            <a:r>
              <a:rPr lang="en-US" dirty="0" smtClean="0"/>
              <a:t>Would it need a specific list?</a:t>
            </a:r>
          </a:p>
          <a:p>
            <a:pPr lvl="1" eaLnBrk="1" hangingPunct="1"/>
            <a:r>
              <a:rPr lang="en-US" dirty="0" smtClean="0"/>
              <a:t>How does not having a rule affect enforcement?</a:t>
            </a:r>
          </a:p>
        </p:txBody>
      </p:sp>
    </p:spTree>
    <p:extLst>
      <p:ext uri="{BB962C8B-B14F-4D97-AF65-F5344CB8AC3E}">
        <p14:creationId xmlns:p14="http://schemas.microsoft.com/office/powerpoint/2010/main" val="28035654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‘‘Encoding a Substantive Value Judgment’’ Test. </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The D.C. Circuit uses what it described as asking whether an agency’s rule ‘‘encodes a substantive value judgment or puts a stamp of approval or disapproval on a given type of behavior.’’</a:t>
            </a:r>
          </a:p>
          <a:p>
            <a:pPr lvl="1"/>
            <a:r>
              <a:rPr lang="en-US" dirty="0" smtClean="0"/>
              <a:t>Is</a:t>
            </a:r>
            <a:r>
              <a:rPr lang="en-US" baseline="0" dirty="0" smtClean="0"/>
              <a:t> this really a different standard than substantial effect?</a:t>
            </a:r>
          </a:p>
          <a:p>
            <a:pPr lvl="1"/>
            <a:r>
              <a:rPr lang="en-US" dirty="0" smtClean="0"/>
              <a:t>Does</a:t>
            </a:r>
            <a:r>
              <a:rPr lang="en-US" baseline="0" dirty="0" smtClean="0"/>
              <a:t> this look like the standard for guidelines, such as in the </a:t>
            </a:r>
            <a:r>
              <a:rPr lang="en-US" i="1" baseline="0" dirty="0" err="1" smtClean="0"/>
              <a:t>Hoctor</a:t>
            </a:r>
            <a:r>
              <a:rPr lang="en-US" baseline="0" dirty="0" smtClean="0"/>
              <a:t> case?</a:t>
            </a:r>
          </a:p>
          <a:p>
            <a:r>
              <a:rPr lang="en-US" dirty="0" smtClean="0"/>
              <a:t>Limited to the DC Cir. and does not seem to make much difference.</a:t>
            </a:r>
            <a:endParaRPr lang="en-US" dirty="0"/>
          </a:p>
        </p:txBody>
      </p:sp>
      <p:sp>
        <p:nvSpPr>
          <p:cNvPr id="4" name="Slide Number Placeholder 3"/>
          <p:cNvSpPr>
            <a:spLocks noGrp="1"/>
          </p:cNvSpPr>
          <p:nvPr>
            <p:ph type="sldNum" sz="quarter" idx="12"/>
          </p:nvPr>
        </p:nvSpPr>
        <p:spPr/>
        <p:txBody>
          <a:bodyPr/>
          <a:lstStyle/>
          <a:p>
            <a:pPr>
              <a:defRPr/>
            </a:pPr>
            <a:fld id="{D6F5F077-D39F-4532-89B6-114E9FCDFBE8}" type="slidenum">
              <a:rPr lang="en-US" smtClean="0"/>
              <a:pPr>
                <a:defRPr/>
              </a:pPr>
              <a:t>41</a:t>
            </a:fld>
            <a:endParaRPr lang="en-US"/>
          </a:p>
        </p:txBody>
      </p:sp>
    </p:spTree>
    <p:extLst>
      <p:ext uri="{BB962C8B-B14F-4D97-AF65-F5344CB8AC3E}">
        <p14:creationId xmlns:p14="http://schemas.microsoft.com/office/powerpoint/2010/main" val="35137686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General Policy Statements and Procedural Rules</a:t>
            </a:r>
            <a:endParaRPr lang="en-US" dirty="0"/>
          </a:p>
        </p:txBody>
      </p:sp>
      <p:sp>
        <p:nvSpPr>
          <p:cNvPr id="5" name="Subtitle 4"/>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42</a:t>
            </a:fld>
            <a:endParaRPr lang="en-US"/>
          </a:p>
        </p:txBody>
      </p:sp>
    </p:spTree>
    <p:extLst>
      <p:ext uri="{BB962C8B-B14F-4D97-AF65-F5344CB8AC3E}">
        <p14:creationId xmlns:p14="http://schemas.microsoft.com/office/powerpoint/2010/main" val="16733516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5C9B6C4-41E6-4698-A7AE-CA076EEEF1ED}" type="slidenum">
              <a:rPr lang="en-US" smtClean="0"/>
              <a:pPr/>
              <a:t>43</a:t>
            </a:fld>
            <a:endParaRPr lang="en-US" smtClean="0"/>
          </a:p>
        </p:txBody>
      </p:sp>
      <p:sp>
        <p:nvSpPr>
          <p:cNvPr id="6147" name="Rectangle 2"/>
          <p:cNvSpPr>
            <a:spLocks noGrp="1" noChangeArrowheads="1"/>
          </p:cNvSpPr>
          <p:nvPr>
            <p:ph type="title"/>
          </p:nvPr>
        </p:nvSpPr>
        <p:spPr/>
        <p:txBody>
          <a:bodyPr/>
          <a:lstStyle/>
          <a:p>
            <a:pPr eaLnBrk="1" hangingPunct="1"/>
            <a:r>
              <a:rPr lang="en-US" dirty="0" smtClean="0"/>
              <a:t>Agency Procedures</a:t>
            </a:r>
          </a:p>
        </p:txBody>
      </p:sp>
      <p:sp>
        <p:nvSpPr>
          <p:cNvPr id="6148" name="Rectangle 3"/>
          <p:cNvSpPr>
            <a:spLocks noGrp="1" noChangeArrowheads="1"/>
          </p:cNvSpPr>
          <p:nvPr>
            <p:ph type="body" idx="1"/>
          </p:nvPr>
        </p:nvSpPr>
        <p:spPr/>
        <p:txBody>
          <a:bodyPr/>
          <a:lstStyle/>
          <a:p>
            <a:pPr eaLnBrk="1" hangingPunct="1"/>
            <a:r>
              <a:rPr lang="en-US" dirty="0" smtClean="0"/>
              <a:t>Like the code of civil procedure</a:t>
            </a:r>
          </a:p>
          <a:p>
            <a:pPr lvl="1" eaLnBrk="1" hangingPunct="1"/>
            <a:r>
              <a:rPr lang="en-US" dirty="0" smtClean="0"/>
              <a:t>Does not change the substantive rights of the parties</a:t>
            </a:r>
          </a:p>
          <a:p>
            <a:pPr lvl="1" eaLnBrk="1" hangingPunct="1"/>
            <a:r>
              <a:rPr lang="en-US" dirty="0" smtClean="0"/>
              <a:t>Does not change the regulated behavior, only the process in agency procedures</a:t>
            </a:r>
          </a:p>
          <a:p>
            <a:pPr eaLnBrk="1" hangingPunct="1"/>
            <a:r>
              <a:rPr lang="en-US" dirty="0" smtClean="0"/>
              <a:t>Thus no need for public participation.</a:t>
            </a:r>
          </a:p>
        </p:txBody>
      </p:sp>
    </p:spTree>
    <p:extLst>
      <p:ext uri="{BB962C8B-B14F-4D97-AF65-F5344CB8AC3E}">
        <p14:creationId xmlns:p14="http://schemas.microsoft.com/office/powerpoint/2010/main" val="12101339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B3A4EA8-6A43-4271-A1D0-5467790EDC12}" type="slidenum">
              <a:rPr lang="en-US" smtClean="0"/>
              <a:pPr/>
              <a:t>44</a:t>
            </a:fld>
            <a:endParaRPr lang="en-US" smtClean="0"/>
          </a:p>
        </p:txBody>
      </p:sp>
      <p:sp>
        <p:nvSpPr>
          <p:cNvPr id="18435" name="Rectangle 2"/>
          <p:cNvSpPr>
            <a:spLocks noGrp="1" noChangeArrowheads="1"/>
          </p:cNvSpPr>
          <p:nvPr>
            <p:ph type="title"/>
          </p:nvPr>
        </p:nvSpPr>
        <p:spPr/>
        <p:txBody>
          <a:bodyPr/>
          <a:lstStyle/>
          <a:p>
            <a:pPr eaLnBrk="1" hangingPunct="1"/>
            <a:r>
              <a:rPr lang="en-US" dirty="0" smtClean="0"/>
              <a:t>General Policy or Specific Requirements?</a:t>
            </a:r>
          </a:p>
        </p:txBody>
      </p:sp>
      <p:sp>
        <p:nvSpPr>
          <p:cNvPr id="18436" name="Rectangle 3"/>
          <p:cNvSpPr>
            <a:spLocks noGrp="1" noChangeArrowheads="1"/>
          </p:cNvSpPr>
          <p:nvPr>
            <p:ph type="body" idx="1"/>
          </p:nvPr>
        </p:nvSpPr>
        <p:spPr/>
        <p:txBody>
          <a:bodyPr/>
          <a:lstStyle/>
          <a:p>
            <a:pPr eaLnBrk="1" hangingPunct="1">
              <a:lnSpc>
                <a:spcPct val="90000"/>
              </a:lnSpc>
            </a:pPr>
            <a:r>
              <a:rPr lang="en-US" sz="2800" dirty="0" smtClean="0"/>
              <a:t>Remember, 553(b) does not require notice and comment for general policy statements or</a:t>
            </a:r>
            <a:r>
              <a:rPr lang="en-US" sz="2800" baseline="0" dirty="0" smtClean="0"/>
              <a:t> procedural rules.</a:t>
            </a:r>
            <a:endParaRPr lang="en-US" sz="2800" dirty="0" smtClean="0"/>
          </a:p>
          <a:p>
            <a:pPr eaLnBrk="1" hangingPunct="1">
              <a:lnSpc>
                <a:spcPct val="90000"/>
              </a:lnSpc>
            </a:pPr>
            <a:r>
              <a:rPr lang="en-US" sz="2800" dirty="0" smtClean="0"/>
              <a:t>Assume the statute says that in licensing actions, a physician must reply to agency request for information in a reasonable time.</a:t>
            </a:r>
          </a:p>
          <a:p>
            <a:pPr lvl="1" eaLnBrk="1" hangingPunct="1">
              <a:lnSpc>
                <a:spcPct val="90000"/>
              </a:lnSpc>
            </a:pPr>
            <a:r>
              <a:rPr lang="en-US" sz="2800" dirty="0" smtClean="0"/>
              <a:t>How would you argue that a 7 day answer period is a substantive change, not just a procedural requirement?</a:t>
            </a:r>
          </a:p>
          <a:p>
            <a:pPr lvl="1" eaLnBrk="1" hangingPunct="1">
              <a:lnSpc>
                <a:spcPct val="90000"/>
              </a:lnSpc>
            </a:pPr>
            <a:r>
              <a:rPr lang="en-US" sz="2800" dirty="0" smtClean="0"/>
              <a:t>Why does the inclusion of specific factual information (deadline periods, fence heights) undermine the claim that it is a general policy statement?</a:t>
            </a:r>
          </a:p>
        </p:txBody>
      </p:sp>
    </p:spTree>
    <p:extLst>
      <p:ext uri="{BB962C8B-B14F-4D97-AF65-F5344CB8AC3E}">
        <p14:creationId xmlns:p14="http://schemas.microsoft.com/office/powerpoint/2010/main" val="31464048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B946045-DC91-4725-9D84-69169D4324A4}" type="slidenum">
              <a:rPr lang="en-US" smtClean="0"/>
              <a:pPr/>
              <a:t>45</a:t>
            </a:fld>
            <a:endParaRPr lang="en-US" smtClean="0"/>
          </a:p>
        </p:txBody>
      </p:sp>
      <p:sp>
        <p:nvSpPr>
          <p:cNvPr id="23555" name="Rectangle 2"/>
          <p:cNvSpPr>
            <a:spLocks noGrp="1" noChangeArrowheads="1"/>
          </p:cNvSpPr>
          <p:nvPr>
            <p:ph type="title"/>
          </p:nvPr>
        </p:nvSpPr>
        <p:spPr/>
        <p:txBody>
          <a:bodyPr/>
          <a:lstStyle/>
          <a:p>
            <a:pPr eaLnBrk="1" hangingPunct="1"/>
            <a:r>
              <a:rPr lang="en-US" dirty="0" smtClean="0"/>
              <a:t>Federal Mine Safety and Health Act Example</a:t>
            </a:r>
          </a:p>
        </p:txBody>
      </p:sp>
      <p:sp>
        <p:nvSpPr>
          <p:cNvPr id="23556" name="Rectangle 3"/>
          <p:cNvSpPr>
            <a:spLocks noGrp="1" noChangeArrowheads="1"/>
          </p:cNvSpPr>
          <p:nvPr>
            <p:ph type="body" idx="1"/>
          </p:nvPr>
        </p:nvSpPr>
        <p:spPr/>
        <p:txBody>
          <a:bodyPr/>
          <a:lstStyle/>
          <a:p>
            <a:pPr eaLnBrk="1" hangingPunct="1">
              <a:lnSpc>
                <a:spcPct val="90000"/>
              </a:lnSpc>
            </a:pPr>
            <a:r>
              <a:rPr lang="en-US" dirty="0" smtClean="0"/>
              <a:t>Secretary has the statutory right to sue both the mine owner and the mine operator for violations of the Act.</a:t>
            </a:r>
          </a:p>
          <a:p>
            <a:pPr eaLnBrk="1" hangingPunct="1">
              <a:lnSpc>
                <a:spcPct val="90000"/>
              </a:lnSpc>
            </a:pPr>
            <a:r>
              <a:rPr lang="en-US" dirty="0" smtClean="0"/>
              <a:t>Secretary publishes a policy statement explaining that the agency can and will sue both of them for infractions, depending on the nature of the infraction.</a:t>
            </a:r>
          </a:p>
          <a:p>
            <a:pPr lvl="1" eaLnBrk="1" hangingPunct="1">
              <a:lnSpc>
                <a:spcPct val="90000"/>
              </a:lnSpc>
            </a:pPr>
            <a:r>
              <a:rPr lang="en-US" dirty="0" smtClean="0"/>
              <a:t>Does this require notice and comment?</a:t>
            </a:r>
          </a:p>
          <a:p>
            <a:pPr lvl="1" eaLnBrk="1" hangingPunct="1">
              <a:lnSpc>
                <a:spcPct val="90000"/>
              </a:lnSpc>
            </a:pPr>
            <a:r>
              <a:rPr lang="en-US" dirty="0" smtClean="0"/>
              <a:t>Why?</a:t>
            </a:r>
          </a:p>
        </p:txBody>
      </p:sp>
    </p:spTree>
    <p:extLst>
      <p:ext uri="{BB962C8B-B14F-4D97-AF65-F5344CB8AC3E}">
        <p14:creationId xmlns:p14="http://schemas.microsoft.com/office/powerpoint/2010/main" val="13855064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 Manual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Coast Guard is authorized to investigate and enforce against certain types of oil pollution in the waters of the United States under the Clean Water Act. </a:t>
            </a:r>
          </a:p>
          <a:p>
            <a:pPr lvl="1"/>
            <a:r>
              <a:rPr lang="en-US" dirty="0" smtClean="0"/>
              <a:t>To aid its officers engaged in these functions it has created a Marine Safety Manual. </a:t>
            </a:r>
          </a:p>
          <a:p>
            <a:pPr lvl="1"/>
            <a:r>
              <a:rPr lang="en-US" dirty="0" smtClean="0"/>
              <a:t>That Manual gives guidance as to what appropriate penalties might be for various types of pollution incidents.</a:t>
            </a:r>
          </a:p>
          <a:p>
            <a:pPr lvl="1"/>
            <a:r>
              <a:rPr lang="en-US" dirty="0" smtClean="0"/>
              <a:t>The range of penalties is specified in statutes.</a:t>
            </a:r>
          </a:p>
          <a:p>
            <a:r>
              <a:rPr lang="en-US" dirty="0" smtClean="0"/>
              <a:t>Legislative rule or prosecution policy?</a:t>
            </a:r>
          </a:p>
          <a:p>
            <a:pPr lvl="1"/>
            <a:r>
              <a:rPr lang="en-US" dirty="0" smtClean="0"/>
              <a:t>What is the key?</a:t>
            </a:r>
            <a:endParaRPr lang="en-US" dirty="0"/>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46</a:t>
            </a:fld>
            <a:endParaRPr lang="en-US"/>
          </a:p>
        </p:txBody>
      </p:sp>
    </p:spTree>
    <p:extLst>
      <p:ext uri="{BB962C8B-B14F-4D97-AF65-F5344CB8AC3E}">
        <p14:creationId xmlns:p14="http://schemas.microsoft.com/office/powerpoint/2010/main" val="19689346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FF7CB08-372C-4C8B-B5CE-E470C55CE609}" type="slidenum">
              <a:rPr lang="en-US" smtClean="0"/>
              <a:pPr/>
              <a:t>47</a:t>
            </a:fld>
            <a:endParaRPr lang="en-US" smtClean="0"/>
          </a:p>
        </p:txBody>
      </p:sp>
      <p:sp>
        <p:nvSpPr>
          <p:cNvPr id="24579" name="Rectangle 2"/>
          <p:cNvSpPr>
            <a:spLocks noGrp="1" noChangeArrowheads="1"/>
          </p:cNvSpPr>
          <p:nvPr>
            <p:ph type="title"/>
          </p:nvPr>
        </p:nvSpPr>
        <p:spPr/>
        <p:txBody>
          <a:bodyPr/>
          <a:lstStyle/>
          <a:p>
            <a:pPr eaLnBrk="1" hangingPunct="1"/>
            <a:r>
              <a:rPr lang="en-US" dirty="0" smtClean="0"/>
              <a:t>Corps of Engineers Example</a:t>
            </a:r>
          </a:p>
        </p:txBody>
      </p:sp>
      <p:sp>
        <p:nvSpPr>
          <p:cNvPr id="24580" name="Rectangle 3"/>
          <p:cNvSpPr>
            <a:spLocks noGrp="1" noChangeArrowheads="1"/>
          </p:cNvSpPr>
          <p:nvPr>
            <p:ph type="body" idx="1"/>
          </p:nvPr>
        </p:nvSpPr>
        <p:spPr/>
        <p:txBody>
          <a:bodyPr>
            <a:normAutofit lnSpcReduction="10000"/>
          </a:bodyPr>
          <a:lstStyle/>
          <a:p>
            <a:pPr eaLnBrk="1" hangingPunct="1">
              <a:lnSpc>
                <a:spcPct val="90000"/>
              </a:lnSpc>
            </a:pPr>
            <a:r>
              <a:rPr lang="en-US" dirty="0" smtClean="0"/>
              <a:t>Corps issues a guidance document providing examples of ways to mitigate wetlands damage.</a:t>
            </a:r>
          </a:p>
          <a:p>
            <a:pPr lvl="1" eaLnBrk="1" hangingPunct="1">
              <a:lnSpc>
                <a:spcPct val="90000"/>
              </a:lnSpc>
            </a:pPr>
            <a:r>
              <a:rPr lang="en-US" dirty="0" smtClean="0"/>
              <a:t>One way is to promise to restore 2X as much wet land as you fill.</a:t>
            </a:r>
          </a:p>
          <a:p>
            <a:pPr eaLnBrk="1" hangingPunct="1">
              <a:lnSpc>
                <a:spcPct val="90000"/>
              </a:lnSpc>
            </a:pPr>
            <a:r>
              <a:rPr lang="en-US" dirty="0" smtClean="0"/>
              <a:t>Does this need notice and comment?</a:t>
            </a:r>
          </a:p>
          <a:p>
            <a:pPr lvl="1" eaLnBrk="1" hangingPunct="1">
              <a:lnSpc>
                <a:spcPct val="90000"/>
              </a:lnSpc>
            </a:pPr>
            <a:r>
              <a:rPr lang="en-US" dirty="0" smtClean="0"/>
              <a:t>Why or why not?</a:t>
            </a:r>
          </a:p>
          <a:p>
            <a:pPr eaLnBrk="1" hangingPunct="1">
              <a:lnSpc>
                <a:spcPct val="90000"/>
              </a:lnSpc>
            </a:pPr>
            <a:r>
              <a:rPr lang="en-US" dirty="0" smtClean="0"/>
              <a:t>What if the Corps will only issue permits to people who agree to this?</a:t>
            </a:r>
          </a:p>
          <a:p>
            <a:pPr lvl="1" eaLnBrk="1" hangingPunct="1">
              <a:lnSpc>
                <a:spcPct val="90000"/>
              </a:lnSpc>
            </a:pPr>
            <a:r>
              <a:rPr lang="en-US" dirty="0" smtClean="0"/>
              <a:t>How would you prove this?</a:t>
            </a:r>
          </a:p>
        </p:txBody>
      </p:sp>
    </p:spTree>
    <p:extLst>
      <p:ext uri="{BB962C8B-B14F-4D97-AF65-F5344CB8AC3E}">
        <p14:creationId xmlns:p14="http://schemas.microsoft.com/office/powerpoint/2010/main" val="24056189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 Threshold for Prosecution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FDA issues a </a:t>
            </a:r>
            <a:r>
              <a:rPr lang="en-US" baseline="0" dirty="0" smtClean="0"/>
              <a:t>policy statement that it will not take enforcement actions against</a:t>
            </a:r>
            <a:r>
              <a:rPr lang="en-US" dirty="0" smtClean="0"/>
              <a:t> candy bars unless they have more than 5 insect parts per bar.</a:t>
            </a:r>
          </a:p>
          <a:p>
            <a:pPr lvl="1"/>
            <a:r>
              <a:rPr lang="en-US" dirty="0" smtClean="0"/>
              <a:t>There is no statutory standard.</a:t>
            </a:r>
          </a:p>
          <a:p>
            <a:r>
              <a:rPr lang="en-US" dirty="0" smtClean="0"/>
              <a:t>You represent Consumers Disgusted by Bug Parts, Inc.</a:t>
            </a:r>
          </a:p>
          <a:p>
            <a:pPr lvl="1"/>
            <a:r>
              <a:rPr lang="en-US" dirty="0" smtClean="0"/>
              <a:t>What is your argument that this is really a rule?</a:t>
            </a:r>
          </a:p>
          <a:p>
            <a:pPr lvl="1"/>
            <a:r>
              <a:rPr lang="en-US" i="1" dirty="0" smtClean="0"/>
              <a:t>Community </a:t>
            </a:r>
            <a:r>
              <a:rPr lang="en-US" i="1" dirty="0"/>
              <a:t>Nutrition Institute v. Young</a:t>
            </a:r>
            <a:r>
              <a:rPr lang="en-US" dirty="0"/>
              <a:t>, 818 F.2d 943 (D.C. Cir. 1987)</a:t>
            </a:r>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48</a:t>
            </a:fld>
            <a:endParaRPr lang="en-US"/>
          </a:p>
        </p:txBody>
      </p:sp>
    </p:spTree>
    <p:extLst>
      <p:ext uri="{BB962C8B-B14F-4D97-AF65-F5344CB8AC3E}">
        <p14:creationId xmlns:p14="http://schemas.microsoft.com/office/powerpoint/2010/main" val="20731525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F0B8F57-87A0-4BCA-9945-5BC945D841E2}" type="slidenum">
              <a:rPr lang="en-US" smtClean="0"/>
              <a:pPr/>
              <a:t>49</a:t>
            </a:fld>
            <a:endParaRPr lang="en-US" smtClean="0"/>
          </a:p>
        </p:txBody>
      </p:sp>
      <p:sp>
        <p:nvSpPr>
          <p:cNvPr id="25603" name="Rectangle 2"/>
          <p:cNvSpPr>
            <a:spLocks noGrp="1" noChangeArrowheads="1"/>
          </p:cNvSpPr>
          <p:nvPr>
            <p:ph type="title"/>
          </p:nvPr>
        </p:nvSpPr>
        <p:spPr/>
        <p:txBody>
          <a:bodyPr/>
          <a:lstStyle/>
          <a:p>
            <a:pPr eaLnBrk="1" hangingPunct="1"/>
            <a:r>
              <a:rPr lang="en-US" dirty="0" smtClean="0"/>
              <a:t>Coercion: </a:t>
            </a:r>
            <a:r>
              <a:rPr lang="en-US" i="1" dirty="0" smtClean="0"/>
              <a:t>Chamber of Commerce v. U.S. DOL</a:t>
            </a:r>
            <a:r>
              <a:rPr lang="en-US" dirty="0" smtClean="0"/>
              <a:t>, 174 F.3d 206 (D.C. Cir. 1999) </a:t>
            </a:r>
          </a:p>
        </p:txBody>
      </p:sp>
      <p:sp>
        <p:nvSpPr>
          <p:cNvPr id="25604" name="Rectangle 3"/>
          <p:cNvSpPr>
            <a:spLocks noGrp="1" noChangeArrowheads="1"/>
          </p:cNvSpPr>
          <p:nvPr>
            <p:ph type="body" idx="1"/>
          </p:nvPr>
        </p:nvSpPr>
        <p:spPr/>
        <p:txBody>
          <a:bodyPr>
            <a:normAutofit fontScale="92500" lnSpcReduction="20000"/>
          </a:bodyPr>
          <a:lstStyle/>
          <a:p>
            <a:pPr eaLnBrk="1" hangingPunct="1">
              <a:lnSpc>
                <a:spcPct val="90000"/>
              </a:lnSpc>
            </a:pPr>
            <a:r>
              <a:rPr lang="en-US" dirty="0" smtClean="0"/>
              <a:t>DOL made a policy statement that it would reduce inspections of workplaces that adopted an OSHA suggested safety plan that exceeded federal minimums</a:t>
            </a:r>
          </a:p>
          <a:p>
            <a:pPr lvl="1" eaLnBrk="1" hangingPunct="1">
              <a:lnSpc>
                <a:spcPct val="90000"/>
              </a:lnSpc>
            </a:pPr>
            <a:r>
              <a:rPr lang="en-US" dirty="0" smtClean="0"/>
              <a:t>Is this really voluntary?</a:t>
            </a:r>
          </a:p>
          <a:p>
            <a:pPr lvl="1" eaLnBrk="1" hangingPunct="1">
              <a:lnSpc>
                <a:spcPct val="90000"/>
              </a:lnSpc>
            </a:pPr>
            <a:r>
              <a:rPr lang="en-US" dirty="0" smtClean="0"/>
              <a:t>What happens if you do not comply?</a:t>
            </a:r>
          </a:p>
          <a:p>
            <a:pPr lvl="1" eaLnBrk="1" hangingPunct="1">
              <a:lnSpc>
                <a:spcPct val="90000"/>
              </a:lnSpc>
            </a:pPr>
            <a:r>
              <a:rPr lang="en-US" dirty="0" smtClean="0"/>
              <a:t>Does coercion make this a binding rule?</a:t>
            </a:r>
          </a:p>
          <a:p>
            <a:pPr eaLnBrk="1" hangingPunct="1">
              <a:lnSpc>
                <a:spcPct val="90000"/>
              </a:lnSpc>
            </a:pPr>
            <a:r>
              <a:rPr lang="en-US" dirty="0" smtClean="0"/>
              <a:t>What about DOJ guidance that a corporate compliance plan will count as mitigation under the Sentencing Guidelines?</a:t>
            </a:r>
          </a:p>
          <a:p>
            <a:pPr lvl="1" eaLnBrk="1" hangingPunct="1">
              <a:lnSpc>
                <a:spcPct val="90000"/>
              </a:lnSpc>
            </a:pPr>
            <a:r>
              <a:rPr lang="en-US" dirty="0" smtClean="0"/>
              <a:t>Does it affect law abiding companies?</a:t>
            </a:r>
          </a:p>
        </p:txBody>
      </p:sp>
    </p:spTree>
    <p:extLst>
      <p:ext uri="{BB962C8B-B14F-4D97-AF65-F5344CB8AC3E}">
        <p14:creationId xmlns:p14="http://schemas.microsoft.com/office/powerpoint/2010/main" val="1888648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147FFB3-E37B-4ED7-96EF-A173D1BDBBB0}" type="slidenum">
              <a:rPr lang="en-US"/>
              <a:pPr/>
              <a:t>5</a:t>
            </a:fld>
            <a:endParaRPr lang="en-US"/>
          </a:p>
        </p:txBody>
      </p:sp>
      <p:sp>
        <p:nvSpPr>
          <p:cNvPr id="7171" name="Rectangle 2"/>
          <p:cNvSpPr>
            <a:spLocks noGrp="1" noChangeArrowheads="1"/>
          </p:cNvSpPr>
          <p:nvPr>
            <p:ph type="title"/>
          </p:nvPr>
        </p:nvSpPr>
        <p:spPr/>
        <p:txBody>
          <a:bodyPr/>
          <a:lstStyle/>
          <a:p>
            <a:pPr eaLnBrk="1" hangingPunct="1"/>
            <a:r>
              <a:rPr lang="en-US" smtClean="0"/>
              <a:t>Must the Agency Make Rules?</a:t>
            </a:r>
          </a:p>
        </p:txBody>
      </p:sp>
      <p:sp>
        <p:nvSpPr>
          <p:cNvPr id="7172" name="Rectangle 3"/>
          <p:cNvSpPr>
            <a:spLocks noGrp="1" noChangeArrowheads="1"/>
          </p:cNvSpPr>
          <p:nvPr>
            <p:ph type="body" idx="1"/>
          </p:nvPr>
        </p:nvSpPr>
        <p:spPr/>
        <p:txBody>
          <a:bodyPr/>
          <a:lstStyle/>
          <a:p>
            <a:pPr eaLnBrk="1" hangingPunct="1">
              <a:lnSpc>
                <a:spcPct val="90000"/>
              </a:lnSpc>
            </a:pPr>
            <a:r>
              <a:rPr lang="en-US" sz="2800" dirty="0" smtClean="0"/>
              <a:t>If the agency has the power to make rules, it has the discretion on what rules to make and when to make them.</a:t>
            </a:r>
          </a:p>
          <a:p>
            <a:pPr eaLnBrk="1" hangingPunct="1">
              <a:lnSpc>
                <a:spcPct val="90000"/>
              </a:lnSpc>
            </a:pPr>
            <a:r>
              <a:rPr lang="en-US" sz="2800" dirty="0" smtClean="0"/>
              <a:t>The legislature can put provisions in the agency legislation requiring that certain rules be made, and the timeframe for making them.</a:t>
            </a:r>
          </a:p>
          <a:p>
            <a:pPr lvl="1" eaLnBrk="1" hangingPunct="1">
              <a:lnSpc>
                <a:spcPct val="90000"/>
              </a:lnSpc>
            </a:pPr>
            <a:r>
              <a:rPr lang="en-US" sz="2800" dirty="0" smtClean="0"/>
              <a:t>The Clean Air Act required rulemaking to flesh out detailed technical standards</a:t>
            </a:r>
          </a:p>
          <a:p>
            <a:pPr eaLnBrk="1" hangingPunct="1">
              <a:lnSpc>
                <a:spcPct val="90000"/>
              </a:lnSpc>
            </a:pPr>
            <a:r>
              <a:rPr lang="en-US" sz="2800" dirty="0" smtClean="0"/>
              <a:t>Unless there is a legislative directive, it is difficult to get the courts to force an agency to make rules</a:t>
            </a:r>
          </a:p>
          <a:p>
            <a:pPr lvl="1" eaLnBrk="1" hangingPunct="1">
              <a:lnSpc>
                <a:spcPct val="90000"/>
              </a:lnSpc>
            </a:pPr>
            <a:r>
              <a:rPr lang="en-US" sz="2800" dirty="0" smtClean="0"/>
              <a:t>Not impossible, as we will see latter.</a:t>
            </a:r>
          </a:p>
        </p:txBody>
      </p:sp>
    </p:spTree>
    <p:extLst>
      <p:ext uri="{BB962C8B-B14F-4D97-AF65-F5344CB8AC3E}">
        <p14:creationId xmlns:p14="http://schemas.microsoft.com/office/powerpoint/2010/main" val="26861426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Substantial Impact</a:t>
            </a:r>
            <a:r>
              <a:rPr lang="en-US" baseline="0" dirty="0" smtClean="0"/>
              <a:t> Test for Procedural Rules</a:t>
            </a:r>
            <a:endParaRPr lang="en-US" dirty="0"/>
          </a:p>
        </p:txBody>
      </p:sp>
      <p:sp>
        <p:nvSpPr>
          <p:cNvPr id="3" name="Content Placeholder 2"/>
          <p:cNvSpPr>
            <a:spLocks noGrp="1"/>
          </p:cNvSpPr>
          <p:nvPr>
            <p:ph idx="1"/>
          </p:nvPr>
        </p:nvSpPr>
        <p:spPr/>
        <p:txBody>
          <a:bodyPr>
            <a:normAutofit fontScale="92500"/>
          </a:bodyPr>
          <a:lstStyle/>
          <a:p>
            <a:r>
              <a:rPr lang="en-US" dirty="0"/>
              <a:t>The Department of Health and Human Services changed the method by which home health providers could obtain reimbursement for expenses under the Medicare Program. In particular it required that they submit their requests in a new format and to regional intermediaries, rather than to HHS directly</a:t>
            </a:r>
            <a:r>
              <a:rPr lang="en-US" dirty="0" smtClean="0"/>
              <a:t>.</a:t>
            </a:r>
          </a:p>
          <a:p>
            <a:r>
              <a:rPr lang="en-US" dirty="0" smtClean="0"/>
              <a:t>How did plaintiffs argue that this was a legislative rule, rather than a procedural rule?</a:t>
            </a:r>
          </a:p>
          <a:p>
            <a:pPr lvl="1"/>
            <a:r>
              <a:rPr lang="en-US" dirty="0" smtClean="0"/>
              <a:t>What is the impact on them of the change?</a:t>
            </a:r>
          </a:p>
        </p:txBody>
      </p:sp>
      <p:sp>
        <p:nvSpPr>
          <p:cNvPr id="4" name="Slide Number Placeholder 3"/>
          <p:cNvSpPr>
            <a:spLocks noGrp="1"/>
          </p:cNvSpPr>
          <p:nvPr>
            <p:ph type="sldNum" sz="quarter" idx="12"/>
          </p:nvPr>
        </p:nvSpPr>
        <p:spPr/>
        <p:txBody>
          <a:bodyPr/>
          <a:lstStyle/>
          <a:p>
            <a:pPr>
              <a:defRPr/>
            </a:pPr>
            <a:fld id="{D6F5F077-D39F-4532-89B6-114E9FCDFBE8}" type="slidenum">
              <a:rPr lang="en-US" smtClean="0"/>
              <a:pPr>
                <a:defRPr/>
              </a:pPr>
              <a:t>50</a:t>
            </a:fld>
            <a:endParaRPr lang="en-US"/>
          </a:p>
        </p:txBody>
      </p:sp>
    </p:spTree>
    <p:extLst>
      <p:ext uri="{BB962C8B-B14F-4D97-AF65-F5344CB8AC3E}">
        <p14:creationId xmlns:p14="http://schemas.microsoft.com/office/powerpoint/2010/main" val="409613232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a:t>
            </a:r>
            <a:r>
              <a:rPr lang="en-US" baseline="0" dirty="0" smtClean="0"/>
              <a:t> or Prosecution Guidelines</a:t>
            </a:r>
            <a:endParaRPr lang="en-US" dirty="0"/>
          </a:p>
        </p:txBody>
      </p:sp>
      <p:sp>
        <p:nvSpPr>
          <p:cNvPr id="3" name="Content Placeholder 2"/>
          <p:cNvSpPr>
            <a:spLocks noGrp="1"/>
          </p:cNvSpPr>
          <p:nvPr>
            <p:ph idx="1"/>
          </p:nvPr>
        </p:nvSpPr>
        <p:spPr/>
        <p:txBody>
          <a:bodyPr/>
          <a:lstStyle/>
          <a:p>
            <a:r>
              <a:rPr lang="en-US" dirty="0" smtClean="0"/>
              <a:t>OSHA adopts a plan for deciding which employers</a:t>
            </a:r>
            <a:r>
              <a:rPr lang="en-US" baseline="0" dirty="0" smtClean="0"/>
              <a:t> to inspect.</a:t>
            </a:r>
          </a:p>
          <a:p>
            <a:r>
              <a:rPr lang="en-US" baseline="0" dirty="0" smtClean="0"/>
              <a:t>A selected employer contests the rule, saying that OSHA inspections are expensive and time consuming, thus this has a substantial impact.</a:t>
            </a:r>
          </a:p>
          <a:p>
            <a:r>
              <a:rPr lang="en-US" baseline="0" dirty="0" smtClean="0"/>
              <a:t>Is this a successful argument?</a:t>
            </a:r>
          </a:p>
          <a:p>
            <a:pPr lvl="1"/>
            <a:r>
              <a:rPr lang="en-US" dirty="0" smtClean="0"/>
              <a:t>Why, or why not?</a:t>
            </a:r>
          </a:p>
          <a:p>
            <a:pPr lvl="1"/>
            <a:r>
              <a:rPr lang="en-US" dirty="0" smtClean="0"/>
              <a:t>How is this different from the coercion case?</a:t>
            </a:r>
            <a:endParaRPr lang="en-US" dirty="0"/>
          </a:p>
        </p:txBody>
      </p:sp>
      <p:sp>
        <p:nvSpPr>
          <p:cNvPr id="4" name="Slide Number Placeholder 3"/>
          <p:cNvSpPr>
            <a:spLocks noGrp="1"/>
          </p:cNvSpPr>
          <p:nvPr>
            <p:ph type="sldNum" sz="quarter" idx="12"/>
          </p:nvPr>
        </p:nvSpPr>
        <p:spPr/>
        <p:txBody>
          <a:bodyPr/>
          <a:lstStyle/>
          <a:p>
            <a:pPr>
              <a:defRPr/>
            </a:pPr>
            <a:fld id="{D6F5F077-D39F-4532-89B6-114E9FCDFBE8}" type="slidenum">
              <a:rPr lang="en-US" smtClean="0"/>
              <a:pPr>
                <a:defRPr/>
              </a:pPr>
              <a:t>51</a:t>
            </a:fld>
            <a:endParaRPr lang="en-US"/>
          </a:p>
        </p:txBody>
      </p:sp>
    </p:spTree>
    <p:extLst>
      <p:ext uri="{BB962C8B-B14F-4D97-AF65-F5344CB8AC3E}">
        <p14:creationId xmlns:p14="http://schemas.microsoft.com/office/powerpoint/2010/main" val="20548944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Stopped here</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4ED10AEB-F9C5-42A6-A589-3F7DD923D582}" type="slidenum">
              <a:rPr lang="en-US" smtClean="0"/>
              <a:pPr>
                <a:defRPr/>
              </a:pPr>
              <a:t>52</a:t>
            </a:fld>
            <a:endParaRPr lang="en-US"/>
          </a:p>
        </p:txBody>
      </p:sp>
    </p:spTree>
    <p:extLst>
      <p:ext uri="{BB962C8B-B14F-4D97-AF65-F5344CB8AC3E}">
        <p14:creationId xmlns:p14="http://schemas.microsoft.com/office/powerpoint/2010/main" val="29890480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Substantial Impact Test for Procedural </a:t>
            </a:r>
            <a:r>
              <a:rPr lang="en-US" dirty="0" smtClean="0"/>
              <a:t>Rules and Policy Statements – Wrap-up</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Same analysis as substantial impact or legally binding test for substantive rules.</a:t>
            </a:r>
          </a:p>
          <a:p>
            <a:r>
              <a:rPr lang="en-US" dirty="0" smtClean="0"/>
              <a:t>What is the actual impact on your client?</a:t>
            </a:r>
          </a:p>
          <a:p>
            <a:pPr lvl="1"/>
            <a:r>
              <a:rPr lang="en-US" dirty="0" smtClean="0"/>
              <a:t>Will compliance costs significantly increase – Medicare case?</a:t>
            </a:r>
          </a:p>
          <a:p>
            <a:pPr lvl="1"/>
            <a:r>
              <a:rPr lang="en-US" dirty="0" smtClean="0"/>
              <a:t>Does it change their legal options – shortened period to reply to complaint?</a:t>
            </a:r>
          </a:p>
          <a:p>
            <a:pPr lvl="1"/>
            <a:r>
              <a:rPr lang="en-US" dirty="0" smtClean="0"/>
              <a:t>Does it actually change substantive requirements – requiring new information for a benefit determination?</a:t>
            </a:r>
          </a:p>
          <a:p>
            <a:r>
              <a:rPr lang="en-US" dirty="0" smtClean="0"/>
              <a:t>We will revisit this when we look at standing.</a:t>
            </a:r>
            <a:endParaRPr lang="en-US" dirty="0"/>
          </a:p>
        </p:txBody>
      </p:sp>
      <p:sp>
        <p:nvSpPr>
          <p:cNvPr id="4" name="Slide Number Placeholder 3"/>
          <p:cNvSpPr>
            <a:spLocks noGrp="1"/>
          </p:cNvSpPr>
          <p:nvPr>
            <p:ph type="sldNum" sz="quarter" idx="12"/>
          </p:nvPr>
        </p:nvSpPr>
        <p:spPr/>
        <p:txBody>
          <a:bodyPr/>
          <a:lstStyle/>
          <a:p>
            <a:pPr>
              <a:defRPr/>
            </a:pPr>
            <a:fld id="{D6F5F077-D39F-4532-89B6-114E9FCDFBE8}" type="slidenum">
              <a:rPr lang="en-US" smtClean="0"/>
              <a:pPr>
                <a:defRPr/>
              </a:pPr>
              <a:t>53</a:t>
            </a:fld>
            <a:endParaRPr lang="en-US"/>
          </a:p>
        </p:txBody>
      </p:sp>
    </p:spTree>
    <p:extLst>
      <p:ext uri="{BB962C8B-B14F-4D97-AF65-F5344CB8AC3E}">
        <p14:creationId xmlns:p14="http://schemas.microsoft.com/office/powerpoint/2010/main" val="18180650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CA88E91-C590-4BD0-9A53-7BEEC2860F51}" type="slidenum">
              <a:rPr lang="en-US" smtClean="0"/>
              <a:pPr/>
              <a:t>54</a:t>
            </a:fld>
            <a:endParaRPr lang="en-US" smtClean="0"/>
          </a:p>
        </p:txBody>
      </p:sp>
      <p:sp>
        <p:nvSpPr>
          <p:cNvPr id="21507" name="Rectangle 2"/>
          <p:cNvSpPr>
            <a:spLocks noGrp="1" noChangeArrowheads="1"/>
          </p:cNvSpPr>
          <p:nvPr>
            <p:ph type="title"/>
          </p:nvPr>
        </p:nvSpPr>
        <p:spPr/>
        <p:txBody>
          <a:bodyPr/>
          <a:lstStyle/>
          <a:p>
            <a:pPr eaLnBrk="1" hangingPunct="1"/>
            <a:r>
              <a:rPr lang="en-US" dirty="0" smtClean="0"/>
              <a:t>Consistency, the Hobgoblin of Interpretative Rules</a:t>
            </a:r>
          </a:p>
        </p:txBody>
      </p:sp>
      <p:sp>
        <p:nvSpPr>
          <p:cNvPr id="21508" name="Rectangle 3"/>
          <p:cNvSpPr>
            <a:spLocks noGrp="1" noChangeArrowheads="1"/>
          </p:cNvSpPr>
          <p:nvPr>
            <p:ph type="body" idx="1"/>
          </p:nvPr>
        </p:nvSpPr>
        <p:spPr/>
        <p:txBody>
          <a:bodyPr/>
          <a:lstStyle/>
          <a:p>
            <a:pPr eaLnBrk="1" hangingPunct="1"/>
            <a:r>
              <a:rPr lang="en-US" sz="2800" dirty="0" smtClean="0"/>
              <a:t>What is the result if an interpretative rule is inconsistent with a legislative rule?</a:t>
            </a:r>
          </a:p>
          <a:p>
            <a:pPr lvl="1" eaLnBrk="1" hangingPunct="1"/>
            <a:r>
              <a:rPr lang="en-US" sz="2800" dirty="0" smtClean="0"/>
              <a:t>Using an interpretative rule to change a calculation established by a rule</a:t>
            </a:r>
          </a:p>
          <a:p>
            <a:pPr eaLnBrk="1" hangingPunct="1"/>
            <a:r>
              <a:rPr lang="en-US" sz="2800" dirty="0" smtClean="0"/>
              <a:t>Some courts have found that an interpretative rule cannot be changed with a subsequent interpretative rule, but can only be modified by a legislative rule</a:t>
            </a:r>
          </a:p>
          <a:p>
            <a:pPr lvl="1" eaLnBrk="1" hangingPunct="1"/>
            <a:r>
              <a:rPr lang="en-US" sz="2800" dirty="0" smtClean="0"/>
              <a:t>Why is logically inconsistent?</a:t>
            </a:r>
          </a:p>
          <a:p>
            <a:pPr lvl="1" eaLnBrk="1" hangingPunct="1"/>
            <a:r>
              <a:rPr lang="en-US" sz="2800" dirty="0" smtClean="0"/>
              <a:t>This is not widespread.</a:t>
            </a:r>
          </a:p>
        </p:txBody>
      </p:sp>
    </p:spTree>
    <p:extLst>
      <p:ext uri="{BB962C8B-B14F-4D97-AF65-F5344CB8AC3E}">
        <p14:creationId xmlns:p14="http://schemas.microsoft.com/office/powerpoint/2010/main" val="22001808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2FF775B-E355-46B8-9AD9-D5C87BE0B45E}" type="slidenum">
              <a:rPr lang="en-US" smtClean="0"/>
              <a:pPr/>
              <a:t>55</a:t>
            </a:fld>
            <a:endParaRPr lang="en-US" smtClean="0"/>
          </a:p>
        </p:txBody>
      </p:sp>
      <p:sp>
        <p:nvSpPr>
          <p:cNvPr id="22531" name="Rectangle 2"/>
          <p:cNvSpPr>
            <a:spLocks noGrp="1" noChangeArrowheads="1"/>
          </p:cNvSpPr>
          <p:nvPr>
            <p:ph type="title"/>
          </p:nvPr>
        </p:nvSpPr>
        <p:spPr/>
        <p:txBody>
          <a:bodyPr/>
          <a:lstStyle/>
          <a:p>
            <a:pPr eaLnBrk="1" hangingPunct="1"/>
            <a:r>
              <a:rPr lang="en-US" dirty="0" smtClean="0"/>
              <a:t>Does Publication Matter in Deciding if a Rule is a Legislative Rule?</a:t>
            </a:r>
          </a:p>
        </p:txBody>
      </p:sp>
      <p:sp>
        <p:nvSpPr>
          <p:cNvPr id="22532" name="Rectangle 3"/>
          <p:cNvSpPr>
            <a:spLocks noGrp="1" noChangeArrowheads="1"/>
          </p:cNvSpPr>
          <p:nvPr>
            <p:ph type="body" idx="1"/>
          </p:nvPr>
        </p:nvSpPr>
        <p:spPr/>
        <p:txBody>
          <a:bodyPr>
            <a:normAutofit fontScale="77500" lnSpcReduction="20000"/>
          </a:bodyPr>
          <a:lstStyle/>
          <a:p>
            <a:pPr eaLnBrk="1" hangingPunct="1"/>
            <a:r>
              <a:rPr lang="en-US" dirty="0" smtClean="0"/>
              <a:t>The Register</a:t>
            </a:r>
            <a:endParaRPr lang="en-US" dirty="0"/>
          </a:p>
          <a:p>
            <a:pPr lvl="1" eaLnBrk="1" hangingPunct="1">
              <a:lnSpc>
                <a:spcPct val="90000"/>
              </a:lnSpc>
            </a:pPr>
            <a:r>
              <a:rPr lang="en-US" dirty="0">
                <a:hlinkClick r:id="rId2"/>
              </a:rPr>
              <a:t>The Federal Register</a:t>
            </a:r>
            <a:endParaRPr lang="en-US" dirty="0"/>
          </a:p>
          <a:p>
            <a:pPr lvl="1" eaLnBrk="1" hangingPunct="1">
              <a:lnSpc>
                <a:spcPct val="90000"/>
              </a:lnSpc>
            </a:pPr>
            <a:r>
              <a:rPr lang="en-US" dirty="0">
                <a:hlinkClick r:id="rId3"/>
              </a:rPr>
              <a:t>LA Register</a:t>
            </a:r>
            <a:endParaRPr lang="en-US" dirty="0"/>
          </a:p>
          <a:p>
            <a:pPr eaLnBrk="1" hangingPunct="1"/>
            <a:r>
              <a:rPr lang="en-US" dirty="0"/>
              <a:t>Electronic Notice</a:t>
            </a:r>
          </a:p>
          <a:p>
            <a:r>
              <a:rPr lang="en-US" dirty="0">
                <a:hlinkClick r:id="rId4"/>
              </a:rPr>
              <a:t>http://www.regulations.gov</a:t>
            </a:r>
            <a:endParaRPr lang="en-US" dirty="0"/>
          </a:p>
          <a:p>
            <a:pPr eaLnBrk="1" hangingPunct="1"/>
            <a:r>
              <a:rPr lang="en-US" dirty="0" smtClean="0"/>
              <a:t>Documents that have ‘‘general applicability and legal effect’’ must be published in the FR.</a:t>
            </a:r>
          </a:p>
          <a:p>
            <a:pPr lvl="1" eaLnBrk="1" hangingPunct="1"/>
            <a:r>
              <a:rPr lang="en-US" dirty="0" smtClean="0"/>
              <a:t>Must interpretative rules be published in the FR?</a:t>
            </a:r>
          </a:p>
          <a:p>
            <a:pPr lvl="1" eaLnBrk="1" hangingPunct="1"/>
            <a:r>
              <a:rPr lang="en-US" dirty="0" smtClean="0"/>
              <a:t>What does failure to publish indicate?</a:t>
            </a:r>
          </a:p>
          <a:p>
            <a:pPr lvl="1" eaLnBrk="1" hangingPunct="1"/>
            <a:r>
              <a:rPr lang="en-US" dirty="0" smtClean="0"/>
              <a:t>Does this make sense?</a:t>
            </a:r>
          </a:p>
          <a:p>
            <a:pPr eaLnBrk="1" hangingPunct="1"/>
            <a:r>
              <a:rPr lang="en-US" dirty="0" smtClean="0"/>
              <a:t>Is it important that the agency clearly label the rule as interpretative?</a:t>
            </a:r>
          </a:p>
        </p:txBody>
      </p:sp>
    </p:spTree>
    <p:extLst>
      <p:ext uri="{BB962C8B-B14F-4D97-AF65-F5344CB8AC3E}">
        <p14:creationId xmlns:p14="http://schemas.microsoft.com/office/powerpoint/2010/main" val="13526075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Interpretive Rule or Legislative Rule </a:t>
            </a:r>
            <a:br>
              <a:rPr lang="en-US" dirty="0" smtClean="0"/>
            </a:br>
            <a:r>
              <a:rPr lang="en-US" dirty="0" smtClean="0"/>
              <a:t>Wrap </a:t>
            </a:r>
            <a:r>
              <a:rPr lang="en-US" dirty="0"/>
              <a:t>U</a:t>
            </a:r>
            <a:r>
              <a:rPr lang="en-US" dirty="0" smtClean="0"/>
              <a:t>p</a:t>
            </a:r>
            <a:endParaRPr lang="en-US" dirty="0"/>
          </a:p>
        </p:txBody>
      </p:sp>
      <p:sp>
        <p:nvSpPr>
          <p:cNvPr id="5" name="Subtitle 4"/>
          <p:cNvSpPr>
            <a:spLocks noGrp="1"/>
          </p:cNvSpPr>
          <p:nvPr>
            <p:ph idx="1"/>
          </p:nvPr>
        </p:nvSpPr>
        <p:spPr/>
        <p:txBody>
          <a:bodyPr/>
          <a:lstStyle/>
          <a:p>
            <a:r>
              <a:rPr lang="en-US" dirty="0" smtClean="0"/>
              <a:t>Does it force regulated parties to change their actions?</a:t>
            </a:r>
          </a:p>
          <a:p>
            <a:r>
              <a:rPr lang="en-US" dirty="0" smtClean="0"/>
              <a:t>Does the agency treat it as binding?</a:t>
            </a:r>
          </a:p>
          <a:p>
            <a:pPr lvl="1"/>
            <a:r>
              <a:rPr lang="en-US" dirty="0" smtClean="0"/>
              <a:t>Does it allow exceptions?</a:t>
            </a:r>
          </a:p>
          <a:p>
            <a:r>
              <a:rPr lang="en-US" dirty="0" smtClean="0"/>
              <a:t>Is it necessary to enforce the statute?</a:t>
            </a:r>
          </a:p>
          <a:p>
            <a:pPr lvl="1"/>
            <a:r>
              <a:rPr lang="en-US" dirty="0" smtClean="0"/>
              <a:t>List of pollutants, for example.</a:t>
            </a:r>
          </a:p>
          <a:p>
            <a:r>
              <a:rPr lang="en-US" dirty="0" smtClean="0"/>
              <a:t>Does it provide specific details which limit the action of regulated parties?</a:t>
            </a:r>
            <a:endParaRPr lang="en-US" dirty="0"/>
          </a:p>
        </p:txBody>
      </p:sp>
      <p:sp>
        <p:nvSpPr>
          <p:cNvPr id="4" name="Slide Number Placeholder 3"/>
          <p:cNvSpPr>
            <a:spLocks noGrp="1"/>
          </p:cNvSpPr>
          <p:nvPr>
            <p:ph type="sldNum" sz="quarter" idx="12"/>
          </p:nvPr>
        </p:nvSpPr>
        <p:spPr/>
        <p:txBody>
          <a:bodyPr/>
          <a:lstStyle/>
          <a:p>
            <a:pPr>
              <a:defRPr/>
            </a:pPr>
            <a:fld id="{C477036F-73EC-4D72-8AA6-719949D06699}" type="slidenum">
              <a:rPr lang="en-US" smtClean="0"/>
              <a:pPr>
                <a:defRPr/>
              </a:pPr>
              <a:t>56</a:t>
            </a:fld>
            <a:endParaRPr lang="en-US"/>
          </a:p>
        </p:txBody>
      </p:sp>
    </p:spTree>
    <p:extLst>
      <p:ext uri="{BB962C8B-B14F-4D97-AF65-F5344CB8AC3E}">
        <p14:creationId xmlns:p14="http://schemas.microsoft.com/office/powerpoint/2010/main" val="92495003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Notice and Public Procedures Are Impracticable, Unnecessary, or Contrary to the Public Interest</a:t>
            </a:r>
            <a:endParaRPr lang="en-US" dirty="0"/>
          </a:p>
        </p:txBody>
      </p:sp>
      <p:sp>
        <p:nvSpPr>
          <p:cNvPr id="5" name="Subtitle 4"/>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D6F5F077-D39F-4532-89B6-114E9FCDFBE8}" type="slidenum">
              <a:rPr lang="en-US" smtClean="0"/>
              <a:pPr>
                <a:defRPr/>
              </a:pPr>
              <a:t>57</a:t>
            </a:fld>
            <a:endParaRPr lang="en-US"/>
          </a:p>
        </p:txBody>
      </p:sp>
    </p:spTree>
    <p:extLst>
      <p:ext uri="{BB962C8B-B14F-4D97-AF65-F5344CB8AC3E}">
        <p14:creationId xmlns:p14="http://schemas.microsoft.com/office/powerpoint/2010/main" val="144321584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CB50509-B10D-488B-A976-A9842ECF97A9}" type="slidenum">
              <a:rPr lang="en-US" smtClean="0"/>
              <a:pPr/>
              <a:t>58</a:t>
            </a:fld>
            <a:endParaRPr lang="en-US" smtClean="0"/>
          </a:p>
        </p:txBody>
      </p:sp>
      <p:sp>
        <p:nvSpPr>
          <p:cNvPr id="7171" name="Rectangle 2"/>
          <p:cNvSpPr>
            <a:spLocks noGrp="1" noChangeArrowheads="1"/>
          </p:cNvSpPr>
          <p:nvPr>
            <p:ph type="title"/>
          </p:nvPr>
        </p:nvSpPr>
        <p:spPr/>
        <p:txBody>
          <a:bodyPr/>
          <a:lstStyle/>
          <a:p>
            <a:pPr eaLnBrk="1" hangingPunct="1"/>
            <a:r>
              <a:rPr lang="en-US" dirty="0" smtClean="0"/>
              <a:t>Actions where Secrecy is Important</a:t>
            </a:r>
          </a:p>
        </p:txBody>
      </p:sp>
      <p:sp>
        <p:nvSpPr>
          <p:cNvPr id="7172" name="Rectangle 3"/>
          <p:cNvSpPr>
            <a:spLocks noGrp="1" noChangeArrowheads="1"/>
          </p:cNvSpPr>
          <p:nvPr>
            <p:ph type="body" idx="1"/>
          </p:nvPr>
        </p:nvSpPr>
        <p:spPr/>
        <p:txBody>
          <a:bodyPr/>
          <a:lstStyle/>
          <a:p>
            <a:pPr eaLnBrk="1" hangingPunct="1"/>
            <a:r>
              <a:rPr lang="en-US" dirty="0" smtClean="0"/>
              <a:t>Wage and price controls</a:t>
            </a:r>
          </a:p>
          <a:p>
            <a:pPr eaLnBrk="1" hangingPunct="1"/>
            <a:r>
              <a:rPr lang="en-US" dirty="0" smtClean="0"/>
              <a:t>Bidding on contracts</a:t>
            </a:r>
          </a:p>
          <a:p>
            <a:pPr eaLnBrk="1" hangingPunct="1"/>
            <a:r>
              <a:rPr lang="en-US" dirty="0" smtClean="0"/>
              <a:t>Negotiations on land purchases and sales</a:t>
            </a:r>
          </a:p>
        </p:txBody>
      </p:sp>
    </p:spTree>
    <p:extLst>
      <p:ext uri="{BB962C8B-B14F-4D97-AF65-F5344CB8AC3E}">
        <p14:creationId xmlns:p14="http://schemas.microsoft.com/office/powerpoint/2010/main" val="73408938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715906C-666E-4448-9D2C-951100795A0B}" type="slidenum">
              <a:rPr lang="en-US" smtClean="0"/>
              <a:pPr/>
              <a:t>59</a:t>
            </a:fld>
            <a:endParaRPr lang="en-US" smtClean="0"/>
          </a:p>
        </p:txBody>
      </p:sp>
      <p:sp>
        <p:nvSpPr>
          <p:cNvPr id="8195" name="Rectangle 2"/>
          <p:cNvSpPr>
            <a:spLocks noGrp="1" noChangeArrowheads="1"/>
          </p:cNvSpPr>
          <p:nvPr>
            <p:ph type="title"/>
          </p:nvPr>
        </p:nvSpPr>
        <p:spPr/>
        <p:txBody>
          <a:bodyPr/>
          <a:lstStyle/>
          <a:p>
            <a:pPr eaLnBrk="1" hangingPunct="1"/>
            <a:r>
              <a:rPr lang="en-US" dirty="0" smtClean="0"/>
              <a:t>Emergencies and Impracticality </a:t>
            </a:r>
          </a:p>
        </p:txBody>
      </p:sp>
      <p:sp>
        <p:nvSpPr>
          <p:cNvPr id="210947" name="Rectangle 3"/>
          <p:cNvSpPr>
            <a:spLocks noGrp="1" noChangeArrowheads="1"/>
          </p:cNvSpPr>
          <p:nvPr>
            <p:ph type="body" idx="1"/>
          </p:nvPr>
        </p:nvSpPr>
        <p:spPr/>
        <p:txBody>
          <a:bodyPr>
            <a:normAutofit/>
          </a:bodyPr>
          <a:lstStyle/>
          <a:p>
            <a:pPr eaLnBrk="1" hangingPunct="1">
              <a:defRPr/>
            </a:pPr>
            <a:r>
              <a:rPr lang="en-US" dirty="0" smtClean="0"/>
              <a:t>Emergency Rules</a:t>
            </a:r>
          </a:p>
          <a:p>
            <a:pPr lvl="1" eaLnBrk="1" hangingPunct="1">
              <a:defRPr/>
            </a:pPr>
            <a:r>
              <a:rPr lang="en-US" dirty="0">
                <a:hlinkClick r:id="rId2"/>
              </a:rPr>
              <a:t>http://www.doa.la.gov/Pages/osr/emr/emr.aspx</a:t>
            </a:r>
            <a:endParaRPr lang="en-US" dirty="0"/>
          </a:p>
          <a:p>
            <a:pPr lvl="1" eaLnBrk="1" hangingPunct="1">
              <a:defRPr/>
            </a:pPr>
            <a:r>
              <a:rPr lang="en-US" dirty="0" smtClean="0"/>
              <a:t>Misused in LA</a:t>
            </a:r>
          </a:p>
          <a:p>
            <a:pPr lvl="1" eaLnBrk="1" hangingPunct="1">
              <a:defRPr/>
            </a:pPr>
            <a:r>
              <a:rPr lang="en-US" dirty="0" smtClean="0"/>
              <a:t>This </a:t>
            </a:r>
            <a:r>
              <a:rPr lang="en-US" dirty="0" smtClean="0">
                <a:hlinkClick r:id="rId3"/>
              </a:rPr>
              <a:t>GAO Report</a:t>
            </a:r>
            <a:r>
              <a:rPr lang="en-US" dirty="0" smtClean="0"/>
              <a:t> indicates that the feds may also misuse this exception.</a:t>
            </a:r>
          </a:p>
          <a:p>
            <a:pPr eaLnBrk="1" hangingPunct="1">
              <a:defRPr/>
            </a:pPr>
            <a:r>
              <a:rPr lang="en-US" dirty="0" smtClean="0"/>
              <a:t>Interim Final Rules</a:t>
            </a:r>
          </a:p>
          <a:p>
            <a:pPr lvl="1" eaLnBrk="1" hangingPunct="1">
              <a:defRPr/>
            </a:pPr>
            <a:r>
              <a:rPr lang="en-US" dirty="0" smtClean="0"/>
              <a:t>Published and in effect, but will be modified after comments are in.</a:t>
            </a:r>
          </a:p>
        </p:txBody>
      </p:sp>
    </p:spTree>
    <p:extLst>
      <p:ext uri="{BB962C8B-B14F-4D97-AF65-F5344CB8AC3E}">
        <p14:creationId xmlns:p14="http://schemas.microsoft.com/office/powerpoint/2010/main" val="128076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BC8E1E2-22D8-4749-AB78-1D3B8F08C342}" type="slidenum">
              <a:rPr lang="en-US"/>
              <a:pPr/>
              <a:t>6</a:t>
            </a:fld>
            <a:endParaRPr lang="en-US"/>
          </a:p>
        </p:txBody>
      </p:sp>
      <p:sp>
        <p:nvSpPr>
          <p:cNvPr id="8195" name="Rectangle 2"/>
          <p:cNvSpPr>
            <a:spLocks noGrp="1" noChangeArrowheads="1"/>
          </p:cNvSpPr>
          <p:nvPr>
            <p:ph type="title"/>
          </p:nvPr>
        </p:nvSpPr>
        <p:spPr/>
        <p:txBody>
          <a:bodyPr/>
          <a:lstStyle/>
          <a:p>
            <a:pPr eaLnBrk="1" hangingPunct="1"/>
            <a:r>
              <a:rPr lang="en-US" smtClean="0"/>
              <a:t>Why Make Rules?</a:t>
            </a:r>
          </a:p>
        </p:txBody>
      </p:sp>
      <p:sp>
        <p:nvSpPr>
          <p:cNvPr id="8196" name="Rectangle 3"/>
          <p:cNvSpPr>
            <a:spLocks noGrp="1" noChangeArrowheads="1"/>
          </p:cNvSpPr>
          <p:nvPr>
            <p:ph type="body" idx="1"/>
          </p:nvPr>
        </p:nvSpPr>
        <p:spPr/>
        <p:txBody>
          <a:bodyPr/>
          <a:lstStyle/>
          <a:p>
            <a:pPr eaLnBrk="1" hangingPunct="1"/>
            <a:r>
              <a:rPr lang="en-US" smtClean="0"/>
              <a:t>Many statutes have too little detail to be enforced without additional rules.</a:t>
            </a:r>
          </a:p>
          <a:p>
            <a:pPr eaLnBrk="1" hangingPunct="1"/>
            <a:r>
              <a:rPr lang="en-US" smtClean="0"/>
              <a:t>Rules can be used to tailor a statute to new circumstances.</a:t>
            </a:r>
          </a:p>
          <a:p>
            <a:pPr eaLnBrk="1" hangingPunct="1"/>
            <a:r>
              <a:rPr lang="en-US" smtClean="0"/>
              <a:t>Rules provide a chance for the for the public to participate in the regulatory process</a:t>
            </a:r>
          </a:p>
          <a:p>
            <a:pPr eaLnBrk="1" hangingPunct="1"/>
            <a:r>
              <a:rPr lang="en-US" smtClean="0"/>
              <a:t>Once promulgated, a rule in binding on every party, reducing the need for adjudications.</a:t>
            </a:r>
          </a:p>
        </p:txBody>
      </p:sp>
    </p:spTree>
    <p:extLst>
      <p:ext uri="{BB962C8B-B14F-4D97-AF65-F5344CB8AC3E}">
        <p14:creationId xmlns:p14="http://schemas.microsoft.com/office/powerpoint/2010/main" val="391921926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Constraints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GAO found that agencies frequently skip notice and comment when they have to make a rule with a short timeframe.</a:t>
            </a:r>
          </a:p>
          <a:p>
            <a:pPr lvl="1"/>
            <a:r>
              <a:rPr lang="en-US" dirty="0" smtClean="0"/>
              <a:t>Usually statutory deadlines, or a version of emergencies.</a:t>
            </a:r>
          </a:p>
          <a:p>
            <a:pPr lvl="1"/>
            <a:r>
              <a:rPr lang="en-US" dirty="0" smtClean="0"/>
              <a:t>Classic would be hunting seasons.</a:t>
            </a:r>
          </a:p>
          <a:p>
            <a:r>
              <a:rPr lang="en-US" dirty="0" smtClean="0"/>
              <a:t>How would this have helped in the Regulators?</a:t>
            </a:r>
          </a:p>
          <a:p>
            <a:pPr lvl="1"/>
            <a:r>
              <a:rPr lang="en-US" dirty="0" smtClean="0"/>
              <a:t>How did notice and comment improve the rule?</a:t>
            </a:r>
          </a:p>
          <a:p>
            <a:pPr lvl="0"/>
            <a:r>
              <a:rPr lang="en-US" dirty="0" smtClean="0"/>
              <a:t>Should the agency be able to use this exception if has delayed rulemaking?</a:t>
            </a:r>
            <a:endParaRPr lang="en-US" dirty="0"/>
          </a:p>
        </p:txBody>
      </p:sp>
      <p:sp>
        <p:nvSpPr>
          <p:cNvPr id="4" name="Slide Number Placeholder 3"/>
          <p:cNvSpPr>
            <a:spLocks noGrp="1"/>
          </p:cNvSpPr>
          <p:nvPr>
            <p:ph type="sldNum" sz="quarter" idx="12"/>
          </p:nvPr>
        </p:nvSpPr>
        <p:spPr/>
        <p:txBody>
          <a:bodyPr/>
          <a:lstStyle/>
          <a:p>
            <a:pPr>
              <a:defRPr/>
            </a:pPr>
            <a:fld id="{D6F5F077-D39F-4532-89B6-114E9FCDFBE8}" type="slidenum">
              <a:rPr lang="en-US" smtClean="0"/>
              <a:pPr>
                <a:defRPr/>
              </a:pPr>
              <a:t>60</a:t>
            </a:fld>
            <a:endParaRPr lang="en-US"/>
          </a:p>
        </p:txBody>
      </p:sp>
    </p:spTree>
    <p:extLst>
      <p:ext uri="{BB962C8B-B14F-4D97-AF65-F5344CB8AC3E}">
        <p14:creationId xmlns:p14="http://schemas.microsoft.com/office/powerpoint/2010/main" val="185108968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Corrections</a:t>
            </a:r>
            <a:endParaRPr lang="en-US" dirty="0"/>
          </a:p>
        </p:txBody>
      </p:sp>
      <p:sp>
        <p:nvSpPr>
          <p:cNvPr id="3" name="Content Placeholder 2"/>
          <p:cNvSpPr>
            <a:spLocks noGrp="1"/>
          </p:cNvSpPr>
          <p:nvPr>
            <p:ph idx="1"/>
          </p:nvPr>
        </p:nvSpPr>
        <p:spPr/>
        <p:txBody>
          <a:bodyPr/>
          <a:lstStyle/>
          <a:p>
            <a:pPr eaLnBrk="1" hangingPunct="1">
              <a:defRPr/>
            </a:pPr>
            <a:r>
              <a:rPr lang="en-US" dirty="0" smtClean="0"/>
              <a:t>Calculations and other non-discretionary rules</a:t>
            </a:r>
          </a:p>
          <a:p>
            <a:pPr eaLnBrk="1" hangingPunct="1">
              <a:defRPr/>
            </a:pPr>
            <a:r>
              <a:rPr lang="en-US" dirty="0" smtClean="0"/>
              <a:t>Technical corrections</a:t>
            </a:r>
          </a:p>
          <a:p>
            <a:pPr lvl="1" eaLnBrk="1" hangingPunct="1">
              <a:defRPr/>
            </a:pPr>
            <a:r>
              <a:rPr lang="en-US" dirty="0" smtClean="0"/>
              <a:t>Can require notice and comment if the correction causes a different result.</a:t>
            </a:r>
          </a:p>
          <a:p>
            <a:pPr eaLnBrk="1" hangingPunct="1">
              <a:defRPr/>
            </a:pPr>
            <a:r>
              <a:rPr lang="en-US" dirty="0" smtClean="0"/>
              <a:t>Theory is that these are mechanical and thus notice and comment would not add any new information.</a:t>
            </a:r>
            <a:endParaRPr lang="en-US" dirty="0"/>
          </a:p>
        </p:txBody>
      </p:sp>
      <p:sp>
        <p:nvSpPr>
          <p:cNvPr id="4" name="Slide Number Placeholder 3"/>
          <p:cNvSpPr>
            <a:spLocks noGrp="1"/>
          </p:cNvSpPr>
          <p:nvPr>
            <p:ph type="sldNum" sz="quarter" idx="12"/>
          </p:nvPr>
        </p:nvSpPr>
        <p:spPr/>
        <p:txBody>
          <a:bodyPr/>
          <a:lstStyle/>
          <a:p>
            <a:pPr>
              <a:defRPr/>
            </a:pPr>
            <a:fld id="{D6F5F077-D39F-4532-89B6-114E9FCDFBE8}" type="slidenum">
              <a:rPr lang="en-US" smtClean="0"/>
              <a:pPr>
                <a:defRPr/>
              </a:pPr>
              <a:t>61</a:t>
            </a:fld>
            <a:endParaRPr lang="en-US"/>
          </a:p>
        </p:txBody>
      </p:sp>
    </p:spTree>
    <p:extLst>
      <p:ext uri="{BB962C8B-B14F-4D97-AF65-F5344CB8AC3E}">
        <p14:creationId xmlns:p14="http://schemas.microsoft.com/office/powerpoint/2010/main" val="295694787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Formal Rulemaking?</a:t>
            </a:r>
            <a:endParaRPr lang="en-US" dirty="0"/>
          </a:p>
        </p:txBody>
      </p:sp>
      <p:sp>
        <p:nvSpPr>
          <p:cNvPr id="3" name="Content Placeholder 2"/>
          <p:cNvSpPr>
            <a:spLocks noGrp="1"/>
          </p:cNvSpPr>
          <p:nvPr>
            <p:ph idx="1"/>
          </p:nvPr>
        </p:nvSpPr>
        <p:spPr/>
        <p:txBody>
          <a:bodyPr/>
          <a:lstStyle/>
          <a:p>
            <a:pPr eaLnBrk="1" hangingPunct="1"/>
            <a:r>
              <a:rPr lang="en-US" sz="2800" dirty="0" smtClean="0"/>
              <a:t>A rulemaking conducted as a trial type hearing</a:t>
            </a:r>
          </a:p>
          <a:p>
            <a:pPr lvl="1" eaLnBrk="1" hangingPunct="1"/>
            <a:r>
              <a:rPr lang="en-US" sz="2800" dirty="0" smtClean="0"/>
              <a:t>The agency support for the rule must be presented at the hearing</a:t>
            </a:r>
          </a:p>
          <a:p>
            <a:pPr lvl="1" eaLnBrk="1" hangingPunct="1"/>
            <a:r>
              <a:rPr lang="en-US" sz="2800" dirty="0" smtClean="0"/>
              <a:t>Interested parties may present and cross-examine evidence</a:t>
            </a:r>
          </a:p>
          <a:p>
            <a:pPr eaLnBrk="1" hangingPunct="1"/>
            <a:r>
              <a:rPr lang="en-US" sz="2800" dirty="0" smtClean="0"/>
              <a:t>History - grew out of rate making in the early 20</a:t>
            </a:r>
            <a:r>
              <a:rPr lang="en-US" sz="2800" baseline="30000" dirty="0" smtClean="0"/>
              <a:t>th</a:t>
            </a:r>
            <a:r>
              <a:rPr lang="en-US" sz="2800" dirty="0" smtClean="0"/>
              <a:t> century.</a:t>
            </a:r>
          </a:p>
          <a:p>
            <a:pPr lvl="1" eaLnBrk="1" hangingPunct="1"/>
            <a:r>
              <a:rPr lang="en-US" sz="2800" dirty="0" smtClean="0"/>
              <a:t>Rate making affects a small number of parties</a:t>
            </a:r>
          </a:p>
          <a:p>
            <a:pPr lvl="1" eaLnBrk="1" hangingPunct="1"/>
            <a:r>
              <a:rPr lang="en-US" sz="2800" dirty="0" smtClean="0"/>
              <a:t>The courts thought they should get due process</a:t>
            </a:r>
          </a:p>
        </p:txBody>
      </p:sp>
      <p:sp>
        <p:nvSpPr>
          <p:cNvPr id="4" name="Slide Number Placeholder 3"/>
          <p:cNvSpPr>
            <a:spLocks noGrp="1"/>
          </p:cNvSpPr>
          <p:nvPr>
            <p:ph type="sldNum" sz="quarter" idx="12"/>
          </p:nvPr>
        </p:nvSpPr>
        <p:spPr/>
        <p:txBody>
          <a:bodyPr/>
          <a:lstStyle/>
          <a:p>
            <a:pPr>
              <a:defRPr/>
            </a:pPr>
            <a:fld id="{D6F5F077-D39F-4532-89B6-114E9FCDFBE8}" type="slidenum">
              <a:rPr lang="en-US" smtClean="0"/>
              <a:pPr>
                <a:defRPr/>
              </a:pPr>
              <a:t>62</a:t>
            </a:fld>
            <a:endParaRPr lang="en-US"/>
          </a:p>
        </p:txBody>
      </p:sp>
    </p:spTree>
    <p:extLst>
      <p:ext uri="{BB962C8B-B14F-4D97-AF65-F5344CB8AC3E}">
        <p14:creationId xmlns:p14="http://schemas.microsoft.com/office/powerpoint/2010/main" val="11510660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B812913-AE5C-4959-A0A9-361467C9668A}" type="slidenum">
              <a:rPr lang="en-US" smtClean="0"/>
              <a:pPr/>
              <a:t>63</a:t>
            </a:fld>
            <a:endParaRPr lang="en-US" smtClean="0"/>
          </a:p>
        </p:txBody>
      </p:sp>
      <p:sp>
        <p:nvSpPr>
          <p:cNvPr id="31747" name="Rectangle 2"/>
          <p:cNvSpPr>
            <a:spLocks noGrp="1" noChangeArrowheads="1"/>
          </p:cNvSpPr>
          <p:nvPr>
            <p:ph type="title"/>
          </p:nvPr>
        </p:nvSpPr>
        <p:spPr/>
        <p:txBody>
          <a:bodyPr/>
          <a:lstStyle/>
          <a:p>
            <a:pPr eaLnBrk="1" hangingPunct="1"/>
            <a:r>
              <a:rPr lang="en-US" dirty="0" smtClean="0"/>
              <a:t>Why avoid formal rulemaking?</a:t>
            </a:r>
          </a:p>
        </p:txBody>
      </p:sp>
      <p:sp>
        <p:nvSpPr>
          <p:cNvPr id="31748" name="Rectangle 3"/>
          <p:cNvSpPr>
            <a:spLocks noGrp="1" noChangeArrowheads="1"/>
          </p:cNvSpPr>
          <p:nvPr>
            <p:ph type="body" idx="1"/>
          </p:nvPr>
        </p:nvSpPr>
        <p:spPr/>
        <p:txBody>
          <a:bodyPr/>
          <a:lstStyle/>
          <a:p>
            <a:pPr eaLnBrk="1" hangingPunct="1">
              <a:lnSpc>
                <a:spcPct val="80000"/>
              </a:lnSpc>
            </a:pPr>
            <a:r>
              <a:rPr lang="en-US" dirty="0" smtClean="0"/>
              <a:t>The peanut hearings (FDA must do formal rulemaking in some situations)</a:t>
            </a:r>
          </a:p>
          <a:p>
            <a:pPr lvl="1" eaLnBrk="1" hangingPunct="1">
              <a:lnSpc>
                <a:spcPct val="80000"/>
              </a:lnSpc>
            </a:pPr>
            <a:r>
              <a:rPr lang="en-US" dirty="0" smtClean="0"/>
              <a:t>Should peanut butter have 87 or 90% peanuts?</a:t>
            </a:r>
          </a:p>
          <a:p>
            <a:pPr lvl="1" eaLnBrk="1" hangingPunct="1">
              <a:lnSpc>
                <a:spcPct val="80000"/>
              </a:lnSpc>
            </a:pPr>
            <a:r>
              <a:rPr lang="en-US" dirty="0" smtClean="0"/>
              <a:t>10 years and 7,736 pages of transcript</a:t>
            </a:r>
          </a:p>
          <a:p>
            <a:pPr eaLnBrk="1" hangingPunct="1">
              <a:lnSpc>
                <a:spcPct val="80000"/>
              </a:lnSpc>
            </a:pPr>
            <a:r>
              <a:rPr lang="en-US" dirty="0" smtClean="0"/>
              <a:t>What was the concern in </a:t>
            </a:r>
            <a:r>
              <a:rPr lang="en-US" i="1" dirty="0" smtClean="0"/>
              <a:t>Shell Oil v. FPC</a:t>
            </a:r>
            <a:r>
              <a:rPr lang="en-US" dirty="0" smtClean="0"/>
              <a:t>?</a:t>
            </a:r>
          </a:p>
          <a:p>
            <a:pPr lvl="1" eaLnBrk="1" hangingPunct="1">
              <a:lnSpc>
                <a:spcPct val="80000"/>
              </a:lnSpc>
            </a:pPr>
            <a:r>
              <a:rPr lang="en-US" dirty="0" smtClean="0"/>
              <a:t>Formal rulemaking was impossibly time consuming to use for regulating something changeable such as natural gas rates.</a:t>
            </a:r>
          </a:p>
          <a:p>
            <a:pPr eaLnBrk="1" hangingPunct="1">
              <a:lnSpc>
                <a:spcPct val="80000"/>
              </a:lnSpc>
            </a:pPr>
            <a:r>
              <a:rPr lang="en-US" dirty="0" smtClean="0"/>
              <a:t>Why does just getting the right to be heard at a formal hearing benefit parties that oppose a rule?</a:t>
            </a:r>
          </a:p>
        </p:txBody>
      </p:sp>
    </p:spTree>
    <p:extLst>
      <p:ext uri="{BB962C8B-B14F-4D97-AF65-F5344CB8AC3E}">
        <p14:creationId xmlns:p14="http://schemas.microsoft.com/office/powerpoint/2010/main" val="254032459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24BD6F1-7B6F-4202-A9F0-91714ABF5448}" type="slidenum">
              <a:rPr lang="en-US" smtClean="0"/>
              <a:pPr/>
              <a:t>64</a:t>
            </a:fld>
            <a:endParaRPr lang="en-US" smtClean="0"/>
          </a:p>
        </p:txBody>
      </p:sp>
      <p:sp>
        <p:nvSpPr>
          <p:cNvPr id="32771" name="Rectangle 2"/>
          <p:cNvSpPr>
            <a:spLocks noGrp="1" noChangeArrowheads="1"/>
          </p:cNvSpPr>
          <p:nvPr>
            <p:ph type="title"/>
          </p:nvPr>
        </p:nvSpPr>
        <p:spPr/>
        <p:txBody>
          <a:bodyPr/>
          <a:lstStyle/>
          <a:p>
            <a:pPr eaLnBrk="1" hangingPunct="1"/>
            <a:r>
              <a:rPr lang="en-US" dirty="0" smtClean="0"/>
              <a:t>When is Formal Rulemaking Required?</a:t>
            </a:r>
          </a:p>
        </p:txBody>
      </p:sp>
      <p:sp>
        <p:nvSpPr>
          <p:cNvPr id="32772" name="Rectangle 3"/>
          <p:cNvSpPr>
            <a:spLocks noGrp="1" noChangeArrowheads="1"/>
          </p:cNvSpPr>
          <p:nvPr>
            <p:ph type="body" idx="1"/>
          </p:nvPr>
        </p:nvSpPr>
        <p:spPr/>
        <p:txBody>
          <a:bodyPr/>
          <a:lstStyle/>
          <a:p>
            <a:pPr eaLnBrk="1" hangingPunct="1"/>
            <a:r>
              <a:rPr lang="en-US" sz="2800" dirty="0" smtClean="0"/>
              <a:t>Disfavored by the modern courts</a:t>
            </a:r>
          </a:p>
          <a:p>
            <a:pPr eaLnBrk="1" hangingPunct="1"/>
            <a:r>
              <a:rPr lang="en-US" sz="2800" dirty="0" smtClean="0"/>
              <a:t>Must have magic statutory language or be required by the agency's on rules</a:t>
            </a:r>
          </a:p>
          <a:p>
            <a:pPr lvl="1" eaLnBrk="1" hangingPunct="1"/>
            <a:r>
              <a:rPr lang="en-US" sz="2800" dirty="0" smtClean="0"/>
              <a:t>Only when rules are required by statute to be "made on the record after opportunity for an agency hearing"</a:t>
            </a:r>
          </a:p>
          <a:p>
            <a:pPr eaLnBrk="1" hangingPunct="1"/>
            <a:r>
              <a:rPr lang="en-US" sz="2800" dirty="0" smtClean="0"/>
              <a:t>Lawyering tip</a:t>
            </a:r>
          </a:p>
          <a:p>
            <a:pPr lvl="1" eaLnBrk="1" hangingPunct="1"/>
            <a:r>
              <a:rPr lang="en-US" sz="2800" dirty="0" smtClean="0"/>
              <a:t>When would you want to argue that formal rulemaking is required?</a:t>
            </a:r>
          </a:p>
          <a:p>
            <a:pPr lvl="1" eaLnBrk="1" hangingPunct="1"/>
            <a:r>
              <a:rPr lang="en-US" sz="2800" dirty="0" smtClean="0"/>
              <a:t>What do you have to do to support your request?</a:t>
            </a:r>
          </a:p>
        </p:txBody>
      </p:sp>
    </p:spTree>
    <p:extLst>
      <p:ext uri="{BB962C8B-B14F-4D97-AF65-F5344CB8AC3E}">
        <p14:creationId xmlns:p14="http://schemas.microsoft.com/office/powerpoint/2010/main" val="532812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EF62326-FC43-4AC6-8786-708939E338E1}" type="slidenum">
              <a:rPr lang="en-US"/>
              <a:pPr/>
              <a:t>7</a:t>
            </a:fld>
            <a:endParaRPr lang="en-US"/>
          </a:p>
        </p:txBody>
      </p:sp>
      <p:sp>
        <p:nvSpPr>
          <p:cNvPr id="9219" name="Rectangle 2"/>
          <p:cNvSpPr>
            <a:spLocks noGrp="1" noChangeArrowheads="1"/>
          </p:cNvSpPr>
          <p:nvPr>
            <p:ph type="title"/>
          </p:nvPr>
        </p:nvSpPr>
        <p:spPr/>
        <p:txBody>
          <a:bodyPr/>
          <a:lstStyle/>
          <a:p>
            <a:pPr eaLnBrk="1" hangingPunct="1"/>
            <a:r>
              <a:rPr lang="en-US" smtClean="0"/>
              <a:t>Uniformity</a:t>
            </a:r>
          </a:p>
        </p:txBody>
      </p:sp>
      <p:sp>
        <p:nvSpPr>
          <p:cNvPr id="9220" name="Rectangle 3"/>
          <p:cNvSpPr>
            <a:spLocks noGrp="1" noChangeArrowheads="1"/>
          </p:cNvSpPr>
          <p:nvPr>
            <p:ph type="body" idx="1"/>
          </p:nvPr>
        </p:nvSpPr>
        <p:spPr/>
        <p:txBody>
          <a:bodyPr/>
          <a:lstStyle/>
          <a:p>
            <a:pPr eaLnBrk="1" hangingPunct="1">
              <a:lnSpc>
                <a:spcPct val="90000"/>
              </a:lnSpc>
            </a:pPr>
            <a:r>
              <a:rPr lang="en-US" sz="3600" smtClean="0"/>
              <a:t>Rules set up a general framework that treats all parties uniformly</a:t>
            </a:r>
          </a:p>
          <a:p>
            <a:pPr eaLnBrk="1" hangingPunct="1">
              <a:lnSpc>
                <a:spcPct val="90000"/>
              </a:lnSpc>
            </a:pPr>
            <a:r>
              <a:rPr lang="en-US" sz="3600" smtClean="0"/>
              <a:t>Rules are the fairest way to make big regulatory changes</a:t>
            </a:r>
          </a:p>
          <a:p>
            <a:pPr eaLnBrk="1" hangingPunct="1">
              <a:lnSpc>
                <a:spcPct val="90000"/>
              </a:lnSpc>
            </a:pPr>
            <a:r>
              <a:rPr lang="en-US" sz="3600" smtClean="0"/>
              <a:t>If the agency does not have rules, it can change enforcement policy from case to case, and is also at the mercy of judges to accept or reject agency standards</a:t>
            </a:r>
          </a:p>
        </p:txBody>
      </p:sp>
    </p:spTree>
    <p:extLst>
      <p:ext uri="{BB962C8B-B14F-4D97-AF65-F5344CB8AC3E}">
        <p14:creationId xmlns:p14="http://schemas.microsoft.com/office/powerpoint/2010/main" val="293307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3085FEE-9D61-4DC4-ADC8-691565BD3096}" type="slidenum">
              <a:rPr lang="en-US"/>
              <a:pPr/>
              <a:t>8</a:t>
            </a:fld>
            <a:endParaRPr lang="en-US"/>
          </a:p>
        </p:txBody>
      </p:sp>
      <p:sp>
        <p:nvSpPr>
          <p:cNvPr id="10243" name="Rectangle 2"/>
          <p:cNvSpPr>
            <a:spLocks noGrp="1" noChangeArrowheads="1"/>
          </p:cNvSpPr>
          <p:nvPr>
            <p:ph type="title"/>
          </p:nvPr>
        </p:nvSpPr>
        <p:spPr/>
        <p:txBody>
          <a:bodyPr/>
          <a:lstStyle/>
          <a:p>
            <a:pPr eaLnBrk="1" hangingPunct="1"/>
            <a:r>
              <a:rPr lang="en-US" smtClean="0"/>
              <a:t>Adoption of National Standards</a:t>
            </a:r>
          </a:p>
        </p:txBody>
      </p:sp>
      <p:sp>
        <p:nvSpPr>
          <p:cNvPr id="10244" name="Rectangle 3"/>
          <p:cNvSpPr>
            <a:spLocks noGrp="1" noChangeArrowheads="1"/>
          </p:cNvSpPr>
          <p:nvPr>
            <p:ph type="body" idx="1"/>
          </p:nvPr>
        </p:nvSpPr>
        <p:spPr/>
        <p:txBody>
          <a:bodyPr/>
          <a:lstStyle/>
          <a:p>
            <a:pPr eaLnBrk="1" hangingPunct="1"/>
            <a:r>
              <a:rPr lang="en-US" smtClean="0"/>
              <a:t>National standards can be adopted through agency rules, harmonizing practice across jurisdictions</a:t>
            </a:r>
          </a:p>
          <a:p>
            <a:pPr lvl="1" eaLnBrk="1" hangingPunct="1"/>
            <a:r>
              <a:rPr lang="en-US" smtClean="0"/>
              <a:t>National building codes</a:t>
            </a:r>
          </a:p>
          <a:p>
            <a:pPr lvl="1" eaLnBrk="1" hangingPunct="1"/>
            <a:r>
              <a:rPr lang="en-US" smtClean="0"/>
              <a:t>CDC guidelines on food sanitation</a:t>
            </a:r>
          </a:p>
          <a:p>
            <a:pPr lvl="1" eaLnBrk="1" hangingPunct="1"/>
            <a:r>
              <a:rPr lang="en-US" smtClean="0"/>
              <a:t>Recommendations of the Advisory Committee on Immunization Practices</a:t>
            </a:r>
          </a:p>
          <a:p>
            <a:pPr eaLnBrk="1" hangingPunct="1"/>
            <a:r>
              <a:rPr lang="en-US" smtClean="0"/>
              <a:t>LA and building codes </a:t>
            </a:r>
          </a:p>
        </p:txBody>
      </p:sp>
    </p:spTree>
    <p:extLst>
      <p:ext uri="{BB962C8B-B14F-4D97-AF65-F5344CB8AC3E}">
        <p14:creationId xmlns:p14="http://schemas.microsoft.com/office/powerpoint/2010/main" val="2147123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1D0793B-0A85-4F28-8CC9-D212B4208AB3}" type="slidenum">
              <a:rPr lang="en-US"/>
              <a:pPr/>
              <a:t>9</a:t>
            </a:fld>
            <a:endParaRPr lang="en-US"/>
          </a:p>
        </p:txBody>
      </p:sp>
      <p:sp>
        <p:nvSpPr>
          <p:cNvPr id="11267" name="Rectangle 2"/>
          <p:cNvSpPr>
            <a:spLocks noGrp="1" noChangeArrowheads="1"/>
          </p:cNvSpPr>
          <p:nvPr>
            <p:ph type="title"/>
          </p:nvPr>
        </p:nvSpPr>
        <p:spPr/>
        <p:txBody>
          <a:bodyPr/>
          <a:lstStyle/>
          <a:p>
            <a:pPr eaLnBrk="1" hangingPunct="1"/>
            <a:r>
              <a:rPr lang="en-US" smtClean="0"/>
              <a:t>Agency Efficiency</a:t>
            </a:r>
          </a:p>
        </p:txBody>
      </p:sp>
      <p:sp>
        <p:nvSpPr>
          <p:cNvPr id="11268" name="Rectangle 3"/>
          <p:cNvSpPr>
            <a:spLocks noGrp="1" noChangeArrowheads="1"/>
          </p:cNvSpPr>
          <p:nvPr>
            <p:ph type="body" idx="1"/>
          </p:nvPr>
        </p:nvSpPr>
        <p:spPr/>
        <p:txBody>
          <a:bodyPr/>
          <a:lstStyle/>
          <a:p>
            <a:pPr eaLnBrk="1" hangingPunct="1">
              <a:lnSpc>
                <a:spcPct val="90000"/>
              </a:lnSpc>
            </a:pPr>
            <a:r>
              <a:rPr lang="en-US" smtClean="0"/>
              <a:t>While a rulemaking can be expensive and time consuming, it can settle issues which might otherwise have to be litigated in every enforcement case</a:t>
            </a:r>
          </a:p>
          <a:p>
            <a:pPr eaLnBrk="1" hangingPunct="1">
              <a:lnSpc>
                <a:spcPct val="90000"/>
              </a:lnSpc>
            </a:pPr>
            <a:r>
              <a:rPr lang="en-US" smtClean="0"/>
              <a:t>Rulemaking can also eliminate many hearings by resolving factual questions</a:t>
            </a:r>
          </a:p>
          <a:p>
            <a:pPr lvl="1" eaLnBrk="1" hangingPunct="1">
              <a:lnSpc>
                <a:spcPct val="90000"/>
              </a:lnSpc>
            </a:pPr>
            <a:r>
              <a:rPr lang="en-US" smtClean="0"/>
              <a:t>In disability cases, rules can be used to establish what constitutes a disability, rather than making it as case by case determination.</a:t>
            </a:r>
          </a:p>
        </p:txBody>
      </p:sp>
    </p:spTree>
    <p:extLst>
      <p:ext uri="{BB962C8B-B14F-4D97-AF65-F5344CB8AC3E}">
        <p14:creationId xmlns:p14="http://schemas.microsoft.com/office/powerpoint/2010/main" val="2147004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ends">
  <a:themeElements>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Blend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644</TotalTime>
  <Words>4182</Words>
  <Application>Microsoft Office PowerPoint</Application>
  <PresentationFormat>On-screen Show (4:3)</PresentationFormat>
  <Paragraphs>407</Paragraphs>
  <Slides>64</Slides>
  <Notes>0</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1_Blends</vt:lpstr>
      <vt:lpstr>Rulemaking</vt:lpstr>
      <vt:lpstr>Jargon Alert</vt:lpstr>
      <vt:lpstr>The Agency as Legislature</vt:lpstr>
      <vt:lpstr>The Power to Make Rules</vt:lpstr>
      <vt:lpstr>Must the Agency Make Rules?</vt:lpstr>
      <vt:lpstr>Why Make Rules?</vt:lpstr>
      <vt:lpstr>Uniformity</vt:lpstr>
      <vt:lpstr>Adoption of National Standards</vt:lpstr>
      <vt:lpstr>Agency Efficiency</vt:lpstr>
      <vt:lpstr>Agency Oversight</vt:lpstr>
      <vt:lpstr>How Does the Nature of the Enabling Act Affect Rulemaking?</vt:lpstr>
      <vt:lpstr>The Politics of Rulemaking</vt:lpstr>
      <vt:lpstr>Downside of Rulemaking</vt:lpstr>
      <vt:lpstr>Rulemaking Ossification</vt:lpstr>
      <vt:lpstr>Definition of a Rule</vt:lpstr>
      <vt:lpstr>LA Definition</vt:lpstr>
      <vt:lpstr>Functional Definitions</vt:lpstr>
      <vt:lpstr>Notice-and-Comment Rulemaking </vt:lpstr>
      <vt:lpstr>Why Have Public Participation?</vt:lpstr>
      <vt:lpstr>Attacking Rulemaking</vt:lpstr>
      <vt:lpstr>Rule or Adjudication?</vt:lpstr>
      <vt:lpstr>Londoner v. City and County of Denver, 210 U.S. 373 (1908)</vt:lpstr>
      <vt:lpstr>Bi-Metallic Investment Co. v. Colorado, 239 U.S. 441 (1915)</vt:lpstr>
      <vt:lpstr>Orders versus Rules</vt:lpstr>
      <vt:lpstr>APA Rules Must have “Future Effect”</vt:lpstr>
      <vt:lpstr>The Effect of a Rule in an Adjudication</vt:lpstr>
      <vt:lpstr>Do You Have to Have Notice and Comment?</vt:lpstr>
      <vt:lpstr>Why Avoid Notice and Comment?</vt:lpstr>
      <vt:lpstr>Exemptions to Notice and Comment Requirements (does 553 apply at all?)</vt:lpstr>
      <vt:lpstr>Military and Foreign Affairs</vt:lpstr>
      <vt:lpstr>Public Property</vt:lpstr>
      <vt:lpstr>553(b) – [General] Exceptions to Notice Requirements</vt:lpstr>
      <vt:lpstr>Legislative and Nonlegislative Rules</vt:lpstr>
      <vt:lpstr>Can Nonlegislative Rules be Retroactive?</vt:lpstr>
      <vt:lpstr>Exception 1 - Interpretative Rules</vt:lpstr>
      <vt:lpstr>EPA Example – Is This Definition a Rule?</vt:lpstr>
      <vt:lpstr>Is this an Interpretative Rule or a Legislative Rule?</vt:lpstr>
      <vt:lpstr>The “Legally Binding” or “Force of Law” Test </vt:lpstr>
      <vt:lpstr>How High do I Build the Fence? Hoctor v. USDA, 82 F.3d 165 (7th Cir. 1996) </vt:lpstr>
      <vt:lpstr>Junk in the Park: United States v. Picciotto, 875 F.2d 345 (D.C. Cir. 1989) </vt:lpstr>
      <vt:lpstr>‘‘Encoding a Substantive Value Judgment’’ Test. </vt:lpstr>
      <vt:lpstr>General Policy Statements and Procedural Rules</vt:lpstr>
      <vt:lpstr>Agency Procedures</vt:lpstr>
      <vt:lpstr>General Policy or Specific Requirements?</vt:lpstr>
      <vt:lpstr>Federal Mine Safety and Health Act Example</vt:lpstr>
      <vt:lpstr>Enforcement Manual</vt:lpstr>
      <vt:lpstr>Corps of Engineers Example</vt:lpstr>
      <vt:lpstr>Setting a Threshold for Prosecution</vt:lpstr>
      <vt:lpstr>Coercion: Chamber of Commerce v. U.S. DOL, 174 F.3d 206 (D.C. Cir. 1999) </vt:lpstr>
      <vt:lpstr>Substantial Impact Test for Procedural Rules</vt:lpstr>
      <vt:lpstr>Inspection or Prosecution Guidelines</vt:lpstr>
      <vt:lpstr>Stopped here</vt:lpstr>
      <vt:lpstr>Substantial Impact Test for Procedural Rules and Policy Statements – Wrap-up</vt:lpstr>
      <vt:lpstr>Consistency, the Hobgoblin of Interpretative Rules</vt:lpstr>
      <vt:lpstr>Does Publication Matter in Deciding if a Rule is a Legislative Rule?</vt:lpstr>
      <vt:lpstr>Interpretive Rule or Legislative Rule  Wrap Up</vt:lpstr>
      <vt:lpstr>Notice and Public Procedures Are Impracticable, Unnecessary, or Contrary to the Public Interest</vt:lpstr>
      <vt:lpstr>Actions where Secrecy is Important</vt:lpstr>
      <vt:lpstr>Emergencies and Impracticality </vt:lpstr>
      <vt:lpstr>Time Constraints</vt:lpstr>
      <vt:lpstr>Technical Corrections</vt:lpstr>
      <vt:lpstr>What is Formal Rulemaking?</vt:lpstr>
      <vt:lpstr>Why avoid formal rulemaking?</vt:lpstr>
      <vt:lpstr>When is Formal Rulemaking Required?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Edward Richards</dc:creator>
  <cp:lastModifiedBy>Edward Richards</cp:lastModifiedBy>
  <cp:revision>241</cp:revision>
  <dcterms:created xsi:type="dcterms:W3CDTF">2003-02-18T14:06:11Z</dcterms:created>
  <dcterms:modified xsi:type="dcterms:W3CDTF">2016-02-16T18:20:40Z</dcterms:modified>
</cp:coreProperties>
</file>