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0"/>
  </p:notesMasterIdLst>
  <p:sldIdLst>
    <p:sldId id="316" r:id="rId2"/>
    <p:sldId id="256" r:id="rId3"/>
    <p:sldId id="298" r:id="rId4"/>
    <p:sldId id="299" r:id="rId5"/>
    <p:sldId id="306" r:id="rId6"/>
    <p:sldId id="307" r:id="rId7"/>
    <p:sldId id="308" r:id="rId8"/>
    <p:sldId id="309" r:id="rId9"/>
    <p:sldId id="310" r:id="rId10"/>
    <p:sldId id="311" r:id="rId11"/>
    <p:sldId id="312" r:id="rId12"/>
    <p:sldId id="313" r:id="rId13"/>
    <p:sldId id="286" r:id="rId14"/>
    <p:sldId id="343" r:id="rId15"/>
    <p:sldId id="290" r:id="rId16"/>
    <p:sldId id="287" r:id="rId17"/>
    <p:sldId id="304" r:id="rId18"/>
    <p:sldId id="317" r:id="rId19"/>
    <p:sldId id="318" r:id="rId20"/>
    <p:sldId id="319" r:id="rId21"/>
    <p:sldId id="320"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6" autoAdjust="0"/>
    <p:restoredTop sz="86433" autoAdjust="0"/>
  </p:normalViewPr>
  <p:slideViewPr>
    <p:cSldViewPr>
      <p:cViewPr varScale="1">
        <p:scale>
          <a:sx n="105" d="100"/>
          <a:sy n="105" d="100"/>
        </p:scale>
        <p:origin x="-528" y="-96"/>
      </p:cViewPr>
      <p:guideLst>
        <p:guide orient="horz" pos="2160"/>
        <p:guide pos="2880"/>
      </p:guideLst>
    </p:cSldViewPr>
  </p:slideViewPr>
  <p:outlineViewPr>
    <p:cViewPr>
      <p:scale>
        <a:sx n="33" d="100"/>
        <a:sy n="33" d="100"/>
      </p:scale>
      <p:origin x="0" y="11718"/>
    </p:cViewPr>
  </p:outlineViewPr>
  <p:notesTextViewPr>
    <p:cViewPr>
      <p:scale>
        <a:sx n="100" d="100"/>
        <a:sy n="100" d="100"/>
      </p:scale>
      <p:origin x="0" y="0"/>
    </p:cViewPr>
  </p:notesTextViewPr>
  <p:sorterViewPr>
    <p:cViewPr>
      <p:scale>
        <a:sx n="126" d="100"/>
        <a:sy n="126" d="100"/>
      </p:scale>
      <p:origin x="0" y="40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4EAAF0-28C0-4E3D-9D25-DF6EA168DD61}" type="slidenum">
              <a:rPr lang="en-US"/>
              <a:pPr/>
              <a:t>‹#›</a:t>
            </a:fld>
            <a:endParaRPr lang="en-US"/>
          </a:p>
        </p:txBody>
      </p:sp>
    </p:spTree>
    <p:extLst>
      <p:ext uri="{BB962C8B-B14F-4D97-AF65-F5344CB8AC3E}">
        <p14:creationId xmlns:p14="http://schemas.microsoft.com/office/powerpoint/2010/main" val="4250824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6</a:t>
            </a:fld>
            <a:endParaRPr lang="en-US" dirty="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dirty="0" smtClean="0"/>
              <a:t>St Bernard and </a:t>
            </a:r>
            <a:r>
              <a:rPr lang="en-US" dirty="0" err="1" smtClean="0"/>
              <a:t>Plaquamines</a:t>
            </a:r>
            <a:r>
              <a:rPr lang="en-US" dirty="0" smtClean="0"/>
              <a:t> - Betsy</a:t>
            </a:r>
          </a:p>
          <a:p>
            <a:pPr eaLnBrk="1" hangingPunct="1"/>
            <a:r>
              <a:rPr lang="en-US" dirty="0" smtClean="0"/>
              <a:t>Mississippi River -- Gulf Outlet, a navigation project that provided a short-cut from the Gulf of Mexico to New Orleans.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22</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7EF62F7-6026-4358-BEAE-7E377056E4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4B382-3F1B-4444-AF83-8A4847201670}" type="slidenum">
              <a:rPr lang="en-US"/>
              <a:pPr/>
              <a:t>‹#›</a:t>
            </a:fld>
            <a:endParaRPr lang="en-US"/>
          </a:p>
        </p:txBody>
      </p:sp>
    </p:spTree>
    <p:extLst>
      <p:ext uri="{BB962C8B-B14F-4D97-AF65-F5344CB8AC3E}">
        <p14:creationId xmlns:p14="http://schemas.microsoft.com/office/powerpoint/2010/main" val="24330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B88F0-6645-4EA2-AB47-0BAACBABF981}" type="slidenum">
              <a:rPr lang="en-US"/>
              <a:pPr/>
              <a:t>‹#›</a:t>
            </a:fld>
            <a:endParaRPr lang="en-US"/>
          </a:p>
        </p:txBody>
      </p:sp>
    </p:spTree>
    <p:extLst>
      <p:ext uri="{BB962C8B-B14F-4D97-AF65-F5344CB8AC3E}">
        <p14:creationId xmlns:p14="http://schemas.microsoft.com/office/powerpoint/2010/main" val="18297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A890F-784B-439E-AB9D-358DF069A602}" type="slidenum">
              <a:rPr lang="en-US"/>
              <a:pPr/>
              <a:t>‹#›</a:t>
            </a:fld>
            <a:endParaRPr lang="en-US"/>
          </a:p>
        </p:txBody>
      </p:sp>
    </p:spTree>
    <p:extLst>
      <p:ext uri="{BB962C8B-B14F-4D97-AF65-F5344CB8AC3E}">
        <p14:creationId xmlns:p14="http://schemas.microsoft.com/office/powerpoint/2010/main" val="319180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8D215-DB01-4F29-B065-CBCB97F307E3}" type="slidenum">
              <a:rPr lang="en-US"/>
              <a:pPr/>
              <a:t>‹#›</a:t>
            </a:fld>
            <a:endParaRPr lang="en-US"/>
          </a:p>
        </p:txBody>
      </p:sp>
    </p:spTree>
    <p:extLst>
      <p:ext uri="{BB962C8B-B14F-4D97-AF65-F5344CB8AC3E}">
        <p14:creationId xmlns:p14="http://schemas.microsoft.com/office/powerpoint/2010/main" val="13041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2CF43C-1288-4333-B8AF-8734753C005B}" type="slidenum">
              <a:rPr lang="en-US"/>
              <a:pPr/>
              <a:t>‹#›</a:t>
            </a:fld>
            <a:endParaRPr lang="en-US"/>
          </a:p>
        </p:txBody>
      </p:sp>
    </p:spTree>
    <p:extLst>
      <p:ext uri="{BB962C8B-B14F-4D97-AF65-F5344CB8AC3E}">
        <p14:creationId xmlns:p14="http://schemas.microsoft.com/office/powerpoint/2010/main" val="371206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86DE5-A108-46CB-AD28-DEC73ECAE7C5}" type="slidenum">
              <a:rPr lang="en-US"/>
              <a:pPr/>
              <a:t>‹#›</a:t>
            </a:fld>
            <a:endParaRPr lang="en-US"/>
          </a:p>
        </p:txBody>
      </p:sp>
    </p:spTree>
    <p:extLst>
      <p:ext uri="{BB962C8B-B14F-4D97-AF65-F5344CB8AC3E}">
        <p14:creationId xmlns:p14="http://schemas.microsoft.com/office/powerpoint/2010/main" val="17927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2D66E-12FF-497F-89B7-FECC6C779381}" type="slidenum">
              <a:rPr lang="en-US"/>
              <a:pPr/>
              <a:t>‹#›</a:t>
            </a:fld>
            <a:endParaRPr lang="en-US"/>
          </a:p>
        </p:txBody>
      </p:sp>
    </p:spTree>
    <p:extLst>
      <p:ext uri="{BB962C8B-B14F-4D97-AF65-F5344CB8AC3E}">
        <p14:creationId xmlns:p14="http://schemas.microsoft.com/office/powerpoint/2010/main" val="14234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FF111-CF61-4495-A2EE-4537F6DB96E9}" type="slidenum">
              <a:rPr lang="en-US"/>
              <a:pPr/>
              <a:t>‹#›</a:t>
            </a:fld>
            <a:endParaRPr lang="en-US"/>
          </a:p>
        </p:txBody>
      </p:sp>
    </p:spTree>
    <p:extLst>
      <p:ext uri="{BB962C8B-B14F-4D97-AF65-F5344CB8AC3E}">
        <p14:creationId xmlns:p14="http://schemas.microsoft.com/office/powerpoint/2010/main" val="21419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12D37-E539-4F65-9C9C-DC9B901B03DC}" type="slidenum">
              <a:rPr lang="en-US"/>
              <a:pPr/>
              <a:t>‹#›</a:t>
            </a:fld>
            <a:endParaRPr lang="en-US"/>
          </a:p>
        </p:txBody>
      </p:sp>
    </p:spTree>
    <p:extLst>
      <p:ext uri="{BB962C8B-B14F-4D97-AF65-F5344CB8AC3E}">
        <p14:creationId xmlns:p14="http://schemas.microsoft.com/office/powerpoint/2010/main" val="17735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7ECF8C-E05E-49A6-8860-1FF7731CBD02}" type="slidenum">
              <a:rPr lang="en-US"/>
              <a:pPr/>
              <a:t>‹#›</a:t>
            </a:fld>
            <a:endParaRPr lang="en-US"/>
          </a:p>
        </p:txBody>
      </p:sp>
    </p:spTree>
    <p:extLst>
      <p:ext uri="{BB962C8B-B14F-4D97-AF65-F5344CB8AC3E}">
        <p14:creationId xmlns:p14="http://schemas.microsoft.com/office/powerpoint/2010/main" val="42003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92EFCC6A-74CF-4EBF-9BC3-411A52DB11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rgo.gov/MRGO_History.aspx" TargetMode="External"/><Relationship Id="rId2" Type="http://schemas.openxmlformats.org/officeDocument/2006/relationships/hyperlink" Target="https://www.google.com/maps/place/New+Orleans,+LA/@29.9859368,-89.8960559,26287m/data=!3m1!1e3!4m2!3m1!1s0x8620a454b2118265:0xdb065be85e22d3b4" TargetMode="External"/><Relationship Id="rId1" Type="http://schemas.openxmlformats.org/officeDocument/2006/relationships/slideLayout" Target="../slideLayouts/slideLayout2.xml"/><Relationship Id="rId4" Type="http://schemas.openxmlformats.org/officeDocument/2006/relationships/hyperlink" Target="https://www.google.com/maps/place/New+Orleans,+LA/@29.9610403,-90.0278668,1644m/data=!3m1!1e3!4m2!3m1!1s0x8620a454b2118265:0xdb065be85e22d3b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epr-art.com/galleries/x3-hk-ms/photos/8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30664"/>
            <a:ext cx="8923636" cy="536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456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normAutofit/>
          </a:bodyPr>
          <a:lstStyle/>
          <a:p>
            <a:pPr eaLnBrk="1" hangingPunct="1"/>
            <a:r>
              <a:rPr lang="en-US" dirty="0"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r>
              <a:rPr lang="en-US" dirty="0" smtClean="0"/>
              <a:t>.</a:t>
            </a:r>
          </a:p>
        </p:txBody>
      </p:sp>
    </p:spTree>
    <p:extLst>
      <p:ext uri="{BB962C8B-B14F-4D97-AF65-F5344CB8AC3E}">
        <p14:creationId xmlns:p14="http://schemas.microsoft.com/office/powerpoint/2010/main" val="60013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What did Plaintiffs Learn from Graci?</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3897348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566468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13</a:t>
            </a:fld>
            <a:endParaRPr lang="en-US"/>
          </a:p>
        </p:txBody>
      </p:sp>
      <p:sp>
        <p:nvSpPr>
          <p:cNvPr id="66562" name="Rectangle 2"/>
          <p:cNvSpPr>
            <a:spLocks noGrp="1" noChangeArrowheads="1"/>
          </p:cNvSpPr>
          <p:nvPr>
            <p:ph type="title"/>
          </p:nvPr>
        </p:nvSpPr>
        <p:spPr/>
        <p:txBody>
          <a:bodyPr/>
          <a:lstStyle/>
          <a:p>
            <a:r>
              <a:rPr lang="en-US" i="1" dirty="0"/>
              <a:t>Central Green Co. v. United States</a:t>
            </a:r>
            <a:r>
              <a:rPr lang="en-US" dirty="0"/>
              <a:t>, 531 U.S. 425 (2001)</a:t>
            </a:r>
          </a:p>
        </p:txBody>
      </p:sp>
      <p:sp>
        <p:nvSpPr>
          <p:cNvPr id="66563" name="Rectangle 3"/>
          <p:cNvSpPr>
            <a:spLocks noGrp="1" noChangeArrowheads="1"/>
          </p:cNvSpPr>
          <p:nvPr>
            <p:ph type="body" idx="1"/>
          </p:nvPr>
        </p:nvSpPr>
        <p:spPr/>
        <p:txBody>
          <a:bodyPr>
            <a:normAutofit/>
          </a:bodyPr>
          <a:lstStyle/>
          <a:p>
            <a:pPr>
              <a:lnSpc>
                <a:spcPct val="90000"/>
              </a:lnSpc>
            </a:pPr>
            <a:r>
              <a:rPr lang="en-US" dirty="0"/>
              <a:t>California Water </a:t>
            </a:r>
            <a:r>
              <a:rPr lang="en-US" dirty="0" smtClean="0"/>
              <a:t>Project</a:t>
            </a:r>
            <a:endParaRPr lang="en-US" dirty="0"/>
          </a:p>
          <a:p>
            <a:pPr lvl="1">
              <a:lnSpc>
                <a:spcPct val="90000"/>
              </a:lnSpc>
            </a:pPr>
            <a:r>
              <a:rPr lang="en-US" dirty="0"/>
              <a:t>Take water from one area and spread it around the </a:t>
            </a:r>
            <a:r>
              <a:rPr lang="en-US" dirty="0" smtClean="0"/>
              <a:t>state.</a:t>
            </a:r>
          </a:p>
          <a:p>
            <a:pPr lvl="0"/>
            <a:r>
              <a:rPr lang="en-US" dirty="0" smtClean="0"/>
              <a:t>Is there also a flood control function?</a:t>
            </a:r>
          </a:p>
          <a:p>
            <a:pPr lvl="1"/>
            <a:r>
              <a:rPr lang="en-US" dirty="0" smtClean="0"/>
              <a:t>When the snow melts too fast or there is a big rain in this system the irrigation system becomes a flood control system.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Plaintiff’s Injury</a:t>
            </a:r>
            <a:endParaRPr lang="en-US" dirty="0"/>
          </a:p>
        </p:txBody>
      </p:sp>
      <p:sp>
        <p:nvSpPr>
          <p:cNvPr id="3" name="Content Placeholder 2"/>
          <p:cNvSpPr>
            <a:spLocks noGrp="1"/>
          </p:cNvSpPr>
          <p:nvPr>
            <p:ph idx="1"/>
          </p:nvPr>
        </p:nvSpPr>
        <p:spPr/>
        <p:txBody>
          <a:bodyPr/>
          <a:lstStyle/>
          <a:p>
            <a:pPr>
              <a:lnSpc>
                <a:spcPct val="90000"/>
              </a:lnSpc>
            </a:pPr>
            <a:r>
              <a:rPr lang="en-US" dirty="0" smtClean="0"/>
              <a:t>Crops are damaged by leaks in the walls of the canal that keep the land wet.</a:t>
            </a:r>
          </a:p>
          <a:p>
            <a:pPr>
              <a:lnSpc>
                <a:spcPct val="90000"/>
              </a:lnSpc>
            </a:pPr>
            <a:r>
              <a:rPr lang="en-US" dirty="0" smtClean="0"/>
              <a:t>Is this covered by the FCA immunity?</a:t>
            </a:r>
          </a:p>
          <a:p>
            <a:pPr lvl="1">
              <a:lnSpc>
                <a:spcPct val="90000"/>
              </a:lnSpc>
            </a:pPr>
            <a:r>
              <a:rPr lang="en-US" dirty="0" smtClean="0"/>
              <a:t>The feds say that any flood control purpose puts the every water related damage under flood control act immunity.</a:t>
            </a:r>
          </a:p>
          <a:p>
            <a:pPr lvl="1">
              <a:lnSpc>
                <a:spcPct val="90000"/>
              </a:lnSpc>
            </a:pPr>
            <a:r>
              <a:rPr lang="en-US" dirty="0" smtClean="0"/>
              <a:t>Plaintiff claims that FCA only applies to damage by a flood and that his damages were caused by long term leakage.</a:t>
            </a:r>
            <a:endParaRPr lang="en-US" dirty="0"/>
          </a:p>
        </p:txBody>
      </p:sp>
      <p:sp>
        <p:nvSpPr>
          <p:cNvPr id="4" name="Slide Number Placeholder 3"/>
          <p:cNvSpPr>
            <a:spLocks noGrp="1"/>
          </p:cNvSpPr>
          <p:nvPr>
            <p:ph type="sldNum" sz="quarter" idx="12"/>
          </p:nvPr>
        </p:nvSpPr>
        <p:spPr/>
        <p:txBody>
          <a:bodyPr/>
          <a:lstStyle/>
          <a:p>
            <a:fld id="{ECBA890F-784B-439E-AB9D-358DF069A602}" type="slidenum">
              <a:rPr lang="en-US" smtClean="0"/>
              <a:pPr/>
              <a:t>14</a:t>
            </a:fld>
            <a:endParaRPr lang="en-US"/>
          </a:p>
        </p:txBody>
      </p:sp>
    </p:spTree>
    <p:extLst>
      <p:ext uri="{BB962C8B-B14F-4D97-AF65-F5344CB8AC3E}">
        <p14:creationId xmlns:p14="http://schemas.microsoft.com/office/powerpoint/2010/main" val="1956984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15</a:t>
            </a:fld>
            <a:endParaRPr lang="en-US"/>
          </a:p>
        </p:txBody>
      </p:sp>
      <p:sp>
        <p:nvSpPr>
          <p:cNvPr id="70658" name="Rectangle 2"/>
          <p:cNvSpPr>
            <a:spLocks noGrp="1" noChangeArrowheads="1"/>
          </p:cNvSpPr>
          <p:nvPr>
            <p:ph type="title"/>
          </p:nvPr>
        </p:nvSpPr>
        <p:spPr/>
        <p:txBody>
          <a:bodyPr/>
          <a:lstStyle/>
          <a:p>
            <a:r>
              <a:rPr lang="en-US" dirty="0"/>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dirty="0"/>
              <a:t>The text of the statute does not include the words "flood control project." Rather, it states that immunity attaches to </a:t>
            </a:r>
            <a:r>
              <a:rPr lang="en-US" i="1" dirty="0"/>
              <a:t>"any damage from or by floods or flood waters . . . ." </a:t>
            </a:r>
            <a:r>
              <a:rPr lang="en-US" dirty="0"/>
              <a:t>Accordingly, the text of the statute directs us to determine the scope of the immunity conferred, not by the character of the federal project or the purposes it serves, but </a:t>
            </a:r>
            <a:r>
              <a:rPr lang="en-US" i="1" dirty="0"/>
              <a:t>by the character of the waters that cause the relevant damage and the purposes behind their release</a:t>
            </a:r>
            <a:r>
              <a:rPr lang="en-US"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16</a:t>
            </a:fld>
            <a:endParaRPr lang="en-US"/>
          </a:p>
        </p:txBody>
      </p:sp>
      <p:sp>
        <p:nvSpPr>
          <p:cNvPr id="67586" name="Rectangle 2"/>
          <p:cNvSpPr>
            <a:spLocks noGrp="1" noChangeArrowheads="1"/>
          </p:cNvSpPr>
          <p:nvPr>
            <p:ph type="title"/>
          </p:nvPr>
        </p:nvSpPr>
        <p:spPr/>
        <p:txBody>
          <a:bodyPr/>
          <a:lstStyle/>
          <a:p>
            <a:r>
              <a:rPr lang="en-US" dirty="0"/>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dirty="0"/>
              <a:t>If water project like an irrigation system also has a flood control purpose, the Act does not grant immunity </a:t>
            </a:r>
            <a:r>
              <a:rPr lang="en-US" sz="2800" dirty="0" smtClean="0"/>
              <a:t>unless the damage </a:t>
            </a:r>
            <a:r>
              <a:rPr lang="en-US" sz="2800" dirty="0"/>
              <a:t>was </a:t>
            </a:r>
            <a:r>
              <a:rPr lang="en-US" sz="2800" dirty="0" smtClean="0"/>
              <a:t>related </a:t>
            </a:r>
            <a:r>
              <a:rPr lang="en-US" sz="2800" dirty="0"/>
              <a:t>to a flood.</a:t>
            </a:r>
          </a:p>
          <a:p>
            <a:pPr lvl="1">
              <a:lnSpc>
                <a:spcPct val="90000"/>
              </a:lnSpc>
            </a:pPr>
            <a:r>
              <a:rPr lang="en-US" sz="2800" dirty="0" smtClean="0"/>
              <a:t>Does this </a:t>
            </a:r>
            <a:r>
              <a:rPr lang="en-US" sz="2800" dirty="0"/>
              <a:t>that even a </a:t>
            </a:r>
            <a:r>
              <a:rPr lang="en-US" sz="2800" dirty="0" smtClean="0"/>
              <a:t>pure irrigation project </a:t>
            </a:r>
            <a:r>
              <a:rPr lang="en-US" sz="2800" dirty="0"/>
              <a:t>would be immune </a:t>
            </a:r>
            <a:r>
              <a:rPr lang="en-US" sz="2800" dirty="0" smtClean="0"/>
              <a:t>if the damage was from a </a:t>
            </a:r>
            <a:r>
              <a:rPr lang="en-US" sz="2800" dirty="0"/>
              <a:t>flood?</a:t>
            </a:r>
          </a:p>
          <a:p>
            <a:pPr>
              <a:lnSpc>
                <a:spcPct val="90000"/>
              </a:lnSpc>
            </a:pPr>
            <a:r>
              <a:rPr lang="en-US" sz="2800" dirty="0"/>
              <a:t>However, if the only purpose of the project is flood control, such as a levee, are all damages covered by the flood control act immunity?</a:t>
            </a:r>
          </a:p>
          <a:p>
            <a:pPr lvl="1">
              <a:lnSpc>
                <a:spcPct val="90000"/>
              </a:lnSpc>
            </a:pPr>
            <a:r>
              <a:rPr lang="en-US" sz="2800" dirty="0"/>
              <a:t>How do you analyze this?</a:t>
            </a:r>
          </a:p>
          <a:p>
            <a:pPr lvl="1">
              <a:lnSpc>
                <a:spcPct val="90000"/>
              </a:lnSpc>
            </a:pPr>
            <a:r>
              <a:rPr lang="en-US" sz="2800" dirty="0"/>
              <a:t>Why does it not matter whether it is flood water?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17</a:t>
            </a:fld>
            <a:endParaRPr lang="en-US"/>
          </a:p>
        </p:txBody>
      </p:sp>
      <p:sp>
        <p:nvSpPr>
          <p:cNvPr id="95234" name="Rectangle 2"/>
          <p:cNvSpPr>
            <a:spLocks noGrp="1" noChangeArrowheads="1"/>
          </p:cNvSpPr>
          <p:nvPr>
            <p:ph type="title"/>
          </p:nvPr>
        </p:nvSpPr>
        <p:spPr/>
        <p:txBody>
          <a:bodyPr/>
          <a:lstStyle/>
          <a:p>
            <a:r>
              <a:rPr lang="en-US" dirty="0"/>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dirty="0"/>
              <a:t>40 years</a:t>
            </a:r>
          </a:p>
          <a:p>
            <a:pPr>
              <a:lnSpc>
                <a:spcPct val="90000"/>
              </a:lnSpc>
            </a:pPr>
            <a:r>
              <a:rPr lang="en-US" sz="2800" dirty="0"/>
              <a:t>Corps initial plans </a:t>
            </a:r>
            <a:r>
              <a:rPr lang="en-US" sz="2800" dirty="0" smtClean="0"/>
              <a:t>to protect New Orleans </a:t>
            </a:r>
            <a:r>
              <a:rPr lang="en-US" sz="2800" dirty="0" smtClean="0"/>
              <a:t>are </a:t>
            </a:r>
            <a:r>
              <a:rPr lang="en-US" sz="2800" dirty="0"/>
              <a:t>rejected in favor of ring levees</a:t>
            </a:r>
          </a:p>
          <a:p>
            <a:pPr lvl="1">
              <a:lnSpc>
                <a:spcPct val="90000"/>
              </a:lnSpc>
            </a:pPr>
            <a:r>
              <a:rPr lang="en-US" sz="2800" dirty="0"/>
              <a:t>Critically, canals are left </a:t>
            </a:r>
            <a:r>
              <a:rPr lang="en-US" sz="2800" dirty="0" smtClean="0"/>
              <a:t>open.</a:t>
            </a:r>
            <a:endParaRPr lang="en-US" sz="2800" dirty="0"/>
          </a:p>
          <a:p>
            <a:pPr lvl="1">
              <a:lnSpc>
                <a:spcPct val="90000"/>
              </a:lnSpc>
            </a:pPr>
            <a:r>
              <a:rPr lang="en-US" sz="2800" dirty="0"/>
              <a:t>Lots of issues in construction</a:t>
            </a:r>
          </a:p>
          <a:p>
            <a:pPr lvl="1">
              <a:lnSpc>
                <a:spcPct val="90000"/>
              </a:lnSpc>
            </a:pPr>
            <a:r>
              <a:rPr lang="en-US" sz="2800" dirty="0"/>
              <a:t>Huge problem of lack of </a:t>
            </a:r>
            <a:r>
              <a:rPr lang="en-US" sz="2800" dirty="0" smtClean="0"/>
              <a:t>local maintenance </a:t>
            </a:r>
            <a:endParaRPr lang="en-US" sz="2800" dirty="0"/>
          </a:p>
          <a:p>
            <a:pPr lvl="1">
              <a:lnSpc>
                <a:spcPct val="90000"/>
              </a:lnSpc>
            </a:pPr>
            <a:r>
              <a:rPr lang="en-US" sz="2800" dirty="0"/>
              <a:t>A lot of subsidence between 1965 and 2005</a:t>
            </a:r>
          </a:p>
          <a:p>
            <a:pPr>
              <a:lnSpc>
                <a:spcPct val="90000"/>
              </a:lnSpc>
            </a:pPr>
            <a:r>
              <a:rPr lang="en-US" sz="2800" dirty="0"/>
              <a:t>Katrina - not just levees breaking</a:t>
            </a:r>
          </a:p>
          <a:p>
            <a:pPr lvl="1">
              <a:lnSpc>
                <a:spcPct val="90000"/>
              </a:lnSpc>
            </a:pPr>
            <a:r>
              <a:rPr lang="en-US" sz="2800" dirty="0"/>
              <a:t>A lot of overtopping - there would have been a lot of flooding without a levee break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996398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19</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Background for MRGO</a:t>
            </a:r>
          </a:p>
        </p:txBody>
      </p:sp>
      <p:sp>
        <p:nvSpPr>
          <p:cNvPr id="4100" name="Rectangle 3"/>
          <p:cNvSpPr>
            <a:spLocks noGrp="1" noChangeArrowheads="1"/>
          </p:cNvSpPr>
          <p:nvPr>
            <p:ph type="body" idx="1"/>
          </p:nvPr>
        </p:nvSpPr>
        <p:spPr/>
        <p:txBody>
          <a:bodyPr/>
          <a:lstStyle/>
          <a:p>
            <a:pPr eaLnBrk="1" hangingPunct="1"/>
            <a:r>
              <a:rPr lang="en-US" i="1" dirty="0" err="1" smtClean="0"/>
              <a:t>Graci</a:t>
            </a:r>
            <a:r>
              <a:rPr lang="en-US" dirty="0" smtClean="0"/>
              <a:t> told us that FTC liability does not attach unless a project has a flood control purpose. </a:t>
            </a:r>
          </a:p>
          <a:p>
            <a:pPr lvl="1" eaLnBrk="1" hangingPunct="1"/>
            <a:r>
              <a:rPr lang="en-US" dirty="0" smtClean="0"/>
              <a:t>MRGO did not have a flood control purpose</a:t>
            </a:r>
          </a:p>
          <a:p>
            <a:pPr lvl="1" eaLnBrk="1" hangingPunct="1"/>
            <a:r>
              <a:rPr lang="en-US" dirty="0" smtClean="0"/>
              <a:t>FTC immunity did not attach</a:t>
            </a:r>
          </a:p>
          <a:p>
            <a:pPr lvl="1" eaLnBrk="1" hangingPunct="1"/>
            <a:r>
              <a:rPr lang="en-US" dirty="0" smtClean="0"/>
              <a:t>Still no liability because there was no </a:t>
            </a:r>
            <a:r>
              <a:rPr lang="en-US" dirty="0" smtClean="0"/>
              <a:t>negligence</a:t>
            </a:r>
            <a:endParaRPr lang="en-US" dirty="0" smtClean="0"/>
          </a:p>
          <a:p>
            <a:pPr eaLnBrk="1" hangingPunct="1"/>
            <a:r>
              <a:rPr lang="en-US" dirty="0" smtClean="0"/>
              <a:t>Post-</a:t>
            </a:r>
            <a:r>
              <a:rPr lang="en-US" i="1" dirty="0" err="1" smtClean="0"/>
              <a:t>Graci</a:t>
            </a:r>
            <a:r>
              <a:rPr lang="en-US" dirty="0" smtClean="0"/>
              <a:t> the Corps built flood control levees between the city and MRGO</a:t>
            </a:r>
          </a:p>
        </p:txBody>
      </p:sp>
    </p:spTree>
    <p:extLst>
      <p:ext uri="{BB962C8B-B14F-4D97-AF65-F5344CB8AC3E}">
        <p14:creationId xmlns:p14="http://schemas.microsoft.com/office/powerpoint/2010/main" val="1051061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Flood Law</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20</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smtClean="0"/>
              <a:t>Levees were overtopped in many parts of the city</a:t>
            </a:r>
          </a:p>
          <a:p>
            <a:pPr eaLnBrk="1" hangingPunct="1">
              <a:lnSpc>
                <a:spcPct val="90000"/>
              </a:lnSpc>
            </a:pPr>
            <a:r>
              <a:rPr lang="en-US" sz="2800" dirty="0" smtClean="0"/>
              <a:t>Flood walls failed on </a:t>
            </a:r>
            <a:r>
              <a:rPr lang="en-US" sz="2800" dirty="0" smtClean="0"/>
              <a:t>the 17th St. Canal, the Industrial Canal (9th Ward), and levees </a:t>
            </a:r>
            <a:r>
              <a:rPr lang="en-US" sz="2800" dirty="0" smtClean="0"/>
              <a:t>between MRGO and the city.</a:t>
            </a:r>
            <a:endParaRPr lang="en-US" sz="2800" dirty="0" smtClean="0"/>
          </a:p>
          <a:p>
            <a:pPr eaLnBrk="1" hangingPunct="1">
              <a:lnSpc>
                <a:spcPct val="90000"/>
              </a:lnSpc>
            </a:pPr>
            <a:r>
              <a:rPr lang="en-US" sz="2800" dirty="0" smtClean="0"/>
              <a:t>Previous litigation established that the 17th St. Canal was a pure flood control structure and that FCA immunity </a:t>
            </a:r>
            <a:r>
              <a:rPr lang="en-US" sz="2800" dirty="0" smtClean="0"/>
              <a:t>applied under a </a:t>
            </a:r>
            <a:r>
              <a:rPr lang="en-US" sz="2800" i="1" dirty="0" err="1" smtClean="0"/>
              <a:t>Graci</a:t>
            </a:r>
            <a:r>
              <a:rPr lang="en-US" sz="2800" dirty="0" smtClean="0"/>
              <a:t> analysis</a:t>
            </a:r>
            <a:endParaRPr lang="en-US" sz="2800" dirty="0" smtClean="0"/>
          </a:p>
          <a:p>
            <a:pPr eaLnBrk="1" hangingPunct="1">
              <a:lnSpc>
                <a:spcPct val="90000"/>
              </a:lnSpc>
            </a:pPr>
            <a:r>
              <a:rPr lang="en-US" sz="2800" dirty="0" smtClean="0"/>
              <a:t>The court refused to find that FCA immunity applied to the claims involving the levees that protected against MRGO flooding, letting this trial go forward.</a:t>
            </a:r>
          </a:p>
        </p:txBody>
      </p:sp>
    </p:spTree>
    <p:extLst>
      <p:ext uri="{BB962C8B-B14F-4D97-AF65-F5344CB8AC3E}">
        <p14:creationId xmlns:p14="http://schemas.microsoft.com/office/powerpoint/2010/main" val="2633462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The </a:t>
            </a:r>
            <a:r>
              <a:rPr lang="en-US" dirty="0" smtClean="0"/>
              <a:t>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21</a:t>
            </a:fld>
            <a:endParaRPr lang="en-US"/>
          </a:p>
        </p:txBody>
      </p:sp>
    </p:spTree>
    <p:extLst>
      <p:ext uri="{BB962C8B-B14F-4D97-AF65-F5344CB8AC3E}">
        <p14:creationId xmlns:p14="http://schemas.microsoft.com/office/powerpoint/2010/main" val="2655625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smtClean="0">
                  <a:solidFill>
                    <a:srgbClr val="33CCCC"/>
                  </a:solidFill>
                  <a:effectLst>
                    <a:outerShdw blurRad="38100" dist="38100" dir="2700000" algn="tl">
                      <a:srgbClr val="000000"/>
                    </a:outerShdw>
                  </a:effectLst>
                </a:rPr>
                <a:t>elevations.</a:t>
              </a:r>
              <a:endParaRPr lang="en-US" sz="2400" dirty="0">
                <a:solidFill>
                  <a:srgbClr val="33CCCC"/>
                </a:solidFill>
                <a:effectLst>
                  <a:outerShdw blurRad="38100" dist="38100" dir="2700000" algn="tl">
                    <a:srgbClr val="000000"/>
                  </a:outerShdw>
                </a:effectLst>
              </a:endParaRP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smtClean="0">
                  <a:effectLst>
                    <a:outerShdw blurRad="38100" dist="38100" dir="2700000" algn="tl">
                      <a:srgbClr val="000000"/>
                    </a:outerShdw>
                  </a:effectLst>
                </a:rPr>
                <a:t>elevations.</a:t>
              </a:r>
              <a:endParaRPr lang="en-US" sz="2400" dirty="0">
                <a:effectLst>
                  <a:outerShdw blurRad="38100" dist="38100" dir="2700000" algn="tl">
                    <a:srgbClr val="000000"/>
                  </a:outerShdw>
                </a:effectLst>
              </a:endParaRP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680446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23</a:t>
            </a:fld>
            <a:endParaRPr lang="en-US" smtClean="0"/>
          </a:p>
        </p:txBody>
      </p:sp>
      <p:sp>
        <p:nvSpPr>
          <p:cNvPr id="6147" name="Rectangle 2"/>
          <p:cNvSpPr>
            <a:spLocks noGrp="1" noChangeArrowheads="1"/>
          </p:cNvSpPr>
          <p:nvPr>
            <p:ph type="title"/>
          </p:nvPr>
        </p:nvSpPr>
        <p:spPr/>
        <p:txBody>
          <a:bodyPr>
            <a:normAutofit fontScale="90000"/>
          </a:bodyPr>
          <a:lstStyle/>
          <a:p>
            <a:pPr eaLnBrk="1" hangingPunct="1"/>
            <a:r>
              <a:rPr lang="en-US" i="1" dirty="0"/>
              <a:t>In re Katrina Canal Breaches Consolidated Litigation</a:t>
            </a:r>
            <a:r>
              <a:rPr lang="en-US" dirty="0"/>
              <a:t>, 647 F.Supp.2d 644 (</a:t>
            </a:r>
            <a:r>
              <a:rPr lang="en-US" dirty="0" err="1"/>
              <a:t>E.D.La</a:t>
            </a:r>
            <a:r>
              <a:rPr lang="en-US" dirty="0"/>
              <a:t>. 2009) </a:t>
            </a:r>
            <a:endParaRPr lang="en-US" dirty="0" smtClean="0"/>
          </a:p>
        </p:txBody>
      </p:sp>
      <p:sp>
        <p:nvSpPr>
          <p:cNvPr id="6148" name="Rectangle 3"/>
          <p:cNvSpPr>
            <a:spLocks noGrp="1" noChangeArrowheads="1"/>
          </p:cNvSpPr>
          <p:nvPr>
            <p:ph type="body" idx="1"/>
          </p:nvPr>
        </p:nvSpPr>
        <p:spPr/>
        <p:txBody>
          <a:bodyPr>
            <a:normAutofit/>
          </a:bodyPr>
          <a:lstStyle/>
          <a:p>
            <a:pPr eaLnBrk="1" hangingPunct="1"/>
            <a:r>
              <a:rPr lang="en-US" dirty="0" smtClean="0"/>
              <a:t>The government defended this case on immunity and presented only limited expert testimony to rebut the facts.</a:t>
            </a:r>
          </a:p>
          <a:p>
            <a:pPr eaLnBrk="1" hangingPunct="1"/>
            <a:r>
              <a:rPr lang="en-US" dirty="0" smtClean="0"/>
              <a:t>The Court recognizes that it must distinguish this case from the 17th St. Canal cases. It comes up with the rationale on the next slide. (P2 in the case</a:t>
            </a:r>
            <a:r>
              <a:rPr lang="en-US" dirty="0" smtClean="0"/>
              <a:t>)</a:t>
            </a:r>
            <a:endParaRPr lang="en-US" dirty="0" smtClean="0"/>
          </a:p>
        </p:txBody>
      </p:sp>
    </p:spTree>
    <p:extLst>
      <p:ext uri="{BB962C8B-B14F-4D97-AF65-F5344CB8AC3E}">
        <p14:creationId xmlns:p14="http://schemas.microsoft.com/office/powerpoint/2010/main" val="3386191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24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800" dirty="0" smtClean="0"/>
              <a:t>“For </a:t>
            </a:r>
            <a:r>
              <a:rPr lang="en-US" sz="2800" dirty="0" smtClean="0"/>
              <a:t>example, would the United States be immune for all damages if a Navy vessel lost control and broke through a levee where the sole cause of the failure of that levee was the Navy vessel’s negligence? </a:t>
            </a:r>
            <a:endParaRPr lang="en-US" sz="2800" dirty="0" smtClean="0"/>
          </a:p>
          <a:p>
            <a:pPr eaLnBrk="1" hangingPunct="1">
              <a:lnSpc>
                <a:spcPct val="80000"/>
              </a:lnSpc>
            </a:pPr>
            <a:r>
              <a:rPr lang="en-US" sz="2800" dirty="0" smtClean="0"/>
              <a:t>Thus </a:t>
            </a:r>
            <a:r>
              <a:rPr lang="en-US" sz="2800" dirty="0" smtClean="0"/>
              <a:t>contrary to the Government’s contention that Central Green broadens the immunity provided by § 702c, in realty Central Green requires the Court to identify the cause of the damage rather than base a decision on the mere fact that a flood control project was involved. Central Green does not answer the question of what nexus to a flood control project is required for floodwaters to trigger immunity</a:t>
            </a:r>
            <a:r>
              <a:rPr lang="en-US" sz="2800" dirty="0" smtClean="0"/>
              <a:t>.”</a:t>
            </a:r>
            <a:endParaRPr lang="en-US" sz="2800" dirty="0" smtClean="0"/>
          </a:p>
        </p:txBody>
      </p:sp>
    </p:spTree>
    <p:extLst>
      <p:ext uri="{BB962C8B-B14F-4D97-AF65-F5344CB8AC3E}">
        <p14:creationId xmlns:p14="http://schemas.microsoft.com/office/powerpoint/2010/main" val="2569948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25</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Reading Central Green</a:t>
            </a:r>
          </a:p>
        </p:txBody>
      </p:sp>
      <p:sp>
        <p:nvSpPr>
          <p:cNvPr id="8196"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800" dirty="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dirty="0" smtClean="0"/>
              <a:t>Was that really the key holding in Central Green?</a:t>
            </a:r>
          </a:p>
          <a:p>
            <a:pPr lvl="1" eaLnBrk="1" hangingPunct="1">
              <a:lnSpc>
                <a:spcPct val="90000"/>
              </a:lnSpc>
            </a:pPr>
            <a:r>
              <a:rPr lang="en-US" sz="2800" dirty="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dirty="0" smtClean="0"/>
              <a:t>What caused the </a:t>
            </a:r>
            <a:r>
              <a:rPr lang="en-US" sz="2800" dirty="0" smtClean="0"/>
              <a:t>hypothetical ship</a:t>
            </a:r>
            <a:r>
              <a:rPr lang="en-US" sz="2800" dirty="0" smtClean="0"/>
              <a:t> to breach </a:t>
            </a:r>
            <a:r>
              <a:rPr lang="en-US" sz="2800" dirty="0" smtClean="0"/>
              <a:t>the levee?</a:t>
            </a:r>
          </a:p>
          <a:p>
            <a:pPr eaLnBrk="1" hangingPunct="1">
              <a:lnSpc>
                <a:spcPct val="90000"/>
              </a:lnSpc>
            </a:pPr>
            <a:r>
              <a:rPr lang="en-US" sz="2800" dirty="0" smtClean="0"/>
              <a:t>What caused the damage once the levee was breached?</a:t>
            </a:r>
          </a:p>
          <a:p>
            <a:pPr eaLnBrk="1" hangingPunct="1">
              <a:lnSpc>
                <a:spcPct val="90000"/>
              </a:lnSpc>
            </a:pPr>
            <a:r>
              <a:rPr lang="en-US" sz="2800" dirty="0" smtClean="0"/>
              <a:t>Why would this be different at 17</a:t>
            </a:r>
            <a:r>
              <a:rPr lang="en-US" sz="2800" baseline="30000" dirty="0" smtClean="0"/>
              <a:t>th</a:t>
            </a:r>
            <a:r>
              <a:rPr lang="en-US" sz="2800" dirty="0" smtClean="0"/>
              <a:t> Street?</a:t>
            </a:r>
            <a:endParaRPr lang="en-US" sz="2800" dirty="0" smtClean="0"/>
          </a:p>
        </p:txBody>
      </p:sp>
    </p:spTree>
    <p:extLst>
      <p:ext uri="{BB962C8B-B14F-4D97-AF65-F5344CB8AC3E}">
        <p14:creationId xmlns:p14="http://schemas.microsoft.com/office/powerpoint/2010/main" val="2322313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26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MRGO</a:t>
            </a:r>
          </a:p>
        </p:txBody>
      </p:sp>
      <p:sp>
        <p:nvSpPr>
          <p:cNvPr id="9220" name="Rectangle 3"/>
          <p:cNvSpPr>
            <a:spLocks noGrp="1" noChangeArrowheads="1"/>
          </p:cNvSpPr>
          <p:nvPr>
            <p:ph type="body" idx="1"/>
          </p:nvPr>
        </p:nvSpPr>
        <p:spPr/>
        <p:txBody>
          <a:bodyPr/>
          <a:lstStyle/>
          <a:p>
            <a:pPr eaLnBrk="1" hangingPunct="1"/>
            <a:r>
              <a:rPr lang="en-US" sz="2800" smtClean="0"/>
              <a:t>The first 10 pages discuss the history of the MRGO and outline the construction of the levees between the MRGO and the city</a:t>
            </a:r>
          </a:p>
          <a:p>
            <a:pPr eaLnBrk="1" hangingPunct="1"/>
            <a:r>
              <a:rPr lang="en-US" sz="2800" smtClean="0"/>
              <a:t>Sec. 3, p10, begins the discussion of how MRGO increased the likelihood of a flood and what the Corps knew about this.</a:t>
            </a:r>
          </a:p>
          <a:p>
            <a:pPr lvl="1" eaLnBrk="1" hangingPunct="1"/>
            <a:r>
              <a:rPr lang="en-US" sz="2800" smtClean="0"/>
              <a:t>Remember, there is nothing objective in this opinion, the court only has information from the briefs of the parties, and only uses what it chooses.</a:t>
            </a:r>
          </a:p>
        </p:txBody>
      </p:sp>
    </p:spTree>
    <p:extLst>
      <p:ext uri="{BB962C8B-B14F-4D97-AF65-F5344CB8AC3E}">
        <p14:creationId xmlns:p14="http://schemas.microsoft.com/office/powerpoint/2010/main" val="3288711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27</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Is this relevant to FCA immunity?</a:t>
            </a:r>
          </a:p>
          <a:p>
            <a:pPr eaLnBrk="1" hangingPunct="1">
              <a:lnSpc>
                <a:spcPct val="90000"/>
              </a:lnSpc>
            </a:pPr>
            <a:r>
              <a:rPr lang="en-US" sz="2800" dirty="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dirty="0" smtClean="0"/>
              <a:t>What is the balance between showing what the Corps knows and succeeding in defeating the discretionary function defense?</a:t>
            </a:r>
          </a:p>
          <a:p>
            <a:pPr eaLnBrk="1" hangingPunct="1">
              <a:lnSpc>
                <a:spcPct val="90000"/>
              </a:lnSpc>
            </a:pPr>
            <a:r>
              <a:rPr lang="en-US" sz="2800" dirty="0" smtClean="0"/>
              <a:t>What does Berkowitz tell us is the best way to defeat the defense?</a:t>
            </a:r>
          </a:p>
        </p:txBody>
      </p:sp>
    </p:spTree>
    <p:extLst>
      <p:ext uri="{BB962C8B-B14F-4D97-AF65-F5344CB8AC3E}">
        <p14:creationId xmlns:p14="http://schemas.microsoft.com/office/powerpoint/2010/main" val="2928038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28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Erosion of MRGO</a:t>
            </a:r>
          </a:p>
        </p:txBody>
      </p:sp>
      <p:sp>
        <p:nvSpPr>
          <p:cNvPr id="11268" name="Rectangle 3"/>
          <p:cNvSpPr>
            <a:spLocks noGrp="1" noChangeArrowheads="1"/>
          </p:cNvSpPr>
          <p:nvPr>
            <p:ph type="body" idx="1"/>
          </p:nvPr>
        </p:nvSpPr>
        <p:spPr/>
        <p:txBody>
          <a:bodyPr/>
          <a:lstStyle/>
          <a:p>
            <a:pPr eaLnBrk="1" hangingPunct="1"/>
            <a:r>
              <a:rPr lang="en-US" smtClean="0"/>
              <a:t>A key notion in the attack on the FCA immunity is that the real issue is the improper maintenance of MRGO.</a:t>
            </a:r>
          </a:p>
          <a:p>
            <a:pPr eaLnBrk="1" hangingPunct="1"/>
            <a:r>
              <a:rPr lang="en-US" smtClean="0"/>
              <a:t>According to the court, waves pushed by sea going vessels are a major source of this erosion.</a:t>
            </a:r>
          </a:p>
          <a:p>
            <a:pPr lvl="1" eaLnBrk="1" hangingPunct="1"/>
            <a:r>
              <a:rPr lang="en-US" smtClean="0"/>
              <a:t>P 14 has evidence of this erosion presented by the Corps</a:t>
            </a:r>
          </a:p>
          <a:p>
            <a:pPr lvl="1" eaLnBrk="1" hangingPunct="1"/>
            <a:r>
              <a:rPr lang="en-US" smtClean="0"/>
              <a:t>This establishes that the Corps knew this</a:t>
            </a:r>
          </a:p>
          <a:p>
            <a:pPr eaLnBrk="1" hangingPunct="1"/>
            <a:endParaRPr lang="en-US" smtClean="0"/>
          </a:p>
        </p:txBody>
      </p:sp>
    </p:spTree>
    <p:extLst>
      <p:ext uri="{BB962C8B-B14F-4D97-AF65-F5344CB8AC3E}">
        <p14:creationId xmlns:p14="http://schemas.microsoft.com/office/powerpoint/2010/main" val="27797947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29</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The plaintiffs argue, and the court buys this, that the Corps had a duty to put riprap along the navigation channel to prevent erosion.</a:t>
            </a:r>
          </a:p>
          <a:p>
            <a:pPr lvl="1" eaLnBrk="1" hangingPunct="1">
              <a:lnSpc>
                <a:spcPct val="80000"/>
              </a:lnSpc>
            </a:pPr>
            <a:r>
              <a:rPr lang="en-US" sz="2800" smtClean="0"/>
              <a:t>Why might the Corps not do this?</a:t>
            </a:r>
          </a:p>
          <a:p>
            <a:pPr eaLnBrk="1" hangingPunct="1">
              <a:lnSpc>
                <a:spcPct val="80000"/>
              </a:lnSpc>
            </a:pPr>
            <a:r>
              <a:rPr lang="en-US" sz="2800" smtClean="0"/>
              <a:t>The Corps argues that armoring the MRGO was part of the decisionmaking in the Lake Pontchartain and Vicinity Hurricane Protection Plan (“LPV”).</a:t>
            </a:r>
          </a:p>
          <a:p>
            <a:pPr eaLnBrk="1" hangingPunct="1">
              <a:lnSpc>
                <a:spcPct val="80000"/>
              </a:lnSpc>
            </a:pPr>
            <a:r>
              <a:rPr lang="en-US" sz="2800" smtClean="0"/>
              <a:t>The Court rejects this, finding:</a:t>
            </a:r>
          </a:p>
          <a:p>
            <a:pPr lvl="1" eaLnBrk="1" hangingPunct="1">
              <a:lnSpc>
                <a:spcPct val="80000"/>
              </a:lnSpc>
            </a:pPr>
            <a:r>
              <a:rPr lang="en-US" sz="2800" smtClean="0"/>
              <a:t>"The fact remains that the failure to provide foreshore protection worked as the Navy vessel hitting the levee."</a:t>
            </a:r>
          </a:p>
        </p:txBody>
      </p:sp>
    </p:spTree>
    <p:extLst>
      <p:ext uri="{BB962C8B-B14F-4D97-AF65-F5344CB8AC3E}">
        <p14:creationId xmlns:p14="http://schemas.microsoft.com/office/powerpoint/2010/main" val="2294601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73B579-C3FF-4807-96EA-2788F819BCDA}" type="slidenum">
              <a:rPr lang="en-US"/>
              <a:pPr/>
              <a:t>3</a:t>
            </a:fld>
            <a:endParaRPr lang="en-US" dirty="0"/>
          </a:p>
        </p:txBody>
      </p:sp>
      <p:sp>
        <p:nvSpPr>
          <p:cNvPr id="82946" name="Rectangle 2"/>
          <p:cNvSpPr>
            <a:spLocks noGrp="1" noChangeArrowheads="1"/>
          </p:cNvSpPr>
          <p:nvPr>
            <p:ph type="title"/>
          </p:nvPr>
        </p:nvSpPr>
        <p:spPr/>
        <p:txBody>
          <a:bodyPr/>
          <a:lstStyle/>
          <a:p>
            <a:r>
              <a:rPr lang="en-US" dirty="0"/>
              <a:t>Flood Control Act of 1928</a:t>
            </a:r>
          </a:p>
        </p:txBody>
      </p:sp>
      <p:sp>
        <p:nvSpPr>
          <p:cNvPr id="82947" name="Rectangle 3"/>
          <p:cNvSpPr>
            <a:spLocks noGrp="1" noChangeArrowheads="1"/>
          </p:cNvSpPr>
          <p:nvPr>
            <p:ph type="body" idx="1"/>
          </p:nvPr>
        </p:nvSpPr>
        <p:spPr/>
        <p:txBody>
          <a:bodyPr/>
          <a:lstStyle/>
          <a:p>
            <a:r>
              <a:rPr lang="en-US" sz="2800" dirty="0"/>
              <a:t>What happened in 1927?</a:t>
            </a:r>
          </a:p>
          <a:p>
            <a:r>
              <a:rPr lang="en-US" sz="2800" dirty="0"/>
              <a:t>What are the immunity provisions?</a:t>
            </a:r>
          </a:p>
          <a:p>
            <a:pPr lvl="1"/>
            <a:r>
              <a:rPr lang="en-US" sz="2800" dirty="0"/>
              <a:t>Flood Control Act of 1928, 33 U. S. C. §702c -- which states that "[n]o liability of any kind shall attach to or rest upon the United States for any damage from or by floods or flood waters at any place"</a:t>
            </a:r>
          </a:p>
          <a:p>
            <a:r>
              <a:rPr lang="en-US" sz="2800" dirty="0"/>
              <a:t>Why did Congress provide this immunity?</a:t>
            </a:r>
          </a:p>
          <a:p>
            <a:r>
              <a:rPr lang="en-US" sz="2800" dirty="0"/>
              <a:t>Does it say this is limited to flood control projects?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30</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25 - The court says that a Corps report acknowledged that MRGO should be armored and that the Corps failed to seek funding.</a:t>
            </a:r>
          </a:p>
          <a:p>
            <a:pPr lvl="1" eaLnBrk="1" hangingPunct="1">
              <a:lnSpc>
                <a:spcPct val="80000"/>
              </a:lnSpc>
            </a:pPr>
            <a:r>
              <a:rPr lang="en-US" sz="2800" dirty="0" smtClean="0"/>
              <a:t>Is seeking funding from Congress a Corps duty?</a:t>
            </a:r>
          </a:p>
          <a:p>
            <a:pPr lvl="1" eaLnBrk="1" hangingPunct="1">
              <a:lnSpc>
                <a:spcPct val="80000"/>
              </a:lnSpc>
            </a:pPr>
            <a:r>
              <a:rPr lang="en-US" sz="2800" dirty="0" smtClean="0"/>
              <a:t>Can the Corps be negligent in failing to get Congress to fund a project that Congress knows all about?</a:t>
            </a:r>
          </a:p>
        </p:txBody>
      </p:sp>
    </p:spTree>
    <p:extLst>
      <p:ext uri="{BB962C8B-B14F-4D97-AF65-F5344CB8AC3E}">
        <p14:creationId xmlns:p14="http://schemas.microsoft.com/office/powerpoint/2010/main" val="11100030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31</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is the FCA problem with this analysis?</a:t>
            </a:r>
          </a:p>
          <a:p>
            <a:pPr eaLnBrk="1" hangingPunct="1">
              <a:lnSpc>
                <a:spcPct val="80000"/>
              </a:lnSpc>
            </a:pPr>
            <a:r>
              <a:rPr lang="en-US" sz="2800" dirty="0" smtClean="0"/>
              <a:t>The court rejects plaintiffs' argument that the Corps had a duty to build a surge barrier</a:t>
            </a:r>
          </a:p>
          <a:p>
            <a:pPr lvl="1" eaLnBrk="1" hangingPunct="1">
              <a:lnSpc>
                <a:spcPct val="80000"/>
              </a:lnSpc>
            </a:pPr>
            <a:r>
              <a:rPr lang="en-US" sz="2800" dirty="0" smtClean="0"/>
              <a:t>The court recognizes this is an FCA issue.</a:t>
            </a:r>
          </a:p>
        </p:txBody>
      </p:sp>
    </p:spTree>
    <p:extLst>
      <p:ext uri="{BB962C8B-B14F-4D97-AF65-F5344CB8AC3E}">
        <p14:creationId xmlns:p14="http://schemas.microsoft.com/office/powerpoint/2010/main" val="32880246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32</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extLst>
      <p:ext uri="{BB962C8B-B14F-4D97-AF65-F5344CB8AC3E}">
        <p14:creationId xmlns:p14="http://schemas.microsoft.com/office/powerpoint/2010/main" val="6847438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33</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extLst>
      <p:ext uri="{BB962C8B-B14F-4D97-AF65-F5344CB8AC3E}">
        <p14:creationId xmlns:p14="http://schemas.microsoft.com/office/powerpoint/2010/main" val="29135704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34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extLst>
      <p:ext uri="{BB962C8B-B14F-4D97-AF65-F5344CB8AC3E}">
        <p14:creationId xmlns:p14="http://schemas.microsoft.com/office/powerpoint/2010/main" val="3027880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35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(non-discretionary) act.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extLst>
      <p:ext uri="{BB962C8B-B14F-4D97-AF65-F5344CB8AC3E}">
        <p14:creationId xmlns:p14="http://schemas.microsoft.com/office/powerpoint/2010/main" val="1051833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a:t>
            </a:r>
            <a:endParaRPr lang="en-US" dirty="0"/>
          </a:p>
        </p:txBody>
      </p:sp>
      <p:sp>
        <p:nvSpPr>
          <p:cNvPr id="3" name="Content Placeholder 2"/>
          <p:cNvSpPr>
            <a:spLocks noGrp="1"/>
          </p:cNvSpPr>
          <p:nvPr>
            <p:ph idx="1"/>
          </p:nvPr>
        </p:nvSpPr>
        <p:spPr/>
        <p:txBody>
          <a:bodyPr>
            <a:normAutofit fontScale="92500"/>
          </a:bodyPr>
          <a:lstStyle/>
          <a:p>
            <a:r>
              <a:rPr lang="en-US" dirty="0" smtClean="0"/>
              <a:t>In spring 2012, the 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lets stand the 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36</a:t>
            </a:fld>
            <a:endParaRPr lang="en-US"/>
          </a:p>
        </p:txBody>
      </p:sp>
    </p:spTree>
    <p:extLst>
      <p:ext uri="{BB962C8B-B14F-4D97-AF65-F5344CB8AC3E}">
        <p14:creationId xmlns:p14="http://schemas.microsoft.com/office/powerpoint/2010/main" val="7716835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II</a:t>
            </a:r>
            <a:endParaRPr lang="en-US" dirty="0"/>
          </a:p>
        </p:txBody>
      </p:sp>
      <p:sp>
        <p:nvSpPr>
          <p:cNvPr id="3" name="Content Placeholder 2"/>
          <p:cNvSpPr>
            <a:spLocks noGrp="1"/>
          </p:cNvSpPr>
          <p:nvPr>
            <p:ph idx="1"/>
          </p:nvPr>
        </p:nvSpPr>
        <p:spPr/>
        <p:txBody>
          <a:bodyPr>
            <a:normAutofit lnSpcReduction="10000"/>
          </a:bodyPr>
          <a:lstStyle/>
          <a:p>
            <a:r>
              <a:rPr lang="en-US" dirty="0" smtClean="0"/>
              <a:t>The government moved for en banc rehearing.</a:t>
            </a:r>
          </a:p>
          <a:p>
            <a:r>
              <a:rPr lang="en-US" dirty="0" smtClean="0"/>
              <a:t>After several months, the original panel withdrew its opinion and substituted a new opinion.</a:t>
            </a:r>
          </a:p>
          <a:p>
            <a:r>
              <a:rPr lang="en-US" dirty="0" smtClean="0"/>
              <a:t>The new opinion retained the same </a:t>
            </a:r>
            <a:r>
              <a:rPr lang="en-US" i="1" dirty="0" err="1" smtClean="0"/>
              <a:t>Graci</a:t>
            </a:r>
            <a:r>
              <a:rPr lang="en-US" dirty="0" smtClean="0"/>
              <a:t> analysis of the FTCA, but recognized that all of the evidence that the Corps knew what was going on with MRGO and the levees meant that it was all discretionary decisionmaking.</a:t>
            </a:r>
          </a:p>
          <a:p>
            <a:r>
              <a:rPr lang="en-US" dirty="0" smtClean="0"/>
              <a:t>Case dismissed under FTCA</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37</a:t>
            </a:fld>
            <a:endParaRPr lang="en-US"/>
          </a:p>
        </p:txBody>
      </p:sp>
    </p:spTree>
    <p:extLst>
      <p:ext uri="{BB962C8B-B14F-4D97-AF65-F5344CB8AC3E}">
        <p14:creationId xmlns:p14="http://schemas.microsoft.com/office/powerpoint/2010/main" val="20380807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a:bodyPr>
          <a:lstStyle/>
          <a:p>
            <a:r>
              <a:rPr lang="en-US" dirty="0" smtClean="0"/>
              <a:t>The biggest non-legal problem with this case is that almost all of the geology, hydrology, and ecology in the opinion is junk science. But </a:t>
            </a:r>
            <a:r>
              <a:rPr lang="en-US" smtClean="0"/>
              <a:t>people </a:t>
            </a:r>
            <a:r>
              <a:rPr lang="en-US" smtClean="0"/>
              <a:t>believe </a:t>
            </a:r>
            <a:r>
              <a:rPr lang="en-US" dirty="0" smtClean="0"/>
              <a:t>it because the court said it is true.</a:t>
            </a:r>
          </a:p>
          <a:p>
            <a:pPr lvl="1"/>
            <a:r>
              <a:rPr lang="en-US" dirty="0" smtClean="0"/>
              <a:t>Like the breast implant litigation and many other cases.</a:t>
            </a:r>
          </a:p>
          <a:p>
            <a:r>
              <a:rPr lang="en-US" dirty="0" smtClean="0"/>
              <a:t>Cert. was denied in the case, so once again the Corps wins, but for the wrong reason.</a:t>
            </a:r>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38</a:t>
            </a:fld>
            <a:endParaRPr lang="en-US"/>
          </a:p>
        </p:txBody>
      </p:sp>
    </p:spTree>
    <p:extLst>
      <p:ext uri="{BB962C8B-B14F-4D97-AF65-F5344CB8AC3E}">
        <p14:creationId xmlns:p14="http://schemas.microsoft.com/office/powerpoint/2010/main" val="1586470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4</a:t>
            </a:fld>
            <a:endParaRPr lang="en-US" dirty="0"/>
          </a:p>
        </p:txBody>
      </p:sp>
      <p:sp>
        <p:nvSpPr>
          <p:cNvPr id="84994" name="Rectangle 2"/>
          <p:cNvSpPr>
            <a:spLocks noGrp="1" noChangeArrowheads="1"/>
          </p:cNvSpPr>
          <p:nvPr>
            <p:ph type="title"/>
          </p:nvPr>
        </p:nvSpPr>
        <p:spPr/>
        <p:txBody>
          <a:bodyPr/>
          <a:lstStyle/>
          <a:p>
            <a:r>
              <a:rPr lang="en-US" dirty="0"/>
              <a:t>MRGO</a:t>
            </a:r>
          </a:p>
        </p:txBody>
      </p:sp>
      <p:sp>
        <p:nvSpPr>
          <p:cNvPr id="84995" name="Rectangle 3"/>
          <p:cNvSpPr>
            <a:spLocks noGrp="1" noChangeArrowheads="1"/>
          </p:cNvSpPr>
          <p:nvPr>
            <p:ph type="body" idx="1"/>
          </p:nvPr>
        </p:nvSpPr>
        <p:spPr/>
        <p:txBody>
          <a:bodyPr/>
          <a:lstStyle/>
          <a:p>
            <a:r>
              <a:rPr lang="en-US" sz="2800" dirty="0">
                <a:hlinkClick r:id="rId2"/>
              </a:rPr>
              <a:t>Where is the MRGO?</a:t>
            </a:r>
            <a:endParaRPr lang="en-US" sz="2800" dirty="0"/>
          </a:p>
          <a:p>
            <a:r>
              <a:rPr lang="en-US" sz="2800" dirty="0"/>
              <a:t>Why was it built?</a:t>
            </a:r>
          </a:p>
          <a:p>
            <a:pPr lvl="1"/>
            <a:r>
              <a:rPr lang="en-US" sz="2800" dirty="0">
                <a:hlinkClick r:id="rId3"/>
              </a:rPr>
              <a:t>http://www.mrgo.gov/MRGO_History.aspx</a:t>
            </a:r>
            <a:r>
              <a:rPr lang="en-US" sz="2800" dirty="0"/>
              <a:t> </a:t>
            </a:r>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smtClean="0">
                <a:hlinkClick r:id="rId4"/>
              </a:rPr>
              <a:t>Intentionally cut off from the river for ships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How do you get into Court in Flood Act Cases?</a:t>
            </a:r>
          </a:p>
        </p:txBody>
      </p:sp>
      <p:sp>
        <p:nvSpPr>
          <p:cNvPr id="8195" name="Rectangle 3"/>
          <p:cNvSpPr>
            <a:spLocks noGrp="1" noChangeArrowheads="1"/>
          </p:cNvSpPr>
          <p:nvPr>
            <p:ph type="body" idx="1"/>
          </p:nvPr>
        </p:nvSpPr>
        <p:spPr/>
        <p:txBody>
          <a:bodyPr/>
          <a:lstStyle/>
          <a:p>
            <a:pPr eaLnBrk="1" hangingPunct="1"/>
            <a:r>
              <a:rPr lang="en-US" dirty="0" smtClean="0"/>
              <a:t>The Flood </a:t>
            </a:r>
            <a:r>
              <a:rPr lang="en-US" dirty="0" smtClean="0"/>
              <a:t>Control </a:t>
            </a:r>
            <a:r>
              <a:rPr lang="en-US" dirty="0" smtClean="0"/>
              <a:t>Act of 1928 provides funding and immunity.</a:t>
            </a:r>
          </a:p>
          <a:p>
            <a:pPr lvl="1"/>
            <a:r>
              <a:rPr lang="en-US" dirty="0" smtClean="0"/>
              <a:t>Could you sue the US for torts in 1928?</a:t>
            </a:r>
            <a:endParaRPr lang="en-US" dirty="0" smtClean="0"/>
          </a:p>
          <a:p>
            <a:pPr eaLnBrk="1" hangingPunct="1"/>
            <a:r>
              <a:rPr lang="en-US" dirty="0" smtClean="0"/>
              <a:t>FTCA</a:t>
            </a:r>
            <a:endParaRPr lang="en-US" dirty="0" smtClean="0"/>
          </a:p>
          <a:p>
            <a:pPr lvl="1" eaLnBrk="1" hangingPunct="1"/>
            <a:r>
              <a:rPr lang="en-US" dirty="0" smtClean="0"/>
              <a:t>What do you need to do before you go to court?</a:t>
            </a:r>
          </a:p>
          <a:p>
            <a:pPr lvl="1" eaLnBrk="1" hangingPunct="1"/>
            <a:r>
              <a:rPr lang="en-US" dirty="0" smtClean="0"/>
              <a:t>What do you need to show about the feds decisionmaking?</a:t>
            </a:r>
          </a:p>
        </p:txBody>
      </p:sp>
    </p:spTree>
    <p:extLst>
      <p:ext uri="{BB962C8B-B14F-4D97-AF65-F5344CB8AC3E}">
        <p14:creationId xmlns:p14="http://schemas.microsoft.com/office/powerpoint/2010/main" val="1300225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smtClean="0"/>
              <a:t>Where was the flood?</a:t>
            </a:r>
          </a:p>
          <a:p>
            <a:pPr eaLnBrk="1" hangingPunct="1"/>
            <a:r>
              <a:rPr lang="en-US" dirty="0" smtClean="0"/>
              <a:t>What caused it?</a:t>
            </a:r>
          </a:p>
          <a:p>
            <a:pPr eaLnBrk="1" hangingPunct="1"/>
            <a:r>
              <a:rPr lang="en-US" dirty="0" smtClean="0"/>
              <a:t>Which Corp project is being attacked?</a:t>
            </a:r>
          </a:p>
          <a:p>
            <a:pPr eaLnBrk="1" hangingPunct="1"/>
            <a:r>
              <a:rPr lang="en-US" dirty="0" smtClean="0"/>
              <a:t>What was the purpose of this project</a:t>
            </a:r>
            <a:r>
              <a:rPr lang="en-US" dirty="0" smtClean="0"/>
              <a:t>?</a:t>
            </a:r>
          </a:p>
          <a:p>
            <a:pPr lvl="1"/>
            <a:r>
              <a:rPr lang="en-US" dirty="0" smtClean="0"/>
              <a:t>No flood control levees on the original MRGO</a:t>
            </a:r>
          </a:p>
          <a:p>
            <a:pPr lvl="1"/>
            <a:r>
              <a:rPr lang="en-US" dirty="0" smtClean="0"/>
              <a:t>Had hurricanes flooded this area before?</a:t>
            </a:r>
            <a:endParaRPr lang="en-US" dirty="0" smtClean="0"/>
          </a:p>
        </p:txBody>
      </p:sp>
    </p:spTree>
    <p:extLst>
      <p:ext uri="{BB962C8B-B14F-4D97-AF65-F5344CB8AC3E}">
        <p14:creationId xmlns:p14="http://schemas.microsoft.com/office/powerpoint/2010/main" val="285072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dirty="0" smtClean="0"/>
              <a:t>Did the Flood Control Act of 1928 apply in this case?</a:t>
            </a:r>
          </a:p>
          <a:p>
            <a:pPr eaLnBrk="1" hangingPunct="1">
              <a:lnSpc>
                <a:spcPct val="90000"/>
              </a:lnSpc>
            </a:pPr>
            <a:r>
              <a:rPr lang="en-US" dirty="0" smtClean="0"/>
              <a:t>What standard would you then apply in determining the government's liability?</a:t>
            </a:r>
          </a:p>
          <a:p>
            <a:pPr eaLnBrk="1" hangingPunct="1">
              <a:lnSpc>
                <a:spcPct val="90000"/>
              </a:lnSpc>
            </a:pPr>
            <a:r>
              <a:rPr lang="en-US" dirty="0" smtClean="0"/>
              <a:t>Did the Plaintiffs survive summary judgment?</a:t>
            </a:r>
            <a:endParaRPr lang="en-US" dirty="0" smtClean="0"/>
          </a:p>
          <a:p>
            <a:pPr lvl="1" eaLnBrk="1" hangingPunct="1">
              <a:lnSpc>
                <a:spcPct val="90000"/>
              </a:lnSpc>
            </a:pPr>
            <a:r>
              <a:rPr lang="en-US" dirty="0" smtClean="0"/>
              <a:t>Why </a:t>
            </a:r>
            <a:r>
              <a:rPr lang="en-US" dirty="0" smtClean="0"/>
              <a:t>does this ultimately drive the characterization of the </a:t>
            </a:r>
            <a:r>
              <a:rPr lang="en-US" dirty="0" smtClean="0"/>
              <a:t>FCA immunity in </a:t>
            </a:r>
            <a:r>
              <a:rPr lang="en-US" dirty="0" smtClean="0"/>
              <a:t>the Katrina cases?</a:t>
            </a:r>
          </a:p>
        </p:txBody>
      </p:sp>
    </p:spTree>
    <p:extLst>
      <p:ext uri="{BB962C8B-B14F-4D97-AF65-F5344CB8AC3E}">
        <p14:creationId xmlns:p14="http://schemas.microsoft.com/office/powerpoint/2010/main" val="640680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a:t>
            </a:r>
            <a:r>
              <a:rPr lang="en-US" dirty="0" smtClean="0"/>
              <a:t>) (Remand for factual </a:t>
            </a:r>
            <a:r>
              <a:rPr lang="en-US" dirty="0" err="1" smtClean="0"/>
              <a:t>determation</a:t>
            </a:r>
            <a:r>
              <a:rPr lang="en-US" dirty="0" smtClean="0"/>
              <a:t>)</a:t>
            </a:r>
            <a:endParaRPr lang="en-US" dirty="0" smtClean="0"/>
          </a:p>
        </p:txBody>
      </p:sp>
      <p:sp>
        <p:nvSpPr>
          <p:cNvPr id="11267" name="Content Placeholder 2"/>
          <p:cNvSpPr>
            <a:spLocks noGrp="1"/>
          </p:cNvSpPr>
          <p:nvPr>
            <p:ph idx="1"/>
          </p:nvPr>
        </p:nvSpPr>
        <p:spPr/>
        <p:txBody>
          <a:bodyPr/>
          <a:lstStyle/>
          <a:p>
            <a:pPr eaLnBrk="1" hangingPunct="1"/>
            <a:r>
              <a:rPr lang="en-US" dirty="0"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1600111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1222714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705</TotalTime>
  <Words>2684</Words>
  <Application>Microsoft Office PowerPoint</Application>
  <PresentationFormat>On-screen Show (4:3)</PresentationFormat>
  <Paragraphs>211</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Blends</vt:lpstr>
      <vt:lpstr>PowerPoint Presentation</vt:lpstr>
      <vt:lpstr>Flood Law</vt:lpstr>
      <vt:lpstr>Flood Control Act of 1928</vt:lpstr>
      <vt:lpstr>MRGO</vt:lpstr>
      <vt:lpstr>How do you get into Court in Flood Act Cases?</vt:lpstr>
      <vt:lpstr>Graci v. United States, 456 F.2d 20 (5th Cir. 1971)</vt:lpstr>
      <vt:lpstr>Court's Analysis</vt:lpstr>
      <vt:lpstr>Graci v. U.S., 435 F.Supp. 189 (E.D.La. 1977) (Remand for factual determation)</vt:lpstr>
      <vt:lpstr>Why was the Flooding Worse in Betsy?</vt:lpstr>
      <vt:lpstr>Did MRGO Cause Flooding?</vt:lpstr>
      <vt:lpstr>What did Plaintiffs Learn from Graci?</vt:lpstr>
      <vt:lpstr>Was This the Right Message?</vt:lpstr>
      <vt:lpstr>Central Green Co. v. United States, 531 U.S. 425 (2001)</vt:lpstr>
      <vt:lpstr>Plaintiff’s Injury</vt:lpstr>
      <vt:lpstr>The Holding in Central Green</vt:lpstr>
      <vt:lpstr>Sorting out a Dual Purpose</vt:lpstr>
      <vt:lpstr>Between Betsy and Katrina</vt:lpstr>
      <vt:lpstr>In Re Katrina Canal Breaches Consolidated Litigation</vt:lpstr>
      <vt:lpstr>Background for MRGO</vt:lpstr>
      <vt:lpstr>Katrina</vt:lpstr>
      <vt:lpstr>Core Theory of the Case</vt:lpstr>
      <vt:lpstr>PowerPoint Presentation</vt:lpstr>
      <vt:lpstr>In re Katrina Canal Breaches Consolidated Litigation, 647 F.Supp.2d 644 (E.D.La. 2009) </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 – Round I</vt:lpstr>
      <vt:lpstr>5th Circuit – Round II</vt:lpstr>
      <vt:lpstr>The Aftermath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93</cp:revision>
  <dcterms:created xsi:type="dcterms:W3CDTF">2005-11-08T14:51:49Z</dcterms:created>
  <dcterms:modified xsi:type="dcterms:W3CDTF">2015-04-21T13:38:19Z</dcterms:modified>
</cp:coreProperties>
</file>