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256" r:id="rId2"/>
    <p:sldId id="1212" r:id="rId3"/>
    <p:sldId id="1210" r:id="rId4"/>
    <p:sldId id="460" r:id="rId5"/>
    <p:sldId id="461" r:id="rId6"/>
    <p:sldId id="462" r:id="rId7"/>
    <p:sldId id="463" r:id="rId8"/>
    <p:sldId id="468" r:id="rId9"/>
    <p:sldId id="470" r:id="rId10"/>
    <p:sldId id="1159" r:id="rId11"/>
    <p:sldId id="471" r:id="rId12"/>
    <p:sldId id="473" r:id="rId13"/>
    <p:sldId id="475" r:id="rId14"/>
    <p:sldId id="1211" r:id="rId15"/>
    <p:sldId id="1161" r:id="rId16"/>
    <p:sldId id="483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127" d="100"/>
          <a:sy n="127" d="100"/>
        </p:scale>
        <p:origin x="1148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57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18582A8-B67A-4D3A-8BB1-4E58213706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4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4352923-D39C-456D-A4D0-962C6C59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F865A-A5C2-4361-AFA7-F12A71F5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1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4975" y="214313"/>
            <a:ext cx="2159000" cy="6338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14313"/>
            <a:ext cx="6327775" cy="6338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F31B5D-E1B1-4491-AAAE-CEE8C8D05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4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39B67-DB22-4103-985A-E8E1D242E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00119-3852-4FC6-AAB3-F84098667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0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191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E0026-D864-4E85-B824-E57D3FA75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9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5AE45-A9C7-42A7-8E26-99419F482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9356F-821D-42E3-BE01-4E77970E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39859-AD81-420F-8913-F6E36948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B439D-AC06-4CC0-A4D5-B3E9970AB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9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29C61-5708-442A-821A-81341DAEE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36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 sz="240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057400"/>
            <a:ext cx="85344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8955139-23F9-45EA-8E55-329AE38832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32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Tahoma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hyperlink" Target="http://www.fas.org/irp/offdocs/direct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hyperlink" Target="https://www.gao.gov/products/B-330330" TargetMode="External"/><Relationship Id="rId4" Type="http://schemas.openxmlformats.org/officeDocument/2006/relationships/hyperlink" Target="https://www.gao.gov/legal/appropriations-law-decisions/resourc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Chapter 2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Removal of Officers and the Presidential Control of Agencies</a:t>
            </a:r>
          </a:p>
        </p:txBody>
      </p:sp>
      <p:sp>
        <p:nvSpPr>
          <p:cNvPr id="3074" name="Rectangle 1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51A7DA5-645B-4806-8966-E0ABFE1EA3D9}" type="slidenum">
              <a:rPr lang="en-US" smtClean="0">
                <a:solidFill>
                  <a:schemeClr val="bg2"/>
                </a:solidFill>
              </a:rPr>
              <a:pPr/>
              <a:t>1</a:t>
            </a:fld>
            <a:endParaRPr lang="en-US">
              <a:solidFill>
                <a:schemeClr val="bg2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CC552D0-756D-456D-B78F-EA0B0D3D2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94"/>
    </mc:Choice>
    <mc:Fallback xmlns="">
      <p:transition spd="slow" advTm="28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1FE7BFD-2B3F-492B-BD9D-FD8C55699B1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Could the President Fire the Fed Chair?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17713"/>
            <a:ext cx="8574088" cy="4687887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/>
              <a:t>(President Trump threatened to fire the chair of the Federal Reserve.)</a:t>
            </a:r>
          </a:p>
          <a:p>
            <a:pPr eaLnBrk="1" hangingPunct="1"/>
            <a:r>
              <a:rPr lang="en-US" dirty="0"/>
              <a:t>In theory the president could state a cause and fire a member of a commission, but it has not happened – yet.</a:t>
            </a:r>
          </a:p>
          <a:p>
            <a:pPr lvl="1" eaLnBrk="1" hangingPunct="1"/>
            <a:r>
              <a:rPr lang="en-US" dirty="0"/>
              <a:t>It has not been an issue because they get hounded out of office if there is cause.</a:t>
            </a:r>
          </a:p>
          <a:p>
            <a:pPr eaLnBrk="1" hangingPunct="1"/>
            <a:r>
              <a:rPr lang="en-US" dirty="0"/>
              <a:t>If the president were to say that the fed chair was fired for disagreeing with White House policy, the United States Supreme Court would have to determine what constitutes proper cause.</a:t>
            </a:r>
          </a:p>
          <a:p>
            <a:pPr eaLnBrk="1" hangingPunct="1"/>
            <a:r>
              <a:rPr lang="en-US" dirty="0"/>
              <a:t>Since there is no standard for good cause, it possible that the court would find the issue non-justiciable and end independent agencies.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B1F7B1-EF2B-45F4-B435-B3E3CE107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0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05"/>
    </mc:Choice>
    <mc:Fallback xmlns="">
      <p:transition spd="slow" advTm="12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FA2513-0C31-45B4-8ED9-8A924E26D4F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Removal Wrap Up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What if there is good cause removal, but no term of office?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Think about what would happen if they could not be removed except for cause.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Can the head of a department remove inferior officers he has appointed?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If you appoint someone, you can remove them.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Terms of office for agency heads create independent agencies.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These agencies are still executive branch agencies if they do enforcement.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50EECA-4DEB-460E-A189-0FB549FB9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27"/>
    </mc:Choice>
    <mc:Fallback xmlns="">
      <p:transition spd="slow" advTm="94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2ED9081-63B3-4CBE-A638-C870B8A83C6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Telling Agencies What To Do:</a:t>
            </a:r>
            <a:br>
              <a:rPr lang="en-US" dirty="0"/>
            </a:br>
            <a:r>
              <a:rPr lang="en-US" dirty="0"/>
              <a:t>Executive Orders 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Orders from the President to agency heads</a:t>
            </a:r>
          </a:p>
          <a:p>
            <a:pPr eaLnBrk="1" hangingPunct="1"/>
            <a:r>
              <a:rPr lang="en-US" dirty="0"/>
              <a:t>Sets policy on discretionary decisions</a:t>
            </a:r>
          </a:p>
          <a:p>
            <a:pPr eaLnBrk="1" hangingPunct="1"/>
            <a:r>
              <a:rPr lang="en-US" dirty="0"/>
              <a:t>Not defined by the Constitution or legislation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F25F601-18AF-4FBE-BC10-9FF2FE632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0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6"/>
    </mc:Choice>
    <mc:Fallback xmlns="">
      <p:transition spd="slow" advTm="2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36DA576-FA53-4119-A4F6-F8F087A04C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Limits on Executive Orders 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Cannot change budgetary allocations.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Cannot change statutory duties.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Can change statutory interpretation.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The Gag Rule - </a:t>
            </a:r>
            <a:r>
              <a:rPr lang="en-US" i="1" dirty="0"/>
              <a:t>Rust v. Sullivan</a:t>
            </a:r>
            <a:r>
              <a:rPr lang="en-US" dirty="0"/>
              <a:t>, 500 U.S. 173 (1991).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Cannot abrogate due process.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No directing the result of an adjudication.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Cannot legislate.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President cannot make binding regulations by Executive Order.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Cannot use them to change policy for Independent Agencies.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B8B177-E5A8-471D-A314-CBFB288C2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63"/>
    </mc:Choice>
    <mc:Fallback xmlns="">
      <p:transition spd="slow" advTm="205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B819D-BA7F-4771-8679-ADB53775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Executive 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B27F-345F-4455-A0BC-09031C9DA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Domestic Policy Orders</a:t>
            </a:r>
          </a:p>
          <a:p>
            <a:pPr lvl="1" eaLnBrk="1" hangingPunct="1"/>
            <a:r>
              <a:rPr lang="en-US" dirty="0"/>
              <a:t>Published in the Federal Register and on the White House WWW site.</a:t>
            </a:r>
          </a:p>
          <a:p>
            <a:pPr eaLnBrk="1" hangingPunct="1"/>
            <a:r>
              <a:rPr lang="en-US" dirty="0"/>
              <a:t>National Security Orders</a:t>
            </a:r>
          </a:p>
          <a:p>
            <a:pPr lvl="1" eaLnBrk="1" hangingPunct="1"/>
            <a:r>
              <a:rPr lang="en-US" dirty="0">
                <a:hlinkClick r:id="rId4"/>
              </a:rPr>
              <a:t>http://www.fas.org/irp/offdocs/direct.htm</a:t>
            </a:r>
            <a:endParaRPr lang="en-US" dirty="0"/>
          </a:p>
          <a:p>
            <a:pPr lvl="1" eaLnBrk="1" hangingPunct="1"/>
            <a:r>
              <a:rPr lang="en-US" dirty="0"/>
              <a:t>Not published and often classified.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EBF9A-CDD0-4BEB-98D1-8CE0E0F9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727B39-6685-4F3A-AEA9-5C17B7BDF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3"/>
    </mc:Choice>
    <mc:Fallback xmlns="">
      <p:transition spd="slow" advTm="4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3E9C-2BC3-4CC3-BC71-1347D4E0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4"/>
              </a:rPr>
              <a:t>Antideficiency</a:t>
            </a:r>
            <a:r>
              <a:rPr lang="en-US" dirty="0">
                <a:hlinkClick r:id="rId4"/>
              </a:rPr>
              <a:t> Act</a:t>
            </a:r>
            <a:r>
              <a:rPr lang="en-US" dirty="0"/>
              <a:t> and </a:t>
            </a:r>
            <a:r>
              <a:rPr lang="en-US" dirty="0">
                <a:hlinkClick r:id="rId5"/>
              </a:rPr>
              <a:t>Impoundment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C0236-7ECF-4916-92C8-91CEEB741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Prevents the president from spending money that has not been appropriated for the purpose he wants to use it for.</a:t>
            </a:r>
          </a:p>
          <a:p>
            <a:pPr lvl="1"/>
            <a:r>
              <a:rPr lang="en-US" dirty="0"/>
              <a:t>This drives shutdowns when there is no new budget, even through the government has money on hand and can borrow.</a:t>
            </a:r>
          </a:p>
          <a:p>
            <a:pPr lvl="1"/>
            <a:r>
              <a:rPr lang="en-US" dirty="0"/>
              <a:t>Theoretically could be enforced by an injunction, with Congress as the moving party.</a:t>
            </a:r>
          </a:p>
          <a:p>
            <a:pPr lvl="1"/>
            <a:r>
              <a:rPr lang="en-US" dirty="0"/>
              <a:t>There is case law holding that the president can only spend appropriated money - he cannot raise money outside the congressional process for official acts - unless approved by Congress.</a:t>
            </a:r>
          </a:p>
          <a:p>
            <a:r>
              <a:rPr lang="en-US" dirty="0"/>
              <a:t>There is precedent that the president cannot “impound” funds and must spend what is appropriated, as required by Congress.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92A19-9451-44DD-BA01-50C1BA1A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91E155-8B5E-491A-898B-3A57C8D68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2271" y="6353176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7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64"/>
    </mc:Choice>
    <mc:Fallback xmlns="">
      <p:transition spd="slow" advTm="147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Item Veto - </a:t>
            </a:r>
            <a:r>
              <a:rPr lang="en-US" i="1" dirty="0"/>
              <a:t>Clinton v. City of New York</a:t>
            </a:r>
            <a:r>
              <a:rPr lang="en-US" dirty="0"/>
              <a:t>, 524 U.S. 417 (1998)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Congress passed the Line Item Veto Act (Act).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President Clinton used it to veto a budget item which affected funding for NY City plaintiffs.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What separation of powers issues does it raise?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Remember </a:t>
            </a:r>
            <a:r>
              <a:rPr lang="en-US" i="1" dirty="0"/>
              <a:t>Chadha</a:t>
            </a:r>
            <a:r>
              <a:rPr lang="en-US" dirty="0"/>
              <a:t>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Since appropriations are statutes, the line item veto changes a law and thus violates the Presentment Clause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F660A0-0748-4DAC-A06A-56CD0497A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39"/>
    </mc:Choice>
    <mc:Fallback xmlns="">
      <p:transition spd="slow" advTm="8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332AF-820D-4528-B1BE-DBF72E19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B64F0-0FE6-44B2-8000-EB0D2CB84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Learn how the Court allowed Congress to create independent agencies.</a:t>
            </a:r>
          </a:p>
          <a:p>
            <a:pPr eaLnBrk="1" hangingPunct="1"/>
            <a:r>
              <a:rPr lang="en-US" dirty="0"/>
              <a:t>Learn the rules on removal of principal and inferior officers by the President.</a:t>
            </a:r>
          </a:p>
          <a:p>
            <a:pPr eaLnBrk="1" hangingPunct="1"/>
            <a:r>
              <a:rPr lang="en-US" dirty="0"/>
              <a:t>Learn the rules on removal of inferior officers by officials other than the President.</a:t>
            </a:r>
          </a:p>
          <a:p>
            <a:pPr eaLnBrk="1" hangingPunct="1"/>
            <a:r>
              <a:rPr lang="en-US" dirty="0"/>
              <a:t>Learn the limits on nested independent </a:t>
            </a:r>
            <a:r>
              <a:rPr lang="en-US"/>
              <a:t>agencies.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F8216-A281-40D6-9215-B2D66886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4F0734-0359-4BD2-82C8-ACBDCF480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8"/>
    </mc:Choice>
    <mc:Fallback xmlns="">
      <p:transition spd="slow" advTm="26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8EF62-A688-4EEA-A21D-7A7141D57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of Officers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2165-6A1C-4030-A44A-095D85BED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 Appointments Clause is silent on the removal of officers.</a:t>
            </a:r>
          </a:p>
          <a:p>
            <a:r>
              <a:rPr lang="en-US" dirty="0"/>
              <a:t>Since it does not provide any role for the Senate in removal, the courts have assumed that removal is at the discretion of the person who appoints the officer.</a:t>
            </a:r>
          </a:p>
          <a:p>
            <a:pPr lvl="1"/>
            <a:r>
              <a:rPr lang="en-US" dirty="0"/>
              <a:t>The President for all principal officers and some inferior officers.</a:t>
            </a:r>
          </a:p>
          <a:p>
            <a:pPr lvl="1"/>
            <a:r>
              <a:rPr lang="en-US" dirty="0"/>
              <a:t>The department head or court officer for inferior officers they appoint.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ADA19-DF84-4876-81B9-55FDBD14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5FEA531-E029-4D31-A161-6BDE6C544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2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97"/>
    </mc:Choice>
    <mc:Fallback xmlns="">
      <p:transition spd="slow" advTm="50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Tenure of Office Act – 1867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This is the first law to limit the president’s right to remove principal officers at will.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The law requires the President to get Senate approval to remove cabinet officers.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President Andrew Johnson removed the Secretary of War.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Was impeached, but not removed by one vote.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The found this unconstitutional, which effectively killed this Tenure of Office Act.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FCB23B4-1F6F-4EB9-B50F-6F88ADB46AB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394B91-4DC4-4929-813C-FC8E0A739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64"/>
    </mc:Choice>
    <mc:Fallback xmlns="">
      <p:transition spd="slow" advTm="74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FD2AD02-7A27-4428-B7C2-8A29ECCC0F1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Myers v. US</a:t>
            </a:r>
            <a:r>
              <a:rPr lang="en-US" dirty="0"/>
              <a:t>, 272 US 52 (1926)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763000" cy="4876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Congress passes a law requiring Senate approval for removing postmasters.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Why all this concern about a postmaster?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They were the only federal presence in many communities and a major source of patronage appointments.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President Wilson removed a postmaster (Myers) without Senate approval.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Myers sues for back pay, arguing that he had to be paid until the Senate approved his removal.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Chief Justice and Ex-President Taft wrote the opinion, which found this act and related acts an unconstitutional limit on presidential power.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1E45B8-1326-471B-9835-4063883A9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25"/>
    </mc:Choice>
    <mc:Fallback xmlns="">
      <p:transition spd="slow" advTm="10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2CD798-AC72-47E1-910C-F2721D1EF57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/>
              <a:t>Humphrey’s Executor v. US</a:t>
            </a:r>
            <a:r>
              <a:rPr lang="en-US" dirty="0"/>
              <a:t>, 295 US 602 (1935)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17713"/>
            <a:ext cx="8421688" cy="4535487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Less than 10 years later, removal is again at issue - </a:t>
            </a:r>
            <a:r>
              <a:rPr lang="en-US" dirty="0">
                <a:highlight>
                  <a:srgbClr val="FFFF00"/>
                </a:highlight>
              </a:rPr>
              <a:t>what is the political change over that period?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FTC commissioners – principal officers appointed by the President - could only be removed for good cause.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President fired Humphrey from the FTC.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Humphrey died during the pendency of the case and his executor sued for the pay lost up to his death.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This Court allowed the good cause limit on removal to stand.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This creates independent agencies – agencies in which the president can only fire the agency commissioners for cause.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0D20AC-96E1-4758-8032-9AEC72761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5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75"/>
    </mc:Choice>
    <mc:Fallback xmlns="">
      <p:transition spd="slow" advTm="11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F925849-0A25-4BCD-9EA5-EF0A7EE9979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the Justification for Allowing Good Cause Limits on Removal?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17713"/>
            <a:ext cx="8574088" cy="4611687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/>
              <a:t>Fundamentally, the Court decided that the silence of the Appointments Clause did not prohibit limitations.</a:t>
            </a:r>
          </a:p>
          <a:p>
            <a:pPr eaLnBrk="1" hangingPunct="1"/>
            <a:r>
              <a:rPr lang="en-US" dirty="0"/>
              <a:t>Limitations were justified on the basis that it was important to preserve independence for certain agencies. </a:t>
            </a:r>
          </a:p>
          <a:p>
            <a:pPr lvl="1" eaLnBrk="1" hangingPunct="1"/>
            <a:r>
              <a:rPr lang="en-US" dirty="0"/>
              <a:t>This represents the Court’s view that it was proper for Congress to limit Presidential control of certain agencies. </a:t>
            </a:r>
          </a:p>
          <a:p>
            <a:pPr eaLnBrk="1" hangingPunct="1"/>
            <a:r>
              <a:rPr lang="en-US" dirty="0"/>
              <a:t>The Court could change this interpretation of the Appointments clause and end independent agencies.</a:t>
            </a:r>
          </a:p>
          <a:p>
            <a:pPr eaLnBrk="1" hangingPunct="1"/>
            <a:r>
              <a:rPr lang="en-US" baseline="0" dirty="0"/>
              <a:t>This would certainly be constitutional and there are justices on the Supreme Court who support it.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50960F-DF62-49FA-91C3-4947DEC16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85"/>
    </mc:Choice>
    <mc:Fallback xmlns="">
      <p:transition spd="slow" advTm="7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Free Enterprise Fund v. PCAOB</a:t>
            </a:r>
            <a:r>
              <a:rPr lang="en-US" dirty="0"/>
              <a:t> II – Nested Independent Agencies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SEC commissioners have terms of office and can only be removed for good cause.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PCAO</a:t>
            </a:r>
            <a:r>
              <a:rPr lang="en-US" dirty="0"/>
              <a:t> Board</a:t>
            </a:r>
            <a:r>
              <a:rPr lang="en-US" baseline="0" dirty="0"/>
              <a:t> members are inferior</a:t>
            </a:r>
            <a:r>
              <a:rPr lang="en-US" dirty="0"/>
              <a:t> officers </a:t>
            </a:r>
            <a:r>
              <a:rPr lang="en-US" baseline="0" dirty="0"/>
              <a:t>appointed by the SEC Commissioners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They can only be removed for good cause.</a:t>
            </a:r>
          </a:p>
          <a:p>
            <a:r>
              <a:rPr lang="en-US" baseline="0" dirty="0"/>
              <a:t>What is the presidential chain</a:t>
            </a:r>
            <a:r>
              <a:rPr lang="en-US" dirty="0"/>
              <a:t> of control?</a:t>
            </a:r>
          </a:p>
          <a:p>
            <a:pPr lvl="1"/>
            <a:r>
              <a:rPr lang="en-US" dirty="0"/>
              <a:t>The President must get persuade the SEC commission to fire a PCAO board member. </a:t>
            </a:r>
          </a:p>
          <a:p>
            <a:pPr lvl="1"/>
            <a:r>
              <a:rPr lang="en-US" dirty="0"/>
              <a:t>The President cannot fire an SEC commissioner if she refused, thus making it impossible for the President to force the removal of a PCAO Board member.</a:t>
            </a:r>
          </a:p>
          <a:p>
            <a:r>
              <a:rPr lang="en-US" baseline="0" dirty="0"/>
              <a:t>The court</a:t>
            </a:r>
            <a:r>
              <a:rPr lang="en-US" dirty="0"/>
              <a:t> removed the good cause protection for PCAO Board members as unconstitutionally limiting the President’s control of the agency.</a:t>
            </a:r>
          </a:p>
          <a:p>
            <a:r>
              <a:rPr lang="en-US" dirty="0"/>
              <a:t>Only one layer of for cause removal is allowable.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739B67-DB22-4103-985A-E8E1D242EF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A516DDF-A90C-496C-AE38-31C0628F8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50"/>
    </mc:Choice>
    <mc:Fallback xmlns="">
      <p:transition spd="slow" advTm="102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80EFDD8-E349-4D8B-8C9D-E9A4B66DEA6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1" dirty="0" err="1"/>
              <a:t>Mistretta</a:t>
            </a:r>
            <a:r>
              <a:rPr lang="en-US" i="1" dirty="0"/>
              <a:t> v. United States, 488 U.S. 361 (1989)</a:t>
            </a:r>
            <a:endParaRPr lang="en-US" dirty="0"/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dirty="0"/>
              <a:t>The US Sentencing Commission is an independent commission in the Judicial Branch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The members are Article III judges appointed by the President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There are no terms of office.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The Court upheld the law allowing the president to remove them from the commission, even though this is not an executive branch agency.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/>
              <a:t>(He cannot remove them from the bench – only Congress can do that with impeachment.)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The President would probably be able to remove them through his intrinsic powers if there was no law.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99C24D2-716F-495B-B59B-E89D0801C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94"/>
    </mc:Choice>
    <mc:Fallback xmlns="">
      <p:transition spd="slow" advTm="105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 - modified</Template>
  <TotalTime>5360</TotalTime>
  <Words>1294</Words>
  <Application>Microsoft Office PowerPoint</Application>
  <PresentationFormat>On-screen Show (4:3)</PresentationFormat>
  <Paragraphs>115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Tahoma</vt:lpstr>
      <vt:lpstr>Wingdings</vt:lpstr>
      <vt:lpstr>Blends</vt:lpstr>
      <vt:lpstr>Chapter 2</vt:lpstr>
      <vt:lpstr>Learning Objectives</vt:lpstr>
      <vt:lpstr>Removal of Officers</vt:lpstr>
      <vt:lpstr>Tenure of Office Act – 1867</vt:lpstr>
      <vt:lpstr>Myers v. US, 272 US 52 (1926)</vt:lpstr>
      <vt:lpstr>Humphrey’s Executor v. US, 295 US 602 (1935)</vt:lpstr>
      <vt:lpstr>What is the Justification for Allowing Good Cause Limits on Removal?</vt:lpstr>
      <vt:lpstr>Free Enterprise Fund v. PCAOB II – Nested Independent Agencies</vt:lpstr>
      <vt:lpstr>Mistretta v. United States, 488 U.S. 361 (1989)</vt:lpstr>
      <vt:lpstr>Could the President Fire the Fed Chair?</vt:lpstr>
      <vt:lpstr>Removal Wrap Up</vt:lpstr>
      <vt:lpstr>Telling Agencies What To Do: Executive Orders </vt:lpstr>
      <vt:lpstr>Limits on Executive Orders </vt:lpstr>
      <vt:lpstr>Types of Executive Orders</vt:lpstr>
      <vt:lpstr>Antideficiency Act and Impoundment</vt:lpstr>
      <vt:lpstr>Line Item Veto - Clinton v. City of New York, 524 U.S. 417 (1998) </vt:lpstr>
    </vt:vector>
  </TitlesOfParts>
  <Company>LSU Law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</dc:title>
  <dc:creator>edward</dc:creator>
  <cp:lastModifiedBy>Edward P Richards</cp:lastModifiedBy>
  <cp:revision>323</cp:revision>
  <dcterms:created xsi:type="dcterms:W3CDTF">2008-01-16T20:46:13Z</dcterms:created>
  <dcterms:modified xsi:type="dcterms:W3CDTF">2021-06-03T19:23:28Z</dcterms:modified>
</cp:coreProperties>
</file>