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"/>
  </p:notesMasterIdLst>
  <p:sldIdLst>
    <p:sldId id="256" r:id="rId2"/>
    <p:sldId id="444" r:id="rId3"/>
    <p:sldId id="450" r:id="rId4"/>
    <p:sldId id="453" r:id="rId5"/>
    <p:sldId id="454" r:id="rId6"/>
    <p:sldId id="456" r:id="rId7"/>
    <p:sldId id="1215" r:id="rId8"/>
    <p:sldId id="534" r:id="rId9"/>
    <p:sldId id="451" r:id="rId10"/>
    <p:sldId id="1216" r:id="rId11"/>
    <p:sldId id="1217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72" d="100"/>
          <a:sy n="72" d="100"/>
        </p:scale>
        <p:origin x="1133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5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582A8-B67A-4D3A-8BB1-4E582137063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hyperlink" Target="https://biotech.law.lsu.edu/blog/CFR-2016-title28-vol2-part600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2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Principal Officer, Inferior Officer, or Employee?</a:t>
            </a:r>
          </a:p>
        </p:txBody>
      </p:sp>
      <p:sp>
        <p:nvSpPr>
          <p:cNvPr id="3074" name="Rectangle 1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1A7DA5-645B-4806-8966-E0ABFE1EA3D9}" type="slidenum">
              <a:rPr lang="en-US" smtClean="0">
                <a:solidFill>
                  <a:schemeClr val="bg2"/>
                </a:solidFill>
              </a:rPr>
              <a:pPr/>
              <a:t>1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3213AF-E0A8-49FB-9D68-71CDCFC37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7"/>
    </mc:Choice>
    <mc:Fallback xmlns="">
      <p:transition spd="slow" advTm="1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DE99-1729-4D99-A27A-1978AD3C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C24B9-64E4-4F57-8577-92CB612AB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Court quoted a prior opinion in which it had said that </a:t>
            </a:r>
            <a:r>
              <a:rPr lang="en-US" dirty="0">
                <a:highlight>
                  <a:srgbClr val="FFFF00"/>
                </a:highlight>
              </a:rPr>
              <a:t>‘‘whether one is an ‘inferior’ officer depends on whether he has a superior,’’</a:t>
            </a:r>
            <a:r>
              <a:rPr lang="en-US" dirty="0"/>
              <a:t> [other than the president]and that </a:t>
            </a:r>
            <a:r>
              <a:rPr lang="en-US" dirty="0">
                <a:highlight>
                  <a:srgbClr val="FFFF00"/>
                </a:highlight>
              </a:rPr>
              <a:t>‘‘ ‘inferior officers’ are officers whose work is directed and supervised at some level by other officers appointed by the President with the Senate’s consent</a:t>
            </a:r>
            <a:r>
              <a:rPr lang="en-US" dirty="0"/>
              <a:t>.’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3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court found that this was sufficient control to establish the members as inferior officers.</a:t>
            </a:r>
            <a:endParaRPr lang="en-US" sz="32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6C9B4-B6C8-496F-B242-2AF70944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BC19DE4-C443-4F8D-AADD-55DB44FE4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2"/>
    </mc:Choice>
    <mc:Fallback xmlns="">
      <p:transition spd="slow" advTm="42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1A57-38F8-4EA2-A456-A64AA635B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Shifting 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9945A-0A61-4A41-923E-8EBBAD9C4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inferior officer analysis of </a:t>
            </a:r>
            <a:r>
              <a:rPr lang="en-US" i="1" dirty="0"/>
              <a:t>Free Enterprise Fund</a:t>
            </a:r>
            <a:r>
              <a:rPr lang="en-US" dirty="0"/>
              <a:t> and </a:t>
            </a:r>
            <a:r>
              <a:rPr lang="en-US" i="1" dirty="0"/>
              <a:t>Morrison</a:t>
            </a:r>
            <a:r>
              <a:rPr lang="en-US" dirty="0"/>
              <a:t> both support a Congressional designation of a position as an inferior officers.</a:t>
            </a:r>
          </a:p>
          <a:p>
            <a:r>
              <a:rPr lang="en-US" dirty="0"/>
              <a:t>In </a:t>
            </a:r>
            <a:r>
              <a:rPr lang="en-US" i="1" dirty="0"/>
              <a:t>Lucia</a:t>
            </a:r>
            <a:r>
              <a:rPr lang="en-US" dirty="0"/>
              <a:t>, the court rejected the Congressional determination that ALJs are employees.</a:t>
            </a:r>
          </a:p>
          <a:p>
            <a:pPr lvl="1"/>
            <a:r>
              <a:rPr lang="en-US" dirty="0"/>
              <a:t>Too much independent discretion.</a:t>
            </a:r>
          </a:p>
          <a:p>
            <a:pPr lvl="1"/>
            <a:r>
              <a:rPr lang="en-US" dirty="0"/>
              <a:t>Must be appointed, not hired through Civil Service.</a:t>
            </a:r>
          </a:p>
          <a:p>
            <a:pPr lvl="1"/>
            <a:r>
              <a:rPr lang="en-US" dirty="0"/>
              <a:t>Likely removes ALJ civil service protections and additional statutory protections against being fired – cases on this are still in progress.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F2ED1-CA95-4916-9478-383442F3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91C882-2340-4481-ACAF-249FB8E4D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39"/>
    </mc:Choice>
    <mc:Fallback xmlns="">
      <p:transition spd="slow" advTm="16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3E14BD-6321-40D1-A507-AC3A92191F9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Learning Objectives for Presidential Control and Appointments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Learn the standard for determining whether an office must be a principal officers or can be an inferior officer.</a:t>
            </a:r>
          </a:p>
          <a:p>
            <a:pPr eaLnBrk="1" hangingPunct="1"/>
            <a:r>
              <a:rPr lang="en-US" dirty="0"/>
              <a:t>Learn that the legal standards for determining who is an employee or inferior officer are now evolving.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811BB4-59E9-4E5D-8899-39229CADA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"/>
    </mc:Choice>
    <mc:Fallback xmlns="">
      <p:transition spd="slow" advTm="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Officer or Inferior Officer?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If Congress has designated a position as a principal officer, subject to Senate confirmation, the courts will not second guess the choice. </a:t>
            </a:r>
          </a:p>
          <a:p>
            <a:r>
              <a:rPr lang="en-US" dirty="0"/>
              <a:t>Controversies arise when persons who are affected by the actions of the officer argue that the position should have a higher classification.</a:t>
            </a:r>
          </a:p>
          <a:p>
            <a:pPr lvl="1"/>
            <a:r>
              <a:rPr lang="en-US" i="1" dirty="0"/>
              <a:t>Morrison</a:t>
            </a:r>
            <a:r>
              <a:rPr lang="en-US" dirty="0"/>
              <a:t> and </a:t>
            </a:r>
            <a:r>
              <a:rPr lang="en-US" i="1" dirty="0"/>
              <a:t>Free Enterprise Fund</a:t>
            </a:r>
            <a:r>
              <a:rPr lang="en-US" dirty="0"/>
              <a:t> – should the decisionmaker be a principal officer, rather than an inferior officer.</a:t>
            </a:r>
          </a:p>
          <a:p>
            <a:pPr lvl="1"/>
            <a:r>
              <a:rPr lang="en-US" i="1" dirty="0"/>
              <a:t>Lucia</a:t>
            </a:r>
            <a:r>
              <a:rPr lang="en-US" dirty="0"/>
              <a:t> – should ALJs be appointed as inferior officer rather than hired as employees?</a:t>
            </a:r>
          </a:p>
          <a:p>
            <a:r>
              <a:rPr lang="en-US" dirty="0"/>
              <a:t>The objective of these challenges is to derail the agency proceeding that the contested officer or employee is running.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4D6977-6A80-4166-8545-4BCB4E5E2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77"/>
    </mc:Choice>
    <mc:Fallback xmlns="">
      <p:transition spd="slow" advTm="107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B9CF74A-38B2-4421-94A6-1A361051015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President Nixon and the Independent Counsel Law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/>
              <a:t>The Saturday night massacre.</a:t>
            </a:r>
          </a:p>
          <a:p>
            <a:pPr lvl="1" eaLnBrk="1" hangingPunct="1">
              <a:defRPr/>
            </a:pPr>
            <a:r>
              <a:rPr lang="en-US" dirty="0"/>
              <a:t>Nixon orders the AG to fire the independent counsel who was investigating Watergate</a:t>
            </a:r>
          </a:p>
          <a:p>
            <a:pPr lvl="1" eaLnBrk="1" hangingPunct="1">
              <a:defRPr/>
            </a:pPr>
            <a:r>
              <a:rPr lang="en-US" dirty="0"/>
              <a:t>Two people later, he orders Assistant AG Bork to fire him, probably in a deal already set up by the AG, who had gone on the record previously that he would not fire the independent counsel.</a:t>
            </a:r>
          </a:p>
          <a:p>
            <a:pPr lvl="1" eaLnBrk="1" hangingPunct="1">
              <a:defRPr/>
            </a:pPr>
            <a:r>
              <a:rPr lang="en-US" dirty="0"/>
              <a:t>AAG Bork fired the IC.</a:t>
            </a:r>
          </a:p>
          <a:p>
            <a:pPr eaLnBrk="1" hangingPunct="1">
              <a:defRPr/>
            </a:pPr>
            <a:r>
              <a:rPr lang="en-US" dirty="0"/>
              <a:t>Nixon's indirect firing of the independent prosecutor was the background for the law at issue in </a:t>
            </a:r>
            <a:r>
              <a:rPr lang="en-US" i="1" dirty="0"/>
              <a:t>Morrison</a:t>
            </a:r>
            <a:r>
              <a:rPr lang="en-US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8132CB-08AD-4C11-8240-81E2C2D61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84"/>
    </mc:Choice>
    <mc:Fallback xmlns="">
      <p:transition spd="slow" advTm="81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13211F0-F45E-456C-9754-78C971C2E89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Morrison v. Olson</a:t>
            </a:r>
            <a:r>
              <a:rPr lang="en-US" dirty="0"/>
              <a:t>, 487 US 654 (1988)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Olson challenges the IC law to derail his prosecution.</a:t>
            </a:r>
          </a:p>
          <a:p>
            <a:pPr eaLnBrk="1" hangingPunct="1"/>
            <a:r>
              <a:rPr lang="en-US" dirty="0"/>
              <a:t>The AG appointed the independent counsel.</a:t>
            </a:r>
          </a:p>
          <a:p>
            <a:pPr lvl="1" eaLnBrk="1" hangingPunct="1"/>
            <a:r>
              <a:rPr lang="en-US" dirty="0"/>
              <a:t>What class of officer can be appointed by agency heads?</a:t>
            </a:r>
          </a:p>
          <a:p>
            <a:pPr lvl="1" eaLnBrk="1" hangingPunct="1"/>
            <a:r>
              <a:rPr lang="en-US" dirty="0"/>
              <a:t>The AG can remove the counsel for cause.</a:t>
            </a:r>
          </a:p>
          <a:p>
            <a:pPr eaLnBrk="1" hangingPunct="1"/>
            <a:r>
              <a:rPr lang="en-US" dirty="0"/>
              <a:t>This independent counsel was appointed under a statute that is not longer in effect.</a:t>
            </a:r>
          </a:p>
          <a:p>
            <a:pPr lvl="1" eaLnBrk="1" hangingPunct="1"/>
            <a:r>
              <a:rPr lang="en-US" dirty="0"/>
              <a:t>Contemporary independent counsel such as Mueller operate on administrative rules of the DOJ.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4C595C-5AD4-4DD2-89B5-D4AF3C7A2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36"/>
    </mc:Choice>
    <mc:Fallback xmlns="">
      <p:transition spd="slow" advTm="54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3AF2754-205D-4C99-A1C3-8BD1B558CB4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was the Key Legal Question in Olson?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Does requiring good cause to remove the IC impermissibly interfere with the president's power to carry out the laws?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If so, then the IC is improperly appointed and cannot bring charges against Olson.</a:t>
            </a:r>
          </a:p>
          <a:p>
            <a:pPr lvl="0" eaLnBrk="1" hangingPunct="1">
              <a:lnSpc>
                <a:spcPct val="80000"/>
              </a:lnSpc>
            </a:pPr>
            <a:r>
              <a:rPr lang="en-US" dirty="0"/>
              <a:t>What are the controls on the IC?</a:t>
            </a:r>
          </a:p>
          <a:p>
            <a:pPr lvl="1" eaLnBrk="1" hangingPunct="1">
              <a:lnSpc>
                <a:spcPct val="80000"/>
              </a:lnSpc>
            </a:pPr>
            <a:r>
              <a:rPr lang="en-US" baseline="0" dirty="0"/>
              <a:t>Appointed and can be removed for cause</a:t>
            </a:r>
            <a:r>
              <a:rPr lang="en-US" dirty="0"/>
              <a:t> </a:t>
            </a:r>
            <a:r>
              <a:rPr lang="en-US" baseline="0" dirty="0"/>
              <a:t>by the AG.</a:t>
            </a:r>
          </a:p>
          <a:p>
            <a:pPr lvl="1" eaLnBrk="1" hangingPunct="1"/>
            <a:r>
              <a:rPr lang="en-US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IC statute limits the scope of the IC’s inquiry.</a:t>
            </a:r>
          </a:p>
          <a:p>
            <a:pPr lvl="1" eaLnBrk="1" hangingPunct="1"/>
            <a:r>
              <a:rPr lang="en-US" dirty="0">
                <a:ea typeface="+mn-ea"/>
                <a:cs typeface="+mn-cs"/>
              </a:rPr>
              <a:t>The jurisdiction of the IC is set by the AG.</a:t>
            </a:r>
            <a:endParaRPr lang="en-US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9181DB-1DA4-4DDE-87D2-E0549736C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9"/>
    </mc:Choice>
    <mc:Fallback xmlns="">
      <p:transition spd="slow" advTm="4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FFD54-2D32-4C96-8A6F-62556595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Court’s Ruling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61B45-EBDF-41B2-9B95-8F902A006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The majority:</a:t>
            </a:r>
          </a:p>
          <a:p>
            <a:pPr lvl="1" eaLnBrk="1" hangingPunct="1"/>
            <a:r>
              <a:rPr lang="en-US" dirty="0"/>
              <a:t>The AG retains enough control over the IC for the IC to be properly appointed as an inferior officer.</a:t>
            </a:r>
          </a:p>
          <a:p>
            <a:pPr eaLnBrk="1" hangingPunct="1"/>
            <a:r>
              <a:rPr lang="en-US" dirty="0"/>
              <a:t>Scalia, in dissent, saw this as a stark limitation on the president's power to exclusively control the executive branch.</a:t>
            </a:r>
          </a:p>
          <a:p>
            <a:pPr lvl="1" eaLnBrk="1" hangingPunct="1"/>
            <a:r>
              <a:rPr lang="en-US" dirty="0"/>
              <a:t>As he predicted, the IC in the Whitewater investigation of the Clintons during President Clinton’s term in office had few real limits.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56E9B-693B-4780-89CA-2D2CC731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0331D9-8D9B-4F46-9ED5-A1D2CC624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3"/>
    </mc:Choice>
    <mc:Fallback xmlns="">
      <p:transition spd="slow" advTm="6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</a:t>
            </a:r>
            <a:r>
              <a:rPr lang="en-US" dirty="0" err="1"/>
              <a:t>Regs</a:t>
            </a:r>
            <a:r>
              <a:rPr lang="en-US" dirty="0"/>
              <a:t> on the Special Counsel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https://biotech.law.lsu.edu/blog/CFR-2016-title28-vol2-part600.pdf</a:t>
            </a:r>
            <a:endParaRPr lang="en-US" dirty="0"/>
          </a:p>
          <a:p>
            <a:r>
              <a:rPr lang="en-US" dirty="0"/>
              <a:t>There is no IC authorizing statue. </a:t>
            </a:r>
          </a:p>
          <a:p>
            <a:pPr lvl="1"/>
            <a:r>
              <a:rPr lang="en-US" dirty="0"/>
              <a:t>It </a:t>
            </a:r>
            <a:r>
              <a:rPr lang="en-US" dirty="0" err="1"/>
              <a:t>sunsetted</a:t>
            </a:r>
            <a:r>
              <a:rPr lang="en-US" dirty="0"/>
              <a:t> and not renewed.</a:t>
            </a:r>
          </a:p>
          <a:p>
            <a:r>
              <a:rPr lang="en-US" dirty="0"/>
              <a:t>The IC is governed by internal DOJ rules. </a:t>
            </a:r>
          </a:p>
          <a:p>
            <a:r>
              <a:rPr lang="en-US" dirty="0"/>
              <a:t>The IC is only allowed to investigate what is approved by the AG or his/her designee.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4715C8-33AD-409A-8D5E-2AE67C996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78"/>
    </mc:Choice>
    <mc:Fallback xmlns="">
      <p:transition spd="slow" advTm="68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Free Enterprise Fund v. PCAOB</a:t>
            </a:r>
            <a:r>
              <a:rPr lang="en-US" dirty="0"/>
              <a:t>, 130 S.Ct. 3138 (2010) -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PCAOB is the agency that regulates accounting firms.</a:t>
            </a:r>
          </a:p>
          <a:p>
            <a:r>
              <a:rPr lang="en-US" dirty="0"/>
              <a:t>Members are appointed by the SEC commissioners, not the President.</a:t>
            </a:r>
          </a:p>
          <a:p>
            <a:pPr rtl="0" eaLnBrk="0" fontAlgn="base" hangingPunct="0"/>
            <a:r>
              <a:rPr lang="en-US" sz="3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Board’s rules and its imposition of sanctions on accounting firms are subject to approval and alteration by the SEC commissioners.</a:t>
            </a:r>
            <a:endParaRPr lang="en-US" sz="3200" dirty="0">
              <a:effectLst/>
            </a:endParaRPr>
          </a:p>
          <a:p>
            <a:pPr rtl="0" eaLnBrk="0" fontAlgn="base" hangingPunct="0"/>
            <a:r>
              <a:rPr lang="en-US" sz="3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 of the </a:t>
            </a:r>
            <a:r>
              <a:rPr lang="en-US" dirty="0"/>
              <a:t>PCAOB </a:t>
            </a:r>
            <a:r>
              <a:rPr lang="en-US" sz="3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 are removable ‘‘at will’’ by the SEC Commissioners.</a:t>
            </a:r>
            <a:endParaRPr lang="en-US" dirty="0">
              <a:effectLst/>
            </a:endParaRPr>
          </a:p>
          <a:p>
            <a:pPr lvl="1"/>
            <a:r>
              <a:rPr lang="en-US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(After the Court struck “for cause removal” in the second part of this case.)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171487-99BF-451E-AC6C-9254352B7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8"/>
    </mc:Choice>
    <mc:Fallback xmlns="">
      <p:transition spd="slow" advTm="43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5266</TotalTime>
  <Words>822</Words>
  <Application>Microsoft Office PowerPoint</Application>
  <PresentationFormat>On-screen Show (4:3)</PresentationFormat>
  <Paragraphs>69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Narrow</vt:lpstr>
      <vt:lpstr>Tahoma</vt:lpstr>
      <vt:lpstr>Wingdings</vt:lpstr>
      <vt:lpstr>Blends</vt:lpstr>
      <vt:lpstr>Chapter 2</vt:lpstr>
      <vt:lpstr>Learning Objectives for Presidential Control and Appointments</vt:lpstr>
      <vt:lpstr>Principal Officer or Inferior Officer?</vt:lpstr>
      <vt:lpstr>President Nixon and the Independent Counsel Law</vt:lpstr>
      <vt:lpstr>Morrison v. Olson, 487 US 654 (1988)</vt:lpstr>
      <vt:lpstr>What was the Key Legal Question in Olson?</vt:lpstr>
      <vt:lpstr>The Court’s Ruling</vt:lpstr>
      <vt:lpstr>Current Regs on the Special Counsel</vt:lpstr>
      <vt:lpstr>Free Enterprise Fund v. PCAOB, 130 S.Ct. 3138 (2010) - I</vt:lpstr>
      <vt:lpstr>What is the Standard?</vt:lpstr>
      <vt:lpstr>The Shifting Ground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P Richards</cp:lastModifiedBy>
  <cp:revision>301</cp:revision>
  <dcterms:created xsi:type="dcterms:W3CDTF">2008-01-16T20:46:13Z</dcterms:created>
  <dcterms:modified xsi:type="dcterms:W3CDTF">2023-05-29T13:58:23Z</dcterms:modified>
</cp:coreProperties>
</file>