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5"/>
  </p:notesMasterIdLst>
  <p:sldIdLst>
    <p:sldId id="256" r:id="rId2"/>
    <p:sldId id="444" r:id="rId3"/>
    <p:sldId id="446" r:id="rId4"/>
    <p:sldId id="447" r:id="rId5"/>
    <p:sldId id="1211" r:id="rId6"/>
    <p:sldId id="1217" r:id="rId7"/>
    <p:sldId id="533" r:id="rId8"/>
    <p:sldId id="449" r:id="rId9"/>
    <p:sldId id="1212" r:id="rId10"/>
    <p:sldId id="429" r:id="rId11"/>
    <p:sldId id="430" r:id="rId12"/>
    <p:sldId id="1213" r:id="rId13"/>
    <p:sldId id="1216" r:id="rId1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127" d="100"/>
          <a:sy n="127" d="100"/>
        </p:scale>
        <p:origin x="1148" y="76"/>
      </p:cViewPr>
      <p:guideLst>
        <p:guide orient="horz" pos="2160"/>
        <p:guide pos="2880"/>
      </p:guideLst>
    </p:cSldViewPr>
  </p:slideViewPr>
  <p:outlineViewPr>
    <p:cViewPr>
      <p:scale>
        <a:sx n="33" d="100"/>
        <a:sy n="33" d="100"/>
      </p:scale>
      <p:origin x="0" y="-1779"/>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1.xml"/><Relationship Id="rId5" Type="http://schemas.openxmlformats.org/officeDocument/2006/relationships/slide" Target="slides/slide10.xml"/><Relationship Id="rId4"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9T19:35:14.512"/>
    </inkml:context>
    <inkml:brush xml:id="br0">
      <inkml:brushProperty name="width" value="0.025" units="cm"/>
      <inkml:brushProperty name="height" value="0.025" units="cm"/>
      <inkml:brushProperty name="ignorePressure" value="1"/>
    </inkml:brush>
  </inkml:definitions>
  <inkml:trace contextRef="#ctx0" brushRef="#br0">0 0,'1363'0,"-1347"0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9T19:36:10.064"/>
    </inkml:context>
    <inkml:brush xml:id="br0">
      <inkml:brushProperty name="width" value="0.025" units="cm"/>
      <inkml:brushProperty name="height" value="0.025" units="cm"/>
      <inkml:brushProperty name="ignorePressure" value="1"/>
    </inkml:brush>
  </inkml:definitions>
  <inkml:trace contextRef="#ctx0" brushRef="#br0">8 0,'0'498,"0"-488,-1-17,-2-23,3 27,-3-30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9T19:36:30.077"/>
    </inkml:context>
    <inkml:brush xml:id="br0">
      <inkml:brushProperty name="width" value="0.025" units="cm"/>
      <inkml:brushProperty name="height" value="0.025" units="cm"/>
      <inkml:brushProperty name="ignorePressure" value="1"/>
    </inkml:brush>
  </inkml:definitions>
  <inkml:trace contextRef="#ctx0" brushRef="#br0">0 0,'2735'0,"-2721"0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18582A8-B67A-4D3A-8BB1-4E582137063D}" type="slidenum">
              <a:rPr lang="en-US"/>
              <a:pPr>
                <a:defRPr/>
              </a:pPr>
              <a:t>‹#›</a:t>
            </a:fld>
            <a:endParaRPr lang="en-US"/>
          </a:p>
        </p:txBody>
      </p:sp>
    </p:spTree>
    <p:extLst>
      <p:ext uri="{BB962C8B-B14F-4D97-AF65-F5344CB8AC3E}">
        <p14:creationId xmlns:p14="http://schemas.microsoft.com/office/powerpoint/2010/main" val="395452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4352923-D39C-456D-A4D0-962C6C599CDA}" type="slidenum">
              <a:rPr lang="en-US"/>
              <a:pPr>
                <a:defRPr/>
              </a:pPr>
              <a:t>‹#›</a:t>
            </a:fld>
            <a:endParaRPr lang="en-US"/>
          </a:p>
        </p:txBody>
      </p:sp>
    </p:spTree>
    <p:extLst>
      <p:ext uri="{BB962C8B-B14F-4D97-AF65-F5344CB8AC3E}">
        <p14:creationId xmlns:p14="http://schemas.microsoft.com/office/powerpoint/2010/main" val="36347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EF865A-A5C2-4361-AFA7-F12A71F589DC}" type="slidenum">
              <a:rPr lang="en-US"/>
              <a:pPr>
                <a:defRPr/>
              </a:pPr>
              <a:t>‹#›</a:t>
            </a:fld>
            <a:endParaRPr lang="en-US"/>
          </a:p>
        </p:txBody>
      </p:sp>
    </p:spTree>
    <p:extLst>
      <p:ext uri="{BB962C8B-B14F-4D97-AF65-F5344CB8AC3E}">
        <p14:creationId xmlns:p14="http://schemas.microsoft.com/office/powerpoint/2010/main" val="102761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F31B5D-E1B1-4491-AAAE-CEE8C8D05E9A}" type="slidenum">
              <a:rPr lang="en-US"/>
              <a:pPr>
                <a:defRPr/>
              </a:pPr>
              <a:t>‹#›</a:t>
            </a:fld>
            <a:endParaRPr lang="en-US"/>
          </a:p>
        </p:txBody>
      </p:sp>
    </p:spTree>
    <p:extLst>
      <p:ext uri="{BB962C8B-B14F-4D97-AF65-F5344CB8AC3E}">
        <p14:creationId xmlns:p14="http://schemas.microsoft.com/office/powerpoint/2010/main" val="15267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C739B67-DB22-4103-985A-E8E1D242EF5C}" type="slidenum">
              <a:rPr lang="en-US"/>
              <a:pPr>
                <a:defRPr/>
              </a:pPr>
              <a:t>‹#›</a:t>
            </a:fld>
            <a:endParaRPr lang="en-US"/>
          </a:p>
        </p:txBody>
      </p:sp>
    </p:spTree>
    <p:extLst>
      <p:ext uri="{BB962C8B-B14F-4D97-AF65-F5344CB8AC3E}">
        <p14:creationId xmlns:p14="http://schemas.microsoft.com/office/powerpoint/2010/main" val="266876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F900119-3852-4FC6-AAB3-F84098667AB8}" type="slidenum">
              <a:rPr lang="en-US"/>
              <a:pPr>
                <a:defRPr/>
              </a:pPr>
              <a:t>‹#›</a:t>
            </a:fld>
            <a:endParaRPr lang="en-US"/>
          </a:p>
        </p:txBody>
      </p:sp>
    </p:spTree>
    <p:extLst>
      <p:ext uri="{BB962C8B-B14F-4D97-AF65-F5344CB8AC3E}">
        <p14:creationId xmlns:p14="http://schemas.microsoft.com/office/powerpoint/2010/main" val="266570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E4E0026-D864-4E85-B824-E57D3FA75B4F}" type="slidenum">
              <a:rPr lang="en-US"/>
              <a:pPr>
                <a:defRPr/>
              </a:pPr>
              <a:t>‹#›</a:t>
            </a:fld>
            <a:endParaRPr lang="en-US"/>
          </a:p>
        </p:txBody>
      </p:sp>
    </p:spTree>
    <p:extLst>
      <p:ext uri="{BB962C8B-B14F-4D97-AF65-F5344CB8AC3E}">
        <p14:creationId xmlns:p14="http://schemas.microsoft.com/office/powerpoint/2010/main" val="241549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CD5AE45-A9C7-42A7-8E26-99419F48295B}" type="slidenum">
              <a:rPr lang="en-US"/>
              <a:pPr>
                <a:defRPr/>
              </a:pPr>
              <a:t>‹#›</a:t>
            </a:fld>
            <a:endParaRPr lang="en-US"/>
          </a:p>
        </p:txBody>
      </p:sp>
    </p:spTree>
    <p:extLst>
      <p:ext uri="{BB962C8B-B14F-4D97-AF65-F5344CB8AC3E}">
        <p14:creationId xmlns:p14="http://schemas.microsoft.com/office/powerpoint/2010/main" val="24253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139356F-821D-42E3-BE01-4E77970EB498}" type="slidenum">
              <a:rPr lang="en-US"/>
              <a:pPr>
                <a:defRPr/>
              </a:pPr>
              <a:t>‹#›</a:t>
            </a:fld>
            <a:endParaRPr lang="en-US"/>
          </a:p>
        </p:txBody>
      </p:sp>
    </p:spTree>
    <p:extLst>
      <p:ext uri="{BB962C8B-B14F-4D97-AF65-F5344CB8AC3E}">
        <p14:creationId xmlns:p14="http://schemas.microsoft.com/office/powerpoint/2010/main" val="325107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6139859-AD81-420F-8913-F6E36948823B}" type="slidenum">
              <a:rPr lang="en-US"/>
              <a:pPr>
                <a:defRPr/>
              </a:pPr>
              <a:t>‹#›</a:t>
            </a:fld>
            <a:endParaRPr lang="en-US"/>
          </a:p>
        </p:txBody>
      </p:sp>
    </p:spTree>
    <p:extLst>
      <p:ext uri="{BB962C8B-B14F-4D97-AF65-F5344CB8AC3E}">
        <p14:creationId xmlns:p14="http://schemas.microsoft.com/office/powerpoint/2010/main" val="1728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E9B439D-AC06-4CC0-A4D5-B3E9970ABCC5}" type="slidenum">
              <a:rPr lang="en-US"/>
              <a:pPr>
                <a:defRPr/>
              </a:pPr>
              <a:t>‹#›</a:t>
            </a:fld>
            <a:endParaRPr lang="en-US"/>
          </a:p>
        </p:txBody>
      </p:sp>
    </p:spTree>
    <p:extLst>
      <p:ext uri="{BB962C8B-B14F-4D97-AF65-F5344CB8AC3E}">
        <p14:creationId xmlns:p14="http://schemas.microsoft.com/office/powerpoint/2010/main" val="9074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4729C61-5708-442A-821A-81341DAEE5EE}" type="slidenum">
              <a:rPr lang="en-US"/>
              <a:pPr>
                <a:defRPr/>
              </a:pPr>
              <a:t>‹#›</a:t>
            </a:fld>
            <a:endParaRPr lang="en-US"/>
          </a:p>
        </p:txBody>
      </p:sp>
    </p:spTree>
    <p:extLst>
      <p:ext uri="{BB962C8B-B14F-4D97-AF65-F5344CB8AC3E}">
        <p14:creationId xmlns:p14="http://schemas.microsoft.com/office/powerpoint/2010/main" val="5273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8955139-23F9-45EA-8E55-329AE38832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customXml" Target="../ink/ink2.xml"/><Relationship Id="rId5" Type="http://schemas.openxmlformats.org/officeDocument/2006/relationships/image" Target="../media/image4.png"/><Relationship Id="rId10" Type="http://schemas.openxmlformats.org/officeDocument/2006/relationships/image" Target="../media/image4.png"/><Relationship Id="rId4" Type="http://schemas.openxmlformats.org/officeDocument/2006/relationships/customXml" Target="../ink/ink1.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pPr eaLnBrk="1" hangingPunct="1"/>
            <a:r>
              <a:rPr lang="en-US" dirty="0"/>
              <a:t>Chapter 2</a:t>
            </a:r>
          </a:p>
        </p:txBody>
      </p:sp>
      <p:sp>
        <p:nvSpPr>
          <p:cNvPr id="2" name="Subtitle 1"/>
          <p:cNvSpPr>
            <a:spLocks noGrp="1"/>
          </p:cNvSpPr>
          <p:nvPr>
            <p:ph type="subTitle" idx="1"/>
          </p:nvPr>
        </p:nvSpPr>
        <p:spPr/>
        <p:txBody>
          <a:bodyPr/>
          <a:lstStyle/>
          <a:p>
            <a:r>
              <a:rPr lang="en-US" dirty="0"/>
              <a:t>Presidential Control and the Federal Workforce</a:t>
            </a:r>
          </a:p>
        </p:txBody>
      </p:sp>
      <p:sp>
        <p:nvSpPr>
          <p:cNvPr id="3074" name="Rectangle 16"/>
          <p:cNvSpPr>
            <a:spLocks noGrp="1" noChangeArrowheads="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1A7DA5-645B-4806-8966-E0ABFE1EA3D9}" type="slidenum">
              <a:rPr lang="en-US" smtClean="0">
                <a:solidFill>
                  <a:schemeClr val="bg2"/>
                </a:solidFill>
              </a:rPr>
              <a:pPr/>
              <a:t>1</a:t>
            </a:fld>
            <a:endParaRPr lang="en-US">
              <a:solidFill>
                <a:schemeClr val="bg2"/>
              </a:solidFill>
            </a:endParaRPr>
          </a:p>
        </p:txBody>
      </p:sp>
      <p:pic>
        <p:nvPicPr>
          <p:cNvPr id="3" name="Audio 2">
            <a:hlinkClick r:id="" action="ppaction://media"/>
            <a:extLst>
              <a:ext uri="{FF2B5EF4-FFF2-40B4-BE49-F238E27FC236}">
                <a16:creationId xmlns:a16="http://schemas.microsoft.com/office/drawing/2014/main" id="{5375DCF8-7ACA-497A-9425-D842BA63F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29"/>
    </mc:Choice>
    <mc:Fallback xmlns="">
      <p:transition spd="slow" advTm="1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1B3BA8B-F9A7-460E-8710-05D57D70761D}" type="slidenum">
              <a:rPr lang="en-US" smtClean="0"/>
              <a:pPr/>
              <a:t>10</a:t>
            </a:fld>
            <a:endParaRPr lang="en-US"/>
          </a:p>
        </p:txBody>
      </p:sp>
      <p:sp>
        <p:nvSpPr>
          <p:cNvPr id="7171" name="Rectangle 2"/>
          <p:cNvSpPr>
            <a:spLocks noGrp="1" noChangeArrowheads="1"/>
          </p:cNvSpPr>
          <p:nvPr>
            <p:ph type="title"/>
          </p:nvPr>
        </p:nvSpPr>
        <p:spPr/>
        <p:txBody>
          <a:bodyPr/>
          <a:lstStyle/>
          <a:p>
            <a:pPr eaLnBrk="1" hangingPunct="1"/>
            <a:r>
              <a:rPr lang="en-US" dirty="0"/>
              <a:t>Civil Service</a:t>
            </a:r>
          </a:p>
        </p:txBody>
      </p:sp>
      <p:sp>
        <p:nvSpPr>
          <p:cNvPr id="7172" name="Rectangle 3"/>
          <p:cNvSpPr>
            <a:spLocks noGrp="1" noChangeArrowheads="1"/>
          </p:cNvSpPr>
          <p:nvPr>
            <p:ph type="body" idx="1"/>
          </p:nvPr>
        </p:nvSpPr>
        <p:spPr/>
        <p:txBody>
          <a:bodyPr>
            <a:normAutofit lnSpcReduction="10000"/>
          </a:bodyPr>
          <a:lstStyle/>
          <a:p>
            <a:pPr eaLnBrk="1" hangingPunct="1">
              <a:lnSpc>
                <a:spcPct val="90000"/>
              </a:lnSpc>
            </a:pPr>
            <a:r>
              <a:rPr lang="en-US" dirty="0"/>
              <a:t>Congress developed the Civil Service to protect workers from losing their jobs every time the administration changed.</a:t>
            </a:r>
          </a:p>
          <a:p>
            <a:pPr eaLnBrk="1" hangingPunct="1">
              <a:lnSpc>
                <a:spcPct val="90000"/>
              </a:lnSpc>
            </a:pPr>
            <a:r>
              <a:rPr lang="en-US" dirty="0"/>
              <a:t>Most government employees are in the civil service and can only be fired for cause with due process.</a:t>
            </a:r>
          </a:p>
          <a:p>
            <a:pPr lvl="1" eaLnBrk="1" hangingPunct="1">
              <a:lnSpc>
                <a:spcPct val="90000"/>
              </a:lnSpc>
            </a:pPr>
            <a:r>
              <a:rPr lang="en-US" dirty="0"/>
              <a:t>Limited or no due process for national security agencies.</a:t>
            </a:r>
          </a:p>
          <a:p>
            <a:pPr lvl="1" eaLnBrk="1" hangingPunct="1">
              <a:lnSpc>
                <a:spcPct val="90000"/>
              </a:lnSpc>
            </a:pPr>
            <a:r>
              <a:rPr lang="en-US" dirty="0"/>
              <a:t>This was carried over and broadened in the Homeland Security Agency.</a:t>
            </a:r>
          </a:p>
        </p:txBody>
      </p:sp>
      <p:pic>
        <p:nvPicPr>
          <p:cNvPr id="2" name="Audio 1">
            <a:hlinkClick r:id="" action="ppaction://media"/>
            <a:extLst>
              <a:ext uri="{FF2B5EF4-FFF2-40B4-BE49-F238E27FC236}">
                <a16:creationId xmlns:a16="http://schemas.microsoft.com/office/drawing/2014/main" id="{A3C612D6-F4F8-4878-9213-16DA6E27CF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03359941"/>
      </p:ext>
    </p:extLst>
  </p:cSld>
  <p:clrMapOvr>
    <a:masterClrMapping/>
  </p:clrMapOvr>
  <mc:AlternateContent xmlns:mc="http://schemas.openxmlformats.org/markup-compatibility/2006" xmlns:p14="http://schemas.microsoft.com/office/powerpoint/2010/main">
    <mc:Choice Requires="p14">
      <p:transition spd="slow" p14:dur="2000" advTm="90419"/>
    </mc:Choice>
    <mc:Fallback xmlns="">
      <p:transition spd="slow" advTm="9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C972BDE-C2F2-41C1-9A96-6DF0A7F6CD37}" type="slidenum">
              <a:rPr lang="en-US" smtClean="0"/>
              <a:pPr/>
              <a:t>11</a:t>
            </a:fld>
            <a:endParaRPr lang="en-US"/>
          </a:p>
        </p:txBody>
      </p:sp>
      <p:sp>
        <p:nvSpPr>
          <p:cNvPr id="8195" name="Rectangle 2"/>
          <p:cNvSpPr>
            <a:spLocks noGrp="1" noChangeArrowheads="1"/>
          </p:cNvSpPr>
          <p:nvPr>
            <p:ph type="title"/>
          </p:nvPr>
        </p:nvSpPr>
        <p:spPr/>
        <p:txBody>
          <a:bodyPr/>
          <a:lstStyle/>
          <a:p>
            <a:pPr eaLnBrk="1" hangingPunct="1"/>
            <a:r>
              <a:rPr lang="en-US" dirty="0"/>
              <a:t>Pros and Cons of the Civil Service</a:t>
            </a:r>
          </a:p>
        </p:txBody>
      </p:sp>
      <p:sp>
        <p:nvSpPr>
          <p:cNvPr id="8196" name="Rectangle 3"/>
          <p:cNvSpPr>
            <a:spLocks noGrp="1" noChangeArrowheads="1"/>
          </p:cNvSpPr>
          <p:nvPr>
            <p:ph type="body" idx="1"/>
          </p:nvPr>
        </p:nvSpPr>
        <p:spPr/>
        <p:txBody>
          <a:bodyPr/>
          <a:lstStyle/>
          <a:p>
            <a:pPr eaLnBrk="1" hangingPunct="1">
              <a:lnSpc>
                <a:spcPct val="80000"/>
              </a:lnSpc>
            </a:pPr>
            <a:r>
              <a:rPr lang="en-US" dirty="0"/>
              <a:t>Why is civil service status important to you if you want to be a government lawyer?</a:t>
            </a:r>
          </a:p>
          <a:p>
            <a:pPr eaLnBrk="1" hangingPunct="1">
              <a:lnSpc>
                <a:spcPct val="80000"/>
              </a:lnSpc>
            </a:pPr>
            <a:r>
              <a:rPr lang="en-US" dirty="0"/>
              <a:t>Creates a career track for people without lucrative jobs outside government.</a:t>
            </a:r>
          </a:p>
          <a:p>
            <a:pPr lvl="1" eaLnBrk="1" hangingPunct="1">
              <a:lnSpc>
                <a:spcPct val="80000"/>
              </a:lnSpc>
            </a:pPr>
            <a:r>
              <a:rPr lang="en-US" dirty="0"/>
              <a:t>CDC disease control experts.</a:t>
            </a:r>
          </a:p>
          <a:p>
            <a:pPr lvl="1" eaLnBrk="1" hangingPunct="1">
              <a:lnSpc>
                <a:spcPct val="80000"/>
              </a:lnSpc>
            </a:pPr>
            <a:r>
              <a:rPr lang="en-US" dirty="0"/>
              <a:t>Interior department plague experts.</a:t>
            </a:r>
          </a:p>
          <a:p>
            <a:pPr eaLnBrk="1" hangingPunct="1">
              <a:lnSpc>
                <a:spcPct val="80000"/>
              </a:lnSpc>
            </a:pPr>
            <a:r>
              <a:rPr lang="en-US" dirty="0"/>
              <a:t>What are the problems with the system?</a:t>
            </a:r>
          </a:p>
          <a:p>
            <a:pPr eaLnBrk="1" hangingPunct="1">
              <a:lnSpc>
                <a:spcPct val="80000"/>
              </a:lnSpc>
            </a:pPr>
            <a:r>
              <a:rPr lang="en-US" dirty="0"/>
              <a:t>How high should it go?</a:t>
            </a:r>
          </a:p>
          <a:p>
            <a:pPr lvl="1" eaLnBrk="1" hangingPunct="1">
              <a:lnSpc>
                <a:spcPct val="80000"/>
              </a:lnSpc>
            </a:pPr>
            <a:r>
              <a:rPr lang="en-US" dirty="0"/>
              <a:t>Contrast with France.</a:t>
            </a:r>
          </a:p>
        </p:txBody>
      </p:sp>
      <p:pic>
        <p:nvPicPr>
          <p:cNvPr id="2" name="Audio 1">
            <a:hlinkClick r:id="" action="ppaction://media"/>
            <a:extLst>
              <a:ext uri="{FF2B5EF4-FFF2-40B4-BE49-F238E27FC236}">
                <a16:creationId xmlns:a16="http://schemas.microsoft.com/office/drawing/2014/main" id="{8C08D887-05D5-40C4-8922-FBB61CDF1E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476591540"/>
      </p:ext>
    </p:extLst>
  </p:cSld>
  <p:clrMapOvr>
    <a:masterClrMapping/>
  </p:clrMapOvr>
  <mc:AlternateContent xmlns:mc="http://schemas.openxmlformats.org/markup-compatibility/2006" xmlns:p14="http://schemas.microsoft.com/office/powerpoint/2010/main">
    <mc:Choice Requires="p14">
      <p:transition spd="slow" p14:dur="2000" advTm="178933"/>
    </mc:Choice>
    <mc:Fallback xmlns="">
      <p:transition spd="slow" advTm="178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982A-5FB4-4850-9A34-BB01E59F9DEE}"/>
              </a:ext>
            </a:extLst>
          </p:cNvPr>
          <p:cNvSpPr>
            <a:spLocks noGrp="1"/>
          </p:cNvSpPr>
          <p:nvPr>
            <p:ph type="title"/>
          </p:nvPr>
        </p:nvSpPr>
        <p:spPr/>
        <p:txBody>
          <a:bodyPr/>
          <a:lstStyle/>
          <a:p>
            <a:r>
              <a:rPr lang="en-US" dirty="0"/>
              <a:t>Is it a Job for Life?</a:t>
            </a:r>
          </a:p>
        </p:txBody>
      </p:sp>
      <p:sp>
        <p:nvSpPr>
          <p:cNvPr id="3" name="Content Placeholder 2">
            <a:extLst>
              <a:ext uri="{FF2B5EF4-FFF2-40B4-BE49-F238E27FC236}">
                <a16:creationId xmlns:a16="http://schemas.microsoft.com/office/drawing/2014/main" id="{F4A1F69B-CD36-4D3A-8594-28FA445EDD47}"/>
              </a:ext>
            </a:extLst>
          </p:cNvPr>
          <p:cNvSpPr>
            <a:spLocks noGrp="1"/>
          </p:cNvSpPr>
          <p:nvPr>
            <p:ph idx="1"/>
          </p:nvPr>
        </p:nvSpPr>
        <p:spPr/>
        <p:txBody>
          <a:bodyPr>
            <a:normAutofit fontScale="77500" lnSpcReduction="20000"/>
          </a:bodyPr>
          <a:lstStyle/>
          <a:p>
            <a:r>
              <a:rPr lang="en-US" dirty="0"/>
              <a:t>If an employee’s job is eliminated through internal agency reorganization or Congressional action, such as cutting funding to the agency, an employee can be laid off.</a:t>
            </a:r>
          </a:p>
          <a:p>
            <a:pPr lvl="1"/>
            <a:r>
              <a:rPr lang="en-US" dirty="0"/>
              <a:t>The employee has some rights to bid on other government jobs that are open, but is not guaranteed continued employment. </a:t>
            </a:r>
          </a:p>
          <a:p>
            <a:r>
              <a:rPr lang="en-US" dirty="0"/>
              <a:t>The agency can also encourage workers to quit.</a:t>
            </a:r>
          </a:p>
          <a:p>
            <a:pPr lvl="1"/>
            <a:r>
              <a:rPr lang="en-US" dirty="0"/>
              <a:t>Assign employees work that has nothing to do with their expertise.</a:t>
            </a:r>
          </a:p>
          <a:p>
            <a:pPr lvl="1"/>
            <a:r>
              <a:rPr lang="en-US" dirty="0"/>
              <a:t>Assign employee no work at all and do not let them do anything else.</a:t>
            </a:r>
          </a:p>
          <a:p>
            <a:pPr lvl="1"/>
            <a:r>
              <a:rPr lang="en-US" dirty="0"/>
              <a:t>Relocate the department to the ends of the earth and hope everyone will quit rather than transfer.</a:t>
            </a:r>
          </a:p>
        </p:txBody>
      </p:sp>
      <p:sp>
        <p:nvSpPr>
          <p:cNvPr id="4" name="Slide Number Placeholder 3">
            <a:extLst>
              <a:ext uri="{FF2B5EF4-FFF2-40B4-BE49-F238E27FC236}">
                <a16:creationId xmlns:a16="http://schemas.microsoft.com/office/drawing/2014/main" id="{D2770AD3-757F-44AE-A2F4-AB1FFF73ABEC}"/>
              </a:ext>
            </a:extLst>
          </p:cNvPr>
          <p:cNvSpPr>
            <a:spLocks noGrp="1"/>
          </p:cNvSpPr>
          <p:nvPr>
            <p:ph type="sldNum" sz="quarter" idx="12"/>
          </p:nvPr>
        </p:nvSpPr>
        <p:spPr/>
        <p:txBody>
          <a:bodyPr/>
          <a:lstStyle/>
          <a:p>
            <a:pPr>
              <a:defRPr/>
            </a:pPr>
            <a:fld id="{CC739B67-DB22-4103-985A-E8E1D242EF5C}" type="slidenum">
              <a:rPr lang="en-US" smtClean="0"/>
              <a:pPr>
                <a:defRPr/>
              </a:pPr>
              <a:t>12</a:t>
            </a:fld>
            <a:endParaRPr lang="en-US"/>
          </a:p>
        </p:txBody>
      </p:sp>
      <p:pic>
        <p:nvPicPr>
          <p:cNvPr id="7" name="Audio 6">
            <a:hlinkClick r:id="" action="ppaction://media"/>
            <a:extLst>
              <a:ext uri="{FF2B5EF4-FFF2-40B4-BE49-F238E27FC236}">
                <a16:creationId xmlns:a16="http://schemas.microsoft.com/office/drawing/2014/main" id="{AD68AB44-663F-43EE-921A-4CF6EBA51E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787510"/>
      </p:ext>
    </p:extLst>
  </p:cSld>
  <p:clrMapOvr>
    <a:masterClrMapping/>
  </p:clrMapOvr>
  <mc:AlternateContent xmlns:mc="http://schemas.openxmlformats.org/markup-compatibility/2006">
    <mc:Choice xmlns:p14="http://schemas.microsoft.com/office/powerpoint/2010/main" Requires="p14">
      <p:transition spd="slow" p14:dur="2000" advTm="125654"/>
    </mc:Choice>
    <mc:Fallback>
      <p:transition spd="slow" advTm="125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925BE-9FC9-453F-932C-31BC756E5069}"/>
              </a:ext>
            </a:extLst>
          </p:cNvPr>
          <p:cNvSpPr>
            <a:spLocks noGrp="1"/>
          </p:cNvSpPr>
          <p:nvPr>
            <p:ph type="title"/>
          </p:nvPr>
        </p:nvSpPr>
        <p:spPr/>
        <p:txBody>
          <a:bodyPr/>
          <a:lstStyle/>
          <a:p>
            <a:r>
              <a:rPr lang="en-US" dirty="0"/>
              <a:t>The Hidden Workers - Contractors</a:t>
            </a:r>
          </a:p>
        </p:txBody>
      </p:sp>
      <p:sp>
        <p:nvSpPr>
          <p:cNvPr id="3" name="Content Placeholder 2">
            <a:extLst>
              <a:ext uri="{FF2B5EF4-FFF2-40B4-BE49-F238E27FC236}">
                <a16:creationId xmlns:a16="http://schemas.microsoft.com/office/drawing/2014/main" id="{C671B157-A549-485A-A737-1D74611A3605}"/>
              </a:ext>
            </a:extLst>
          </p:cNvPr>
          <p:cNvSpPr>
            <a:spLocks noGrp="1"/>
          </p:cNvSpPr>
          <p:nvPr>
            <p:ph idx="1"/>
          </p:nvPr>
        </p:nvSpPr>
        <p:spPr/>
        <p:txBody>
          <a:bodyPr>
            <a:normAutofit fontScale="85000" lnSpcReduction="20000"/>
          </a:bodyPr>
          <a:lstStyle/>
          <a:p>
            <a:r>
              <a:rPr lang="en-US" dirty="0"/>
              <a:t>Contractors doing government work up over the past 40 years.</a:t>
            </a:r>
          </a:p>
          <a:p>
            <a:r>
              <a:rPr lang="en-US" dirty="0"/>
              <a:t>Not civil service.</a:t>
            </a:r>
          </a:p>
          <a:p>
            <a:r>
              <a:rPr lang="en-US" dirty="0"/>
              <a:t>No access to information – Freedom of Information Act/Open Meetings</a:t>
            </a:r>
          </a:p>
          <a:p>
            <a:r>
              <a:rPr lang="en-US" dirty="0"/>
              <a:t>Not subject to other controls on government workers. </a:t>
            </a:r>
          </a:p>
          <a:p>
            <a:r>
              <a:rPr lang="en-US" dirty="0"/>
              <a:t>Hard to get precise numbers – may be 40% of federal workforce.</a:t>
            </a:r>
          </a:p>
          <a:p>
            <a:r>
              <a:rPr lang="en-US" dirty="0"/>
              <a:t>Fight over essential government functions</a:t>
            </a:r>
          </a:p>
          <a:p>
            <a:pPr lvl="1"/>
            <a:r>
              <a:rPr lang="en-US" dirty="0"/>
              <a:t>Prisons</a:t>
            </a:r>
          </a:p>
          <a:p>
            <a:pPr lvl="1"/>
            <a:r>
              <a:rPr lang="en-US" dirty="0"/>
              <a:t>War fighting</a:t>
            </a:r>
          </a:p>
        </p:txBody>
      </p:sp>
      <p:sp>
        <p:nvSpPr>
          <p:cNvPr id="4" name="Slide Number Placeholder 3">
            <a:extLst>
              <a:ext uri="{FF2B5EF4-FFF2-40B4-BE49-F238E27FC236}">
                <a16:creationId xmlns:a16="http://schemas.microsoft.com/office/drawing/2014/main" id="{30A8B08C-DB79-41D0-B59D-61B4115DC465}"/>
              </a:ext>
            </a:extLst>
          </p:cNvPr>
          <p:cNvSpPr>
            <a:spLocks noGrp="1"/>
          </p:cNvSpPr>
          <p:nvPr>
            <p:ph type="sldNum" sz="quarter" idx="12"/>
          </p:nvPr>
        </p:nvSpPr>
        <p:spPr/>
        <p:txBody>
          <a:bodyPr/>
          <a:lstStyle/>
          <a:p>
            <a:pPr>
              <a:defRPr/>
            </a:pPr>
            <a:fld id="{CC739B67-DB22-4103-985A-E8E1D242EF5C}" type="slidenum">
              <a:rPr lang="en-US" smtClean="0"/>
              <a:pPr>
                <a:defRPr/>
              </a:pPr>
              <a:t>13</a:t>
            </a:fld>
            <a:endParaRPr lang="en-US"/>
          </a:p>
        </p:txBody>
      </p:sp>
      <p:pic>
        <p:nvPicPr>
          <p:cNvPr id="5" name="Audio 4">
            <a:hlinkClick r:id="" action="ppaction://media"/>
            <a:extLst>
              <a:ext uri="{FF2B5EF4-FFF2-40B4-BE49-F238E27FC236}">
                <a16:creationId xmlns:a16="http://schemas.microsoft.com/office/drawing/2014/main" id="{2F92BDCB-FA50-414C-B75B-8910267491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218680850"/>
      </p:ext>
    </p:extLst>
  </p:cSld>
  <p:clrMapOvr>
    <a:masterClrMapping/>
  </p:clrMapOvr>
  <mc:AlternateContent xmlns:mc="http://schemas.openxmlformats.org/markup-compatibility/2006" xmlns:p14="http://schemas.microsoft.com/office/powerpoint/2010/main">
    <mc:Choice Requires="p14">
      <p:transition spd="slow" p14:dur="2000" advTm="97992"/>
    </mc:Choice>
    <mc:Fallback xmlns="">
      <p:transition spd="slow" advTm="9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53E14BD-6321-40D1-A507-AC3A92191F97}" type="slidenum">
              <a:rPr lang="en-US" smtClean="0"/>
              <a:pPr/>
              <a:t>2</a:t>
            </a:fld>
            <a:endParaRPr lang="en-US"/>
          </a:p>
        </p:txBody>
      </p:sp>
      <p:sp>
        <p:nvSpPr>
          <p:cNvPr id="4099" name="Rectangle 2"/>
          <p:cNvSpPr>
            <a:spLocks noGrp="1" noChangeArrowheads="1"/>
          </p:cNvSpPr>
          <p:nvPr>
            <p:ph type="title"/>
          </p:nvPr>
        </p:nvSpPr>
        <p:spPr/>
        <p:txBody>
          <a:bodyPr/>
          <a:lstStyle/>
          <a:p>
            <a:pPr eaLnBrk="1" hangingPunct="1"/>
            <a:r>
              <a:rPr lang="en-US" dirty="0"/>
              <a:t>Learning Objectives for Presidential Control and Appointments</a:t>
            </a:r>
          </a:p>
        </p:txBody>
      </p:sp>
      <p:sp>
        <p:nvSpPr>
          <p:cNvPr id="4100" name="Rectangle 3"/>
          <p:cNvSpPr>
            <a:spLocks noGrp="1" noChangeArrowheads="1"/>
          </p:cNvSpPr>
          <p:nvPr>
            <p:ph type="body" idx="1"/>
          </p:nvPr>
        </p:nvSpPr>
        <p:spPr/>
        <p:txBody>
          <a:bodyPr>
            <a:normAutofit fontScale="92500"/>
          </a:bodyPr>
          <a:lstStyle/>
          <a:p>
            <a:pPr eaLnBrk="1" hangingPunct="1"/>
            <a:r>
              <a:rPr lang="en-US" dirty="0"/>
              <a:t>Learn that the president controls agencies through appointing and removing agency heads.</a:t>
            </a:r>
          </a:p>
          <a:p>
            <a:pPr eaLnBrk="1" hangingPunct="1"/>
            <a:r>
              <a:rPr lang="en-US" dirty="0"/>
              <a:t>Learn the requirements of the Appointments Clause.</a:t>
            </a:r>
          </a:p>
          <a:p>
            <a:pPr eaLnBrk="1" hangingPunct="1"/>
            <a:r>
              <a:rPr lang="en-US" dirty="0"/>
              <a:t>Learn that most federal employees are not under the Appointments Clause</a:t>
            </a:r>
          </a:p>
          <a:p>
            <a:pPr eaLnBrk="1" hangingPunct="1"/>
            <a:r>
              <a:rPr lang="en-US" dirty="0"/>
              <a:t>Learn that many governmental employees and governmental functions have been shifted to the private sector, which is out of the administrative law system.</a:t>
            </a:r>
          </a:p>
          <a:p>
            <a:pPr eaLnBrk="1" hangingPunct="1"/>
            <a:endParaRPr lang="en-US" dirty="0"/>
          </a:p>
        </p:txBody>
      </p:sp>
      <p:pic>
        <p:nvPicPr>
          <p:cNvPr id="2" name="Audio 1">
            <a:hlinkClick r:id="" action="ppaction://media"/>
            <a:extLst>
              <a:ext uri="{FF2B5EF4-FFF2-40B4-BE49-F238E27FC236}">
                <a16:creationId xmlns:a16="http://schemas.microsoft.com/office/drawing/2014/main" id="{201BB909-6801-4F8E-A6C6-D742D3C45D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025632093"/>
      </p:ext>
    </p:extLst>
  </p:cSld>
  <p:clrMapOvr>
    <a:masterClrMapping/>
  </p:clrMapOvr>
  <mc:AlternateContent xmlns:mc="http://schemas.openxmlformats.org/markup-compatibility/2006" xmlns:p14="http://schemas.microsoft.com/office/powerpoint/2010/main">
    <mc:Choice Requires="p14">
      <p:transition spd="slow" p14:dur="2000" advTm="31974"/>
    </mc:Choice>
    <mc:Fallback xmlns="">
      <p:transition spd="slow" advTm="31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7E5377C-FFFB-4CD4-9B16-C12E90F9A2ED}" type="slidenum">
              <a:rPr lang="en-US" smtClean="0"/>
              <a:pPr/>
              <a:t>3</a:t>
            </a:fld>
            <a:endParaRPr lang="en-US"/>
          </a:p>
        </p:txBody>
      </p:sp>
      <p:sp>
        <p:nvSpPr>
          <p:cNvPr id="20483" name="Rectangle 2"/>
          <p:cNvSpPr>
            <a:spLocks noGrp="1" noChangeArrowheads="1"/>
          </p:cNvSpPr>
          <p:nvPr>
            <p:ph type="title"/>
          </p:nvPr>
        </p:nvSpPr>
        <p:spPr/>
        <p:txBody>
          <a:bodyPr/>
          <a:lstStyle/>
          <a:p>
            <a:pPr eaLnBrk="1" hangingPunct="1"/>
            <a:r>
              <a:rPr lang="en-US" dirty="0"/>
              <a:t>Vesting and Take Care Clauses</a:t>
            </a:r>
          </a:p>
        </p:txBody>
      </p:sp>
      <p:sp>
        <p:nvSpPr>
          <p:cNvPr id="20484" name="Rectangle 3"/>
          <p:cNvSpPr>
            <a:spLocks noGrp="1" noChangeArrowheads="1"/>
          </p:cNvSpPr>
          <p:nvPr>
            <p:ph type="body" idx="1"/>
          </p:nvPr>
        </p:nvSpPr>
        <p:spPr/>
        <p:txBody>
          <a:bodyPr/>
          <a:lstStyle/>
          <a:p>
            <a:pPr eaLnBrk="1" hangingPunct="1"/>
            <a:r>
              <a:rPr lang="en-US" dirty="0"/>
              <a:t>“The executive Power shall be vested in a President of the United States of America.”  U.S. Const. art. II, § 1. </a:t>
            </a:r>
          </a:p>
          <a:p>
            <a:pPr eaLnBrk="1" hangingPunct="1"/>
            <a:r>
              <a:rPr lang="en-US" dirty="0"/>
              <a:t> Article II says that the President, specifically, “shall take Care that the Laws be faithfully executed.”  Art. II, § 3.  </a:t>
            </a:r>
          </a:p>
          <a:p>
            <a:pPr eaLnBrk="1" hangingPunct="1"/>
            <a:r>
              <a:rPr lang="en-US" dirty="0"/>
              <a:t>Together, these define the source of the president's domestic powers.</a:t>
            </a:r>
          </a:p>
        </p:txBody>
      </p:sp>
      <p:pic>
        <p:nvPicPr>
          <p:cNvPr id="2" name="Audio 1">
            <a:hlinkClick r:id="" action="ppaction://media"/>
            <a:extLst>
              <a:ext uri="{FF2B5EF4-FFF2-40B4-BE49-F238E27FC236}">
                <a16:creationId xmlns:a16="http://schemas.microsoft.com/office/drawing/2014/main" id="{8F82AEB3-5C7D-41F7-BD04-BB091A9C80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868933683"/>
      </p:ext>
    </p:extLst>
  </p:cSld>
  <p:clrMapOvr>
    <a:masterClrMapping/>
  </p:clrMapOvr>
  <mc:AlternateContent xmlns:mc="http://schemas.openxmlformats.org/markup-compatibility/2006" xmlns:p14="http://schemas.microsoft.com/office/powerpoint/2010/main">
    <mc:Choice Requires="p14">
      <p:transition spd="slow" p14:dur="2000" advTm="43736"/>
    </mc:Choice>
    <mc:Fallback xmlns="">
      <p:transition spd="slow" advTm="4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4D628AA-F3CE-455B-87CB-A509D017810C}" type="slidenum">
              <a:rPr lang="en-US" smtClean="0"/>
              <a:pPr/>
              <a:t>4</a:t>
            </a:fld>
            <a:endParaRPr lang="en-US"/>
          </a:p>
        </p:txBody>
      </p:sp>
      <p:sp>
        <p:nvSpPr>
          <p:cNvPr id="21507" name="Rectangle 2"/>
          <p:cNvSpPr>
            <a:spLocks noGrp="1" noChangeArrowheads="1"/>
          </p:cNvSpPr>
          <p:nvPr>
            <p:ph type="title"/>
          </p:nvPr>
        </p:nvSpPr>
        <p:spPr/>
        <p:txBody>
          <a:bodyPr/>
          <a:lstStyle/>
          <a:p>
            <a:pPr eaLnBrk="1" hangingPunct="1"/>
            <a:r>
              <a:rPr lang="en-US" dirty="0"/>
              <a:t>The Unitary Executive</a:t>
            </a:r>
          </a:p>
        </p:txBody>
      </p:sp>
      <p:sp>
        <p:nvSpPr>
          <p:cNvPr id="21508" name="Rectangle 3"/>
          <p:cNvSpPr>
            <a:spLocks noGrp="1" noChangeArrowheads="1"/>
          </p:cNvSpPr>
          <p:nvPr>
            <p:ph type="body" idx="1"/>
          </p:nvPr>
        </p:nvSpPr>
        <p:spPr>
          <a:xfrm>
            <a:off x="457200" y="2165816"/>
            <a:ext cx="8534400" cy="4495800"/>
          </a:xfrm>
        </p:spPr>
        <p:txBody>
          <a:bodyPr>
            <a:normAutofit/>
          </a:bodyPr>
          <a:lstStyle/>
          <a:p>
            <a:pPr eaLnBrk="1" hangingPunct="1">
              <a:lnSpc>
                <a:spcPct val="80000"/>
              </a:lnSpc>
              <a:defRPr/>
            </a:pPr>
            <a:r>
              <a:rPr lang="en-US" sz="2800" dirty="0"/>
              <a:t>As President Bush II put it, “I am the decider.”</a:t>
            </a:r>
          </a:p>
          <a:p>
            <a:pPr lvl="1" eaLnBrk="1" hangingPunct="1">
              <a:lnSpc>
                <a:spcPct val="80000"/>
              </a:lnSpc>
              <a:defRPr/>
            </a:pPr>
            <a:r>
              <a:rPr lang="en-US" sz="2800" dirty="0"/>
              <a:t>President Truman said, “The buck stops here.”</a:t>
            </a:r>
          </a:p>
          <a:p>
            <a:pPr eaLnBrk="1" hangingPunct="1">
              <a:lnSpc>
                <a:spcPct val="80000"/>
              </a:lnSpc>
              <a:defRPr/>
            </a:pPr>
            <a:r>
              <a:rPr lang="en-US" sz="2800" dirty="0"/>
              <a:t>The unitary executive theory is that all executive branch powers belong to the president, personally.</a:t>
            </a:r>
          </a:p>
          <a:p>
            <a:pPr eaLnBrk="1" hangingPunct="1">
              <a:lnSpc>
                <a:spcPct val="80000"/>
              </a:lnSpc>
              <a:defRPr/>
            </a:pPr>
            <a:r>
              <a:rPr lang="en-US" sz="2800" dirty="0"/>
              <a:t>The Appointments clause pushes back against the unitary executive theory.</a:t>
            </a:r>
          </a:p>
          <a:p>
            <a:pPr lvl="1" eaLnBrk="1" hangingPunct="1">
              <a:lnSpc>
                <a:spcPct val="80000"/>
              </a:lnSpc>
              <a:defRPr/>
            </a:pPr>
            <a:r>
              <a:rPr lang="en-US" sz="2800" dirty="0"/>
              <a:t>If all the powers belong to the president, why does the Constitution require Senate confirmation of principal officers, the administrators who run the agencies?</a:t>
            </a:r>
          </a:p>
        </p:txBody>
      </p:sp>
      <p:pic>
        <p:nvPicPr>
          <p:cNvPr id="2" name="Audio 1">
            <a:hlinkClick r:id="" action="ppaction://media"/>
            <a:extLst>
              <a:ext uri="{FF2B5EF4-FFF2-40B4-BE49-F238E27FC236}">
                <a16:creationId xmlns:a16="http://schemas.microsoft.com/office/drawing/2014/main" id="{A282633E-C7ED-4F84-B71F-6BCAA56EFC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930470443"/>
      </p:ext>
    </p:extLst>
  </p:cSld>
  <p:clrMapOvr>
    <a:masterClrMapping/>
  </p:clrMapOvr>
  <mc:AlternateContent xmlns:mc="http://schemas.openxmlformats.org/markup-compatibility/2006" xmlns:p14="http://schemas.microsoft.com/office/powerpoint/2010/main">
    <mc:Choice Requires="p14">
      <p:transition spd="slow" p14:dur="2000" advTm="63935"/>
    </mc:Choice>
    <mc:Fallback xmlns="">
      <p:transition spd="slow" advTm="6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C756-11AE-459C-AE2C-7BD31F2C60B3}"/>
              </a:ext>
            </a:extLst>
          </p:cNvPr>
          <p:cNvSpPr>
            <a:spLocks noGrp="1"/>
          </p:cNvSpPr>
          <p:nvPr>
            <p:ph type="title"/>
          </p:nvPr>
        </p:nvSpPr>
        <p:spPr/>
        <p:txBody>
          <a:bodyPr/>
          <a:lstStyle/>
          <a:p>
            <a:r>
              <a:rPr lang="en-US" dirty="0"/>
              <a:t>The</a:t>
            </a:r>
            <a:r>
              <a:rPr lang="en-US" baseline="0" dirty="0"/>
              <a:t> Implications of the Unitary Executive</a:t>
            </a:r>
            <a:endParaRPr lang="en-US" dirty="0"/>
          </a:p>
        </p:txBody>
      </p:sp>
      <p:sp>
        <p:nvSpPr>
          <p:cNvPr id="3" name="Content Placeholder 2">
            <a:extLst>
              <a:ext uri="{FF2B5EF4-FFF2-40B4-BE49-F238E27FC236}">
                <a16:creationId xmlns:a16="http://schemas.microsoft.com/office/drawing/2014/main" id="{4CE9E9BB-9FCB-4CBF-A49D-DC59646CE2DB}"/>
              </a:ext>
            </a:extLst>
          </p:cNvPr>
          <p:cNvSpPr>
            <a:spLocks noGrp="1"/>
          </p:cNvSpPr>
          <p:nvPr>
            <p:ph idx="1"/>
          </p:nvPr>
        </p:nvSpPr>
        <p:spPr/>
        <p:txBody>
          <a:bodyPr/>
          <a:lstStyle/>
          <a:p>
            <a:pPr eaLnBrk="1" hangingPunct="1">
              <a:lnSpc>
                <a:spcPct val="80000"/>
              </a:lnSpc>
              <a:defRPr/>
            </a:pPr>
            <a:r>
              <a:rPr lang="en-US" sz="2800" dirty="0"/>
              <a:t>Thinking back to </a:t>
            </a:r>
            <a:r>
              <a:rPr lang="en-US" sz="2800" i="1" dirty="0"/>
              <a:t>Chadha</a:t>
            </a:r>
            <a:r>
              <a:rPr lang="en-US" sz="2800" dirty="0"/>
              <a:t>.</a:t>
            </a:r>
          </a:p>
          <a:p>
            <a:pPr lvl="1" eaLnBrk="1" hangingPunct="1">
              <a:lnSpc>
                <a:spcPct val="80000"/>
              </a:lnSpc>
              <a:defRPr/>
            </a:pPr>
            <a:r>
              <a:rPr lang="en-US" sz="2800" dirty="0"/>
              <a:t>The statute gave the AG the discretion to stay the deportation of non-citizens who have violated their visa. (Delegated to the immigration judge.)</a:t>
            </a:r>
          </a:p>
          <a:p>
            <a:pPr lvl="1" eaLnBrk="1" hangingPunct="1">
              <a:lnSpc>
                <a:spcPct val="80000"/>
              </a:lnSpc>
              <a:defRPr/>
            </a:pPr>
            <a:r>
              <a:rPr lang="en-US" sz="2800" dirty="0"/>
              <a:t>Can the President tell the AG how to decide a case?</a:t>
            </a:r>
          </a:p>
          <a:p>
            <a:pPr eaLnBrk="1" hangingPunct="1">
              <a:lnSpc>
                <a:spcPct val="80000"/>
              </a:lnSpc>
              <a:defRPr/>
            </a:pPr>
            <a:r>
              <a:rPr lang="en-US" sz="2800" dirty="0"/>
              <a:t>What if the Senate will not confirm a secretary of a major agency?</a:t>
            </a:r>
          </a:p>
          <a:p>
            <a:pPr eaLnBrk="1" hangingPunct="1">
              <a:lnSpc>
                <a:spcPct val="80000"/>
              </a:lnSpc>
              <a:defRPr/>
            </a:pPr>
            <a:r>
              <a:rPr lang="en-US" sz="2800" dirty="0"/>
              <a:t>What if the president only appoints acting heads that are not submitted to the Senate for confirmation?</a:t>
            </a:r>
            <a:endParaRPr lang="en-US" dirty="0"/>
          </a:p>
        </p:txBody>
      </p:sp>
      <p:sp>
        <p:nvSpPr>
          <p:cNvPr id="4" name="Slide Number Placeholder 3">
            <a:extLst>
              <a:ext uri="{FF2B5EF4-FFF2-40B4-BE49-F238E27FC236}">
                <a16:creationId xmlns:a16="http://schemas.microsoft.com/office/drawing/2014/main" id="{A5A0FDE3-A83C-4324-805C-A017CD694976}"/>
              </a:ext>
            </a:extLst>
          </p:cNvPr>
          <p:cNvSpPr>
            <a:spLocks noGrp="1"/>
          </p:cNvSpPr>
          <p:nvPr>
            <p:ph type="sldNum" sz="quarter" idx="12"/>
          </p:nvPr>
        </p:nvSpPr>
        <p:spPr/>
        <p:txBody>
          <a:bodyPr/>
          <a:lstStyle/>
          <a:p>
            <a:pPr>
              <a:defRPr/>
            </a:pPr>
            <a:fld id="{CC739B67-DB22-4103-985A-E8E1D242EF5C}" type="slidenum">
              <a:rPr lang="en-US" smtClean="0"/>
              <a:pPr>
                <a:defRPr/>
              </a:pPr>
              <a:t>5</a:t>
            </a:fld>
            <a:endParaRPr lang="en-US"/>
          </a:p>
        </p:txBody>
      </p:sp>
      <p:pic>
        <p:nvPicPr>
          <p:cNvPr id="6" name="Audio 5">
            <a:hlinkClick r:id="" action="ppaction://media"/>
            <a:extLst>
              <a:ext uri="{FF2B5EF4-FFF2-40B4-BE49-F238E27FC236}">
                <a16:creationId xmlns:a16="http://schemas.microsoft.com/office/drawing/2014/main" id="{20C55237-E255-4C2D-9A2F-950AA32240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060680504"/>
      </p:ext>
    </p:extLst>
  </p:cSld>
  <p:clrMapOvr>
    <a:masterClrMapping/>
  </p:clrMapOvr>
  <mc:AlternateContent xmlns:mc="http://schemas.openxmlformats.org/markup-compatibility/2006" xmlns:p14="http://schemas.microsoft.com/office/powerpoint/2010/main">
    <mc:Choice Requires="p14">
      <p:transition spd="slow" p14:dur="2000" advTm="167348"/>
    </mc:Choice>
    <mc:Fallback xmlns="">
      <p:transition spd="slow" advTm="167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DDF07-7498-4155-BF72-96B6168EC834}"/>
              </a:ext>
            </a:extLst>
          </p:cNvPr>
          <p:cNvSpPr>
            <a:spLocks noGrp="1"/>
          </p:cNvSpPr>
          <p:nvPr>
            <p:ph type="ctrTitle"/>
          </p:nvPr>
        </p:nvSpPr>
        <p:spPr/>
        <p:txBody>
          <a:bodyPr/>
          <a:lstStyle/>
          <a:p>
            <a:r>
              <a:rPr lang="en-US" dirty="0"/>
              <a:t>The Constitutional Classification of Government Workers</a:t>
            </a:r>
          </a:p>
        </p:txBody>
      </p:sp>
      <p:sp>
        <p:nvSpPr>
          <p:cNvPr id="5" name="Subtitle 4">
            <a:extLst>
              <a:ext uri="{FF2B5EF4-FFF2-40B4-BE49-F238E27FC236}">
                <a16:creationId xmlns:a16="http://schemas.microsoft.com/office/drawing/2014/main" id="{44290D66-E4D9-4AA3-9710-152D31D5958A}"/>
              </a:ext>
            </a:extLst>
          </p:cNvPr>
          <p:cNvSpPr>
            <a:spLocks noGrp="1"/>
          </p:cNvSpPr>
          <p:nvPr>
            <p:ph type="subTitle" idx="1"/>
          </p:nvPr>
        </p:nvSpPr>
        <p:spPr/>
        <p:txBody>
          <a:bodyPr>
            <a:normAutofit fontScale="85000" lnSpcReduction="10000"/>
          </a:bodyPr>
          <a:lstStyle/>
          <a:p>
            <a:r>
              <a:rPr lang="en-US" dirty="0"/>
              <a:t>Remember that the drafters of the Constitution envisioned a small federal government, mostly focused on foreign affairs and refereeing fights among the states.</a:t>
            </a:r>
          </a:p>
        </p:txBody>
      </p:sp>
      <p:sp>
        <p:nvSpPr>
          <p:cNvPr id="4" name="Slide Number Placeholder 3">
            <a:extLst>
              <a:ext uri="{FF2B5EF4-FFF2-40B4-BE49-F238E27FC236}">
                <a16:creationId xmlns:a16="http://schemas.microsoft.com/office/drawing/2014/main" id="{4E3BA4E7-F7BD-4A1E-968F-44C34CCB4FFC}"/>
              </a:ext>
            </a:extLst>
          </p:cNvPr>
          <p:cNvSpPr>
            <a:spLocks noGrp="1"/>
          </p:cNvSpPr>
          <p:nvPr>
            <p:ph type="sldNum" sz="quarter" idx="12"/>
          </p:nvPr>
        </p:nvSpPr>
        <p:spPr/>
        <p:txBody>
          <a:bodyPr/>
          <a:lstStyle/>
          <a:p>
            <a:pPr>
              <a:defRPr/>
            </a:pPr>
            <a:fld id="{CC739B67-DB22-4103-985A-E8E1D242EF5C}" type="slidenum">
              <a:rPr lang="en-US" smtClean="0"/>
              <a:pPr>
                <a:defRPr/>
              </a:pPr>
              <a:t>6</a:t>
            </a:fld>
            <a:endParaRPr lang="en-US"/>
          </a:p>
        </p:txBody>
      </p:sp>
      <p:pic>
        <p:nvPicPr>
          <p:cNvPr id="3" name="Audio 2">
            <a:hlinkClick r:id="" action="ppaction://media"/>
            <a:extLst>
              <a:ext uri="{FF2B5EF4-FFF2-40B4-BE49-F238E27FC236}">
                <a16:creationId xmlns:a16="http://schemas.microsoft.com/office/drawing/2014/main" id="{A67C97AB-CD1C-4D94-B364-D00397167A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607351154"/>
      </p:ext>
    </p:extLst>
  </p:cSld>
  <p:clrMapOvr>
    <a:masterClrMapping/>
  </p:clrMapOvr>
  <mc:AlternateContent xmlns:mc="http://schemas.openxmlformats.org/markup-compatibility/2006" xmlns:p14="http://schemas.microsoft.com/office/powerpoint/2010/main">
    <mc:Choice Requires="p14">
      <p:transition spd="slow" p14:dur="2000" advTm="73193"/>
    </mc:Choice>
    <mc:Fallback xmlns="">
      <p:transition spd="slow" advTm="7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9D124FD-58C0-4860-99B7-DCD4FD1901D6}" type="slidenum">
              <a:rPr lang="en-US" smtClean="0"/>
              <a:pPr/>
              <a:t>7</a:t>
            </a:fld>
            <a:endParaRPr lang="en-US"/>
          </a:p>
        </p:txBody>
      </p:sp>
      <p:sp>
        <p:nvSpPr>
          <p:cNvPr id="5123" name="Rectangle 2"/>
          <p:cNvSpPr>
            <a:spLocks noGrp="1" noChangeArrowheads="1"/>
          </p:cNvSpPr>
          <p:nvPr>
            <p:ph type="title"/>
          </p:nvPr>
        </p:nvSpPr>
        <p:spPr/>
        <p:txBody>
          <a:bodyPr/>
          <a:lstStyle/>
          <a:p>
            <a:pPr eaLnBrk="1" hangingPunct="1"/>
            <a:r>
              <a:rPr lang="en-US" dirty="0"/>
              <a:t>Art II, sec. 2, cl 2 - the Appointments Clause</a:t>
            </a:r>
          </a:p>
        </p:txBody>
      </p:sp>
      <p:sp>
        <p:nvSpPr>
          <p:cNvPr id="5124" name="Rectangle 3"/>
          <p:cNvSpPr>
            <a:spLocks noGrp="1" noChangeArrowheads="1"/>
          </p:cNvSpPr>
          <p:nvPr>
            <p:ph type="body" idx="1"/>
          </p:nvPr>
        </p:nvSpPr>
        <p:spPr>
          <a:xfrm>
            <a:off x="457200" y="2017713"/>
            <a:ext cx="8497888" cy="4611687"/>
          </a:xfrm>
        </p:spPr>
        <p:txBody>
          <a:bodyPr/>
          <a:lstStyle/>
          <a:p>
            <a:pPr eaLnBrk="1" hangingPunct="1">
              <a:lnSpc>
                <a:spcPct val="80000"/>
              </a:lnSpc>
              <a:buFont typeface="Wingdings" pitchFamily="2" charset="2"/>
              <a:buNone/>
            </a:pPr>
            <a:r>
              <a:rPr lang="en-US" dirty="0"/>
              <a:t>   "[The President] shall nominate, and by and with the Advice and Consent of the Senate, shall appoint... all other [principal] Officers of the United States, whose Appointments are not herein otherwise provided for, and which shall be established by Law: </a:t>
            </a:r>
          </a:p>
          <a:p>
            <a:pPr eaLnBrk="1" hangingPunct="1">
              <a:lnSpc>
                <a:spcPct val="80000"/>
              </a:lnSpc>
              <a:buFont typeface="Wingdings" pitchFamily="2" charset="2"/>
              <a:buNone/>
            </a:pPr>
            <a:r>
              <a:rPr lang="en-US" dirty="0"/>
              <a:t>    but the Congress may by Law vest the Appointment of such inferior Officers, as they think proper, in the President alone, in the Courts of Law, or in the Heads of Departments."</a:t>
            </a:r>
          </a:p>
        </p:txBody>
      </p:sp>
      <p:pic>
        <p:nvPicPr>
          <p:cNvPr id="2" name="Audio 1">
            <a:hlinkClick r:id="" action="ppaction://media"/>
            <a:extLst>
              <a:ext uri="{FF2B5EF4-FFF2-40B4-BE49-F238E27FC236}">
                <a16:creationId xmlns:a16="http://schemas.microsoft.com/office/drawing/2014/main" id="{5ADF887F-1A28-466F-A20F-46AD5737F3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454369677"/>
      </p:ext>
    </p:extLst>
  </p:cSld>
  <p:clrMapOvr>
    <a:masterClrMapping/>
  </p:clrMapOvr>
  <mc:AlternateContent xmlns:mc="http://schemas.openxmlformats.org/markup-compatibility/2006" xmlns:p14="http://schemas.microsoft.com/office/powerpoint/2010/main">
    <mc:Choice Requires="p14">
      <p:transition spd="slow" p14:dur="2000" advTm="78165"/>
    </mc:Choice>
    <mc:Fallback xmlns="">
      <p:transition spd="slow" advTm="7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the Senate is not in Session?</a:t>
            </a:r>
          </a:p>
        </p:txBody>
      </p:sp>
      <p:sp>
        <p:nvSpPr>
          <p:cNvPr id="3" name="Content Placeholder 2"/>
          <p:cNvSpPr>
            <a:spLocks noGrp="1"/>
          </p:cNvSpPr>
          <p:nvPr>
            <p:ph idx="1"/>
          </p:nvPr>
        </p:nvSpPr>
        <p:spPr/>
        <p:txBody>
          <a:bodyPr>
            <a:normAutofit fontScale="85000" lnSpcReduction="20000"/>
          </a:bodyPr>
          <a:lstStyle/>
          <a:p>
            <a:r>
              <a:rPr lang="en-US" dirty="0"/>
              <a:t>Recess Appointments</a:t>
            </a:r>
          </a:p>
          <a:p>
            <a:r>
              <a:rPr lang="en-US" dirty="0"/>
              <a:t>Article 2, Section 2:</a:t>
            </a:r>
          </a:p>
          <a:p>
            <a:pPr lvl="1"/>
            <a:r>
              <a:rPr lang="en-US" dirty="0"/>
              <a:t>The President shall have Power to fill up all Vacancies that may happen during the Recess of the Senate, by granting Commissions which shall expire at the End of their next Session.</a:t>
            </a:r>
          </a:p>
          <a:p>
            <a:pPr lvl="1"/>
            <a:r>
              <a:rPr lang="en-US" dirty="0"/>
              <a:t>Why did the founders include this clause?</a:t>
            </a:r>
          </a:p>
          <a:p>
            <a:r>
              <a:rPr lang="en-US" dirty="0"/>
              <a:t>A recent United States Supreme Court ruling gives the Senate the power to define a Senate Recess and thus prevent recess appointments.</a:t>
            </a:r>
          </a:p>
          <a:p>
            <a:pPr lvl="1"/>
            <a:r>
              <a:rPr lang="en-US" dirty="0"/>
              <a:t>NLRB v. Noel Canning, 573 U.S. 513 (2014)</a:t>
            </a:r>
          </a:p>
          <a:p>
            <a:endParaRPr lang="en-US" dirty="0"/>
          </a:p>
        </p:txBody>
      </p:sp>
      <p:sp>
        <p:nvSpPr>
          <p:cNvPr id="4" name="Slide Number Placeholder 3"/>
          <p:cNvSpPr>
            <a:spLocks noGrp="1"/>
          </p:cNvSpPr>
          <p:nvPr>
            <p:ph type="sldNum" sz="quarter" idx="12"/>
          </p:nvPr>
        </p:nvSpPr>
        <p:spPr/>
        <p:txBody>
          <a:bodyPr/>
          <a:lstStyle/>
          <a:p>
            <a:pPr>
              <a:defRPr/>
            </a:pPr>
            <a:fld id="{CC739B67-DB22-4103-985A-E8E1D242EF5C}" type="slidenum">
              <a:rPr lang="en-US" smtClean="0"/>
              <a:pPr>
                <a:defRPr/>
              </a:pPr>
              <a:t>8</a:t>
            </a:fld>
            <a:endParaRPr lang="en-US"/>
          </a:p>
        </p:txBody>
      </p:sp>
      <p:pic>
        <p:nvPicPr>
          <p:cNvPr id="5" name="Audio 4">
            <a:hlinkClick r:id="" action="ppaction://media"/>
            <a:extLst>
              <a:ext uri="{FF2B5EF4-FFF2-40B4-BE49-F238E27FC236}">
                <a16:creationId xmlns:a16="http://schemas.microsoft.com/office/drawing/2014/main" id="{7D46E2FE-D71D-47AA-BFB5-7EF10913A9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65127732"/>
      </p:ext>
    </p:extLst>
  </p:cSld>
  <p:clrMapOvr>
    <a:masterClrMapping/>
  </p:clrMapOvr>
  <mc:AlternateContent xmlns:mc="http://schemas.openxmlformats.org/markup-compatibility/2006" xmlns:p14="http://schemas.microsoft.com/office/powerpoint/2010/main">
    <mc:Choice Requires="p14">
      <p:transition spd="slow" p14:dur="2000" advTm="136982"/>
    </mc:Choice>
    <mc:Fallback xmlns="">
      <p:transition spd="slow" advTm="13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AD498C1C-3BE4-4D26-8A72-1ABA996819F7}"/>
              </a:ext>
            </a:extLst>
          </p:cNvPr>
          <p:cNvSpPr/>
          <p:nvPr/>
        </p:nvSpPr>
        <p:spPr bwMode="auto">
          <a:xfrm>
            <a:off x="533400" y="533400"/>
            <a:ext cx="8077200" cy="5257800"/>
          </a:xfrm>
          <a:prstGeom prst="triangl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endParaRPr>
          </a:p>
        </p:txBody>
      </p:sp>
      <p:sp>
        <p:nvSpPr>
          <p:cNvPr id="2" name="Title 1">
            <a:extLst>
              <a:ext uri="{FF2B5EF4-FFF2-40B4-BE49-F238E27FC236}">
                <a16:creationId xmlns:a16="http://schemas.microsoft.com/office/drawing/2014/main" id="{27B69ABB-5EC6-49F6-8C23-E4A1DD0BF26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EA42F38-A3AC-45AA-8D11-F3BE2A48284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044B1B7-9468-4A51-8432-B3380F4B3621}"/>
              </a:ext>
            </a:extLst>
          </p:cNvPr>
          <p:cNvSpPr>
            <a:spLocks noGrp="1"/>
          </p:cNvSpPr>
          <p:nvPr>
            <p:ph type="sldNum" sz="quarter" idx="12"/>
          </p:nvPr>
        </p:nvSpPr>
        <p:spPr/>
        <p:txBody>
          <a:bodyPr/>
          <a:lstStyle/>
          <a:p>
            <a:pPr>
              <a:defRPr/>
            </a:pPr>
            <a:fld id="{CC739B67-DB22-4103-985A-E8E1D242EF5C}" type="slidenum">
              <a:rPr lang="en-US" smtClean="0"/>
              <a:pPr>
                <a:defRPr/>
              </a:pPr>
              <a:t>9</a:t>
            </a:fld>
            <a:endParaRPr lang="en-US"/>
          </a:p>
        </p:txBody>
      </p:sp>
      <p:sp>
        <p:nvSpPr>
          <p:cNvPr id="6" name="TextBox 5">
            <a:extLst>
              <a:ext uri="{FF2B5EF4-FFF2-40B4-BE49-F238E27FC236}">
                <a16:creationId xmlns:a16="http://schemas.microsoft.com/office/drawing/2014/main" id="{1A130F7E-B13A-4581-8D18-4AD5A3142650}"/>
              </a:ext>
            </a:extLst>
          </p:cNvPr>
          <p:cNvSpPr txBox="1"/>
          <p:nvPr/>
        </p:nvSpPr>
        <p:spPr>
          <a:xfrm>
            <a:off x="4038600" y="609600"/>
            <a:ext cx="1447800" cy="253916"/>
          </a:xfrm>
          <a:prstGeom prst="rect">
            <a:avLst/>
          </a:prstGeom>
          <a:noFill/>
        </p:spPr>
        <p:txBody>
          <a:bodyPr wrap="square" rtlCol="0">
            <a:spAutoFit/>
          </a:bodyPr>
          <a:lstStyle/>
          <a:p>
            <a:r>
              <a:rPr lang="en-US" sz="1050" dirty="0"/>
              <a:t>Principal Officers</a:t>
            </a:r>
          </a:p>
        </p:txBody>
      </p:sp>
      <p:sp>
        <p:nvSpPr>
          <p:cNvPr id="7" name="TextBox 6">
            <a:extLst>
              <a:ext uri="{FF2B5EF4-FFF2-40B4-BE49-F238E27FC236}">
                <a16:creationId xmlns:a16="http://schemas.microsoft.com/office/drawing/2014/main" id="{2D252DE7-9F84-4D60-8CF0-8AD9D8F3EA0B}"/>
              </a:ext>
            </a:extLst>
          </p:cNvPr>
          <p:cNvSpPr txBox="1"/>
          <p:nvPr/>
        </p:nvSpPr>
        <p:spPr>
          <a:xfrm>
            <a:off x="3733800" y="834779"/>
            <a:ext cx="1828800" cy="369332"/>
          </a:xfrm>
          <a:prstGeom prst="rect">
            <a:avLst/>
          </a:prstGeom>
          <a:noFill/>
        </p:spPr>
        <p:txBody>
          <a:bodyPr wrap="square" rtlCol="0">
            <a:spAutoFit/>
          </a:bodyPr>
          <a:lstStyle/>
          <a:p>
            <a:r>
              <a:rPr lang="en-US" dirty="0"/>
              <a:t>Inferior Officers</a:t>
            </a:r>
          </a:p>
        </p:txBody>
      </p:sp>
      <p:sp>
        <p:nvSpPr>
          <p:cNvPr id="8" name="TextBox 7">
            <a:extLst>
              <a:ext uri="{FF2B5EF4-FFF2-40B4-BE49-F238E27FC236}">
                <a16:creationId xmlns:a16="http://schemas.microsoft.com/office/drawing/2014/main" id="{19C06A47-DE8A-4CC3-9257-C7E302D4A770}"/>
              </a:ext>
            </a:extLst>
          </p:cNvPr>
          <p:cNvSpPr txBox="1"/>
          <p:nvPr/>
        </p:nvSpPr>
        <p:spPr>
          <a:xfrm>
            <a:off x="1828800" y="3200400"/>
            <a:ext cx="5410200" cy="2123658"/>
          </a:xfrm>
          <a:prstGeom prst="rect">
            <a:avLst/>
          </a:prstGeom>
          <a:noFill/>
        </p:spPr>
        <p:txBody>
          <a:bodyPr wrap="square" rtlCol="0">
            <a:spAutoFit/>
          </a:bodyPr>
          <a:lstStyle/>
          <a:p>
            <a:pPr algn="ctr"/>
            <a:r>
              <a:rPr lang="en-US" sz="6600" dirty="0"/>
              <a:t>Civil Service Employees</a:t>
            </a: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701B0165-1697-407C-BB93-B8B7A1051855}"/>
                  </a:ext>
                </a:extLst>
              </p14:cNvPr>
              <p14:cNvContentPartPr/>
              <p14:nvPr/>
            </p14:nvContentPartPr>
            <p14:xfrm>
              <a:off x="4319367" y="871076"/>
              <a:ext cx="496440" cy="360"/>
            </p14:xfrm>
          </p:contentPart>
        </mc:Choice>
        <mc:Fallback xmlns="">
          <p:pic>
            <p:nvPicPr>
              <p:cNvPr id="10" name="Ink 9">
                <a:extLst>
                  <a:ext uri="{FF2B5EF4-FFF2-40B4-BE49-F238E27FC236}">
                    <a16:creationId xmlns:a16="http://schemas.microsoft.com/office/drawing/2014/main" id="{701B0165-1697-407C-BB93-B8B7A1051855}"/>
                  </a:ext>
                </a:extLst>
              </p:cNvPr>
              <p:cNvPicPr/>
              <p:nvPr/>
            </p:nvPicPr>
            <p:blipFill>
              <a:blip r:embed="rId5"/>
              <a:stretch>
                <a:fillRect/>
              </a:stretch>
            </p:blipFill>
            <p:spPr>
              <a:xfrm>
                <a:off x="4315047" y="866756"/>
                <a:ext cx="50508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90CAC05B-5755-4BDE-B286-7E5210AA27E0}"/>
                  </a:ext>
                </a:extLst>
              </p14:cNvPr>
              <p14:cNvContentPartPr/>
              <p14:nvPr/>
            </p14:nvContentPartPr>
            <p14:xfrm>
              <a:off x="4253487" y="1328636"/>
              <a:ext cx="3240" cy="183240"/>
            </p14:xfrm>
          </p:contentPart>
        </mc:Choice>
        <mc:Fallback xmlns="">
          <p:pic>
            <p:nvPicPr>
              <p:cNvPr id="13" name="Ink 12">
                <a:extLst>
                  <a:ext uri="{FF2B5EF4-FFF2-40B4-BE49-F238E27FC236}">
                    <a16:creationId xmlns:a16="http://schemas.microsoft.com/office/drawing/2014/main" id="{90CAC05B-5755-4BDE-B286-7E5210AA27E0}"/>
                  </a:ext>
                </a:extLst>
              </p:cNvPr>
              <p:cNvPicPr/>
              <p:nvPr/>
            </p:nvPicPr>
            <p:blipFill>
              <a:blip r:embed="rId7"/>
              <a:stretch>
                <a:fillRect/>
              </a:stretch>
            </p:blipFill>
            <p:spPr>
              <a:xfrm>
                <a:off x="4249167" y="1324316"/>
                <a:ext cx="1188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EC9EBEE8-B1B4-417A-9461-38A86C8BAF9E}"/>
                  </a:ext>
                </a:extLst>
              </p14:cNvPr>
              <p14:cNvContentPartPr/>
              <p14:nvPr/>
            </p14:nvContentPartPr>
            <p14:xfrm>
              <a:off x="4080687" y="1164476"/>
              <a:ext cx="990000" cy="360"/>
            </p14:xfrm>
          </p:contentPart>
        </mc:Choice>
        <mc:Fallback xmlns="">
          <p:pic>
            <p:nvPicPr>
              <p:cNvPr id="14" name="Ink 13">
                <a:extLst>
                  <a:ext uri="{FF2B5EF4-FFF2-40B4-BE49-F238E27FC236}">
                    <a16:creationId xmlns:a16="http://schemas.microsoft.com/office/drawing/2014/main" id="{EC9EBEE8-B1B4-417A-9461-38A86C8BAF9E}"/>
                  </a:ext>
                </a:extLst>
              </p:cNvPr>
              <p:cNvPicPr/>
              <p:nvPr/>
            </p:nvPicPr>
            <p:blipFill>
              <a:blip r:embed="rId9"/>
              <a:stretch>
                <a:fillRect/>
              </a:stretch>
            </p:blipFill>
            <p:spPr>
              <a:xfrm>
                <a:off x="4076367" y="1160156"/>
                <a:ext cx="998640" cy="9000"/>
              </a:xfrm>
              <a:prstGeom prst="rect">
                <a:avLst/>
              </a:prstGeom>
            </p:spPr>
          </p:pic>
        </mc:Fallback>
      </mc:AlternateContent>
      <p:pic>
        <p:nvPicPr>
          <p:cNvPr id="12" name="Audio 11">
            <a:hlinkClick r:id="" action="ppaction://media"/>
            <a:extLst>
              <a:ext uri="{FF2B5EF4-FFF2-40B4-BE49-F238E27FC236}">
                <a16:creationId xmlns:a16="http://schemas.microsoft.com/office/drawing/2014/main" id="{20EF710A-26B0-4CBC-B2DE-C48B5A1F371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782641714"/>
      </p:ext>
    </p:extLst>
  </p:cSld>
  <p:clrMapOvr>
    <a:masterClrMapping/>
  </p:clrMapOvr>
  <mc:AlternateContent xmlns:mc="http://schemas.openxmlformats.org/markup-compatibility/2006" xmlns:p14="http://schemas.microsoft.com/office/powerpoint/2010/main">
    <mc:Choice Requires="p14">
      <p:transition spd="slow" p14:dur="2000" advTm="22231"/>
    </mc:Choice>
    <mc:Fallback xmlns="">
      <p:transition spd="slow" advTm="2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 - modified</Template>
  <TotalTime>5041</TotalTime>
  <Words>860</Words>
  <Application>Microsoft Office PowerPoint</Application>
  <PresentationFormat>On-screen Show (4:3)</PresentationFormat>
  <Paragraphs>80</Paragraphs>
  <Slides>13</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Narrow</vt:lpstr>
      <vt:lpstr>Tahoma</vt:lpstr>
      <vt:lpstr>Wingdings</vt:lpstr>
      <vt:lpstr>Blends</vt:lpstr>
      <vt:lpstr>Chapter 2</vt:lpstr>
      <vt:lpstr>Learning Objectives for Presidential Control and Appointments</vt:lpstr>
      <vt:lpstr>Vesting and Take Care Clauses</vt:lpstr>
      <vt:lpstr>The Unitary Executive</vt:lpstr>
      <vt:lpstr>The Implications of the Unitary Executive</vt:lpstr>
      <vt:lpstr>The Constitutional Classification of Government Workers</vt:lpstr>
      <vt:lpstr>Art II, sec. 2, cl 2 - the Appointments Clause</vt:lpstr>
      <vt:lpstr>What Happens when the Senate is not in Session?</vt:lpstr>
      <vt:lpstr>PowerPoint Presentation</vt:lpstr>
      <vt:lpstr>Civil Service</vt:lpstr>
      <vt:lpstr>Pros and Cons of the Civil Service</vt:lpstr>
      <vt:lpstr>Is it a Job for Life?</vt:lpstr>
      <vt:lpstr>The Hidden Workers - Contractors</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edward</dc:creator>
  <cp:lastModifiedBy>Edward P Richards</cp:lastModifiedBy>
  <cp:revision>282</cp:revision>
  <dcterms:created xsi:type="dcterms:W3CDTF">2008-01-16T20:46:13Z</dcterms:created>
  <dcterms:modified xsi:type="dcterms:W3CDTF">2021-06-03T16:54:05Z</dcterms:modified>
</cp:coreProperties>
</file>