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
  </p:notesMasterIdLst>
  <p:sldIdLst>
    <p:sldId id="256" r:id="rId2"/>
    <p:sldId id="528" r:id="rId3"/>
    <p:sldId id="529" r:id="rId4"/>
    <p:sldId id="530" r:id="rId5"/>
    <p:sldId id="441" r:id="rId6"/>
    <p:sldId id="1162" r:id="rId7"/>
    <p:sldId id="1163" r:id="rId8"/>
    <p:sldId id="442" r:id="rId9"/>
    <p:sldId id="1164" r:id="rId1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 P Richards" initials="EPR" lastIdx="2" clrIdx="0">
    <p:extLst>
      <p:ext uri="{19B8F6BF-5375-455C-9EA6-DF929625EA0E}">
        <p15:presenceInfo xmlns:p15="http://schemas.microsoft.com/office/powerpoint/2012/main" userId="S::richards@lsu.edu::391c937b-072b-4a90-b8c4-69859954d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r>
              <a:rPr lang="en-US" dirty="0"/>
              <a:t>Chapter 2</a:t>
            </a:r>
          </a:p>
        </p:txBody>
      </p:sp>
      <p:sp>
        <p:nvSpPr>
          <p:cNvPr id="2" name="Subtitle 1"/>
          <p:cNvSpPr>
            <a:spLocks noGrp="1"/>
          </p:cNvSpPr>
          <p:nvPr>
            <p:ph type="subTitle" idx="1"/>
          </p:nvPr>
        </p:nvSpPr>
        <p:spPr/>
        <p:txBody>
          <a:bodyPr/>
          <a:lstStyle/>
          <a:p>
            <a:r>
              <a:rPr lang="en-US"/>
              <a:t>Congressional </a:t>
            </a:r>
            <a:r>
              <a:rPr lang="en-US" dirty="0"/>
              <a:t>Control of Agencies After Chadha</a:t>
            </a:r>
            <a:br>
              <a:rPr lang="en-US" dirty="0"/>
            </a:br>
            <a:endParaRPr lang="en-US" dirty="0"/>
          </a:p>
        </p:txBody>
      </p:sp>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1A7DA5-645B-4806-8966-E0ABFE1EA3D9}" type="slidenum">
              <a:rPr lang="en-US" smtClean="0">
                <a:solidFill>
                  <a:schemeClr val="bg2"/>
                </a:solidFill>
              </a:rPr>
              <a:pPr/>
              <a:t>1</a:t>
            </a:fld>
            <a:endParaRPr lang="en-US">
              <a:solidFill>
                <a:schemeClr val="bg2"/>
              </a:solidFill>
            </a:endParaRPr>
          </a:p>
        </p:txBody>
      </p:sp>
      <p:pic>
        <p:nvPicPr>
          <p:cNvPr id="3" name="Audio 2">
            <a:hlinkClick r:id="" action="ppaction://media"/>
            <a:extLst>
              <a:ext uri="{FF2B5EF4-FFF2-40B4-BE49-F238E27FC236}">
                <a16:creationId xmlns:a16="http://schemas.microsoft.com/office/drawing/2014/main" id="{41C3074B-43FB-47E3-9797-5A3CA2EB2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78"/>
    </mc:Choice>
    <mc:Fallback xmlns="">
      <p:transition spd="slow" advTm="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C30B96-91EB-4ECA-AADE-37AA6F94F194}" type="slidenum">
              <a:rPr lang="en-US" smtClean="0"/>
              <a:pPr/>
              <a:t>2</a:t>
            </a:fld>
            <a:endParaRPr lang="en-US"/>
          </a:p>
        </p:txBody>
      </p:sp>
      <p:sp>
        <p:nvSpPr>
          <p:cNvPr id="34819" name="Rectangle 2"/>
          <p:cNvSpPr>
            <a:spLocks noGrp="1" noChangeArrowheads="1"/>
          </p:cNvSpPr>
          <p:nvPr>
            <p:ph type="title"/>
          </p:nvPr>
        </p:nvSpPr>
        <p:spPr/>
        <p:txBody>
          <a:bodyPr/>
          <a:lstStyle/>
          <a:p>
            <a:pPr eaLnBrk="1" hangingPunct="1"/>
            <a:r>
              <a:rPr lang="en-US" dirty="0"/>
              <a:t>Post-Chadha – The </a:t>
            </a:r>
            <a:r>
              <a:rPr lang="en-US" dirty="0" err="1"/>
              <a:t>CRA</a:t>
            </a:r>
            <a:endParaRPr lang="en-US" dirty="0"/>
          </a:p>
        </p:txBody>
      </p:sp>
      <p:sp>
        <p:nvSpPr>
          <p:cNvPr id="43011" name="Rectangle 3"/>
          <p:cNvSpPr>
            <a:spLocks noGrp="1" noChangeArrowheads="1"/>
          </p:cNvSpPr>
          <p:nvPr>
            <p:ph type="body" idx="1"/>
          </p:nvPr>
        </p:nvSpPr>
        <p:spPr>
          <a:xfrm>
            <a:off x="381000" y="2017713"/>
            <a:ext cx="8574088" cy="4611687"/>
          </a:xfrm>
        </p:spPr>
        <p:txBody>
          <a:bodyPr>
            <a:normAutofit fontScale="62500" lnSpcReduction="20000"/>
          </a:bodyPr>
          <a:lstStyle/>
          <a:p>
            <a:pPr eaLnBrk="1" hangingPunct="1">
              <a:defRPr/>
            </a:pPr>
            <a:r>
              <a:rPr lang="en-US" dirty="0"/>
              <a:t>The Congressional Review Act requires notice to Congress for certain agency rules.</a:t>
            </a:r>
          </a:p>
          <a:p>
            <a:pPr eaLnBrk="1" hangingPunct="1">
              <a:defRPr/>
            </a:pPr>
            <a:r>
              <a:rPr lang="en-US" dirty="0"/>
              <a:t>The CRA provides a fast track process for repealing rules which are covered by the CRA. </a:t>
            </a:r>
          </a:p>
          <a:p>
            <a:pPr lvl="1" eaLnBrk="1" hangingPunct="1">
              <a:defRPr/>
            </a:pPr>
            <a:r>
              <a:rPr lang="en-US" dirty="0"/>
              <a:t>These are rules which have been promulgated with 60 days of Congressional action.</a:t>
            </a:r>
          </a:p>
          <a:p>
            <a:pPr lvl="1" eaLnBrk="1" hangingPunct="1">
              <a:defRPr/>
            </a:pPr>
            <a:r>
              <a:rPr lang="en-US" dirty="0"/>
              <a:t>Because of how its counted, the 60 days is longer than 60 calendar days.</a:t>
            </a:r>
          </a:p>
          <a:p>
            <a:pPr eaLnBrk="1" hangingPunct="1">
              <a:defRPr/>
            </a:pPr>
            <a:r>
              <a:rPr lang="en-US" dirty="0"/>
              <a:t>Under the CRA, the filibuster is suspended and there are other limitations on Congressional procedural roadblocks.</a:t>
            </a:r>
          </a:p>
          <a:p>
            <a:pPr eaLnBrk="1" hangingPunct="1">
              <a:defRPr/>
            </a:pPr>
            <a:r>
              <a:rPr lang="en-US" dirty="0"/>
              <a:t>The Congress must pass a joint resolution suspending the rule and get it signed by the President, </a:t>
            </a:r>
            <a:r>
              <a:rPr lang="en-US" dirty="0" err="1"/>
              <a:t>i.e</a:t>
            </a:r>
            <a:r>
              <a:rPr lang="en-US" dirty="0"/>
              <a:t>, it must pass a law.</a:t>
            </a:r>
          </a:p>
          <a:p>
            <a:pPr lvl="1" eaLnBrk="1" hangingPunct="1">
              <a:defRPr/>
            </a:pPr>
            <a:r>
              <a:rPr lang="en-US" dirty="0"/>
              <a:t>The agency is then prohibited from enacting a similar rule, unless otherwise empowered by Congress.</a:t>
            </a:r>
          </a:p>
          <a:p>
            <a:pPr eaLnBrk="1" hangingPunct="1">
              <a:defRPr/>
            </a:pPr>
            <a:r>
              <a:rPr lang="en-US" dirty="0"/>
              <a:t>Allows a new Congress after a Presential election to undo some actions of the past administration.</a:t>
            </a:r>
          </a:p>
        </p:txBody>
      </p:sp>
      <p:pic>
        <p:nvPicPr>
          <p:cNvPr id="2" name="Audio 1">
            <a:hlinkClick r:id="" action="ppaction://media"/>
            <a:extLst>
              <a:ext uri="{FF2B5EF4-FFF2-40B4-BE49-F238E27FC236}">
                <a16:creationId xmlns:a16="http://schemas.microsoft.com/office/drawing/2014/main" id="{23FEFA4F-5644-4F79-81D8-38136B0F77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65132344"/>
      </p:ext>
    </p:extLst>
  </p:cSld>
  <p:clrMapOvr>
    <a:masterClrMapping/>
  </p:clrMapOvr>
  <mc:AlternateContent xmlns:mc="http://schemas.openxmlformats.org/markup-compatibility/2006" xmlns:p14="http://schemas.microsoft.com/office/powerpoint/2010/main">
    <mc:Choice Requires="p14">
      <p:transition spd="slow" p14:dur="2000" advTm="141574"/>
    </mc:Choice>
    <mc:Fallback xmlns="">
      <p:transition spd="slow" advTm="14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457F6F-9B5C-4194-92F3-3384246DB538}" type="slidenum">
              <a:rPr lang="en-US" smtClean="0"/>
              <a:pPr/>
              <a:t>3</a:t>
            </a:fld>
            <a:endParaRPr lang="en-US"/>
          </a:p>
        </p:txBody>
      </p:sp>
      <p:sp>
        <p:nvSpPr>
          <p:cNvPr id="15363" name="Rectangle 2"/>
          <p:cNvSpPr>
            <a:spLocks noGrp="1" noChangeArrowheads="1"/>
          </p:cNvSpPr>
          <p:nvPr>
            <p:ph type="title"/>
          </p:nvPr>
        </p:nvSpPr>
        <p:spPr/>
        <p:txBody>
          <a:bodyPr/>
          <a:lstStyle/>
          <a:p>
            <a:pPr eaLnBrk="1" hangingPunct="1"/>
            <a:r>
              <a:rPr lang="en-US" dirty="0"/>
              <a:t>Formal Legislative Review and Oversight of Executive Branch Agencies</a:t>
            </a:r>
          </a:p>
        </p:txBody>
      </p:sp>
      <p:sp>
        <p:nvSpPr>
          <p:cNvPr id="15364" name="Rectangle 3"/>
          <p:cNvSpPr>
            <a:spLocks noGrp="1" noChangeArrowheads="1"/>
          </p:cNvSpPr>
          <p:nvPr>
            <p:ph type="body" idx="1"/>
          </p:nvPr>
        </p:nvSpPr>
        <p:spPr/>
        <p:txBody>
          <a:bodyPr>
            <a:normAutofit fontScale="92500" lnSpcReduction="10000"/>
          </a:bodyPr>
          <a:lstStyle/>
          <a:p>
            <a:pPr eaLnBrk="1" hangingPunct="1">
              <a:lnSpc>
                <a:spcPct val="90000"/>
              </a:lnSpc>
            </a:pPr>
            <a:r>
              <a:rPr lang="en-US" sz="2800" dirty="0"/>
              <a:t>(1) an appropriations committee, which oversees how the agency spends its budget; </a:t>
            </a:r>
          </a:p>
          <a:p>
            <a:pPr eaLnBrk="1" hangingPunct="1">
              <a:lnSpc>
                <a:spcPct val="90000"/>
              </a:lnSpc>
            </a:pPr>
            <a:r>
              <a:rPr lang="en-US" sz="2800" dirty="0"/>
              <a:t>(2) a “substantive” committee, which oversees the substance of the agency’s work; and </a:t>
            </a:r>
          </a:p>
          <a:p>
            <a:pPr eaLnBrk="1" hangingPunct="1">
              <a:lnSpc>
                <a:spcPct val="90000"/>
              </a:lnSpc>
            </a:pPr>
            <a:r>
              <a:rPr lang="en-US" sz="2800" dirty="0"/>
              <a:t>(3) “government operations” committee, which is concerned with the agency’s efficiency and its coordination with other parts of the government.  </a:t>
            </a:r>
          </a:p>
          <a:p>
            <a:pPr eaLnBrk="1" hangingPunct="1">
              <a:lnSpc>
                <a:spcPct val="90000"/>
              </a:lnSpc>
            </a:pPr>
            <a:r>
              <a:rPr lang="en-US" sz="2800" dirty="0"/>
              <a:t>One of each of these three types of committees will exist in both the Senate and the House. </a:t>
            </a:r>
          </a:p>
          <a:p>
            <a:pPr eaLnBrk="1" hangingPunct="1">
              <a:lnSpc>
                <a:spcPct val="90000"/>
              </a:lnSpc>
            </a:pPr>
            <a:r>
              <a:rPr lang="en-US" sz="2800" dirty="0"/>
              <a:t>Despite all of this oversite, Congress still misses things such as the agency failures that lead to the 2007 crash and the failure to be prepared for the pandemic.</a:t>
            </a:r>
          </a:p>
        </p:txBody>
      </p:sp>
      <p:pic>
        <p:nvPicPr>
          <p:cNvPr id="3" name="Audio 2">
            <a:hlinkClick r:id="" action="ppaction://media"/>
            <a:extLst>
              <a:ext uri="{FF2B5EF4-FFF2-40B4-BE49-F238E27FC236}">
                <a16:creationId xmlns:a16="http://schemas.microsoft.com/office/drawing/2014/main" id="{B1742229-C8DA-495F-9A59-58D1B1616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02209402"/>
      </p:ext>
    </p:extLst>
  </p:cSld>
  <p:clrMapOvr>
    <a:masterClrMapping/>
  </p:clrMapOvr>
  <mc:AlternateContent xmlns:mc="http://schemas.openxmlformats.org/markup-compatibility/2006" xmlns:p14="http://schemas.microsoft.com/office/powerpoint/2010/main">
    <mc:Choice Requires="p14">
      <p:transition spd="slow" p14:dur="2000" advTm="95307"/>
    </mc:Choice>
    <mc:Fallback xmlns="">
      <p:transition spd="slow" advTm="9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44CB7B7-1AD0-41B1-A204-BB60C786B272}" type="slidenum">
              <a:rPr lang="en-US" smtClean="0"/>
              <a:pPr/>
              <a:t>4</a:t>
            </a:fld>
            <a:endParaRPr lang="en-US"/>
          </a:p>
        </p:txBody>
      </p:sp>
      <p:sp>
        <p:nvSpPr>
          <p:cNvPr id="16387" name="Rectangle 2"/>
          <p:cNvSpPr>
            <a:spLocks noGrp="1" noChangeArrowheads="1"/>
          </p:cNvSpPr>
          <p:nvPr>
            <p:ph type="title"/>
          </p:nvPr>
        </p:nvSpPr>
        <p:spPr/>
        <p:txBody>
          <a:bodyPr/>
          <a:lstStyle/>
          <a:p>
            <a:pPr eaLnBrk="1" hangingPunct="1"/>
            <a:r>
              <a:rPr lang="en-US" dirty="0"/>
              <a:t>Informal Legislative Review and Oversight</a:t>
            </a:r>
          </a:p>
        </p:txBody>
      </p:sp>
      <p:sp>
        <p:nvSpPr>
          <p:cNvPr id="16388" name="Rectangle 3"/>
          <p:cNvSpPr>
            <a:spLocks noGrp="1" noChangeArrowheads="1"/>
          </p:cNvSpPr>
          <p:nvPr>
            <p:ph type="body" idx="1"/>
          </p:nvPr>
        </p:nvSpPr>
        <p:spPr/>
        <p:txBody>
          <a:bodyPr>
            <a:normAutofit lnSpcReduction="10000"/>
          </a:bodyPr>
          <a:lstStyle/>
          <a:p>
            <a:pPr eaLnBrk="1" hangingPunct="1">
              <a:lnSpc>
                <a:spcPct val="80000"/>
              </a:lnSpc>
            </a:pPr>
            <a:r>
              <a:rPr lang="en-US" sz="2800" dirty="0"/>
              <a:t>Members of Congress can ask agencies about some grievance of their own or their constituents.</a:t>
            </a:r>
          </a:p>
          <a:p>
            <a:pPr lvl="1" eaLnBrk="1" hangingPunct="1">
              <a:lnSpc>
                <a:spcPct val="80000"/>
              </a:lnSpc>
            </a:pPr>
            <a:r>
              <a:rPr lang="en-US" sz="2800" dirty="0"/>
              <a:t>This includes all types of contacts (telephone calls, e-mails, and so on) between individual Members of Congress, or the Member’s staffs, or a committee’s staff, and agency officials.  </a:t>
            </a:r>
          </a:p>
          <a:p>
            <a:pPr lvl="1" eaLnBrk="1" hangingPunct="1">
              <a:lnSpc>
                <a:spcPct val="80000"/>
              </a:lnSpc>
            </a:pPr>
            <a:r>
              <a:rPr lang="en-US" sz="2800" dirty="0"/>
              <a:t>Many of these informal contacts relate to discrete agency actions affecting specific constituents.  </a:t>
            </a:r>
          </a:p>
          <a:p>
            <a:pPr eaLnBrk="1" hangingPunct="1">
              <a:lnSpc>
                <a:spcPct val="80000"/>
              </a:lnSpc>
            </a:pPr>
            <a:r>
              <a:rPr lang="en-US" sz="2800" dirty="0"/>
              <a:t>Charlie Wilson's War – book, not movie</a:t>
            </a:r>
          </a:p>
          <a:p>
            <a:pPr lvl="1" eaLnBrk="1" hangingPunct="1">
              <a:lnSpc>
                <a:spcPct val="80000"/>
              </a:lnSpc>
            </a:pPr>
            <a:r>
              <a:rPr lang="en-US" sz="2800" dirty="0"/>
              <a:t>A Congressman used committee power to push the US into Afghanistan. </a:t>
            </a:r>
          </a:p>
          <a:p>
            <a:pPr eaLnBrk="1" hangingPunct="1">
              <a:lnSpc>
                <a:spcPct val="80000"/>
              </a:lnSpc>
            </a:pPr>
            <a:r>
              <a:rPr lang="en-US" sz="2800" dirty="0"/>
              <a:t>Where does lobbying come in?</a:t>
            </a:r>
          </a:p>
        </p:txBody>
      </p:sp>
      <p:pic>
        <p:nvPicPr>
          <p:cNvPr id="3" name="Audio 2">
            <a:hlinkClick r:id="" action="ppaction://media"/>
            <a:extLst>
              <a:ext uri="{FF2B5EF4-FFF2-40B4-BE49-F238E27FC236}">
                <a16:creationId xmlns:a16="http://schemas.microsoft.com/office/drawing/2014/main" id="{A623189C-1B13-46E7-9FFC-9341CA996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70062162"/>
      </p:ext>
    </p:extLst>
  </p:cSld>
  <p:clrMapOvr>
    <a:masterClrMapping/>
  </p:clrMapOvr>
  <mc:AlternateContent xmlns:mc="http://schemas.openxmlformats.org/markup-compatibility/2006" xmlns:p14="http://schemas.microsoft.com/office/powerpoint/2010/main">
    <mc:Choice Requires="p14">
      <p:transition spd="slow" p14:dur="2000" advTm="163549"/>
    </mc:Choice>
    <mc:Fallback xmlns="">
      <p:transition spd="slow" advTm="16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55277E-A103-4968-A29A-1ABB45977768}" type="slidenum">
              <a:rPr lang="en-US" smtClean="0"/>
              <a:pPr/>
              <a:t>5</a:t>
            </a:fld>
            <a:endParaRPr lang="en-US"/>
          </a:p>
        </p:txBody>
      </p:sp>
      <p:sp>
        <p:nvSpPr>
          <p:cNvPr id="17411" name="Rectangle 2"/>
          <p:cNvSpPr>
            <a:spLocks noGrp="1" noChangeArrowheads="1"/>
          </p:cNvSpPr>
          <p:nvPr>
            <p:ph type="title"/>
          </p:nvPr>
        </p:nvSpPr>
        <p:spPr/>
        <p:txBody>
          <a:bodyPr/>
          <a:lstStyle/>
          <a:p>
            <a:pPr eaLnBrk="1" hangingPunct="1"/>
            <a:r>
              <a:rPr lang="en-US" dirty="0"/>
              <a:t>The Appropriations Process</a:t>
            </a:r>
          </a:p>
        </p:txBody>
      </p:sp>
      <p:sp>
        <p:nvSpPr>
          <p:cNvPr id="17412" name="Rectangle 3"/>
          <p:cNvSpPr>
            <a:spLocks noGrp="1" noChangeArrowheads="1"/>
          </p:cNvSpPr>
          <p:nvPr>
            <p:ph type="body" idx="1"/>
          </p:nvPr>
        </p:nvSpPr>
        <p:spPr/>
        <p:txBody>
          <a:bodyPr>
            <a:normAutofit fontScale="92500"/>
          </a:bodyPr>
          <a:lstStyle/>
          <a:p>
            <a:pPr eaLnBrk="1" hangingPunct="1">
              <a:lnSpc>
                <a:spcPct val="80000"/>
              </a:lnSpc>
            </a:pPr>
            <a:r>
              <a:rPr lang="en-US" dirty="0"/>
              <a:t>When Congress appropriates money, it generally directs it to a specific program in a specific agency.</a:t>
            </a:r>
          </a:p>
          <a:p>
            <a:pPr lvl="1" eaLnBrk="1" hangingPunct="1">
              <a:lnSpc>
                <a:spcPct val="80000"/>
              </a:lnSpc>
            </a:pPr>
            <a:r>
              <a:rPr lang="en-US" dirty="0"/>
              <a:t>It will be a line in the budget – hence “line item.”</a:t>
            </a:r>
          </a:p>
          <a:p>
            <a:pPr lvl="1" eaLnBrk="1" hangingPunct="1">
              <a:lnSpc>
                <a:spcPct val="80000"/>
              </a:lnSpc>
            </a:pPr>
            <a:r>
              <a:rPr lang="en-US" dirty="0"/>
              <a:t>This gives Congress some control through what it funds.</a:t>
            </a:r>
          </a:p>
          <a:p>
            <a:pPr lvl="1" eaLnBrk="1" hangingPunct="1">
              <a:lnSpc>
                <a:spcPct val="80000"/>
              </a:lnSpc>
            </a:pPr>
            <a:r>
              <a:rPr lang="en-US" dirty="0"/>
              <a:t>Agency actions can be defunded – Congress can tell the EPA not to spend money on enforcing a provision of the Clean Air Act.</a:t>
            </a:r>
          </a:p>
          <a:p>
            <a:pPr eaLnBrk="1" hangingPunct="1">
              <a:lnSpc>
                <a:spcPct val="80000"/>
              </a:lnSpc>
            </a:pPr>
            <a:r>
              <a:rPr lang="en-US" dirty="0"/>
              <a:t>There were court challenges to President Trump using funds for non-appropriated purposes such as building the border wall.</a:t>
            </a:r>
          </a:p>
        </p:txBody>
      </p:sp>
      <p:pic>
        <p:nvPicPr>
          <p:cNvPr id="2" name="Audio 1">
            <a:hlinkClick r:id="" action="ppaction://media"/>
            <a:extLst>
              <a:ext uri="{FF2B5EF4-FFF2-40B4-BE49-F238E27FC236}">
                <a16:creationId xmlns:a16="http://schemas.microsoft.com/office/drawing/2014/main" id="{B35614EA-091E-40D3-AEF2-2B1D4D426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59009863"/>
      </p:ext>
    </p:extLst>
  </p:cSld>
  <p:clrMapOvr>
    <a:masterClrMapping/>
  </p:clrMapOvr>
  <mc:AlternateContent xmlns:mc="http://schemas.openxmlformats.org/markup-compatibility/2006" xmlns:p14="http://schemas.microsoft.com/office/powerpoint/2010/main">
    <mc:Choice Requires="p14">
      <p:transition spd="slow" p14:dur="2000" advTm="80306"/>
    </mc:Choice>
    <mc:Fallback xmlns="">
      <p:transition spd="slow" advTm="8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63BC2-DAF4-4864-9C72-CF5199603B5A}"/>
              </a:ext>
            </a:extLst>
          </p:cNvPr>
          <p:cNvSpPr>
            <a:spLocks noGrp="1"/>
          </p:cNvSpPr>
          <p:nvPr>
            <p:ph type="title"/>
          </p:nvPr>
        </p:nvSpPr>
        <p:spPr/>
        <p:txBody>
          <a:bodyPr/>
          <a:lstStyle/>
          <a:p>
            <a:r>
              <a:rPr lang="en-US" dirty="0"/>
              <a:t>Discretionary Appropriations: Earmarks</a:t>
            </a:r>
          </a:p>
        </p:txBody>
      </p:sp>
      <p:sp>
        <p:nvSpPr>
          <p:cNvPr id="3" name="Content Placeholder 2">
            <a:extLst>
              <a:ext uri="{FF2B5EF4-FFF2-40B4-BE49-F238E27FC236}">
                <a16:creationId xmlns:a16="http://schemas.microsoft.com/office/drawing/2014/main" id="{39083259-3A1F-45DA-8868-1699DEB21E1F}"/>
              </a:ext>
            </a:extLst>
          </p:cNvPr>
          <p:cNvSpPr>
            <a:spLocks noGrp="1"/>
          </p:cNvSpPr>
          <p:nvPr>
            <p:ph idx="1"/>
          </p:nvPr>
        </p:nvSpPr>
        <p:spPr/>
        <p:txBody>
          <a:bodyPr>
            <a:normAutofit lnSpcReduction="10000"/>
          </a:bodyPr>
          <a:lstStyle/>
          <a:p>
            <a:pPr eaLnBrk="1" hangingPunct="1">
              <a:lnSpc>
                <a:spcPct val="80000"/>
              </a:lnSpc>
            </a:pPr>
            <a:r>
              <a:rPr lang="en-US" dirty="0"/>
              <a:t>Congress can also give an agency money without a specific direction on spending it that is in the appropriations bill.</a:t>
            </a:r>
          </a:p>
          <a:p>
            <a:pPr eaLnBrk="1" hangingPunct="1">
              <a:lnSpc>
                <a:spcPct val="80000"/>
              </a:lnSpc>
            </a:pPr>
            <a:r>
              <a:rPr lang="en-US" dirty="0"/>
              <a:t>Instead, the direction to spend it is in the congressional committee report that accompanies the bill. This is not part of the law, so it is not voted on by both houses and presented to the president. </a:t>
            </a:r>
          </a:p>
          <a:p>
            <a:pPr eaLnBrk="1" hangingPunct="1">
              <a:lnSpc>
                <a:spcPct val="80000"/>
              </a:lnSpc>
            </a:pPr>
            <a:r>
              <a:rPr lang="en-US" dirty="0"/>
              <a:t>The money has to be spent within the agency that it is allocated to, but the agency is not legally required to spend it on the recommendation in the committee report.</a:t>
            </a:r>
          </a:p>
        </p:txBody>
      </p:sp>
      <p:sp>
        <p:nvSpPr>
          <p:cNvPr id="4" name="Slide Number Placeholder 3">
            <a:extLst>
              <a:ext uri="{FF2B5EF4-FFF2-40B4-BE49-F238E27FC236}">
                <a16:creationId xmlns:a16="http://schemas.microsoft.com/office/drawing/2014/main" id="{C6726418-7CD9-4A4D-A416-D65D6A38594B}"/>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2E4E7EA3-5BE9-4917-A73C-86EA9C98BA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84980568"/>
      </p:ext>
    </p:extLst>
  </p:cSld>
  <p:clrMapOvr>
    <a:masterClrMapping/>
  </p:clrMapOvr>
  <mc:AlternateContent xmlns:mc="http://schemas.openxmlformats.org/markup-compatibility/2006" xmlns:p14="http://schemas.microsoft.com/office/powerpoint/2010/main">
    <mc:Choice Requires="p14">
      <p:transition spd="slow" p14:dur="2000" advTm="80092"/>
    </mc:Choice>
    <mc:Fallback xmlns="">
      <p:transition spd="slow" advTm="8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9393-0185-4B97-9E18-9F573920BAF7}"/>
              </a:ext>
            </a:extLst>
          </p:cNvPr>
          <p:cNvSpPr>
            <a:spLocks noGrp="1"/>
          </p:cNvSpPr>
          <p:nvPr>
            <p:ph type="title"/>
          </p:nvPr>
        </p:nvSpPr>
        <p:spPr/>
        <p:txBody>
          <a:bodyPr/>
          <a:lstStyle/>
          <a:p>
            <a:r>
              <a:rPr lang="en-US" dirty="0"/>
              <a:t>Indian Health Service Example</a:t>
            </a:r>
          </a:p>
        </p:txBody>
      </p:sp>
      <p:sp>
        <p:nvSpPr>
          <p:cNvPr id="3" name="Content Placeholder 2">
            <a:extLst>
              <a:ext uri="{FF2B5EF4-FFF2-40B4-BE49-F238E27FC236}">
                <a16:creationId xmlns:a16="http://schemas.microsoft.com/office/drawing/2014/main" id="{FD40DE9A-E801-4884-8E22-5A7FB9B9EFF6}"/>
              </a:ext>
            </a:extLst>
          </p:cNvPr>
          <p:cNvSpPr>
            <a:spLocks noGrp="1"/>
          </p:cNvSpPr>
          <p:nvPr>
            <p:ph idx="1"/>
          </p:nvPr>
        </p:nvSpPr>
        <p:spPr/>
        <p:txBody>
          <a:bodyPr/>
          <a:lstStyle/>
          <a:p>
            <a:pPr eaLnBrk="1" hangingPunct="1">
              <a:lnSpc>
                <a:spcPct val="80000"/>
              </a:lnSpc>
            </a:pPr>
            <a:r>
              <a:rPr lang="en-US" dirty="0"/>
              <a:t>Congress enacts a statute that appropriates a lump sum of $10 million for the Indian Health Service (“</a:t>
            </a:r>
            <a:r>
              <a:rPr lang="en-US" dirty="0" err="1"/>
              <a:t>IHS</a:t>
            </a:r>
            <a:r>
              <a:rPr lang="en-US" dirty="0"/>
              <a:t>”)</a:t>
            </a:r>
          </a:p>
          <a:p>
            <a:pPr eaLnBrk="1" hangingPunct="1">
              <a:lnSpc>
                <a:spcPct val="80000"/>
              </a:lnSpc>
            </a:pPr>
            <a:r>
              <a:rPr lang="en-US" dirty="0"/>
              <a:t>The appropriations statute is accompanied by a report from the appropriations committee saying that </a:t>
            </a:r>
            <a:r>
              <a:rPr lang="en-US" dirty="0" err="1"/>
              <a:t>IHS</a:t>
            </a:r>
            <a:r>
              <a:rPr lang="en-US" dirty="0"/>
              <a:t> should use part of the $10 million to continue operating an existing medical clinic.</a:t>
            </a:r>
          </a:p>
          <a:p>
            <a:pPr eaLnBrk="1" hangingPunct="1">
              <a:lnSpc>
                <a:spcPct val="80000"/>
              </a:lnSpc>
            </a:pPr>
            <a:r>
              <a:rPr lang="en-US" dirty="0"/>
              <a:t>The appropriations statute itself, however, does not refer to the clinic.</a:t>
            </a:r>
          </a:p>
        </p:txBody>
      </p:sp>
      <p:sp>
        <p:nvSpPr>
          <p:cNvPr id="4" name="Slide Number Placeholder 3">
            <a:extLst>
              <a:ext uri="{FF2B5EF4-FFF2-40B4-BE49-F238E27FC236}">
                <a16:creationId xmlns:a16="http://schemas.microsoft.com/office/drawing/2014/main" id="{91A3E6B0-F569-4013-AD5E-2EBCBAAB7E82}"/>
              </a:ext>
            </a:extLst>
          </p:cNvPr>
          <p:cNvSpPr>
            <a:spLocks noGrp="1"/>
          </p:cNvSpPr>
          <p:nvPr>
            <p:ph type="sldNum" sz="quarter" idx="12"/>
          </p:nvPr>
        </p:nvSpPr>
        <p:spPr/>
        <p:txBody>
          <a:bodyPr/>
          <a:lstStyle/>
          <a:p>
            <a:pPr>
              <a:defRPr/>
            </a:pPr>
            <a:fld id="{CC739B67-DB22-4103-985A-E8E1D242EF5C}"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8D14F728-5406-4B66-A3D9-64885ECBA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877729093"/>
      </p:ext>
    </p:extLst>
  </p:cSld>
  <p:clrMapOvr>
    <a:masterClrMapping/>
  </p:clrMapOvr>
  <mc:AlternateContent xmlns:mc="http://schemas.openxmlformats.org/markup-compatibility/2006" xmlns:p14="http://schemas.microsoft.com/office/powerpoint/2010/main">
    <mc:Choice Requires="p14">
      <p:transition spd="slow" p14:dur="2000" advTm="38964"/>
    </mc:Choice>
    <mc:Fallback xmlns="">
      <p:transition spd="slow" advTm="3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B321058-BEE5-46F2-BE2F-DED4D443C3C6}" type="slidenum">
              <a:rPr lang="en-US" smtClean="0"/>
              <a:pPr/>
              <a:t>8</a:t>
            </a:fld>
            <a:endParaRPr lang="en-US"/>
          </a:p>
        </p:txBody>
      </p:sp>
      <p:sp>
        <p:nvSpPr>
          <p:cNvPr id="18435" name="Rectangle 2"/>
          <p:cNvSpPr>
            <a:spLocks noGrp="1" noChangeArrowheads="1"/>
          </p:cNvSpPr>
          <p:nvPr>
            <p:ph type="title"/>
          </p:nvPr>
        </p:nvSpPr>
        <p:spPr/>
        <p:txBody>
          <a:bodyPr/>
          <a:lstStyle/>
          <a:p>
            <a:pPr eaLnBrk="1" hangingPunct="1"/>
            <a:r>
              <a:rPr lang="en-US" dirty="0"/>
              <a:t>Enforcing Earmarks</a:t>
            </a:r>
          </a:p>
        </p:txBody>
      </p:sp>
      <p:sp>
        <p:nvSpPr>
          <p:cNvPr id="18436" name="Rectangle 3"/>
          <p:cNvSpPr>
            <a:spLocks noGrp="1" noChangeArrowheads="1"/>
          </p:cNvSpPr>
          <p:nvPr>
            <p:ph type="body" idx="1"/>
          </p:nvPr>
        </p:nvSpPr>
        <p:spPr/>
        <p:txBody>
          <a:bodyPr/>
          <a:lstStyle/>
          <a:p>
            <a:pPr eaLnBrk="1" hangingPunct="1">
              <a:lnSpc>
                <a:spcPct val="90000"/>
              </a:lnSpc>
            </a:pPr>
            <a:r>
              <a:rPr lang="en-US" dirty="0"/>
              <a:t>The organic statute broadly authorizes </a:t>
            </a:r>
            <a:r>
              <a:rPr lang="en-US" dirty="0" err="1"/>
              <a:t>IHS</a:t>
            </a:r>
            <a:r>
              <a:rPr lang="en-US" dirty="0"/>
              <a:t> to spend its appropriation “for the benefit, care, and assistance of the Indians.” </a:t>
            </a:r>
          </a:p>
          <a:p>
            <a:pPr eaLnBrk="1" hangingPunct="1">
              <a:lnSpc>
                <a:spcPct val="90000"/>
              </a:lnSpc>
            </a:pPr>
            <a:r>
              <a:rPr lang="en-US" dirty="0"/>
              <a:t>What if the agency ignores the report and does not spend the money on the health center?</a:t>
            </a:r>
          </a:p>
          <a:p>
            <a:pPr eaLnBrk="1" hangingPunct="1">
              <a:lnSpc>
                <a:spcPct val="90000"/>
              </a:lnSpc>
            </a:pPr>
            <a:r>
              <a:rPr lang="en-US" dirty="0"/>
              <a:t>Could this be challenged in court by beneficiaries of the health clinic?</a:t>
            </a:r>
          </a:p>
        </p:txBody>
      </p:sp>
      <p:pic>
        <p:nvPicPr>
          <p:cNvPr id="2" name="Audio 1">
            <a:hlinkClick r:id="" action="ppaction://media"/>
            <a:extLst>
              <a:ext uri="{FF2B5EF4-FFF2-40B4-BE49-F238E27FC236}">
                <a16:creationId xmlns:a16="http://schemas.microsoft.com/office/drawing/2014/main" id="{2533C821-214F-4274-A71D-A12623B8D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25877412"/>
      </p:ext>
    </p:extLst>
  </p:cSld>
  <p:clrMapOvr>
    <a:masterClrMapping/>
  </p:clrMapOvr>
  <mc:AlternateContent xmlns:mc="http://schemas.openxmlformats.org/markup-compatibility/2006" xmlns:p14="http://schemas.microsoft.com/office/powerpoint/2010/main">
    <mc:Choice Requires="p14">
      <p:transition spd="slow" p14:dur="2000" advTm="58211"/>
    </mc:Choice>
    <mc:Fallback xmlns="">
      <p:transition spd="slow" advTm="5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B595-0488-4C9C-93A9-15EE986E72FA}"/>
              </a:ext>
            </a:extLst>
          </p:cNvPr>
          <p:cNvSpPr>
            <a:spLocks noGrp="1"/>
          </p:cNvSpPr>
          <p:nvPr>
            <p:ph type="title"/>
          </p:nvPr>
        </p:nvSpPr>
        <p:spPr/>
        <p:txBody>
          <a:bodyPr/>
          <a:lstStyle/>
          <a:p>
            <a:r>
              <a:rPr lang="en-US" dirty="0"/>
              <a:t>Why have Earmarks?</a:t>
            </a:r>
          </a:p>
        </p:txBody>
      </p:sp>
      <p:sp>
        <p:nvSpPr>
          <p:cNvPr id="3" name="Content Placeholder 2">
            <a:extLst>
              <a:ext uri="{FF2B5EF4-FFF2-40B4-BE49-F238E27FC236}">
                <a16:creationId xmlns:a16="http://schemas.microsoft.com/office/drawing/2014/main" id="{A737691D-5CF9-4E9F-8518-CDD636EA1DFB}"/>
              </a:ext>
            </a:extLst>
          </p:cNvPr>
          <p:cNvSpPr>
            <a:spLocks noGrp="1"/>
          </p:cNvSpPr>
          <p:nvPr>
            <p:ph idx="1"/>
          </p:nvPr>
        </p:nvSpPr>
        <p:spPr/>
        <p:txBody>
          <a:bodyPr>
            <a:normAutofit fontScale="85000" lnSpcReduction="10000"/>
          </a:bodyPr>
          <a:lstStyle/>
          <a:p>
            <a:r>
              <a:rPr lang="en-US" dirty="0"/>
              <a:t>Earmarks were used to grease the wheels to get appropriations deals done. </a:t>
            </a:r>
          </a:p>
          <a:p>
            <a:r>
              <a:rPr lang="en-US" dirty="0"/>
              <a:t>A powerful committee chair might get a earmarked project in her district to get her to support an important national project. </a:t>
            </a:r>
          </a:p>
          <a:p>
            <a:r>
              <a:rPr lang="en-US" dirty="0"/>
              <a:t>When Louisiana had very senior Congressmen, the state, LSU, and the LSU Law Center benefited from earmarks.</a:t>
            </a:r>
          </a:p>
          <a:p>
            <a:r>
              <a:rPr lang="en-US" dirty="0"/>
              <a:t>Earmarks were demonized as undemocratic and Congress abandoned them for several years. </a:t>
            </a:r>
          </a:p>
          <a:p>
            <a:pPr lvl="1"/>
            <a:r>
              <a:rPr lang="en-US" dirty="0"/>
              <a:t>The 2021 Congress is considering using them again.</a:t>
            </a:r>
          </a:p>
        </p:txBody>
      </p:sp>
      <p:sp>
        <p:nvSpPr>
          <p:cNvPr id="4" name="Slide Number Placeholder 3">
            <a:extLst>
              <a:ext uri="{FF2B5EF4-FFF2-40B4-BE49-F238E27FC236}">
                <a16:creationId xmlns:a16="http://schemas.microsoft.com/office/drawing/2014/main" id="{EDF33DC8-748B-459C-87A9-CE4BF8B1A59E}"/>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7B279E93-8049-4F5C-82AC-37F06F4223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7763083"/>
      </p:ext>
    </p:extLst>
  </p:cSld>
  <p:clrMapOvr>
    <a:masterClrMapping/>
  </p:clrMapOvr>
  <mc:AlternateContent xmlns:mc="http://schemas.openxmlformats.org/markup-compatibility/2006" xmlns:p14="http://schemas.microsoft.com/office/powerpoint/2010/main">
    <mc:Choice Requires="p14">
      <p:transition spd="slow" p14:dur="2000" advTm="114035"/>
    </mc:Choice>
    <mc:Fallback xmlns="">
      <p:transition spd="slow" advTm="11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3795</TotalTime>
  <Words>775</Words>
  <Application>Microsoft Office PowerPoint</Application>
  <PresentationFormat>On-screen Show (4:3)</PresentationFormat>
  <Paragraphs>57</Paragraphs>
  <Slides>9</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Tahoma</vt:lpstr>
      <vt:lpstr>Wingdings</vt:lpstr>
      <vt:lpstr>Blends</vt:lpstr>
      <vt:lpstr>Chapter 2</vt:lpstr>
      <vt:lpstr>Post-Chadha – The CRA</vt:lpstr>
      <vt:lpstr>Formal Legislative Review and Oversight of Executive Branch Agencies</vt:lpstr>
      <vt:lpstr>Informal Legislative Review and Oversight</vt:lpstr>
      <vt:lpstr>The Appropriations Process</vt:lpstr>
      <vt:lpstr>Discretionary Appropriations: Earmarks</vt:lpstr>
      <vt:lpstr>Indian Health Service Example</vt:lpstr>
      <vt:lpstr>Enforcing Earmarks</vt:lpstr>
      <vt:lpstr>Why have Earmarks?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285</cp:revision>
  <dcterms:created xsi:type="dcterms:W3CDTF">2008-01-16T20:46:13Z</dcterms:created>
  <dcterms:modified xsi:type="dcterms:W3CDTF">2021-06-02T21:24:32Z</dcterms:modified>
</cp:coreProperties>
</file>