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1"/>
  </p:notesMasterIdLst>
  <p:sldIdLst>
    <p:sldId id="256" r:id="rId2"/>
    <p:sldId id="509" r:id="rId3"/>
    <p:sldId id="486" r:id="rId4"/>
    <p:sldId id="491" r:id="rId5"/>
    <p:sldId id="487" r:id="rId6"/>
    <p:sldId id="513" r:id="rId7"/>
    <p:sldId id="514" r:id="rId8"/>
    <p:sldId id="1161" r:id="rId9"/>
    <p:sldId id="516" r:id="rId10"/>
    <p:sldId id="517" r:id="rId11"/>
    <p:sldId id="494" r:id="rId12"/>
    <p:sldId id="519" r:id="rId13"/>
    <p:sldId id="520" r:id="rId14"/>
    <p:sldId id="522" r:id="rId15"/>
    <p:sldId id="523" r:id="rId16"/>
    <p:sldId id="524" r:id="rId17"/>
    <p:sldId id="525" r:id="rId18"/>
    <p:sldId id="526" r:id="rId19"/>
    <p:sldId id="527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ward P Richards" initials="EPR" lastIdx="2" clrIdx="0">
    <p:extLst>
      <p:ext uri="{19B8F6BF-5375-455C-9EA6-DF929625EA0E}">
        <p15:presenceInfo xmlns:p15="http://schemas.microsoft.com/office/powerpoint/2012/main" userId="S::richards@lsu.edu::391c937b-072b-4a90-b8c4-69859954d1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>
      <p:cViewPr varScale="1">
        <p:scale>
          <a:sx n="127" d="100"/>
          <a:sy n="127" d="100"/>
        </p:scale>
        <p:origin x="1148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1.xml"/><Relationship Id="rId2" Type="http://schemas.openxmlformats.org/officeDocument/2006/relationships/slide" Target="slides/slide3.xml"/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18582A8-B67A-4D3A-8BB1-4E5821370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48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4352923-D39C-456D-A4D0-962C6C599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9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F865A-A5C2-4361-AFA7-F12A71F58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1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4975" y="214313"/>
            <a:ext cx="2159000" cy="6338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14313"/>
            <a:ext cx="6327775" cy="6338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31B5D-E1B1-4491-AAAE-CEE8C8D05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4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39B67-DB22-4103-985A-E8E1D242E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6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00119-3852-4FC6-AAB3-F84098667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0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E0026-D864-4E85-B824-E57D3FA75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9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5AE45-A9C7-42A7-8E26-99419F482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9356F-821D-42E3-BE01-4E77970EB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7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39859-AD81-420F-8913-F6E369488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B439D-AC06-4CC0-A4D5-B3E9970AB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9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29C61-5708-442A-821A-81341DAEE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6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057400"/>
            <a:ext cx="8534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8955139-23F9-45EA-8E55-329AE3883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3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Chapter 2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/>
              <a:t>INS v. Chadha</a:t>
            </a:r>
            <a:r>
              <a:rPr lang="en-US" dirty="0"/>
              <a:t>, 462 U.S. 919 (1983) </a:t>
            </a:r>
            <a:br>
              <a:rPr lang="en-US" dirty="0"/>
            </a:br>
            <a:endParaRPr lang="en-US" dirty="0"/>
          </a:p>
        </p:txBody>
      </p:sp>
      <p:sp>
        <p:nvSpPr>
          <p:cNvPr id="3074" name="Rectangle 1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51A7DA5-645B-4806-8966-E0ABFE1EA3D9}" type="slidenum">
              <a:rPr lang="en-US" smtClean="0">
                <a:solidFill>
                  <a:schemeClr val="bg2"/>
                </a:solidFill>
              </a:rPr>
              <a:pPr/>
              <a:t>1</a:t>
            </a:fld>
            <a:endParaRPr lang="en-US">
              <a:solidFill>
                <a:schemeClr val="bg2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B097C8-0CE8-41F6-9894-A60CF400B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482DD12-35ED-4F69-A1C7-FA2FD09E67B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Circuit Court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6106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DOJ joined Chadha in challenging the law.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Why did this produce a "case and controversy" issue?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What is the purpose of the case and controversy provision?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Can Congress modify the requirement?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Are the states bound to have a case and controversy requirement for their courts?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Why did the court invite Congress to submit briefs?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2E208B-0CA0-4CC2-B404-3913E7532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9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69"/>
    </mc:Choice>
    <mc:Fallback xmlns="">
      <p:transition spd="slow" advTm="57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3619E81-2260-4D23-8268-F4A2F73CF47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When Does Congress Start to use the Legislative Veto?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17713"/>
            <a:ext cx="8497888" cy="44592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"Since </a:t>
            </a:r>
            <a:r>
              <a:rPr lang="en-US" dirty="0">
                <a:highlight>
                  <a:srgbClr val="FFFF00"/>
                </a:highlight>
              </a:rPr>
              <a:t>1932, </a:t>
            </a:r>
            <a:r>
              <a:rPr lang="en-US" dirty="0"/>
              <a:t>when the first veto provision was enacted into law, 295 congressional veto-type procedures have been inserted in 196 different statutes as follows: from 1932 to 1939, five statutes were affected; from 1940-49, nineteen statutes; between 1950-59, thirty-four statutes; and from 1960-69, forty-nine. From the year 1970 through 1975, at least one hundred sixty-three such provisions visions were included in eighty-nine laws."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279675-AB87-45FE-BC88-6FC0C0CD0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91"/>
    </mc:Choice>
    <mc:Fallback xmlns="">
      <p:transition spd="slow" advTm="59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38975" y="6248400"/>
            <a:ext cx="1905000" cy="45720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E827F61-EEC3-4342-B26E-ED2BAC83A24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if the Legislative Veto is a Useful Law?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... the fact that a given law or procedure is efficient, convenient, and useful in facilitating functions of government, standing alone, will not save it if it is contrary to the Constitution. </a:t>
            </a:r>
          </a:p>
          <a:p>
            <a:pPr eaLnBrk="1" hangingPunct="1">
              <a:lnSpc>
                <a:spcPct val="80000"/>
              </a:lnSpc>
            </a:pPr>
            <a:r>
              <a:rPr lang="en-US" dirty="0">
                <a:highlight>
                  <a:srgbClr val="FFFF00"/>
                </a:highlight>
              </a:rPr>
              <a:t>Convenience and efficiency are not the primary objectives -- or the hallmarks -- of democratic government </a:t>
            </a:r>
            <a:r>
              <a:rPr lang="en-US" dirty="0"/>
              <a:t>and our inquiry is sharpened rather than blunted by the fact that congressional veto provisions are appearing with increasing frequency in statutes which delegate authority to executive and independent agencies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064161-E691-4974-84B7-4AA04C7621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8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02"/>
    </mc:Choice>
    <mc:Fallback xmlns="">
      <p:transition spd="slow" advTm="56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835C66A-635A-4B42-85B6-52B48051F01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Bicameralism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US" dirty="0"/>
              <a:t>What was the Great Compromise that was critical to the ratification of the constitution?</a:t>
            </a:r>
          </a:p>
          <a:p>
            <a:pPr eaLnBrk="1" hangingPunct="1"/>
            <a:r>
              <a:rPr lang="en-US" dirty="0"/>
              <a:t>How is the senate different from the house?</a:t>
            </a:r>
          </a:p>
          <a:p>
            <a:pPr lvl="1" eaLnBrk="1" hangingPunct="1"/>
            <a:r>
              <a:rPr lang="en-US" dirty="0"/>
              <a:t>How were senators originally chosen?</a:t>
            </a:r>
          </a:p>
          <a:p>
            <a:pPr lvl="1" eaLnBrk="1" hangingPunct="1"/>
            <a:r>
              <a:rPr lang="en-US" dirty="0"/>
              <a:t>Senate rules are not from the constitution, they are a latter add-on by the Senate.</a:t>
            </a:r>
          </a:p>
          <a:p>
            <a:pPr lvl="1" eaLnBrk="1" hangingPunct="1"/>
            <a:r>
              <a:rPr lang="en-US" dirty="0"/>
              <a:t>There is great debate on whether the founders would have approved of the current Senate rules with allow the majority leader to prevent issues from coming to a vote.</a:t>
            </a:r>
          </a:p>
          <a:p>
            <a:pPr eaLnBrk="1" hangingPunct="1"/>
            <a:r>
              <a:rPr lang="en-US" dirty="0"/>
              <a:t>Why was bicameralism key to making the Great Compromise work?</a:t>
            </a:r>
          </a:p>
          <a:p>
            <a:pPr eaLnBrk="1" hangingPunct="1"/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562425-33A4-44CD-9E84-26791D153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8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262"/>
    </mc:Choice>
    <mc:Fallback xmlns="">
      <p:transition spd="slow" advTm="179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EEAFED4-E658-45B1-8FA9-9644BA1C719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Presentment Clause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800" dirty="0"/>
              <a:t>What is the president’s role once legislation has passed the house and senate?</a:t>
            </a:r>
          </a:p>
          <a:p>
            <a:pPr lvl="1" eaLnBrk="1" hangingPunct="1"/>
            <a:r>
              <a:rPr lang="en-US" sz="2800" dirty="0"/>
              <a:t>Sign it so it becomes law or veto it.</a:t>
            </a:r>
          </a:p>
          <a:p>
            <a:pPr eaLnBrk="1" hangingPunct="1"/>
            <a:r>
              <a:rPr lang="en-US" sz="2800" dirty="0"/>
              <a:t>What if he does not sign it?</a:t>
            </a:r>
          </a:p>
          <a:p>
            <a:pPr lvl="1" eaLnBrk="1" hangingPunct="1"/>
            <a:r>
              <a:rPr lang="en-US" sz="2800" dirty="0"/>
              <a:t>The Constitution grants the President 10 days to review a measure passed by the Congress. If the President has not signed the bill after 10 days, it becomes law without his signature. </a:t>
            </a:r>
          </a:p>
          <a:p>
            <a:pPr lvl="1" eaLnBrk="1" hangingPunct="1"/>
            <a:r>
              <a:rPr lang="en-US" sz="2800" dirty="0">
                <a:highlight>
                  <a:srgbClr val="FFFF00"/>
                </a:highlight>
              </a:rPr>
              <a:t>pocket veto </a:t>
            </a:r>
            <a:r>
              <a:rPr lang="en-US" sz="2800" dirty="0"/>
              <a:t>- However, if Congress adjourns during the 10-day period when the President has the bill “in his pocket”, the bill does not become law.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03CCC3-809F-4D38-BF04-DFD571850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3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21"/>
    </mc:Choice>
    <mc:Fallback xmlns="">
      <p:transition spd="slow" advTm="80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D44591B-4CF0-448A-88D3-D02A6094D5B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Presidential Veto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/>
            <a:r>
              <a:rPr lang="en-US" dirty="0"/>
              <a:t>May the president veto parts of a bill, i.e., a line-item veto?</a:t>
            </a:r>
          </a:p>
          <a:p>
            <a:pPr eaLnBrk="1" hangingPunct="1"/>
            <a:r>
              <a:rPr lang="en-US" dirty="0"/>
              <a:t>How have bills changed since the founding?</a:t>
            </a:r>
          </a:p>
          <a:p>
            <a:pPr lvl="1" eaLnBrk="1" hangingPunct="1"/>
            <a:r>
              <a:rPr lang="en-US" dirty="0"/>
              <a:t>Early bills were simple, single issues laws or appropriations.</a:t>
            </a:r>
          </a:p>
          <a:p>
            <a:pPr lvl="1" eaLnBrk="1" hangingPunct="1"/>
            <a:r>
              <a:rPr lang="en-US" dirty="0"/>
              <a:t>Contemporary bills are complex with thousands of line items – COBRA.</a:t>
            </a:r>
          </a:p>
          <a:p>
            <a:pPr eaLnBrk="1" hangingPunct="1"/>
            <a:r>
              <a:rPr lang="en-US" dirty="0"/>
              <a:t>How does this limit the use of the veto?</a:t>
            </a:r>
          </a:p>
          <a:p>
            <a:pPr lvl="1" eaLnBrk="1" hangingPunct="1"/>
            <a:r>
              <a:rPr lang="en-US" dirty="0"/>
              <a:t>Is the President willing to shut down major parts of the government over a veto?</a:t>
            </a:r>
          </a:p>
          <a:p>
            <a:pPr eaLnBrk="1" hangingPunct="1"/>
            <a:r>
              <a:rPr lang="en-US" dirty="0"/>
              <a:t>Congress can override a veto by a 2/3 majority of both houses.</a:t>
            </a:r>
          </a:p>
          <a:p>
            <a:pPr lvl="1" eaLnBrk="1" hangingPunct="1"/>
            <a:r>
              <a:rPr lang="en-US" dirty="0"/>
              <a:t>Very rare.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DCFE8B-6C87-4C63-8A61-F1366E5EF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4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75"/>
    </mc:Choice>
    <mc:Fallback xmlns="">
      <p:transition spd="slow" advTm="170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72B3E30-A85C-4012-BF4A-FC8D12A4E2C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When may the House of Representatives Act Unilaterally?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017713"/>
            <a:ext cx="8650288" cy="48402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(a) The House of Representatives alone was given the power to initiate impeachments. Art. I, § 2, cl. 5;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(b) The House elects the president if no candidate gets a majority in the Electoral College.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(c) The House initiates spending bills.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F84283-D63B-4D28-8153-E2D85389F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6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0"/>
    </mc:Choice>
    <mc:Fallback xmlns="">
      <p:transition spd="slow" advTm="44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may the Senate Act Unilaterally?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(a) conduct trials following impeachment on charges initiated by the House and to convict following trial. Art. I, § 3, cl. 6;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(b) elects the vice-president if no one receives a majority of votes in the Electoral College.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(c) final unreviewable power to approve or to disapprove Presidential appointments. Art. II, § 2, cl. 2;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(d</a:t>
            </a:r>
            <a:r>
              <a:rPr lang="en-US"/>
              <a:t>) unreviewable </a:t>
            </a:r>
            <a:r>
              <a:rPr lang="en-US" dirty="0"/>
              <a:t>power to ratify treaties negotiated by the President. Art. II, § 2, cl. 2.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1433050-F68B-4C69-B5AD-D4442C62CBB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C30040-1CC9-451E-A69F-B6614253C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76"/>
    </mc:Choice>
    <mc:Fallback xmlns="">
      <p:transition spd="slow" advTm="26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Only Congressional Joint Resolution with Legal Effect?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534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Congress declares war by joint resolution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The Constitution does not Congress a vote to end a war.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If a president starts a war, Congress can end it only by cutting off the funds or impeaching and removing the president.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1D9DAE8-7CF3-4806-9A97-9EDD739502E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FE61A0-17DA-46AE-9988-426421A39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2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04"/>
    </mc:Choice>
    <mc:Fallback xmlns="">
      <p:transition spd="slow" advTm="53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56A564A-4544-4A17-8C1A-0AAA6ECD653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Significance of Specific Exceptions to Bicameralism and Presentment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Why did the court find the legislative veto a major constitutional issue?</a:t>
            </a:r>
          </a:p>
          <a:p>
            <a:pPr lvl="1" eaLnBrk="1" hangingPunct="1"/>
            <a:r>
              <a:rPr lang="en-US" dirty="0"/>
              <a:t>Senate: Undermines the Great Compromise</a:t>
            </a:r>
          </a:p>
          <a:p>
            <a:pPr lvl="1" eaLnBrk="1" hangingPunct="1"/>
            <a:r>
              <a:rPr lang="en-US" dirty="0"/>
              <a:t>President: Undermines separation of powers.</a:t>
            </a:r>
          </a:p>
          <a:p>
            <a:pPr eaLnBrk="1" hangingPunct="1"/>
            <a:r>
              <a:rPr lang="en-US" dirty="0"/>
              <a:t>The court found the legislative veto unconstitutional.</a:t>
            </a:r>
          </a:p>
          <a:p>
            <a:pPr eaLnBrk="1" hangingPunct="1"/>
            <a:r>
              <a:rPr lang="en-US" dirty="0"/>
              <a:t>Has this crippled Congressional oversight?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51756E-519E-4E27-955C-621362804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3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07"/>
    </mc:Choice>
    <mc:Fallback xmlns="">
      <p:transition spd="slow" advTm="62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A7DA0BE-1290-49AD-95CA-34FF16B84FF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Adjudication Issues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While we will talk about adjudications in the next chapter, the determination by the immigration judge in this case is an adjudication.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4CA67B-542F-4531-B36B-E78A21F71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1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9"/>
    </mc:Choice>
    <mc:Fallback xmlns="">
      <p:transition spd="slow" advTm="10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CE61820-34B3-49BF-8803-8F0B7E09CFA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Congressional Power over Non-Citizens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n-US" sz="2800" dirty="0"/>
              <a:t>Congress' Art. I power "To establish an uniform Rule of Naturalization," combined with the Necessary and Proper Clause, grants it unreviewable authority over the regulation of non-citizens. </a:t>
            </a:r>
          </a:p>
          <a:p>
            <a:pPr eaLnBrk="1" hangingPunct="1"/>
            <a:r>
              <a:rPr lang="en-US" sz="2800" dirty="0"/>
              <a:t>Non-citizens in the US, even if undocumented, have basic rights, such as criminal due process</a:t>
            </a:r>
          </a:p>
          <a:p>
            <a:pPr eaLnBrk="1" hangingPunct="1"/>
            <a:r>
              <a:rPr lang="en-US" sz="2800" dirty="0"/>
              <a:t>Their rights as to detention and deportation are limited by Congress</a:t>
            </a:r>
          </a:p>
          <a:p>
            <a:pPr lvl="1" eaLnBrk="1" hangingPunct="1"/>
            <a:r>
              <a:rPr lang="en-US" sz="2800" dirty="0"/>
              <a:t>They have no right to stay, only a limited right to a hearing to make sure the agency has the right person and facts.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38F7CF-6340-449C-9193-3CC043F50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45"/>
    </mc:Choice>
    <mc:Fallback xmlns="">
      <p:transition spd="slow" advTm="127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F39531E-D288-4D54-818E-495B3FCA125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Legislative Veto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/>
              <a:t>Under the law at the time of this case, the immigration courts were part of DOJ, not Homeland Security.</a:t>
            </a:r>
          </a:p>
          <a:p>
            <a:pPr eaLnBrk="1" hangingPunct="1"/>
            <a:r>
              <a:rPr lang="en-US" dirty="0"/>
              <a:t>The immigration judge decides whether a non-citizen who has violated visa requirements may still stay in the US.</a:t>
            </a:r>
          </a:p>
          <a:p>
            <a:pPr eaLnBrk="1" hangingPunct="1"/>
            <a:r>
              <a:rPr lang="en-US" dirty="0"/>
              <a:t>The House is sent the list of persons who have been allowed to stay so that it may vote to exclude them.</a:t>
            </a:r>
          </a:p>
          <a:p>
            <a:pPr eaLnBrk="1" hangingPunct="1"/>
            <a:r>
              <a:rPr lang="en-US" dirty="0"/>
              <a:t>This is called the legislative veto because it is done by the legislature.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9358E9-EFEE-4AED-9A36-7E1BB234E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0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37"/>
    </mc:Choice>
    <mc:Fallback xmlns="">
      <p:transition spd="slow" advTm="86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Immigration Law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Immigration has been controversial since the 1800s.</a:t>
            </a:r>
          </a:p>
          <a:p>
            <a:pPr lvl="1"/>
            <a:r>
              <a:rPr lang="en-US" dirty="0"/>
              <a:t>Demand for cheap, pliable labor</a:t>
            </a:r>
          </a:p>
          <a:p>
            <a:pPr lvl="1"/>
            <a:r>
              <a:rPr lang="en-US" dirty="0"/>
              <a:t>Fear of loss of jobs</a:t>
            </a:r>
          </a:p>
          <a:p>
            <a:pPr lvl="1"/>
            <a:r>
              <a:rPr lang="en-US" dirty="0"/>
              <a:t>Xenophobia</a:t>
            </a:r>
          </a:p>
          <a:p>
            <a:r>
              <a:rPr lang="en-US" dirty="0"/>
              <a:t>These cut across partisan lines</a:t>
            </a:r>
          </a:p>
          <a:p>
            <a:r>
              <a:rPr lang="en-US" dirty="0"/>
              <a:t>Congress wanted to push the hard issues to the Executive Branch, but wanted to retain some control.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42562B3-BA18-432C-86A3-07C42B83FBD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EE3909-ADC5-47A6-B3A4-889298A3F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9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42"/>
    </mc:Choice>
    <mc:Fallback xmlns="">
      <p:transition spd="slow" advTm="94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3F6050D-74B7-415F-BBC3-942F8435A2E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§ 244 - What the non-citizen has to prove to stay deportation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8686800" cy="4572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/>
              <a:t>“...has been physically present in the United States for a continuous period of not less than seven years immediately preceding the date of such application,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/>
              <a:t>...that during all of such period he was and is a person of good moral character;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/>
              <a:t>...is a person whose deportation would, in the opinion of the Attorney General, result in extreme hardship to the alien or to his spouse, parent, or child, who is a citizen of the United States or an alien lawfully admitted for permanent residence.”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/>
              <a:t>Are these black and white factual determinations?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EE470D-A4F4-4B51-934E-FD73F03D5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1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39"/>
    </mc:Choice>
    <mc:Fallback xmlns="">
      <p:transition spd="slow" advTm="89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1D5FA07-4C22-4327-9DE5-111728D16C6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Chadha’s</a:t>
            </a:r>
            <a:r>
              <a:rPr lang="en-US" dirty="0"/>
              <a:t> Situation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n-US" dirty="0"/>
              <a:t>Chadha  entered the country on a student visa.</a:t>
            </a:r>
          </a:p>
          <a:p>
            <a:pPr eaLnBrk="1" hangingPunct="1"/>
            <a:r>
              <a:rPr lang="en-US" dirty="0"/>
              <a:t>He become deportable when he overstayed his visa.</a:t>
            </a:r>
          </a:p>
          <a:p>
            <a:pPr eaLnBrk="1" hangingPunct="1"/>
            <a:r>
              <a:rPr lang="en-US" dirty="0"/>
              <a:t>The immigration judge found that he met the statutory requirements to be allowed to stay in the US.</a:t>
            </a:r>
          </a:p>
          <a:p>
            <a:pPr eaLnBrk="1" hangingPunct="1"/>
            <a:r>
              <a:rPr lang="en-US" dirty="0"/>
              <a:t>The decision, along with other decisions allowing otherwise deportable persons to stay, was reported to Congress as required under the statute.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E986A7-66FD-4CB5-B5A2-33357987D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0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45"/>
    </mc:Choice>
    <mc:Fallback xmlns="">
      <p:transition spd="slow" advTm="48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6E808-E436-4B2F-94D9-5C8729224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Chadha</a:t>
            </a:r>
            <a:r>
              <a:rPr lang="en-US" baseline="0" dirty="0"/>
              <a:t> Vote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CC4CD-7B5E-4D02-93A0-D9F5BD750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Congress voted on the list as a whole.</a:t>
            </a:r>
          </a:p>
          <a:p>
            <a:pPr eaLnBrk="1" hangingPunct="1"/>
            <a:r>
              <a:rPr lang="en-US" dirty="0"/>
              <a:t>There was no specific vote or consideration of Chadha.</a:t>
            </a:r>
          </a:p>
          <a:p>
            <a:pPr eaLnBrk="1" hangingPunct="1"/>
            <a:r>
              <a:rPr lang="en-US" dirty="0"/>
              <a:t>If they had not acted, Chadha  would have been able to stay in the country.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64147-DDD6-4D6A-935E-B3E55CB7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AEBA024-37B6-432C-B64C-D08690FFA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6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5"/>
    </mc:Choice>
    <mc:Fallback xmlns="">
      <p:transition spd="slow" advTm="19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6235A9F-3AB4-4677-A6D0-2B6ECE1A8BE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Post Legislative Veto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/>
              <a:t>The immigration judge reopened the proceeding to enter a deportation order for Chadha.</a:t>
            </a:r>
          </a:p>
          <a:p>
            <a:pPr eaLnBrk="1" hangingPunct="1"/>
            <a:r>
              <a:rPr lang="en-US" dirty="0"/>
              <a:t>Neither the immigration judge nor DOJ had the discretion to override the congressional veto.</a:t>
            </a:r>
          </a:p>
          <a:p>
            <a:pPr eaLnBrk="1" hangingPunct="1"/>
            <a:r>
              <a:rPr lang="en-US" dirty="0"/>
              <a:t>Can the agency refuse to follow what it believes is a congressional action taken under an unconstitutional law?</a:t>
            </a:r>
          </a:p>
          <a:p>
            <a:pPr lvl="1" eaLnBrk="1" hangingPunct="1"/>
            <a:r>
              <a:rPr lang="en-US" dirty="0"/>
              <a:t>This was not done at the time, and it poses difficult constitutional issues.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ED0323-8D57-4CB4-9460-DC9519EC7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2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98"/>
    </mc:Choice>
    <mc:Fallback xmlns="">
      <p:transition spd="slow" advTm="60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 - modified</Template>
  <TotalTime>3806</TotalTime>
  <Words>1359</Words>
  <Application>Microsoft Office PowerPoint</Application>
  <PresentationFormat>On-screen Show (4:3)</PresentationFormat>
  <Paragraphs>112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Narrow</vt:lpstr>
      <vt:lpstr>Tahoma</vt:lpstr>
      <vt:lpstr>Wingdings</vt:lpstr>
      <vt:lpstr>Blends</vt:lpstr>
      <vt:lpstr>Chapter 2</vt:lpstr>
      <vt:lpstr>Adjudication Issues</vt:lpstr>
      <vt:lpstr>Congressional Power over Non-Citizens</vt:lpstr>
      <vt:lpstr>Legislative Veto</vt:lpstr>
      <vt:lpstr>Immigration Law</vt:lpstr>
      <vt:lpstr>§ 244 - What the non-citizen has to prove to stay deportation</vt:lpstr>
      <vt:lpstr>Chadha’s Situation</vt:lpstr>
      <vt:lpstr>The Chadha Vote</vt:lpstr>
      <vt:lpstr>Post Legislative Veto</vt:lpstr>
      <vt:lpstr>The Circuit Court</vt:lpstr>
      <vt:lpstr>When Does Congress Start to use the Legislative Veto?</vt:lpstr>
      <vt:lpstr>What if the Legislative Veto is a Useful Law?</vt:lpstr>
      <vt:lpstr>Bicameralism</vt:lpstr>
      <vt:lpstr>Presentment Clause</vt:lpstr>
      <vt:lpstr>Presidential Veto</vt:lpstr>
      <vt:lpstr>When may the House of Representatives Act Unilaterally?</vt:lpstr>
      <vt:lpstr>When may the Senate Act Unilaterally?</vt:lpstr>
      <vt:lpstr>What is the Only Congressional Joint Resolution with Legal Effect?</vt:lpstr>
      <vt:lpstr>The Significance of Specific Exceptions to Bicameralism and Presentment</vt:lpstr>
    </vt:vector>
  </TitlesOfParts>
  <Company>LSU Law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</dc:title>
  <dc:creator>edward</dc:creator>
  <cp:lastModifiedBy>Edward P Richards</cp:lastModifiedBy>
  <cp:revision>286</cp:revision>
  <dcterms:created xsi:type="dcterms:W3CDTF">2008-01-16T20:46:13Z</dcterms:created>
  <dcterms:modified xsi:type="dcterms:W3CDTF">2021-06-02T21:04:08Z</dcterms:modified>
</cp:coreProperties>
</file>