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3"/>
  </p:notesMasterIdLst>
  <p:sldIdLst>
    <p:sldId id="256" r:id="rId2"/>
    <p:sldId id="427" r:id="rId3"/>
    <p:sldId id="435" r:id="rId4"/>
    <p:sldId id="507" r:id="rId5"/>
    <p:sldId id="431" r:id="rId6"/>
    <p:sldId id="432" r:id="rId7"/>
    <p:sldId id="433" r:id="rId8"/>
    <p:sldId id="436" r:id="rId9"/>
    <p:sldId id="437" r:id="rId10"/>
    <p:sldId id="434" r:id="rId11"/>
    <p:sldId id="438" r:id="rId1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ard P Richards" initials="EPR" lastIdx="2" clrIdx="0">
    <p:extLst>
      <p:ext uri="{19B8F6BF-5375-455C-9EA6-DF929625EA0E}">
        <p15:presenceInfo xmlns:p15="http://schemas.microsoft.com/office/powerpoint/2012/main" userId="S::richards@lsu.edu::391c937b-072b-4a90-b8c4-69859954d1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varScale="1">
        <p:scale>
          <a:sx n="127" d="100"/>
          <a:sy n="127" d="100"/>
        </p:scale>
        <p:origin x="1148" y="76"/>
      </p:cViewPr>
      <p:guideLst>
        <p:guide orient="horz" pos="2160"/>
        <p:guide pos="2880"/>
      </p:guideLst>
    </p:cSldViewPr>
  </p:slideViewPr>
  <p:outlineViewPr>
    <p:cViewPr>
      <p:scale>
        <a:sx n="33" d="100"/>
        <a:sy n="33" d="100"/>
      </p:scale>
      <p:origin x="0" y="-1753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4.xml"/><Relationship Id="rId1" Type="http://schemas.openxmlformats.org/officeDocument/2006/relationships/slide" Target="slides/slide1.xml"/><Relationship Id="rId5" Type="http://schemas.openxmlformats.org/officeDocument/2006/relationships/slide" Target="slides/slide7.xml"/><Relationship Id="rId4"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34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C18582A8-B67A-4D3A-8BB1-4E582137063D}" type="slidenum">
              <a:rPr lang="en-US"/>
              <a:pPr>
                <a:defRPr/>
              </a:pPr>
              <a:t>‹#›</a:t>
            </a:fld>
            <a:endParaRPr lang="en-US"/>
          </a:p>
        </p:txBody>
      </p:sp>
    </p:spTree>
    <p:extLst>
      <p:ext uri="{BB962C8B-B14F-4D97-AF65-F5344CB8AC3E}">
        <p14:creationId xmlns:p14="http://schemas.microsoft.com/office/powerpoint/2010/main" val="3954524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32"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a:t>Click to edit Master title style</a:t>
            </a:r>
          </a:p>
        </p:txBody>
      </p:sp>
      <p:sp>
        <p:nvSpPr>
          <p:cNvPr id="51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4352923-D39C-456D-A4D0-962C6C599CDA}" type="slidenum">
              <a:rPr lang="en-US"/>
              <a:pPr>
                <a:defRPr/>
              </a:pPr>
              <a:t>‹#›</a:t>
            </a:fld>
            <a:endParaRPr lang="en-US"/>
          </a:p>
        </p:txBody>
      </p:sp>
    </p:spTree>
    <p:extLst>
      <p:ext uri="{BB962C8B-B14F-4D97-AF65-F5344CB8AC3E}">
        <p14:creationId xmlns:p14="http://schemas.microsoft.com/office/powerpoint/2010/main" val="36347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AEF865A-A5C2-4361-AFA7-F12A71F589DC}" type="slidenum">
              <a:rPr lang="en-US"/>
              <a:pPr>
                <a:defRPr/>
              </a:pPr>
              <a:t>‹#›</a:t>
            </a:fld>
            <a:endParaRPr lang="en-US"/>
          </a:p>
        </p:txBody>
      </p:sp>
    </p:spTree>
    <p:extLst>
      <p:ext uri="{BB962C8B-B14F-4D97-AF65-F5344CB8AC3E}">
        <p14:creationId xmlns:p14="http://schemas.microsoft.com/office/powerpoint/2010/main" val="102761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214313"/>
            <a:ext cx="2159000" cy="63388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14313"/>
            <a:ext cx="6327775" cy="6338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6F31B5D-E1B1-4491-AAAE-CEE8C8D05E9A}" type="slidenum">
              <a:rPr lang="en-US"/>
              <a:pPr>
                <a:defRPr/>
              </a:pPr>
              <a:t>‹#›</a:t>
            </a:fld>
            <a:endParaRPr lang="en-US"/>
          </a:p>
        </p:txBody>
      </p:sp>
    </p:spTree>
    <p:extLst>
      <p:ext uri="{BB962C8B-B14F-4D97-AF65-F5344CB8AC3E}">
        <p14:creationId xmlns:p14="http://schemas.microsoft.com/office/powerpoint/2010/main" val="152674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C739B67-DB22-4103-985A-E8E1D242EF5C}" type="slidenum">
              <a:rPr lang="en-US"/>
              <a:pPr>
                <a:defRPr/>
              </a:pPr>
              <a:t>‹#›</a:t>
            </a:fld>
            <a:endParaRPr lang="en-US"/>
          </a:p>
        </p:txBody>
      </p:sp>
    </p:spTree>
    <p:extLst>
      <p:ext uri="{BB962C8B-B14F-4D97-AF65-F5344CB8AC3E}">
        <p14:creationId xmlns:p14="http://schemas.microsoft.com/office/powerpoint/2010/main" val="266876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F900119-3852-4FC6-AAB3-F84098667AB8}" type="slidenum">
              <a:rPr lang="en-US"/>
              <a:pPr>
                <a:defRPr/>
              </a:pPr>
              <a:t>‹#›</a:t>
            </a:fld>
            <a:endParaRPr lang="en-US"/>
          </a:p>
        </p:txBody>
      </p:sp>
    </p:spTree>
    <p:extLst>
      <p:ext uri="{BB962C8B-B14F-4D97-AF65-F5344CB8AC3E}">
        <p14:creationId xmlns:p14="http://schemas.microsoft.com/office/powerpoint/2010/main" val="266570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E4E0026-D864-4E85-B824-E57D3FA75B4F}" type="slidenum">
              <a:rPr lang="en-US"/>
              <a:pPr>
                <a:defRPr/>
              </a:pPr>
              <a:t>‹#›</a:t>
            </a:fld>
            <a:endParaRPr lang="en-US"/>
          </a:p>
        </p:txBody>
      </p:sp>
    </p:spTree>
    <p:extLst>
      <p:ext uri="{BB962C8B-B14F-4D97-AF65-F5344CB8AC3E}">
        <p14:creationId xmlns:p14="http://schemas.microsoft.com/office/powerpoint/2010/main" val="241549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6CD5AE45-A9C7-42A7-8E26-99419F48295B}" type="slidenum">
              <a:rPr lang="en-US"/>
              <a:pPr>
                <a:defRPr/>
              </a:pPr>
              <a:t>‹#›</a:t>
            </a:fld>
            <a:endParaRPr lang="en-US"/>
          </a:p>
        </p:txBody>
      </p:sp>
    </p:spTree>
    <p:extLst>
      <p:ext uri="{BB962C8B-B14F-4D97-AF65-F5344CB8AC3E}">
        <p14:creationId xmlns:p14="http://schemas.microsoft.com/office/powerpoint/2010/main" val="24253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E139356F-821D-42E3-BE01-4E77970EB498}" type="slidenum">
              <a:rPr lang="en-US"/>
              <a:pPr>
                <a:defRPr/>
              </a:pPr>
              <a:t>‹#›</a:t>
            </a:fld>
            <a:endParaRPr lang="en-US"/>
          </a:p>
        </p:txBody>
      </p:sp>
    </p:spTree>
    <p:extLst>
      <p:ext uri="{BB962C8B-B14F-4D97-AF65-F5344CB8AC3E}">
        <p14:creationId xmlns:p14="http://schemas.microsoft.com/office/powerpoint/2010/main" val="3251072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6139859-AD81-420F-8913-F6E36948823B}" type="slidenum">
              <a:rPr lang="en-US"/>
              <a:pPr>
                <a:defRPr/>
              </a:pPr>
              <a:t>‹#›</a:t>
            </a:fld>
            <a:endParaRPr lang="en-US"/>
          </a:p>
        </p:txBody>
      </p:sp>
    </p:spTree>
    <p:extLst>
      <p:ext uri="{BB962C8B-B14F-4D97-AF65-F5344CB8AC3E}">
        <p14:creationId xmlns:p14="http://schemas.microsoft.com/office/powerpoint/2010/main" val="17281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E9B439D-AC06-4CC0-A4D5-B3E9970ABCC5}" type="slidenum">
              <a:rPr lang="en-US"/>
              <a:pPr>
                <a:defRPr/>
              </a:pPr>
              <a:t>‹#›</a:t>
            </a:fld>
            <a:endParaRPr lang="en-US"/>
          </a:p>
        </p:txBody>
      </p:sp>
    </p:spTree>
    <p:extLst>
      <p:ext uri="{BB962C8B-B14F-4D97-AF65-F5344CB8AC3E}">
        <p14:creationId xmlns:p14="http://schemas.microsoft.com/office/powerpoint/2010/main" val="90749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4729C61-5708-442A-821A-81341DAEE5EE}" type="slidenum">
              <a:rPr lang="en-US"/>
              <a:pPr>
                <a:defRPr/>
              </a:pPr>
              <a:t>‹#›</a:t>
            </a:fld>
            <a:endParaRPr lang="en-US"/>
          </a:p>
        </p:txBody>
      </p:sp>
    </p:spTree>
    <p:extLst>
      <p:ext uri="{BB962C8B-B14F-4D97-AF65-F5344CB8AC3E}">
        <p14:creationId xmlns:p14="http://schemas.microsoft.com/office/powerpoint/2010/main" val="5273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 name="Rectangle 10"/>
          <p:cNvSpPr>
            <a:spLocks noGrp="1" noChangeArrowheads="1"/>
          </p:cNvSpPr>
          <p:nvPr>
            <p:ph type="body" idx="1"/>
          </p:nvPr>
        </p:nvSpPr>
        <p:spPr bwMode="auto">
          <a:xfrm>
            <a:off x="304800" y="2057400"/>
            <a:ext cx="853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7"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4108"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4109"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D8955139-23F9-45EA-8E55-329AE38832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Narrow" pitchFamily="34" charset="0"/>
        </a:defRPr>
      </a:lvl2pPr>
      <a:lvl3pPr algn="l" rtl="0" eaLnBrk="0" fontAlgn="base" hangingPunct="0">
        <a:spcBef>
          <a:spcPct val="0"/>
        </a:spcBef>
        <a:spcAft>
          <a:spcPct val="0"/>
        </a:spcAft>
        <a:defRPr sz="3600" b="1">
          <a:solidFill>
            <a:schemeClr val="tx1"/>
          </a:solidFill>
          <a:latin typeface="Arial Narrow" pitchFamily="34" charset="0"/>
        </a:defRPr>
      </a:lvl3pPr>
      <a:lvl4pPr algn="l" rtl="0" eaLnBrk="0" fontAlgn="base" hangingPunct="0">
        <a:spcBef>
          <a:spcPct val="0"/>
        </a:spcBef>
        <a:spcAft>
          <a:spcPct val="0"/>
        </a:spcAft>
        <a:defRPr sz="3600" b="1">
          <a:solidFill>
            <a:schemeClr val="tx1"/>
          </a:solidFill>
          <a:latin typeface="Arial Narrow" pitchFamily="34" charset="0"/>
        </a:defRPr>
      </a:lvl4pPr>
      <a:lvl5pPr algn="l" rtl="0" eaLnBrk="0" fontAlgn="base" hangingPunct="0">
        <a:spcBef>
          <a:spcPct val="0"/>
        </a:spcBef>
        <a:spcAft>
          <a:spcPct val="0"/>
        </a:spcAft>
        <a:defRPr sz="3600" b="1">
          <a:solidFill>
            <a:schemeClr val="tx1"/>
          </a:solidFill>
          <a:latin typeface="Arial Narrow" pitchFamily="34" charset="0"/>
        </a:defRPr>
      </a:lvl5pPr>
      <a:lvl6pPr marL="457200" algn="l" rtl="0" fontAlgn="base">
        <a:spcBef>
          <a:spcPct val="0"/>
        </a:spcBef>
        <a:spcAft>
          <a:spcPct val="0"/>
        </a:spcAft>
        <a:defRPr sz="3600" b="1">
          <a:solidFill>
            <a:schemeClr val="tx1"/>
          </a:solidFill>
          <a:latin typeface="Arial Narrow" pitchFamily="34" charset="0"/>
        </a:defRPr>
      </a:lvl6pPr>
      <a:lvl7pPr marL="914400" algn="l" rtl="0" fontAlgn="base">
        <a:spcBef>
          <a:spcPct val="0"/>
        </a:spcBef>
        <a:spcAft>
          <a:spcPct val="0"/>
        </a:spcAft>
        <a:defRPr sz="3600" b="1">
          <a:solidFill>
            <a:schemeClr val="tx1"/>
          </a:solidFill>
          <a:latin typeface="Arial Narrow" pitchFamily="34" charset="0"/>
        </a:defRPr>
      </a:lvl7pPr>
      <a:lvl8pPr marL="1371600" algn="l" rtl="0" fontAlgn="base">
        <a:spcBef>
          <a:spcPct val="0"/>
        </a:spcBef>
        <a:spcAft>
          <a:spcPct val="0"/>
        </a:spcAft>
        <a:defRPr sz="3600" b="1">
          <a:solidFill>
            <a:schemeClr val="tx1"/>
          </a:solidFill>
          <a:latin typeface="Arial Narrow" pitchFamily="34" charset="0"/>
        </a:defRPr>
      </a:lvl8pPr>
      <a:lvl9pPr marL="1828800" algn="l" rtl="0" fontAlgn="base">
        <a:spcBef>
          <a:spcPct val="0"/>
        </a:spcBef>
        <a:spcAft>
          <a:spcPct val="0"/>
        </a:spcAft>
        <a:defRPr sz="3600" b="1">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3200" b="1">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Tahoma" pitchFamily="34" charset="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Tahoma" pitchFamily="34" charset="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p:txBody>
          <a:bodyPr/>
          <a:lstStyle/>
          <a:p>
            <a:pPr eaLnBrk="1" hangingPunct="1"/>
            <a:r>
              <a:rPr lang="en-US" dirty="0"/>
              <a:t>Chapter 2</a:t>
            </a:r>
          </a:p>
        </p:txBody>
      </p:sp>
      <p:sp>
        <p:nvSpPr>
          <p:cNvPr id="2" name="Subtitle 1"/>
          <p:cNvSpPr>
            <a:spLocks noGrp="1"/>
          </p:cNvSpPr>
          <p:nvPr>
            <p:ph type="subTitle" idx="1"/>
          </p:nvPr>
        </p:nvSpPr>
        <p:spPr/>
        <p:txBody>
          <a:bodyPr/>
          <a:lstStyle/>
          <a:p>
            <a:r>
              <a:rPr lang="en-US" dirty="0"/>
              <a:t>Introduction to the Congressional Control of Agencies</a:t>
            </a:r>
            <a:br>
              <a:rPr lang="en-US" dirty="0"/>
            </a:br>
            <a:endParaRPr lang="en-US" dirty="0"/>
          </a:p>
        </p:txBody>
      </p:sp>
      <p:sp>
        <p:nvSpPr>
          <p:cNvPr id="3074" name="Rectangle 16"/>
          <p:cNvSpPr>
            <a:spLocks noGrp="1" noChangeArrowheads="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51A7DA5-645B-4806-8966-E0ABFE1EA3D9}" type="slidenum">
              <a:rPr lang="en-US" smtClean="0">
                <a:solidFill>
                  <a:schemeClr val="bg2"/>
                </a:solidFill>
              </a:rPr>
              <a:pPr/>
              <a:t>1</a:t>
            </a:fld>
            <a:endParaRPr lang="en-US">
              <a:solidFill>
                <a:schemeClr val="bg2"/>
              </a:solidFill>
            </a:endParaRPr>
          </a:p>
        </p:txBody>
      </p:sp>
      <p:pic>
        <p:nvPicPr>
          <p:cNvPr id="4" name="Audio 3">
            <a:hlinkClick r:id="" action="ppaction://media"/>
            <a:extLst>
              <a:ext uri="{FF2B5EF4-FFF2-40B4-BE49-F238E27FC236}">
                <a16:creationId xmlns:a16="http://schemas.microsoft.com/office/drawing/2014/main" id="{C8452102-F8E9-400E-BBB0-7C5D89E6C5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178"/>
    </mc:Choice>
    <mc:Fallback xmlns="">
      <p:transition spd="slow" advTm="25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B5D670-9CF6-443D-A0A9-9EC83D3D2658}" type="slidenum">
              <a:rPr lang="en-US" smtClean="0"/>
              <a:pPr/>
              <a:t>10</a:t>
            </a:fld>
            <a:endParaRPr lang="en-US"/>
          </a:p>
        </p:txBody>
      </p:sp>
      <p:sp>
        <p:nvSpPr>
          <p:cNvPr id="12291" name="Rectangle 2"/>
          <p:cNvSpPr>
            <a:spLocks noGrp="1" noChangeArrowheads="1"/>
          </p:cNvSpPr>
          <p:nvPr>
            <p:ph type="title"/>
          </p:nvPr>
        </p:nvSpPr>
        <p:spPr/>
        <p:txBody>
          <a:bodyPr>
            <a:normAutofit fontScale="90000"/>
          </a:bodyPr>
          <a:lstStyle/>
          <a:p>
            <a:pPr eaLnBrk="1" hangingPunct="1"/>
            <a:r>
              <a:rPr lang="en-US" i="1" dirty="0"/>
              <a:t>Washington Airports Authority v. Citizens for the Abatement of Aircraft Noise, Inc</a:t>
            </a:r>
            <a:r>
              <a:rPr lang="en-US" dirty="0"/>
              <a:t>. 501 U.S. 252 (1991) (“</a:t>
            </a:r>
            <a:r>
              <a:rPr lang="en-US" i="1" dirty="0"/>
              <a:t>MWAA</a:t>
            </a:r>
            <a:r>
              <a:rPr lang="en-US" dirty="0"/>
              <a:t>”) </a:t>
            </a:r>
          </a:p>
        </p:txBody>
      </p:sp>
      <p:sp>
        <p:nvSpPr>
          <p:cNvPr id="12292" name="Rectangle 3"/>
          <p:cNvSpPr>
            <a:spLocks noGrp="1" noChangeArrowheads="1"/>
          </p:cNvSpPr>
          <p:nvPr>
            <p:ph type="body" idx="1"/>
          </p:nvPr>
        </p:nvSpPr>
        <p:spPr/>
        <p:txBody>
          <a:bodyPr>
            <a:normAutofit lnSpcReduction="10000"/>
          </a:bodyPr>
          <a:lstStyle/>
          <a:p>
            <a:pPr eaLnBrk="1" hangingPunct="1"/>
            <a:r>
              <a:rPr lang="en-US" dirty="0"/>
              <a:t>The federal statute authorized the airport to be run by an Airport Authority created under state law.</a:t>
            </a:r>
          </a:p>
          <a:p>
            <a:pPr lvl="1" eaLnBrk="1" hangingPunct="1"/>
            <a:r>
              <a:rPr lang="en-US" dirty="0"/>
              <a:t>Major decisions of the Airport Authority were subject to the veto of a “Board of Review composed exclusively of Members of Congress.</a:t>
            </a:r>
          </a:p>
          <a:p>
            <a:pPr eaLnBrk="1" hangingPunct="1"/>
            <a:r>
              <a:rPr lang="en-US" dirty="0"/>
              <a:t>What is the Appointments Clause issue?</a:t>
            </a:r>
          </a:p>
          <a:p>
            <a:pPr eaLnBrk="1" hangingPunct="1"/>
            <a:r>
              <a:rPr lang="en-US" dirty="0"/>
              <a:t>How does having Congressmen on the board violate Bicameralism and Presentment?</a:t>
            </a:r>
          </a:p>
          <a:p>
            <a:pPr eaLnBrk="1" hangingPunct="1"/>
            <a:endParaRPr lang="en-US" dirty="0"/>
          </a:p>
        </p:txBody>
      </p:sp>
      <p:pic>
        <p:nvPicPr>
          <p:cNvPr id="2" name="Audio 1">
            <a:hlinkClick r:id="" action="ppaction://media"/>
            <a:extLst>
              <a:ext uri="{FF2B5EF4-FFF2-40B4-BE49-F238E27FC236}">
                <a16:creationId xmlns:a16="http://schemas.microsoft.com/office/drawing/2014/main" id="{EDF58CDE-4F56-4346-AA81-36A29C45EB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992101633"/>
      </p:ext>
    </p:extLst>
  </p:cSld>
  <p:clrMapOvr>
    <a:masterClrMapping/>
  </p:clrMapOvr>
  <mc:AlternateContent xmlns:mc="http://schemas.openxmlformats.org/markup-compatibility/2006" xmlns:p14="http://schemas.microsoft.com/office/powerpoint/2010/main">
    <mc:Choice Requires="p14">
      <p:transition spd="slow" p14:dur="2000" advTm="67466"/>
    </mc:Choice>
    <mc:Fallback xmlns="">
      <p:transition spd="slow" advTm="67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492D45A-A5DD-481C-81E5-D1BAAE08C868}" type="slidenum">
              <a:rPr lang="en-US" smtClean="0"/>
              <a:pPr/>
              <a:t>11</a:t>
            </a:fld>
            <a:endParaRPr lang="en-US"/>
          </a:p>
        </p:txBody>
      </p:sp>
      <p:sp>
        <p:nvSpPr>
          <p:cNvPr id="14339" name="Rectangle 2"/>
          <p:cNvSpPr>
            <a:spLocks noGrp="1" noChangeArrowheads="1"/>
          </p:cNvSpPr>
          <p:nvPr>
            <p:ph type="title"/>
          </p:nvPr>
        </p:nvSpPr>
        <p:spPr/>
        <p:txBody>
          <a:bodyPr/>
          <a:lstStyle/>
          <a:p>
            <a:pPr eaLnBrk="1" hangingPunct="1"/>
            <a:r>
              <a:rPr lang="en-US"/>
              <a:t>Congressional Removal of Executive and Judicial Branch Officers</a:t>
            </a:r>
          </a:p>
        </p:txBody>
      </p:sp>
      <p:sp>
        <p:nvSpPr>
          <p:cNvPr id="61443" name="Rectangle 3"/>
          <p:cNvSpPr>
            <a:spLocks noGrp="1" noChangeArrowheads="1"/>
          </p:cNvSpPr>
          <p:nvPr>
            <p:ph type="body" idx="1"/>
          </p:nvPr>
        </p:nvSpPr>
        <p:spPr/>
        <p:txBody>
          <a:bodyPr>
            <a:normAutofit fontScale="92500" lnSpcReduction="20000"/>
          </a:bodyPr>
          <a:lstStyle/>
          <a:p>
            <a:pPr eaLnBrk="1" hangingPunct="1">
              <a:defRPr/>
            </a:pPr>
            <a:r>
              <a:rPr lang="en-US" sz="2800" dirty="0"/>
              <a:t>Impeachment</a:t>
            </a:r>
          </a:p>
          <a:p>
            <a:pPr lvl="1" eaLnBrk="1" hangingPunct="1">
              <a:defRPr/>
            </a:pPr>
            <a:r>
              <a:rPr lang="en-US" sz="2800" dirty="0"/>
              <a:t>Brought by the house</a:t>
            </a:r>
          </a:p>
          <a:p>
            <a:pPr lvl="1" eaLnBrk="1" hangingPunct="1">
              <a:defRPr/>
            </a:pPr>
            <a:r>
              <a:rPr lang="en-US" sz="2800" dirty="0"/>
              <a:t>Senate as jury</a:t>
            </a:r>
          </a:p>
          <a:p>
            <a:pPr lvl="1" eaLnBrk="1" hangingPunct="1">
              <a:defRPr/>
            </a:pPr>
            <a:r>
              <a:rPr lang="en-US" sz="2800" dirty="0"/>
              <a:t>Only for “Treason, Bribery, or other high Crimes and Misdemeanors.”</a:t>
            </a:r>
          </a:p>
          <a:p>
            <a:pPr eaLnBrk="1" hangingPunct="1">
              <a:defRPr/>
            </a:pPr>
            <a:r>
              <a:rPr lang="en-US" sz="2800" dirty="0"/>
              <a:t>The House impeachment process, at least for presidents, is very time consuming.</a:t>
            </a:r>
          </a:p>
          <a:p>
            <a:pPr eaLnBrk="1" hangingPunct="1">
              <a:defRPr/>
            </a:pPr>
            <a:r>
              <a:rPr lang="en-US" sz="2800" dirty="0"/>
              <a:t>The Senate trial shuts down government business </a:t>
            </a:r>
          </a:p>
          <a:p>
            <a:pPr eaLnBrk="1" hangingPunct="1">
              <a:defRPr/>
            </a:pPr>
            <a:r>
              <a:rPr lang="en-US" sz="2800" dirty="0"/>
              <a:t>21 impeachments, 3 presidents, 16 trials since 1789.</a:t>
            </a:r>
          </a:p>
          <a:p>
            <a:pPr lvl="1" eaLnBrk="1" hangingPunct="1">
              <a:defRPr/>
            </a:pPr>
            <a:r>
              <a:rPr lang="en-US" sz="2800" dirty="0"/>
              <a:t>(Nixon resigned before the impeachment process </a:t>
            </a:r>
            <a:r>
              <a:rPr lang="en-US" sz="2800"/>
              <a:t>was completed.)</a:t>
            </a:r>
            <a:endParaRPr lang="en-US" sz="2800" dirty="0"/>
          </a:p>
        </p:txBody>
      </p:sp>
      <p:pic>
        <p:nvPicPr>
          <p:cNvPr id="2" name="Audio 1">
            <a:hlinkClick r:id="" action="ppaction://media"/>
            <a:extLst>
              <a:ext uri="{FF2B5EF4-FFF2-40B4-BE49-F238E27FC236}">
                <a16:creationId xmlns:a16="http://schemas.microsoft.com/office/drawing/2014/main" id="{EE54BE51-BB54-4F0E-949D-A3257E93F3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444936095"/>
      </p:ext>
    </p:extLst>
  </p:cSld>
  <p:clrMapOvr>
    <a:masterClrMapping/>
  </p:clrMapOvr>
  <mc:AlternateContent xmlns:mc="http://schemas.openxmlformats.org/markup-compatibility/2006" xmlns:p14="http://schemas.microsoft.com/office/powerpoint/2010/main">
    <mc:Choice Requires="p14">
      <p:transition spd="slow" p14:dur="2000" advTm="148780"/>
    </mc:Choice>
    <mc:Fallback xmlns="">
      <p:transition spd="slow" advTm="148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 – Limits on Congressional Control of Agencies</a:t>
            </a:r>
          </a:p>
        </p:txBody>
      </p:sp>
      <p:sp>
        <p:nvSpPr>
          <p:cNvPr id="3" name="Content Placeholder 2"/>
          <p:cNvSpPr>
            <a:spLocks noGrp="1"/>
          </p:cNvSpPr>
          <p:nvPr>
            <p:ph idx="1"/>
          </p:nvPr>
        </p:nvSpPr>
        <p:spPr/>
        <p:txBody>
          <a:bodyPr>
            <a:normAutofit fontScale="92500" lnSpcReduction="20000"/>
          </a:bodyPr>
          <a:lstStyle/>
          <a:p>
            <a:r>
              <a:rPr lang="en-US" dirty="0"/>
              <a:t>How do</a:t>
            </a:r>
            <a:r>
              <a:rPr lang="en-US" baseline="0" dirty="0"/>
              <a:t> we determine if Congress can control an agency?</a:t>
            </a:r>
          </a:p>
          <a:p>
            <a:r>
              <a:rPr lang="en-US" baseline="0" dirty="0"/>
              <a:t>How did the legislative veto violate the Great Compromise and Separation of Powers?</a:t>
            </a:r>
          </a:p>
          <a:p>
            <a:r>
              <a:rPr lang="en-US" baseline="0" dirty="0"/>
              <a:t>How</a:t>
            </a:r>
            <a:r>
              <a:rPr lang="en-US" dirty="0"/>
              <a:t> is Congressional oversight different from an unconstitutional control of an executive branch agency?</a:t>
            </a:r>
          </a:p>
          <a:p>
            <a:r>
              <a:rPr lang="en-US" baseline="0" dirty="0"/>
              <a:t>How</a:t>
            </a:r>
            <a:r>
              <a:rPr lang="en-US" dirty="0"/>
              <a:t> can officers of the United States be removed by Congress?</a:t>
            </a:r>
          </a:p>
          <a:p>
            <a:r>
              <a:rPr lang="en-US" dirty="0"/>
              <a:t>What is an earmark?</a:t>
            </a:r>
          </a:p>
        </p:txBody>
      </p:sp>
      <p:sp>
        <p:nvSpPr>
          <p:cNvPr id="4" name="Slide Number Placeholder 3"/>
          <p:cNvSpPr>
            <a:spLocks noGrp="1"/>
          </p:cNvSpPr>
          <p:nvPr>
            <p:ph type="sldNum" sz="quarter" idx="12"/>
          </p:nvPr>
        </p:nvSpPr>
        <p:spPr/>
        <p:txBody>
          <a:bodyPr/>
          <a:lstStyle/>
          <a:p>
            <a:pPr>
              <a:defRPr/>
            </a:pPr>
            <a:fld id="{CC739B67-DB22-4103-985A-E8E1D242EF5C}" type="slidenum">
              <a:rPr lang="en-US" smtClean="0"/>
              <a:pPr>
                <a:defRPr/>
              </a:pPr>
              <a:t>2</a:t>
            </a:fld>
            <a:endParaRPr lang="en-US"/>
          </a:p>
        </p:txBody>
      </p:sp>
      <p:pic>
        <p:nvPicPr>
          <p:cNvPr id="5" name="Audio 4">
            <a:hlinkClick r:id="" action="ppaction://media"/>
            <a:extLst>
              <a:ext uri="{FF2B5EF4-FFF2-40B4-BE49-F238E27FC236}">
                <a16:creationId xmlns:a16="http://schemas.microsoft.com/office/drawing/2014/main" id="{F363FC2C-325C-4B3B-B89B-17C1867103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535195580"/>
      </p:ext>
    </p:extLst>
  </p:cSld>
  <p:clrMapOvr>
    <a:masterClrMapping/>
  </p:clrMapOvr>
  <mc:AlternateContent xmlns:mc="http://schemas.openxmlformats.org/markup-compatibility/2006" xmlns:p14="http://schemas.microsoft.com/office/powerpoint/2010/main">
    <mc:Choice Requires="p14">
      <p:transition spd="slow" p14:dur="2000" advTm="34800"/>
    </mc:Choice>
    <mc:Fallback xmlns="">
      <p:transition spd="slow" advTm="3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Incompatibility or Ineligibility</a:t>
            </a:r>
            <a:br>
              <a:rPr lang="en-US"/>
            </a:br>
            <a:r>
              <a:rPr lang="en-US"/>
              <a:t>Clauses</a:t>
            </a:r>
          </a:p>
        </p:txBody>
      </p:sp>
      <p:sp>
        <p:nvSpPr>
          <p:cNvPr id="3" name="Content Placeholder 2"/>
          <p:cNvSpPr>
            <a:spLocks noGrp="1"/>
          </p:cNvSpPr>
          <p:nvPr>
            <p:ph idx="1"/>
          </p:nvPr>
        </p:nvSpPr>
        <p:spPr/>
        <p:txBody>
          <a:bodyPr>
            <a:normAutofit fontScale="92500" lnSpcReduction="10000"/>
          </a:bodyPr>
          <a:lstStyle/>
          <a:p>
            <a:r>
              <a:rPr lang="en-US" dirty="0"/>
              <a:t>Prohibit any Member of Congress, while serving in Congress, from being appointed ‘‘to any civil Office under the Authority of the United States, which shall have been created, or the Emoluments whereof shall have been [i]</a:t>
            </a:r>
            <a:r>
              <a:rPr lang="en-US" dirty="0" err="1"/>
              <a:t>ncreased</a:t>
            </a:r>
            <a:r>
              <a:rPr lang="en-US" dirty="0"/>
              <a:t> during such time,’’ and they provide that </a:t>
            </a:r>
            <a:r>
              <a:rPr lang="en-US" dirty="0">
                <a:highlight>
                  <a:srgbClr val="FFFF00"/>
                </a:highlight>
              </a:rPr>
              <a:t>‘‘no Person holding any Office under the United States, shall be a Member of either House during his Continuance in Office.’’ U.S. Const. art. I, §6, cl. 2.</a:t>
            </a:r>
          </a:p>
          <a:p>
            <a:r>
              <a:rPr lang="en-US" dirty="0"/>
              <a:t>What about Congresspersons in the military reserve?</a:t>
            </a:r>
          </a:p>
        </p:txBody>
      </p:sp>
      <p:sp>
        <p:nvSpPr>
          <p:cNvPr id="4" name="Slide Number Placeholder 3"/>
          <p:cNvSpPr>
            <a:spLocks noGrp="1"/>
          </p:cNvSpPr>
          <p:nvPr>
            <p:ph type="sldNum" sz="quarter" idx="12"/>
          </p:nvPr>
        </p:nvSpPr>
        <p:spPr/>
        <p:txBody>
          <a:bodyPr/>
          <a:lstStyle/>
          <a:p>
            <a:pPr>
              <a:defRPr/>
            </a:pPr>
            <a:fld id="{CC739B67-DB22-4103-985A-E8E1D242EF5C}" type="slidenum">
              <a:rPr lang="en-US" smtClean="0"/>
              <a:pPr>
                <a:defRPr/>
              </a:pPr>
              <a:t>3</a:t>
            </a:fld>
            <a:endParaRPr lang="en-US"/>
          </a:p>
        </p:txBody>
      </p:sp>
      <p:pic>
        <p:nvPicPr>
          <p:cNvPr id="5" name="Audio 4">
            <a:hlinkClick r:id="" action="ppaction://media"/>
            <a:extLst>
              <a:ext uri="{FF2B5EF4-FFF2-40B4-BE49-F238E27FC236}">
                <a16:creationId xmlns:a16="http://schemas.microsoft.com/office/drawing/2014/main" id="{92956FE7-DC4F-4CEA-A48F-21A0171BFF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046825608"/>
      </p:ext>
    </p:extLst>
  </p:cSld>
  <p:clrMapOvr>
    <a:masterClrMapping/>
  </p:clrMapOvr>
  <mc:AlternateContent xmlns:mc="http://schemas.openxmlformats.org/markup-compatibility/2006" xmlns:p14="http://schemas.microsoft.com/office/powerpoint/2010/main">
    <mc:Choice Requires="p14">
      <p:transition spd="slow" p14:dur="2000" advTm="64132"/>
    </mc:Choice>
    <mc:Fallback xmlns="">
      <p:transition spd="slow" advTm="64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9D124FD-58C0-4860-99B7-DCD4FD1901D6}" type="slidenum">
              <a:rPr lang="en-US" smtClean="0"/>
              <a:pPr/>
              <a:t>4</a:t>
            </a:fld>
            <a:endParaRPr lang="en-US"/>
          </a:p>
        </p:txBody>
      </p:sp>
      <p:sp>
        <p:nvSpPr>
          <p:cNvPr id="5123" name="Rectangle 2"/>
          <p:cNvSpPr>
            <a:spLocks noGrp="1" noChangeArrowheads="1"/>
          </p:cNvSpPr>
          <p:nvPr>
            <p:ph type="title"/>
          </p:nvPr>
        </p:nvSpPr>
        <p:spPr/>
        <p:txBody>
          <a:bodyPr/>
          <a:lstStyle/>
          <a:p>
            <a:pPr eaLnBrk="1" hangingPunct="1"/>
            <a:r>
              <a:rPr lang="en-US"/>
              <a:t>Art II, sec. 2, cl 2 - the Appointments Clause</a:t>
            </a:r>
          </a:p>
        </p:txBody>
      </p:sp>
      <p:sp>
        <p:nvSpPr>
          <p:cNvPr id="5124" name="Rectangle 3"/>
          <p:cNvSpPr>
            <a:spLocks noGrp="1" noChangeArrowheads="1"/>
          </p:cNvSpPr>
          <p:nvPr>
            <p:ph type="body" idx="1"/>
          </p:nvPr>
        </p:nvSpPr>
        <p:spPr>
          <a:xfrm>
            <a:off x="685800" y="2017713"/>
            <a:ext cx="8269288" cy="4611687"/>
          </a:xfrm>
        </p:spPr>
        <p:txBody>
          <a:bodyPr/>
          <a:lstStyle/>
          <a:p>
            <a:pPr eaLnBrk="1" hangingPunct="1">
              <a:lnSpc>
                <a:spcPct val="80000"/>
              </a:lnSpc>
              <a:buFont typeface="Wingdings" pitchFamily="2" charset="2"/>
              <a:buNone/>
            </a:pPr>
            <a:r>
              <a:rPr lang="en-US" dirty="0"/>
              <a:t>   "[The President] shall nominate, and by and with the Advice and Consent of the Senate, shall appoint... all other [principal] Officers of the United States, whose Appointments are not herein otherwise provided for, and which shall be established by Law: </a:t>
            </a:r>
          </a:p>
          <a:p>
            <a:pPr eaLnBrk="1" hangingPunct="1">
              <a:lnSpc>
                <a:spcPct val="80000"/>
              </a:lnSpc>
              <a:buFont typeface="Wingdings" pitchFamily="2" charset="2"/>
              <a:buNone/>
            </a:pPr>
            <a:r>
              <a:rPr lang="en-US" dirty="0"/>
              <a:t>    but the Congress may by Law vest the Appointment of such inferior Officers, as they think proper, in the President alone, in the Courts of Law, or in the Heads of Departments.”</a:t>
            </a:r>
          </a:p>
          <a:p>
            <a:pPr eaLnBrk="1" hangingPunct="1">
              <a:lnSpc>
                <a:spcPct val="80000"/>
              </a:lnSpc>
              <a:buFont typeface="Wingdings" pitchFamily="2" charset="2"/>
              <a:buNone/>
            </a:pPr>
            <a:r>
              <a:rPr lang="en-US" i="1" dirty="0"/>
              <a:t>[not in Congress]</a:t>
            </a:r>
          </a:p>
        </p:txBody>
      </p:sp>
      <p:pic>
        <p:nvPicPr>
          <p:cNvPr id="2" name="Audio 1">
            <a:hlinkClick r:id="" action="ppaction://media"/>
            <a:extLst>
              <a:ext uri="{FF2B5EF4-FFF2-40B4-BE49-F238E27FC236}">
                <a16:creationId xmlns:a16="http://schemas.microsoft.com/office/drawing/2014/main" id="{794152DD-29FB-415A-A63D-480F556C3C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82638646"/>
      </p:ext>
    </p:extLst>
  </p:cSld>
  <p:clrMapOvr>
    <a:masterClrMapping/>
  </p:clrMapOvr>
  <mc:AlternateContent xmlns:mc="http://schemas.openxmlformats.org/markup-compatibility/2006" xmlns:p14="http://schemas.microsoft.com/office/powerpoint/2010/main">
    <mc:Choice Requires="p14">
      <p:transition spd="slow" p14:dur="2000" advTm="92412"/>
    </mc:Choice>
    <mc:Fallback xmlns="">
      <p:transition spd="slow" advTm="92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4A3E048-3A82-48A1-9293-47734D1528E2}" type="slidenum">
              <a:rPr lang="en-US" smtClean="0"/>
              <a:pPr/>
              <a:t>5</a:t>
            </a:fld>
            <a:endParaRPr lang="en-US"/>
          </a:p>
        </p:txBody>
      </p:sp>
      <p:sp>
        <p:nvSpPr>
          <p:cNvPr id="9219" name="Rectangle 2"/>
          <p:cNvSpPr>
            <a:spLocks noGrp="1" noChangeArrowheads="1"/>
          </p:cNvSpPr>
          <p:nvPr>
            <p:ph type="title"/>
          </p:nvPr>
        </p:nvSpPr>
        <p:spPr>
          <a:xfrm>
            <a:off x="1143000" y="228600"/>
            <a:ext cx="7793038" cy="1462088"/>
          </a:xfrm>
        </p:spPr>
        <p:txBody>
          <a:bodyPr/>
          <a:lstStyle/>
          <a:p>
            <a:pPr eaLnBrk="1" hangingPunct="1"/>
            <a:r>
              <a:rPr lang="en-US" i="1" dirty="0"/>
              <a:t>Buckley v. </a:t>
            </a:r>
            <a:r>
              <a:rPr lang="en-US" i="1" dirty="0" err="1"/>
              <a:t>Valeo</a:t>
            </a:r>
            <a:r>
              <a:rPr lang="en-US" dirty="0"/>
              <a:t>, 424 U.S. 1 </a:t>
            </a:r>
            <a:r>
              <a:rPr lang="en-US" dirty="0">
                <a:highlight>
                  <a:srgbClr val="FFFF00"/>
                </a:highlight>
              </a:rPr>
              <a:t>(1976)</a:t>
            </a:r>
          </a:p>
        </p:txBody>
      </p:sp>
      <p:sp>
        <p:nvSpPr>
          <p:cNvPr id="9220" name="Rectangle 3"/>
          <p:cNvSpPr>
            <a:spLocks noGrp="1" noChangeArrowheads="1"/>
          </p:cNvSpPr>
          <p:nvPr>
            <p:ph type="body" idx="1"/>
          </p:nvPr>
        </p:nvSpPr>
        <p:spPr/>
        <p:txBody>
          <a:bodyPr/>
          <a:lstStyle/>
          <a:p>
            <a:pPr eaLnBrk="1" hangingPunct="1">
              <a:lnSpc>
                <a:spcPct val="80000"/>
              </a:lnSpc>
            </a:pPr>
            <a:r>
              <a:rPr lang="en-US" dirty="0"/>
              <a:t>Original process for selecting members of the Federal Election Commission (</a:t>
            </a:r>
            <a:r>
              <a:rPr lang="en-US" dirty="0" err="1"/>
              <a:t>FEC</a:t>
            </a:r>
            <a:r>
              <a:rPr lang="en-US" dirty="0"/>
              <a:t>)</a:t>
            </a:r>
          </a:p>
          <a:p>
            <a:pPr lvl="1" eaLnBrk="1" hangingPunct="1">
              <a:lnSpc>
                <a:spcPct val="80000"/>
              </a:lnSpc>
            </a:pPr>
            <a:r>
              <a:rPr lang="en-US" dirty="0"/>
              <a:t>Two members appointed by the President pro tempore of the Senate, </a:t>
            </a:r>
          </a:p>
          <a:p>
            <a:pPr lvl="1" eaLnBrk="1" hangingPunct="1">
              <a:lnSpc>
                <a:spcPct val="80000"/>
              </a:lnSpc>
            </a:pPr>
            <a:r>
              <a:rPr lang="en-US" dirty="0"/>
              <a:t>two by the Speaker of the House, and</a:t>
            </a:r>
          </a:p>
          <a:p>
            <a:pPr lvl="1" eaLnBrk="1" hangingPunct="1">
              <a:lnSpc>
                <a:spcPct val="80000"/>
              </a:lnSpc>
            </a:pPr>
            <a:r>
              <a:rPr lang="en-US" dirty="0"/>
              <a:t>two by the President (all subject to confirmation by both Houses of Congress), and</a:t>
            </a:r>
          </a:p>
          <a:p>
            <a:pPr lvl="1" eaLnBrk="1" hangingPunct="1">
              <a:lnSpc>
                <a:spcPct val="80000"/>
              </a:lnSpc>
            </a:pPr>
            <a:r>
              <a:rPr lang="en-US" dirty="0"/>
              <a:t>the Secretary of the Senate and the Clerk of the House as ex officio nonvoting members</a:t>
            </a:r>
          </a:p>
          <a:p>
            <a:pPr eaLnBrk="1" hangingPunct="1">
              <a:lnSpc>
                <a:spcPct val="80000"/>
              </a:lnSpc>
            </a:pPr>
            <a:r>
              <a:rPr lang="en-US" dirty="0"/>
              <a:t> Challenged as an Appointments Clause violation</a:t>
            </a:r>
          </a:p>
        </p:txBody>
      </p:sp>
      <p:sp>
        <p:nvSpPr>
          <p:cNvPr id="2" name="TextBox 1">
            <a:extLst>
              <a:ext uri="{FF2B5EF4-FFF2-40B4-BE49-F238E27FC236}">
                <a16:creationId xmlns:a16="http://schemas.microsoft.com/office/drawing/2014/main" id="{FE675D2A-23BD-45A7-A143-FAFDED3D5899}"/>
              </a:ext>
            </a:extLst>
          </p:cNvPr>
          <p:cNvSpPr txBox="1"/>
          <p:nvPr/>
        </p:nvSpPr>
        <p:spPr>
          <a:xfrm>
            <a:off x="6553200" y="685800"/>
            <a:ext cx="2438400" cy="381000"/>
          </a:xfrm>
          <a:prstGeom prst="rect">
            <a:avLst/>
          </a:prstGeom>
          <a:noFill/>
        </p:spPr>
        <p:txBody>
          <a:bodyPr wrap="square" rtlCol="0">
            <a:spAutoFit/>
          </a:bodyPr>
          <a:lstStyle/>
          <a:p>
            <a:r>
              <a:rPr lang="en-US" dirty="0"/>
              <a:t>Note the date!</a:t>
            </a:r>
          </a:p>
        </p:txBody>
      </p:sp>
      <p:pic>
        <p:nvPicPr>
          <p:cNvPr id="3" name="Audio 2">
            <a:hlinkClick r:id="" action="ppaction://media"/>
            <a:extLst>
              <a:ext uri="{FF2B5EF4-FFF2-40B4-BE49-F238E27FC236}">
                <a16:creationId xmlns:a16="http://schemas.microsoft.com/office/drawing/2014/main" id="{36204030-07E8-478F-8AD0-05EC5D7A6C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913488194"/>
      </p:ext>
    </p:extLst>
  </p:cSld>
  <p:clrMapOvr>
    <a:masterClrMapping/>
  </p:clrMapOvr>
  <mc:AlternateContent xmlns:mc="http://schemas.openxmlformats.org/markup-compatibility/2006" xmlns:p14="http://schemas.microsoft.com/office/powerpoint/2010/main">
    <mc:Choice Requires="p14">
      <p:transition spd="slow" p14:dur="2000" advTm="106953"/>
    </mc:Choice>
    <mc:Fallback xmlns="">
      <p:transition spd="slow" advTm="106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7E08B5C-9208-425C-B5F7-D6C4C0DEE68A}" type="slidenum">
              <a:rPr lang="en-US" smtClean="0"/>
              <a:pPr/>
              <a:t>6</a:t>
            </a:fld>
            <a:endParaRPr lang="en-US"/>
          </a:p>
        </p:txBody>
      </p:sp>
      <p:sp>
        <p:nvSpPr>
          <p:cNvPr id="10243" name="Rectangle 2"/>
          <p:cNvSpPr>
            <a:spLocks noGrp="1" noChangeArrowheads="1"/>
          </p:cNvSpPr>
          <p:nvPr>
            <p:ph type="title"/>
          </p:nvPr>
        </p:nvSpPr>
        <p:spPr/>
        <p:txBody>
          <a:bodyPr/>
          <a:lstStyle/>
          <a:p>
            <a:pPr eaLnBrk="1" hangingPunct="1"/>
            <a:r>
              <a:rPr lang="en-US"/>
              <a:t>The Role of the FEC</a:t>
            </a:r>
          </a:p>
        </p:txBody>
      </p:sp>
      <p:sp>
        <p:nvSpPr>
          <p:cNvPr id="10244" name="Rectangle 3"/>
          <p:cNvSpPr>
            <a:spLocks noGrp="1" noChangeArrowheads="1"/>
          </p:cNvSpPr>
          <p:nvPr>
            <p:ph type="body" idx="1"/>
          </p:nvPr>
        </p:nvSpPr>
        <p:spPr/>
        <p:txBody>
          <a:bodyPr>
            <a:normAutofit lnSpcReduction="10000"/>
          </a:bodyPr>
          <a:lstStyle/>
          <a:p>
            <a:pPr eaLnBrk="1" hangingPunct="1"/>
            <a:r>
              <a:rPr lang="en-US" dirty="0"/>
              <a:t>The FEC enforces the election laws.</a:t>
            </a:r>
          </a:p>
          <a:p>
            <a:pPr lvl="1" eaLnBrk="1" hangingPunct="1"/>
            <a:r>
              <a:rPr lang="en-US" dirty="0"/>
              <a:t>This is the defining action for an executive branch agency.</a:t>
            </a:r>
          </a:p>
          <a:p>
            <a:pPr lvl="1" eaLnBrk="1" hangingPunct="1"/>
            <a:r>
              <a:rPr lang="en-US" dirty="0"/>
              <a:t>Congress may not do enforcement.</a:t>
            </a:r>
          </a:p>
          <a:p>
            <a:pPr eaLnBrk="1" hangingPunct="1"/>
            <a:r>
              <a:rPr lang="en-US" dirty="0"/>
              <a:t>How would allowing Congress to appoint commission members undermine separation of powers? </a:t>
            </a:r>
          </a:p>
          <a:p>
            <a:pPr eaLnBrk="1" hangingPunct="1"/>
            <a:r>
              <a:rPr lang="en-US" dirty="0"/>
              <a:t>What does the Appointments Clause tell us about Congressionally appointed officers of the US?</a:t>
            </a:r>
          </a:p>
        </p:txBody>
      </p:sp>
      <p:pic>
        <p:nvPicPr>
          <p:cNvPr id="2" name="Audio 1">
            <a:hlinkClick r:id="" action="ppaction://media"/>
            <a:extLst>
              <a:ext uri="{FF2B5EF4-FFF2-40B4-BE49-F238E27FC236}">
                <a16:creationId xmlns:a16="http://schemas.microsoft.com/office/drawing/2014/main" id="{6E32D067-909D-4664-8490-E76CF35142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816285901"/>
      </p:ext>
    </p:extLst>
  </p:cSld>
  <p:clrMapOvr>
    <a:masterClrMapping/>
  </p:clrMapOvr>
  <mc:AlternateContent xmlns:mc="http://schemas.openxmlformats.org/markup-compatibility/2006" xmlns:p14="http://schemas.microsoft.com/office/powerpoint/2010/main">
    <mc:Choice Requires="p14">
      <p:transition spd="slow" p14:dur="2000" advTm="40367"/>
    </mc:Choice>
    <mc:Fallback xmlns="">
      <p:transition spd="slow" advTm="40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2FE3AFB-410B-4F84-95B8-498B1B75FF60}" type="slidenum">
              <a:rPr lang="en-US" smtClean="0"/>
              <a:pPr/>
              <a:t>7</a:t>
            </a:fld>
            <a:endParaRPr lang="en-US"/>
          </a:p>
        </p:txBody>
      </p:sp>
      <p:sp>
        <p:nvSpPr>
          <p:cNvPr id="11267" name="Rectangle 2"/>
          <p:cNvSpPr>
            <a:spLocks noGrp="1" noChangeArrowheads="1"/>
          </p:cNvSpPr>
          <p:nvPr>
            <p:ph type="title"/>
          </p:nvPr>
        </p:nvSpPr>
        <p:spPr/>
        <p:txBody>
          <a:bodyPr/>
          <a:lstStyle/>
          <a:p>
            <a:pPr eaLnBrk="1" hangingPunct="1"/>
            <a:r>
              <a:rPr lang="en-US"/>
              <a:t>The Congressional Budget Office (CBO)</a:t>
            </a:r>
          </a:p>
        </p:txBody>
      </p:sp>
      <p:sp>
        <p:nvSpPr>
          <p:cNvPr id="11268" name="Rectangle 3"/>
          <p:cNvSpPr>
            <a:spLocks noGrp="1" noChangeArrowheads="1"/>
          </p:cNvSpPr>
          <p:nvPr>
            <p:ph type="body" idx="1"/>
          </p:nvPr>
        </p:nvSpPr>
        <p:spPr/>
        <p:txBody>
          <a:bodyPr>
            <a:normAutofit lnSpcReduction="10000"/>
          </a:bodyPr>
          <a:lstStyle/>
          <a:p>
            <a:pPr eaLnBrk="1" hangingPunct="1">
              <a:lnSpc>
                <a:spcPct val="90000"/>
              </a:lnSpc>
            </a:pPr>
            <a:r>
              <a:rPr lang="en-US" sz="2800" dirty="0"/>
              <a:t>The “primary function” of the CBO is to give the House and Senate Committees on the Budget information that “will assist such committees in the discharge of all matters within their jurisdiction.” The CBO also has additional duties, all of which relate to giving Congress information on budget matters.  </a:t>
            </a:r>
          </a:p>
          <a:p>
            <a:pPr eaLnBrk="1" hangingPunct="1">
              <a:lnSpc>
                <a:spcPct val="90000"/>
              </a:lnSpc>
            </a:pPr>
            <a:r>
              <a:rPr lang="en-US" sz="2800" dirty="0"/>
              <a:t>The Director is appointed for a four-year term by the Speaker of the House of Representatives and the President pro tempore of the Senate.  </a:t>
            </a:r>
          </a:p>
          <a:p>
            <a:pPr eaLnBrk="1" hangingPunct="1">
              <a:lnSpc>
                <a:spcPct val="90000"/>
              </a:lnSpc>
            </a:pPr>
            <a:r>
              <a:rPr lang="en-US" sz="2800" dirty="0"/>
              <a:t>Does this appointment scheme violate the Appointments Clause?</a:t>
            </a:r>
          </a:p>
          <a:p>
            <a:pPr lvl="1" eaLnBrk="1" hangingPunct="1">
              <a:lnSpc>
                <a:spcPct val="90000"/>
              </a:lnSpc>
            </a:pPr>
            <a:r>
              <a:rPr lang="en-US" sz="2800" dirty="0"/>
              <a:t>What is the key piece of data that you need?</a:t>
            </a:r>
          </a:p>
        </p:txBody>
      </p:sp>
      <p:pic>
        <p:nvPicPr>
          <p:cNvPr id="2" name="Audio 1">
            <a:hlinkClick r:id="" action="ppaction://media"/>
            <a:extLst>
              <a:ext uri="{FF2B5EF4-FFF2-40B4-BE49-F238E27FC236}">
                <a16:creationId xmlns:a16="http://schemas.microsoft.com/office/drawing/2014/main" id="{985C9C68-FD63-424B-9647-72DAA5EEBF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172106248"/>
      </p:ext>
    </p:extLst>
  </p:cSld>
  <p:clrMapOvr>
    <a:masterClrMapping/>
  </p:clrMapOvr>
  <mc:AlternateContent xmlns:mc="http://schemas.openxmlformats.org/markup-compatibility/2006" xmlns:p14="http://schemas.microsoft.com/office/powerpoint/2010/main">
    <mc:Choice Requires="p14">
      <p:transition spd="slow" p14:dur="2000" advTm="70359"/>
    </mc:Choice>
    <mc:Fallback xmlns="">
      <p:transition spd="slow" advTm="70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AC8A4D7-D79D-4F8E-8B46-B4B0C651D8AE}" type="slidenum">
              <a:rPr lang="en-US" smtClean="0"/>
              <a:pPr/>
              <a:t>8</a:t>
            </a:fld>
            <a:endParaRPr lang="en-US"/>
          </a:p>
        </p:txBody>
      </p:sp>
      <p:sp>
        <p:nvSpPr>
          <p:cNvPr id="13315" name="Rectangle 2"/>
          <p:cNvSpPr>
            <a:spLocks noGrp="1" noChangeArrowheads="1"/>
          </p:cNvSpPr>
          <p:nvPr>
            <p:ph type="title"/>
          </p:nvPr>
        </p:nvSpPr>
        <p:spPr/>
        <p:txBody>
          <a:bodyPr/>
          <a:lstStyle/>
          <a:p>
            <a:pPr eaLnBrk="1" hangingPunct="1"/>
            <a:r>
              <a:rPr lang="en-US"/>
              <a:t>The Library of Congress</a:t>
            </a:r>
          </a:p>
        </p:txBody>
      </p:sp>
      <p:sp>
        <p:nvSpPr>
          <p:cNvPr id="13316" name="Rectangle 3"/>
          <p:cNvSpPr>
            <a:spLocks noGrp="1" noChangeArrowheads="1"/>
          </p:cNvSpPr>
          <p:nvPr>
            <p:ph type="body" idx="1"/>
          </p:nvPr>
        </p:nvSpPr>
        <p:spPr/>
        <p:txBody>
          <a:bodyPr/>
          <a:lstStyle/>
          <a:p>
            <a:pPr eaLnBrk="1" hangingPunct="1">
              <a:lnSpc>
                <a:spcPct val="90000"/>
              </a:lnSpc>
            </a:pPr>
            <a:r>
              <a:rPr lang="en-US"/>
              <a:t>The Librarian is appointed by the President. </a:t>
            </a:r>
          </a:p>
          <a:p>
            <a:pPr eaLnBrk="1" hangingPunct="1">
              <a:lnSpc>
                <a:spcPct val="90000"/>
              </a:lnSpc>
            </a:pPr>
            <a:r>
              <a:rPr lang="en-US"/>
              <a:t>Its operation is overseen, by the Joint Committee of Congress on the Library.</a:t>
            </a:r>
          </a:p>
          <a:p>
            <a:pPr lvl="0" eaLnBrk="1" hangingPunct="1">
              <a:lnSpc>
                <a:spcPct val="90000"/>
              </a:lnSpc>
            </a:pPr>
            <a:r>
              <a:rPr lang="en-US"/>
              <a:t>The Joint Committee consists of the chairman and four members of the Committee on Rules and Administration of the Senate and the chairman and four members of the Committee on House Oversight of the House of Representatives. </a:t>
            </a:r>
          </a:p>
        </p:txBody>
      </p:sp>
      <p:pic>
        <p:nvPicPr>
          <p:cNvPr id="2" name="Audio 1">
            <a:hlinkClick r:id="" action="ppaction://media"/>
            <a:extLst>
              <a:ext uri="{FF2B5EF4-FFF2-40B4-BE49-F238E27FC236}">
                <a16:creationId xmlns:a16="http://schemas.microsoft.com/office/drawing/2014/main" id="{32748EE8-0A4C-4154-890B-35AB7F9385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797783639"/>
      </p:ext>
    </p:extLst>
  </p:cSld>
  <p:clrMapOvr>
    <a:masterClrMapping/>
  </p:clrMapOvr>
  <mc:AlternateContent xmlns:mc="http://schemas.openxmlformats.org/markup-compatibility/2006" xmlns:p14="http://schemas.microsoft.com/office/powerpoint/2010/main">
    <mc:Choice Requires="p14">
      <p:transition spd="slow" p14:dur="2000" advTm="37408"/>
    </mc:Choice>
    <mc:Fallback xmlns="">
      <p:transition spd="slow" advTm="37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Does the Library Oversight Violate the Constitution?</a:t>
            </a:r>
          </a:p>
        </p:txBody>
      </p:sp>
      <p:sp>
        <p:nvSpPr>
          <p:cNvPr id="3" name="Content Placeholder 2"/>
          <p:cNvSpPr>
            <a:spLocks noGrp="1"/>
          </p:cNvSpPr>
          <p:nvPr>
            <p:ph idx="1"/>
          </p:nvPr>
        </p:nvSpPr>
        <p:spPr/>
        <p:txBody>
          <a:bodyPr>
            <a:normAutofit fontScale="92500" lnSpcReduction="10000"/>
          </a:bodyPr>
          <a:lstStyle/>
          <a:p>
            <a:pPr eaLnBrk="1" hangingPunct="1">
              <a:lnSpc>
                <a:spcPct val="90000"/>
              </a:lnSpc>
            </a:pPr>
            <a:r>
              <a:rPr lang="en-US" dirty="0"/>
              <a:t>Is congressional oversight a violation of separation of powers?</a:t>
            </a:r>
          </a:p>
          <a:p>
            <a:pPr lvl="1" eaLnBrk="1" hangingPunct="1">
              <a:lnSpc>
                <a:spcPct val="90000"/>
              </a:lnSpc>
            </a:pPr>
            <a:r>
              <a:rPr lang="en-US" dirty="0"/>
              <a:t>What do we need to know about this oversight to answer the question?</a:t>
            </a:r>
          </a:p>
          <a:p>
            <a:pPr eaLnBrk="1" hangingPunct="1">
              <a:lnSpc>
                <a:spcPct val="90000"/>
              </a:lnSpc>
            </a:pPr>
            <a:r>
              <a:rPr lang="en-US" dirty="0"/>
              <a:t>Does it need to be an executive agency at all, i.e., could congress run the Library of Congress and appoint the director?</a:t>
            </a:r>
          </a:p>
          <a:p>
            <a:pPr lvl="1" eaLnBrk="1" hangingPunct="1">
              <a:lnSpc>
                <a:spcPct val="90000"/>
              </a:lnSpc>
            </a:pPr>
            <a:r>
              <a:rPr lang="en-US" dirty="0"/>
              <a:t>What do we need to know about the library to decide? </a:t>
            </a:r>
          </a:p>
          <a:p>
            <a:pPr lvl="1" eaLnBrk="1" hangingPunct="1">
              <a:lnSpc>
                <a:spcPct val="90000"/>
              </a:lnSpc>
            </a:pPr>
            <a:r>
              <a:rPr lang="en-US" dirty="0"/>
              <a:t>Is there a part of the Library that makes rules and does enforcement?</a:t>
            </a:r>
          </a:p>
        </p:txBody>
      </p:sp>
      <p:sp>
        <p:nvSpPr>
          <p:cNvPr id="4" name="Slide Number Placeholder 3"/>
          <p:cNvSpPr>
            <a:spLocks noGrp="1"/>
          </p:cNvSpPr>
          <p:nvPr>
            <p:ph type="sldNum" sz="quarter" idx="12"/>
          </p:nvPr>
        </p:nvSpPr>
        <p:spPr/>
        <p:txBody>
          <a:bodyPr/>
          <a:lstStyle/>
          <a:p>
            <a:pPr>
              <a:defRPr/>
            </a:pPr>
            <a:fld id="{CC739B67-DB22-4103-985A-E8E1D242EF5C}" type="slidenum">
              <a:rPr lang="en-US" smtClean="0"/>
              <a:pPr>
                <a:defRPr/>
              </a:pPr>
              <a:t>9</a:t>
            </a:fld>
            <a:endParaRPr lang="en-US"/>
          </a:p>
        </p:txBody>
      </p:sp>
      <p:pic>
        <p:nvPicPr>
          <p:cNvPr id="6" name="Audio 5">
            <a:hlinkClick r:id="" action="ppaction://media"/>
            <a:extLst>
              <a:ext uri="{FF2B5EF4-FFF2-40B4-BE49-F238E27FC236}">
                <a16:creationId xmlns:a16="http://schemas.microsoft.com/office/drawing/2014/main" id="{A9DA98E8-3A77-45F6-8ADE-D27BDC18CE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114329373"/>
      </p:ext>
    </p:extLst>
  </p:cSld>
  <p:clrMapOvr>
    <a:masterClrMapping/>
  </p:clrMapOvr>
  <mc:AlternateContent xmlns:mc="http://schemas.openxmlformats.org/markup-compatibility/2006" xmlns:p14="http://schemas.microsoft.com/office/powerpoint/2010/main">
    <mc:Choice Requires="p14">
      <p:transition spd="slow" p14:dur="2000" advTm="14364"/>
    </mc:Choice>
    <mc:Fallback xmlns="">
      <p:transition spd="slow" advTm="14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 - modified</Template>
  <TotalTime>3876</TotalTime>
  <Words>866</Words>
  <Application>Microsoft Office PowerPoint</Application>
  <PresentationFormat>On-screen Show (4:3)</PresentationFormat>
  <Paragraphs>69</Paragraphs>
  <Slides>11</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 Narrow</vt:lpstr>
      <vt:lpstr>Tahoma</vt:lpstr>
      <vt:lpstr>Wingdings</vt:lpstr>
      <vt:lpstr>Blends</vt:lpstr>
      <vt:lpstr>Chapter 2</vt:lpstr>
      <vt:lpstr>Learning Objectives – Limits on Congressional Control of Agencies</vt:lpstr>
      <vt:lpstr>Incompatibility or Ineligibility Clauses</vt:lpstr>
      <vt:lpstr>Art II, sec. 2, cl 2 - the Appointments Clause</vt:lpstr>
      <vt:lpstr>Buckley v. Valeo, 424 U.S. 1 (1976)</vt:lpstr>
      <vt:lpstr>The Role of the FEC</vt:lpstr>
      <vt:lpstr>The Congressional Budget Office (CBO)</vt:lpstr>
      <vt:lpstr>The Library of Congress</vt:lpstr>
      <vt:lpstr>Does the Library Oversight Violate the Constitution?</vt:lpstr>
      <vt:lpstr>Washington Airports Authority v. Citizens for the Abatement of Aircraft Noise, Inc. 501 U.S. 252 (1991) (“MWAA”) </vt:lpstr>
      <vt:lpstr>Congressional Removal of Executive and Judicial Branch Officers</vt:lpstr>
    </vt:vector>
  </TitlesOfParts>
  <Company>LSU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edward</dc:creator>
  <cp:lastModifiedBy>Edward P Richards</cp:lastModifiedBy>
  <cp:revision>280</cp:revision>
  <dcterms:created xsi:type="dcterms:W3CDTF">2008-01-16T20:46:13Z</dcterms:created>
  <dcterms:modified xsi:type="dcterms:W3CDTF">2021-06-02T20:47:07Z</dcterms:modified>
</cp:coreProperties>
</file>