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8"/>
  </p:notesMasterIdLst>
  <p:sldIdLst>
    <p:sldId id="257" r:id="rId2"/>
    <p:sldId id="510" r:id="rId3"/>
    <p:sldId id="424" r:id="rId4"/>
    <p:sldId id="508" r:id="rId5"/>
    <p:sldId id="383" r:id="rId6"/>
    <p:sldId id="511" r:id="rId7"/>
    <p:sldId id="513" r:id="rId8"/>
    <p:sldId id="351" r:id="rId9"/>
    <p:sldId id="353" r:id="rId10"/>
    <p:sldId id="352" r:id="rId11"/>
    <p:sldId id="354" r:id="rId12"/>
    <p:sldId id="505" r:id="rId13"/>
    <p:sldId id="425" r:id="rId14"/>
    <p:sldId id="506" r:id="rId15"/>
    <p:sldId id="507" r:id="rId16"/>
    <p:sldId id="512"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8" autoAdjust="0"/>
    <p:restoredTop sz="86369" autoAdjust="0"/>
  </p:normalViewPr>
  <p:slideViewPr>
    <p:cSldViewPr>
      <p:cViewPr>
        <p:scale>
          <a:sx n="125" d="100"/>
          <a:sy n="125" d="100"/>
        </p:scale>
        <p:origin x="1444" y="5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5D0DDA7-EAAC-4FE8-BE02-8623B870C4BD}"/>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23555" name="Rectangle 3">
            <a:extLst>
              <a:ext uri="{FF2B5EF4-FFF2-40B4-BE49-F238E27FC236}">
                <a16:creationId xmlns:a16="http://schemas.microsoft.com/office/drawing/2014/main" id="{BF3A89BC-B575-49D1-A568-BE06999B0237}"/>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endParaRPr lang="en-US" altLang="en-US"/>
          </a:p>
        </p:txBody>
      </p:sp>
      <p:sp>
        <p:nvSpPr>
          <p:cNvPr id="23556" name="Rectangle 4">
            <a:extLst>
              <a:ext uri="{FF2B5EF4-FFF2-40B4-BE49-F238E27FC236}">
                <a16:creationId xmlns:a16="http://schemas.microsoft.com/office/drawing/2014/main" id="{122EA4D9-FF27-4D62-925F-C48CE98359B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a:extLst>
              <a:ext uri="{FF2B5EF4-FFF2-40B4-BE49-F238E27FC236}">
                <a16:creationId xmlns:a16="http://schemas.microsoft.com/office/drawing/2014/main" id="{1EDC994D-5A32-44C3-B771-F726DC91D36C}"/>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558" name="Rectangle 6">
            <a:extLst>
              <a:ext uri="{FF2B5EF4-FFF2-40B4-BE49-F238E27FC236}">
                <a16:creationId xmlns:a16="http://schemas.microsoft.com/office/drawing/2014/main" id="{5CDA1389-3C35-4611-8EF7-CDAFD79F6B09}"/>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endParaRPr lang="en-US" altLang="en-US"/>
          </a:p>
        </p:txBody>
      </p:sp>
      <p:sp>
        <p:nvSpPr>
          <p:cNvPr id="23559" name="Rectangle 7">
            <a:extLst>
              <a:ext uri="{FF2B5EF4-FFF2-40B4-BE49-F238E27FC236}">
                <a16:creationId xmlns:a16="http://schemas.microsoft.com/office/drawing/2014/main" id="{0AD57F26-FE72-4E8B-95F1-2B432144C382}"/>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B98E5DD6-9738-4CC0-9DF4-BB9801BC999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AA2FA05D-DEC3-48B4-87F0-BAFC3B6E43B9}"/>
              </a:ext>
            </a:extLst>
          </p:cNvPr>
          <p:cNvGrpSpPr>
            <a:grpSpLocks/>
          </p:cNvGrpSpPr>
          <p:nvPr/>
        </p:nvGrpSpPr>
        <p:grpSpPr bwMode="auto">
          <a:xfrm>
            <a:off x="0" y="2438400"/>
            <a:ext cx="9009063" cy="1052513"/>
            <a:chOff x="0" y="1536"/>
            <a:chExt cx="5675" cy="663"/>
          </a:xfrm>
        </p:grpSpPr>
        <p:grpSp>
          <p:nvGrpSpPr>
            <p:cNvPr id="5123" name="Group 3">
              <a:extLst>
                <a:ext uri="{FF2B5EF4-FFF2-40B4-BE49-F238E27FC236}">
                  <a16:creationId xmlns:a16="http://schemas.microsoft.com/office/drawing/2014/main" id="{09238946-8BC1-4994-AABF-65C66971765D}"/>
                </a:ext>
              </a:extLst>
            </p:cNvPr>
            <p:cNvGrpSpPr>
              <a:grpSpLocks/>
            </p:cNvGrpSpPr>
            <p:nvPr/>
          </p:nvGrpSpPr>
          <p:grpSpPr bwMode="auto">
            <a:xfrm>
              <a:off x="183" y="1604"/>
              <a:ext cx="448" cy="299"/>
              <a:chOff x="720" y="336"/>
              <a:chExt cx="624" cy="432"/>
            </a:xfrm>
          </p:grpSpPr>
          <p:sp>
            <p:nvSpPr>
              <p:cNvPr id="5124" name="Rectangle 4">
                <a:extLst>
                  <a:ext uri="{FF2B5EF4-FFF2-40B4-BE49-F238E27FC236}">
                    <a16:creationId xmlns:a16="http://schemas.microsoft.com/office/drawing/2014/main" id="{CE5848F3-CB6A-478D-8721-528E2CFAC6F6}"/>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5" name="Rectangle 5">
                <a:extLst>
                  <a:ext uri="{FF2B5EF4-FFF2-40B4-BE49-F238E27FC236}">
                    <a16:creationId xmlns:a16="http://schemas.microsoft.com/office/drawing/2014/main" id="{D7B4DAC2-586F-4154-9E48-815AC90CB0F4}"/>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126" name="Group 6">
              <a:extLst>
                <a:ext uri="{FF2B5EF4-FFF2-40B4-BE49-F238E27FC236}">
                  <a16:creationId xmlns:a16="http://schemas.microsoft.com/office/drawing/2014/main" id="{236D9D0C-E124-434D-A5F1-A85C4BF5B4E5}"/>
                </a:ext>
              </a:extLst>
            </p:cNvPr>
            <p:cNvGrpSpPr>
              <a:grpSpLocks/>
            </p:cNvGrpSpPr>
            <p:nvPr/>
          </p:nvGrpSpPr>
          <p:grpSpPr bwMode="auto">
            <a:xfrm>
              <a:off x="261" y="1870"/>
              <a:ext cx="465" cy="299"/>
              <a:chOff x="912" y="2640"/>
              <a:chExt cx="672" cy="432"/>
            </a:xfrm>
          </p:grpSpPr>
          <p:sp>
            <p:nvSpPr>
              <p:cNvPr id="5127" name="Rectangle 7">
                <a:extLst>
                  <a:ext uri="{FF2B5EF4-FFF2-40B4-BE49-F238E27FC236}">
                    <a16:creationId xmlns:a16="http://schemas.microsoft.com/office/drawing/2014/main" id="{51807824-5138-4112-9D70-CC4E5A0CF2A6}"/>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8" name="Rectangle 8">
                <a:extLst>
                  <a:ext uri="{FF2B5EF4-FFF2-40B4-BE49-F238E27FC236}">
                    <a16:creationId xmlns:a16="http://schemas.microsoft.com/office/drawing/2014/main" id="{68524E2C-E609-4BDB-B642-6828E3C0AB63}"/>
                  </a:ext>
                </a:extLst>
              </p:cNvPr>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9" name="Rectangle 9">
              <a:extLst>
                <a:ext uri="{FF2B5EF4-FFF2-40B4-BE49-F238E27FC236}">
                  <a16:creationId xmlns:a16="http://schemas.microsoft.com/office/drawing/2014/main" id="{8E568A60-4402-4FD1-AA0F-729481A5640B}"/>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 name="Rectangle 10">
              <a:extLst>
                <a:ext uri="{FF2B5EF4-FFF2-40B4-BE49-F238E27FC236}">
                  <a16:creationId xmlns:a16="http://schemas.microsoft.com/office/drawing/2014/main" id="{00783D9D-3F52-4281-83DF-B9EE8791EBB1}"/>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1" name="Rectangle 11">
              <a:extLst>
                <a:ext uri="{FF2B5EF4-FFF2-40B4-BE49-F238E27FC236}">
                  <a16:creationId xmlns:a16="http://schemas.microsoft.com/office/drawing/2014/main" id="{A542FDED-15DA-4BE3-BE99-6410D996B779}"/>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a:extLst>
              <a:ext uri="{FF2B5EF4-FFF2-40B4-BE49-F238E27FC236}">
                <a16:creationId xmlns:a16="http://schemas.microsoft.com/office/drawing/2014/main" id="{577D1C87-227C-4E38-BFDE-4B43AB3374F0}"/>
              </a:ext>
            </a:extLst>
          </p:cNvPr>
          <p:cNvSpPr>
            <a:spLocks noGrp="1" noChangeArrowheads="1"/>
          </p:cNvSpPr>
          <p:nvPr>
            <p:ph type="ctrTitle"/>
          </p:nvPr>
        </p:nvSpPr>
        <p:spPr>
          <a:xfrm>
            <a:off x="990600" y="1676400"/>
            <a:ext cx="7772400" cy="1462088"/>
          </a:xfrm>
        </p:spPr>
        <p:txBody>
          <a:bodyPr/>
          <a:lstStyle>
            <a:lvl1pPr>
              <a:defRPr/>
            </a:lvl1pPr>
          </a:lstStyle>
          <a:p>
            <a:pPr lvl="0"/>
            <a:r>
              <a:rPr lang="en-US" altLang="en-US" noProof="0"/>
              <a:t>Click to edit Master title style</a:t>
            </a:r>
          </a:p>
        </p:txBody>
      </p:sp>
      <p:sp>
        <p:nvSpPr>
          <p:cNvPr id="5133" name="Rectangle 13">
            <a:extLst>
              <a:ext uri="{FF2B5EF4-FFF2-40B4-BE49-F238E27FC236}">
                <a16:creationId xmlns:a16="http://schemas.microsoft.com/office/drawing/2014/main" id="{D38FE03F-BE85-43BB-87BF-598C29046E70}"/>
              </a:ext>
            </a:extLst>
          </p:cNvPr>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5134" name="Rectangle 14">
            <a:extLst>
              <a:ext uri="{FF2B5EF4-FFF2-40B4-BE49-F238E27FC236}">
                <a16:creationId xmlns:a16="http://schemas.microsoft.com/office/drawing/2014/main" id="{4F101B86-EB54-475A-9DA6-DCAC9D38084A}"/>
              </a:ext>
            </a:extLst>
          </p:cNvPr>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p>
        </p:txBody>
      </p:sp>
      <p:sp>
        <p:nvSpPr>
          <p:cNvPr id="5135" name="Rectangle 15">
            <a:extLst>
              <a:ext uri="{FF2B5EF4-FFF2-40B4-BE49-F238E27FC236}">
                <a16:creationId xmlns:a16="http://schemas.microsoft.com/office/drawing/2014/main" id="{69989D56-66BC-479C-99B2-31477065C1BA}"/>
              </a:ext>
            </a:extLst>
          </p:cNvPr>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p>
        </p:txBody>
      </p:sp>
      <p:sp>
        <p:nvSpPr>
          <p:cNvPr id="5136" name="Rectangle 16">
            <a:extLst>
              <a:ext uri="{FF2B5EF4-FFF2-40B4-BE49-F238E27FC236}">
                <a16:creationId xmlns:a16="http://schemas.microsoft.com/office/drawing/2014/main" id="{BC4AC2E2-D350-47AF-BE95-978ED8F06A90}"/>
              </a:ext>
            </a:extLst>
          </p:cNvPr>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469A62BB-8A30-47C5-9E31-64D24331ECC3}"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7ECA9-9584-4F0D-AFCE-EB8AA34E14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92FBD1-06F1-449F-9C97-127BD05997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1673B-345E-4A15-9AF4-808C062428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D7A440F-C073-4B68-87FE-FD5490E36F5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4F46AE7-2755-4598-B1BD-32BA5D02B684}"/>
              </a:ext>
            </a:extLst>
          </p:cNvPr>
          <p:cNvSpPr>
            <a:spLocks noGrp="1"/>
          </p:cNvSpPr>
          <p:nvPr>
            <p:ph type="sldNum" sz="quarter" idx="12"/>
          </p:nvPr>
        </p:nvSpPr>
        <p:spPr/>
        <p:txBody>
          <a:bodyPr/>
          <a:lstStyle>
            <a:lvl1pPr>
              <a:defRPr/>
            </a:lvl1pPr>
          </a:lstStyle>
          <a:p>
            <a:fld id="{4925FF1C-B2D7-4383-9032-EA1460AC1373}" type="slidenum">
              <a:rPr lang="en-US" altLang="en-US"/>
              <a:pPr/>
              <a:t>‹#›</a:t>
            </a:fld>
            <a:endParaRPr lang="en-US" altLang="en-US"/>
          </a:p>
        </p:txBody>
      </p:sp>
    </p:spTree>
    <p:extLst>
      <p:ext uri="{BB962C8B-B14F-4D97-AF65-F5344CB8AC3E}">
        <p14:creationId xmlns:p14="http://schemas.microsoft.com/office/powerpoint/2010/main" val="113854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DF3796-8CB9-449D-BE1B-E79906D921F4}"/>
              </a:ext>
            </a:extLst>
          </p:cNvPr>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E833FA-8BA1-4A11-903D-D742D25DA740}"/>
              </a:ext>
            </a:extLst>
          </p:cNvPr>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40C96-0D96-4D43-A99C-D50AC19495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A2AF20-A556-46B9-94ED-F7D0A2EC64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FEE23ED-F4A8-4BD8-80AA-709928EC4476}"/>
              </a:ext>
            </a:extLst>
          </p:cNvPr>
          <p:cNvSpPr>
            <a:spLocks noGrp="1"/>
          </p:cNvSpPr>
          <p:nvPr>
            <p:ph type="sldNum" sz="quarter" idx="12"/>
          </p:nvPr>
        </p:nvSpPr>
        <p:spPr/>
        <p:txBody>
          <a:bodyPr/>
          <a:lstStyle>
            <a:lvl1pPr>
              <a:defRPr/>
            </a:lvl1pPr>
          </a:lstStyle>
          <a:p>
            <a:fld id="{598EABAC-95CF-44CB-A295-F12E0D08BB3F}" type="slidenum">
              <a:rPr lang="en-US" altLang="en-US"/>
              <a:pPr/>
              <a:t>‹#›</a:t>
            </a:fld>
            <a:endParaRPr lang="en-US" altLang="en-US"/>
          </a:p>
        </p:txBody>
      </p:sp>
    </p:spTree>
    <p:extLst>
      <p:ext uri="{BB962C8B-B14F-4D97-AF65-F5344CB8AC3E}">
        <p14:creationId xmlns:p14="http://schemas.microsoft.com/office/powerpoint/2010/main" val="1132235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90A7-1884-4D6C-BEC5-C8A5040998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0A32D-9992-4F14-9BC6-31798BDF95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94F956-D3ED-4C17-B183-DD237C51ADD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74F3A3C-B559-4A5D-90F6-D4DD8F046F7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16D447F-E798-479F-9AC1-9FB8BD018DF7}"/>
              </a:ext>
            </a:extLst>
          </p:cNvPr>
          <p:cNvSpPr>
            <a:spLocks noGrp="1"/>
          </p:cNvSpPr>
          <p:nvPr>
            <p:ph type="sldNum" sz="quarter" idx="12"/>
          </p:nvPr>
        </p:nvSpPr>
        <p:spPr/>
        <p:txBody>
          <a:bodyPr/>
          <a:lstStyle>
            <a:lvl1pPr>
              <a:defRPr/>
            </a:lvl1pPr>
          </a:lstStyle>
          <a:p>
            <a:fld id="{1C6F0B14-9EEF-4ED3-ACA3-8231DCCD14F7}" type="slidenum">
              <a:rPr lang="en-US" altLang="en-US"/>
              <a:pPr/>
              <a:t>‹#›</a:t>
            </a:fld>
            <a:endParaRPr lang="en-US" altLang="en-US"/>
          </a:p>
        </p:txBody>
      </p:sp>
    </p:spTree>
    <p:extLst>
      <p:ext uri="{BB962C8B-B14F-4D97-AF65-F5344CB8AC3E}">
        <p14:creationId xmlns:p14="http://schemas.microsoft.com/office/powerpoint/2010/main" val="1779288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A4600-8138-4121-B3C3-3F0FFCE57A5C}"/>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9B1506-F3B8-4F12-BDAA-E316677D8F1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60BB7A7-96B7-4BB6-8BA5-83CCA901743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5D0334-E91F-47B1-A86F-586CE74F145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A94500-DFDD-4244-AD72-424AB3D5CE13}"/>
              </a:ext>
            </a:extLst>
          </p:cNvPr>
          <p:cNvSpPr>
            <a:spLocks noGrp="1"/>
          </p:cNvSpPr>
          <p:nvPr>
            <p:ph type="sldNum" sz="quarter" idx="12"/>
          </p:nvPr>
        </p:nvSpPr>
        <p:spPr/>
        <p:txBody>
          <a:bodyPr/>
          <a:lstStyle>
            <a:lvl1pPr>
              <a:defRPr/>
            </a:lvl1pPr>
          </a:lstStyle>
          <a:p>
            <a:fld id="{04300215-F1BD-4293-A731-D3C18989E614}" type="slidenum">
              <a:rPr lang="en-US" altLang="en-US"/>
              <a:pPr/>
              <a:t>‹#›</a:t>
            </a:fld>
            <a:endParaRPr lang="en-US" altLang="en-US"/>
          </a:p>
        </p:txBody>
      </p:sp>
    </p:spTree>
    <p:extLst>
      <p:ext uri="{BB962C8B-B14F-4D97-AF65-F5344CB8AC3E}">
        <p14:creationId xmlns:p14="http://schemas.microsoft.com/office/powerpoint/2010/main" val="186098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219-696E-45E7-94A7-B14E872E65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9787A-2F1A-4CB1-BB3D-82AF64723DC8}"/>
              </a:ext>
            </a:extLst>
          </p:cNvPr>
          <p:cNvSpPr>
            <a:spLocks noGrp="1"/>
          </p:cNvSpPr>
          <p:nvPr>
            <p:ph sz="half" idx="1"/>
          </p:nvPr>
        </p:nvSpPr>
        <p:spPr>
          <a:xfrm>
            <a:off x="304800" y="2057400"/>
            <a:ext cx="4191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2A321B-2ACA-4515-B68B-A13462C531AB}"/>
              </a:ext>
            </a:extLst>
          </p:cNvPr>
          <p:cNvSpPr>
            <a:spLocks noGrp="1"/>
          </p:cNvSpPr>
          <p:nvPr>
            <p:ph sz="half" idx="2"/>
          </p:nvPr>
        </p:nvSpPr>
        <p:spPr>
          <a:xfrm>
            <a:off x="4648200" y="2057400"/>
            <a:ext cx="4191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B045F2-92BF-4105-A187-05154797D03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C70D4BF-93A3-4E15-884F-F7CD9B9F555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E82B4C5-AABB-4076-AEF8-4A4D692E3DE3}"/>
              </a:ext>
            </a:extLst>
          </p:cNvPr>
          <p:cNvSpPr>
            <a:spLocks noGrp="1"/>
          </p:cNvSpPr>
          <p:nvPr>
            <p:ph type="sldNum" sz="quarter" idx="12"/>
          </p:nvPr>
        </p:nvSpPr>
        <p:spPr/>
        <p:txBody>
          <a:bodyPr/>
          <a:lstStyle>
            <a:lvl1pPr>
              <a:defRPr/>
            </a:lvl1pPr>
          </a:lstStyle>
          <a:p>
            <a:fld id="{6946A7E7-0C5E-46F8-A434-A43537544CBB}" type="slidenum">
              <a:rPr lang="en-US" altLang="en-US"/>
              <a:pPr/>
              <a:t>‹#›</a:t>
            </a:fld>
            <a:endParaRPr lang="en-US" altLang="en-US"/>
          </a:p>
        </p:txBody>
      </p:sp>
    </p:spTree>
    <p:extLst>
      <p:ext uri="{BB962C8B-B14F-4D97-AF65-F5344CB8AC3E}">
        <p14:creationId xmlns:p14="http://schemas.microsoft.com/office/powerpoint/2010/main" val="161386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C586-3B40-4787-BE2B-C0538D0C0F5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D6141D-4B38-412E-ADD4-810975AFF54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2A71A0-281D-4F18-A22A-8E253C3B6D9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C852A2-F4B5-491F-960E-C23DC92082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94B6BC-9AB6-48BC-9D20-CD0A1BEEB90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40A887-B2CF-4C09-B32F-C235DCDCC38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A43EA5A-A9AC-428E-9C6D-2D401D5BF6BB}"/>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89EEB02-5A4F-45A1-9ED2-0CF8EF7CD7A6}"/>
              </a:ext>
            </a:extLst>
          </p:cNvPr>
          <p:cNvSpPr>
            <a:spLocks noGrp="1"/>
          </p:cNvSpPr>
          <p:nvPr>
            <p:ph type="sldNum" sz="quarter" idx="12"/>
          </p:nvPr>
        </p:nvSpPr>
        <p:spPr/>
        <p:txBody>
          <a:bodyPr/>
          <a:lstStyle>
            <a:lvl1pPr>
              <a:defRPr/>
            </a:lvl1pPr>
          </a:lstStyle>
          <a:p>
            <a:fld id="{53AFD327-3844-4AC8-B256-872FED37993E}" type="slidenum">
              <a:rPr lang="en-US" altLang="en-US"/>
              <a:pPr/>
              <a:t>‹#›</a:t>
            </a:fld>
            <a:endParaRPr lang="en-US" altLang="en-US"/>
          </a:p>
        </p:txBody>
      </p:sp>
    </p:spTree>
    <p:extLst>
      <p:ext uri="{BB962C8B-B14F-4D97-AF65-F5344CB8AC3E}">
        <p14:creationId xmlns:p14="http://schemas.microsoft.com/office/powerpoint/2010/main" val="332156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3524-A678-409D-ABE1-93E882FF7F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C26041-77BB-47F8-B818-6090C73DA44C}"/>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72C049B-0AF5-4C6C-B446-6FA64DA0659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3288373-3E75-451F-AB1E-B29F27A9B2FB}"/>
              </a:ext>
            </a:extLst>
          </p:cNvPr>
          <p:cNvSpPr>
            <a:spLocks noGrp="1"/>
          </p:cNvSpPr>
          <p:nvPr>
            <p:ph type="sldNum" sz="quarter" idx="12"/>
          </p:nvPr>
        </p:nvSpPr>
        <p:spPr/>
        <p:txBody>
          <a:bodyPr/>
          <a:lstStyle>
            <a:lvl1pPr>
              <a:defRPr/>
            </a:lvl1pPr>
          </a:lstStyle>
          <a:p>
            <a:fld id="{65D0AFC8-6534-4748-B2F6-AEF98AC200AD}" type="slidenum">
              <a:rPr lang="en-US" altLang="en-US"/>
              <a:pPr/>
              <a:t>‹#›</a:t>
            </a:fld>
            <a:endParaRPr lang="en-US" altLang="en-US"/>
          </a:p>
        </p:txBody>
      </p:sp>
    </p:spTree>
    <p:extLst>
      <p:ext uri="{BB962C8B-B14F-4D97-AF65-F5344CB8AC3E}">
        <p14:creationId xmlns:p14="http://schemas.microsoft.com/office/powerpoint/2010/main" val="544286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045F09-A50E-4B1F-8C8E-44D632DB8BA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955FD6A-2C48-4A38-8822-B520F245330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867BB07-D3BB-427F-A2AB-EC18D1F9A2CA}"/>
              </a:ext>
            </a:extLst>
          </p:cNvPr>
          <p:cNvSpPr>
            <a:spLocks noGrp="1"/>
          </p:cNvSpPr>
          <p:nvPr>
            <p:ph type="sldNum" sz="quarter" idx="12"/>
          </p:nvPr>
        </p:nvSpPr>
        <p:spPr/>
        <p:txBody>
          <a:bodyPr/>
          <a:lstStyle>
            <a:lvl1pPr>
              <a:defRPr/>
            </a:lvl1pPr>
          </a:lstStyle>
          <a:p>
            <a:fld id="{3D7C15CA-8852-45F8-B2B9-D1B2A0B94B73}" type="slidenum">
              <a:rPr lang="en-US" altLang="en-US"/>
              <a:pPr/>
              <a:t>‹#›</a:t>
            </a:fld>
            <a:endParaRPr lang="en-US" altLang="en-US"/>
          </a:p>
        </p:txBody>
      </p:sp>
    </p:spTree>
    <p:extLst>
      <p:ext uri="{BB962C8B-B14F-4D97-AF65-F5344CB8AC3E}">
        <p14:creationId xmlns:p14="http://schemas.microsoft.com/office/powerpoint/2010/main" val="3253806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4EF5-230A-4373-9AB2-DC1209F2D97A}"/>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792115-152B-41B9-9030-802F4BB3188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120D0-0AC4-4FC7-B52C-D323DFFCAB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2FF993-840B-4901-82FA-3222A7632E3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091B862-A7B0-4082-8111-07AE2C4E33C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3E355B5-DD4B-4BFD-A16C-5FCE582A61EF}"/>
              </a:ext>
            </a:extLst>
          </p:cNvPr>
          <p:cNvSpPr>
            <a:spLocks noGrp="1"/>
          </p:cNvSpPr>
          <p:nvPr>
            <p:ph type="sldNum" sz="quarter" idx="12"/>
          </p:nvPr>
        </p:nvSpPr>
        <p:spPr/>
        <p:txBody>
          <a:bodyPr/>
          <a:lstStyle>
            <a:lvl1pPr>
              <a:defRPr/>
            </a:lvl1pPr>
          </a:lstStyle>
          <a:p>
            <a:fld id="{B4EDBFE3-7A81-4DA2-8D95-EF4F0E5A8FE0}" type="slidenum">
              <a:rPr lang="en-US" altLang="en-US"/>
              <a:pPr/>
              <a:t>‹#›</a:t>
            </a:fld>
            <a:endParaRPr lang="en-US" altLang="en-US"/>
          </a:p>
        </p:txBody>
      </p:sp>
    </p:spTree>
    <p:extLst>
      <p:ext uri="{BB962C8B-B14F-4D97-AF65-F5344CB8AC3E}">
        <p14:creationId xmlns:p14="http://schemas.microsoft.com/office/powerpoint/2010/main" val="154322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BEA6-C51F-41AA-AC72-FDD32C600CBF}"/>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FA752-6F6C-410E-9C4F-53837C8DD3B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6A403A-112E-45CE-94BB-94F0074B7A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6A3831-1C68-4D51-AB79-B22D09E9B2E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C6DC0AC-45DB-442A-97E0-44B4A9A35E6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F52FB22-0902-44D8-84E7-61D33547B499}"/>
              </a:ext>
            </a:extLst>
          </p:cNvPr>
          <p:cNvSpPr>
            <a:spLocks noGrp="1"/>
          </p:cNvSpPr>
          <p:nvPr>
            <p:ph type="sldNum" sz="quarter" idx="12"/>
          </p:nvPr>
        </p:nvSpPr>
        <p:spPr/>
        <p:txBody>
          <a:bodyPr/>
          <a:lstStyle>
            <a:lvl1pPr>
              <a:defRPr/>
            </a:lvl1pPr>
          </a:lstStyle>
          <a:p>
            <a:fld id="{735E6200-A6CE-4818-A495-E75289F815F6}" type="slidenum">
              <a:rPr lang="en-US" altLang="en-US"/>
              <a:pPr/>
              <a:t>‹#›</a:t>
            </a:fld>
            <a:endParaRPr lang="en-US" altLang="en-US"/>
          </a:p>
        </p:txBody>
      </p:sp>
    </p:spTree>
    <p:extLst>
      <p:ext uri="{BB962C8B-B14F-4D97-AF65-F5344CB8AC3E}">
        <p14:creationId xmlns:p14="http://schemas.microsoft.com/office/powerpoint/2010/main" val="347319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5C2285C-0D5C-4210-B7FC-3FA542BE71F9}"/>
              </a:ext>
            </a:extLst>
          </p:cNvPr>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099" name="Rectangle 3">
            <a:extLst>
              <a:ext uri="{FF2B5EF4-FFF2-40B4-BE49-F238E27FC236}">
                <a16:creationId xmlns:a16="http://schemas.microsoft.com/office/drawing/2014/main" id="{3D087116-5233-4336-A552-D0D3C1B4B158}"/>
              </a:ext>
            </a:extLst>
          </p:cNvPr>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0" name="Rectangle 4">
            <a:extLst>
              <a:ext uri="{FF2B5EF4-FFF2-40B4-BE49-F238E27FC236}">
                <a16:creationId xmlns:a16="http://schemas.microsoft.com/office/drawing/2014/main" id="{85D5F80E-D0FC-44B1-8622-B40A20397DC6}"/>
              </a:ext>
            </a:extLst>
          </p:cNvPr>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1" name="Rectangle 5">
            <a:extLst>
              <a:ext uri="{FF2B5EF4-FFF2-40B4-BE49-F238E27FC236}">
                <a16:creationId xmlns:a16="http://schemas.microsoft.com/office/drawing/2014/main" id="{3C8282C6-097F-481F-8274-2CF56CAC31DC}"/>
              </a:ext>
            </a:extLst>
          </p:cNvPr>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2" name="Rectangle 6">
            <a:extLst>
              <a:ext uri="{FF2B5EF4-FFF2-40B4-BE49-F238E27FC236}">
                <a16:creationId xmlns:a16="http://schemas.microsoft.com/office/drawing/2014/main" id="{E379278F-70FE-4D6A-9E86-289321BBFB65}"/>
              </a:ext>
            </a:extLst>
          </p:cNvPr>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3" name="Rectangle 7">
            <a:extLst>
              <a:ext uri="{FF2B5EF4-FFF2-40B4-BE49-F238E27FC236}">
                <a16:creationId xmlns:a16="http://schemas.microsoft.com/office/drawing/2014/main" id="{0671F57F-F016-4A3E-B7F1-3E2F86503BB3}"/>
              </a:ext>
            </a:extLst>
          </p:cNvPr>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4" name="Rectangle 8">
            <a:extLst>
              <a:ext uri="{FF2B5EF4-FFF2-40B4-BE49-F238E27FC236}">
                <a16:creationId xmlns:a16="http://schemas.microsoft.com/office/drawing/2014/main" id="{9A06CBCF-A46C-4F8D-A675-6118323FE5F3}"/>
              </a:ext>
            </a:extLst>
          </p:cNvPr>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altLang="en-US" sz="2400"/>
          </a:p>
        </p:txBody>
      </p:sp>
      <p:sp>
        <p:nvSpPr>
          <p:cNvPr id="4105" name="Rectangle 9">
            <a:extLst>
              <a:ext uri="{FF2B5EF4-FFF2-40B4-BE49-F238E27FC236}">
                <a16:creationId xmlns:a16="http://schemas.microsoft.com/office/drawing/2014/main" id="{B111A0CD-C834-457B-B912-A1AE69028511}"/>
              </a:ext>
            </a:extLst>
          </p:cNvPr>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106" name="Rectangle 10">
            <a:extLst>
              <a:ext uri="{FF2B5EF4-FFF2-40B4-BE49-F238E27FC236}">
                <a16:creationId xmlns:a16="http://schemas.microsoft.com/office/drawing/2014/main" id="{F26DC70D-521A-4E8B-B746-1C8A4D8441E2}"/>
              </a:ext>
            </a:extLst>
          </p:cNvPr>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7" name="Rectangle 11">
            <a:extLst>
              <a:ext uri="{FF2B5EF4-FFF2-40B4-BE49-F238E27FC236}">
                <a16:creationId xmlns:a16="http://schemas.microsoft.com/office/drawing/2014/main" id="{50A5A461-31C4-4BB2-9DC8-B4E567D5BAFC}"/>
              </a:ext>
            </a:extLst>
          </p:cNvPr>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endParaRPr lang="en-US" altLang="en-US"/>
          </a:p>
        </p:txBody>
      </p:sp>
      <p:sp>
        <p:nvSpPr>
          <p:cNvPr id="4108" name="Rectangle 12">
            <a:extLst>
              <a:ext uri="{FF2B5EF4-FFF2-40B4-BE49-F238E27FC236}">
                <a16:creationId xmlns:a16="http://schemas.microsoft.com/office/drawing/2014/main" id="{D1FF9AB1-56DB-4AF4-8D15-10B57B1DBBA0}"/>
              </a:ext>
            </a:extLst>
          </p:cNvPr>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altLang="en-US"/>
          </a:p>
        </p:txBody>
      </p:sp>
      <p:sp>
        <p:nvSpPr>
          <p:cNvPr id="4109" name="Rectangle 13">
            <a:extLst>
              <a:ext uri="{FF2B5EF4-FFF2-40B4-BE49-F238E27FC236}">
                <a16:creationId xmlns:a16="http://schemas.microsoft.com/office/drawing/2014/main" id="{E5F43F1E-F0F4-4C01-9DC9-0C9C92A6DC0A}"/>
              </a:ext>
            </a:extLst>
          </p:cNvPr>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fld id="{F681DFD3-A80D-42F4-B1B1-C4B2A523541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1" fontAlgn="base" hangingPunct="1">
        <a:spcBef>
          <a:spcPct val="0"/>
        </a:spcBef>
        <a:spcAft>
          <a:spcPct val="0"/>
        </a:spcAft>
        <a:defRPr sz="3600" b="1" kern="1200">
          <a:solidFill>
            <a:schemeClr val="tx1"/>
          </a:solidFill>
          <a:latin typeface="+mj-lt"/>
          <a:ea typeface="+mj-ea"/>
          <a:cs typeface="+mj-cs"/>
        </a:defRPr>
      </a:lvl1pPr>
      <a:lvl2pPr algn="l" rtl="0" eaLnBrk="1" fontAlgn="base" hangingPunct="1">
        <a:spcBef>
          <a:spcPct val="0"/>
        </a:spcBef>
        <a:spcAft>
          <a:spcPct val="0"/>
        </a:spcAft>
        <a:defRPr sz="3600" b="1">
          <a:solidFill>
            <a:schemeClr val="tx1"/>
          </a:solidFill>
          <a:latin typeface="Arial Narrow" panose="020B0606020202030204" pitchFamily="34" charset="0"/>
        </a:defRPr>
      </a:lvl2pPr>
      <a:lvl3pPr algn="l" rtl="0" eaLnBrk="1" fontAlgn="base" hangingPunct="1">
        <a:spcBef>
          <a:spcPct val="0"/>
        </a:spcBef>
        <a:spcAft>
          <a:spcPct val="0"/>
        </a:spcAft>
        <a:defRPr sz="3600" b="1">
          <a:solidFill>
            <a:schemeClr val="tx1"/>
          </a:solidFill>
          <a:latin typeface="Arial Narrow" panose="020B0606020202030204" pitchFamily="34" charset="0"/>
        </a:defRPr>
      </a:lvl3pPr>
      <a:lvl4pPr algn="l" rtl="0" eaLnBrk="1" fontAlgn="base" hangingPunct="1">
        <a:spcBef>
          <a:spcPct val="0"/>
        </a:spcBef>
        <a:spcAft>
          <a:spcPct val="0"/>
        </a:spcAft>
        <a:defRPr sz="3600" b="1">
          <a:solidFill>
            <a:schemeClr val="tx1"/>
          </a:solidFill>
          <a:latin typeface="Arial Narrow" panose="020B0606020202030204" pitchFamily="34" charset="0"/>
        </a:defRPr>
      </a:lvl4pPr>
      <a:lvl5pPr algn="l" rtl="0" eaLnBrk="1" fontAlgn="base" hangingPunct="1">
        <a:spcBef>
          <a:spcPct val="0"/>
        </a:spcBef>
        <a:spcAft>
          <a:spcPct val="0"/>
        </a:spcAft>
        <a:defRPr sz="3600" b="1">
          <a:solidFill>
            <a:schemeClr val="tx1"/>
          </a:solidFill>
          <a:latin typeface="Arial Narrow" panose="020B0606020202030204" pitchFamily="34" charset="0"/>
        </a:defRPr>
      </a:lvl5pPr>
      <a:lvl6pPr marL="457200" algn="l" rtl="0" eaLnBrk="1" fontAlgn="base" hangingPunct="1">
        <a:spcBef>
          <a:spcPct val="0"/>
        </a:spcBef>
        <a:spcAft>
          <a:spcPct val="0"/>
        </a:spcAft>
        <a:defRPr sz="3600" b="1">
          <a:solidFill>
            <a:schemeClr val="tx1"/>
          </a:solidFill>
          <a:latin typeface="Arial Narrow" panose="020B0606020202030204" pitchFamily="34" charset="0"/>
        </a:defRPr>
      </a:lvl6pPr>
      <a:lvl7pPr marL="914400" algn="l" rtl="0" eaLnBrk="1" fontAlgn="base" hangingPunct="1">
        <a:spcBef>
          <a:spcPct val="0"/>
        </a:spcBef>
        <a:spcAft>
          <a:spcPct val="0"/>
        </a:spcAft>
        <a:defRPr sz="3600" b="1">
          <a:solidFill>
            <a:schemeClr val="tx1"/>
          </a:solidFill>
          <a:latin typeface="Arial Narrow" panose="020B0606020202030204" pitchFamily="34" charset="0"/>
        </a:defRPr>
      </a:lvl7pPr>
      <a:lvl8pPr marL="1371600" algn="l" rtl="0" eaLnBrk="1" fontAlgn="base" hangingPunct="1">
        <a:spcBef>
          <a:spcPct val="0"/>
        </a:spcBef>
        <a:spcAft>
          <a:spcPct val="0"/>
        </a:spcAft>
        <a:defRPr sz="3600" b="1">
          <a:solidFill>
            <a:schemeClr val="tx1"/>
          </a:solidFill>
          <a:latin typeface="Arial Narrow" panose="020B0606020202030204" pitchFamily="34" charset="0"/>
        </a:defRPr>
      </a:lvl8pPr>
      <a:lvl9pPr marL="1828800" algn="l" rtl="0" eaLnBrk="1" fontAlgn="base" hangingPunct="1">
        <a:spcBef>
          <a:spcPct val="0"/>
        </a:spcBef>
        <a:spcAft>
          <a:spcPct val="0"/>
        </a:spcAft>
        <a:defRPr sz="3600" b="1">
          <a:solidFill>
            <a:schemeClr val="tx1"/>
          </a:solidFill>
          <a:latin typeface="Arial Narrow" panose="020B0606020202030204" pitchFamily="34" charset="0"/>
        </a:defRPr>
      </a:lvl9pPr>
    </p:titleStyle>
    <p:bodyStyle>
      <a:lvl1pPr marL="342900" indent="-342900" algn="l" rtl="0" eaLnBrk="1" fontAlgn="base" hangingPunct="1">
        <a:spcBef>
          <a:spcPct val="20000"/>
        </a:spcBef>
        <a:spcAft>
          <a:spcPct val="0"/>
        </a:spcAft>
        <a:buClr>
          <a:schemeClr val="folHlink"/>
        </a:buClr>
        <a:buSzPct val="60000"/>
        <a:buFont typeface="Wingdings" panose="05000000000000000000" pitchFamily="2" charset="2"/>
        <a:buChar char="n"/>
        <a:defRPr sz="3200" b="1"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55000"/>
        <a:buFont typeface="Wingdings" panose="05000000000000000000" pitchFamily="2" charset="2"/>
        <a:buChar char="n"/>
        <a:defRPr sz="3200" b="1"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Tahoma" panose="020B0604030504040204" pitchFamily="34" charset="0"/>
          <a:ea typeface="+mn-ea"/>
          <a:cs typeface="+mn-cs"/>
        </a:defRPr>
      </a:lvl3pPr>
      <a:lvl4pPr marL="1600200" indent="-228600" algn="l" rtl="0" eaLnBrk="1" fontAlgn="base" hangingPunct="1">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Tahoma" panose="020B0604030504040204" pitchFamily="34" charset="0"/>
          <a:ea typeface="+mn-ea"/>
          <a:cs typeface="+mn-cs"/>
        </a:defRPr>
      </a:lvl4pPr>
      <a:lvl5pPr marL="2057400" indent="-228600" algn="l" rtl="0" eaLnBrk="1" fontAlgn="base" hangingPunct="1">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pPr eaLnBrk="1" hangingPunct="1"/>
            <a:r>
              <a:rPr lang="en-US" dirty="0"/>
              <a:t>Chapter 2</a:t>
            </a:r>
          </a:p>
        </p:txBody>
      </p:sp>
      <p:sp>
        <p:nvSpPr>
          <p:cNvPr id="2" name="Subtitle 1"/>
          <p:cNvSpPr>
            <a:spLocks noGrp="1"/>
          </p:cNvSpPr>
          <p:nvPr>
            <p:ph type="subTitle" idx="1"/>
          </p:nvPr>
        </p:nvSpPr>
        <p:spPr/>
        <p:txBody>
          <a:bodyPr/>
          <a:lstStyle/>
          <a:p>
            <a:r>
              <a:rPr lang="en-US" dirty="0"/>
              <a:t>Introduction and </a:t>
            </a:r>
            <a:r>
              <a:rPr lang="en-US"/>
              <a:t>the Non-Delegation </a:t>
            </a:r>
            <a:r>
              <a:rPr lang="en-US" dirty="0"/>
              <a:t>Doctrine</a:t>
            </a:r>
          </a:p>
        </p:txBody>
      </p:sp>
      <p:sp>
        <p:nvSpPr>
          <p:cNvPr id="3074" name="Rectangle 16"/>
          <p:cNvSpPr>
            <a:spLocks noGrp="1" noChangeArrowheads="1"/>
          </p:cNvSpPr>
          <p:nvPr>
            <p:ph type="sldNum" sz="quarter" idx="12"/>
          </p:nvPr>
        </p:nvSpPr>
        <p:spPr bwMode="auto">
          <a:xfrm>
            <a:off x="6858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bg2"/>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a:defRPr/>
            </a:pPr>
            <a:fld id="{14352923-D39C-456D-A4D0-962C6C599CDA}" type="slidenum">
              <a:rPr lang="en-US" smtClean="0"/>
              <a:pPr>
                <a:defRPr/>
              </a:pPr>
              <a:t>1</a:t>
            </a:fld>
            <a:endParaRPr lang="en-US">
              <a:solidFill>
                <a:schemeClr val="bg2"/>
              </a:solidFill>
            </a:endParaRPr>
          </a:p>
        </p:txBody>
      </p:sp>
      <p:pic>
        <p:nvPicPr>
          <p:cNvPr id="3" name="Audio 2">
            <a:hlinkClick r:id="" action="ppaction://media"/>
            <a:extLst>
              <a:ext uri="{FF2B5EF4-FFF2-40B4-BE49-F238E27FC236}">
                <a16:creationId xmlns:a16="http://schemas.microsoft.com/office/drawing/2014/main" id="{0263FFCC-FF46-4ECB-B2A4-60C018721A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3"/>
    </mc:Choice>
    <mc:Fallback xmlns="">
      <p:transition spd="slow" advTm="5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03389B6-612A-402A-8E1E-8E8671F41CE3}" type="slidenum">
              <a:rPr lang="en-US" smtClean="0"/>
              <a:pPr/>
              <a:t>10</a:t>
            </a:fld>
            <a:endParaRPr lang="en-US"/>
          </a:p>
        </p:txBody>
      </p:sp>
      <p:sp>
        <p:nvSpPr>
          <p:cNvPr id="5123" name="Rectangle 2"/>
          <p:cNvSpPr>
            <a:spLocks noGrp="1" noChangeArrowheads="1"/>
          </p:cNvSpPr>
          <p:nvPr>
            <p:ph type="title"/>
          </p:nvPr>
        </p:nvSpPr>
        <p:spPr/>
        <p:txBody>
          <a:bodyPr/>
          <a:lstStyle/>
          <a:p>
            <a:pPr eaLnBrk="1" hangingPunct="1"/>
            <a:r>
              <a:rPr lang="en-US" dirty="0"/>
              <a:t>Legal Effect of No "Intelligible Principle"</a:t>
            </a:r>
          </a:p>
        </p:txBody>
      </p:sp>
      <p:sp>
        <p:nvSpPr>
          <p:cNvPr id="5124" name="Rectangle 3"/>
          <p:cNvSpPr>
            <a:spLocks noGrp="1" noChangeArrowheads="1"/>
          </p:cNvSpPr>
          <p:nvPr>
            <p:ph type="body" idx="1"/>
          </p:nvPr>
        </p:nvSpPr>
        <p:spPr/>
        <p:txBody>
          <a:bodyPr>
            <a:normAutofit fontScale="92500" lnSpcReduction="20000"/>
          </a:bodyPr>
          <a:lstStyle/>
          <a:p>
            <a:pPr>
              <a:lnSpc>
                <a:spcPct val="90000"/>
              </a:lnSpc>
            </a:pPr>
            <a:r>
              <a:rPr lang="en-US" dirty="0"/>
              <a:t>In practical terms, if the court cannot find an "intelligible principle" in the statute to limit the agency’s power, the court will hold that the delegation of the power to the agency fails.</a:t>
            </a:r>
          </a:p>
          <a:p>
            <a:pPr lvl="1">
              <a:lnSpc>
                <a:spcPct val="90000"/>
              </a:lnSpc>
            </a:pPr>
            <a:r>
              <a:rPr lang="en-US" dirty="0"/>
              <a:t>It is not an unconstitutional law, just an incomplete/ineffective one.</a:t>
            </a:r>
          </a:p>
          <a:p>
            <a:pPr lvl="1">
              <a:lnSpc>
                <a:spcPct val="90000"/>
              </a:lnSpc>
            </a:pPr>
            <a:r>
              <a:rPr lang="en-US" dirty="0"/>
              <a:t>The agency act under the statute until Congress revises the statute to clarify the power given to the agency.</a:t>
            </a:r>
          </a:p>
          <a:p>
            <a:pPr eaLnBrk="1" hangingPunct="1">
              <a:lnSpc>
                <a:spcPct val="90000"/>
              </a:lnSpc>
            </a:pPr>
            <a:r>
              <a:rPr lang="en-US" dirty="0"/>
              <a:t>As we will see latter in </a:t>
            </a:r>
            <a:r>
              <a:rPr lang="en-US" i="1" dirty="0"/>
              <a:t>Chevron</a:t>
            </a:r>
            <a:r>
              <a:rPr lang="en-US" dirty="0"/>
              <a:t>, the hard question is whether the court or the agency gets to decide what ambiguous statutes mean. </a:t>
            </a:r>
          </a:p>
        </p:txBody>
      </p:sp>
      <p:pic>
        <p:nvPicPr>
          <p:cNvPr id="2" name="Audio 1">
            <a:hlinkClick r:id="" action="ppaction://media"/>
            <a:extLst>
              <a:ext uri="{FF2B5EF4-FFF2-40B4-BE49-F238E27FC236}">
                <a16:creationId xmlns:a16="http://schemas.microsoft.com/office/drawing/2014/main" id="{7B820342-26A9-4BEB-A40B-0F5E02D301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306880815"/>
      </p:ext>
    </p:extLst>
  </p:cSld>
  <p:clrMapOvr>
    <a:masterClrMapping/>
  </p:clrMapOvr>
  <mc:AlternateContent xmlns:mc="http://schemas.openxmlformats.org/markup-compatibility/2006" xmlns:p14="http://schemas.microsoft.com/office/powerpoint/2010/main">
    <mc:Choice Requires="p14">
      <p:transition spd="slow" p14:dur="2000" advTm="36119"/>
    </mc:Choice>
    <mc:Fallback xmlns="">
      <p:transition spd="slow" advTm="36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A310EE0-BDD9-47F1-A36A-B016DE563674}" type="slidenum">
              <a:rPr lang="en-US" smtClean="0"/>
              <a:pPr/>
              <a:t>11</a:t>
            </a:fld>
            <a:endParaRPr lang="en-US"/>
          </a:p>
        </p:txBody>
      </p:sp>
      <p:sp>
        <p:nvSpPr>
          <p:cNvPr id="7171" name="Rectangle 2"/>
          <p:cNvSpPr>
            <a:spLocks noGrp="1" noChangeArrowheads="1"/>
          </p:cNvSpPr>
          <p:nvPr>
            <p:ph type="title"/>
          </p:nvPr>
        </p:nvSpPr>
        <p:spPr/>
        <p:txBody>
          <a:bodyPr/>
          <a:lstStyle/>
          <a:p>
            <a:pPr eaLnBrk="1" hangingPunct="1"/>
            <a:r>
              <a:rPr lang="en-US" dirty="0"/>
              <a:t>Non-Delegation Doctrine - Adjudications</a:t>
            </a:r>
          </a:p>
        </p:txBody>
      </p:sp>
      <p:sp>
        <p:nvSpPr>
          <p:cNvPr id="7172" name="Rectangle 3"/>
          <p:cNvSpPr>
            <a:spLocks noGrp="1" noChangeArrowheads="1"/>
          </p:cNvSpPr>
          <p:nvPr>
            <p:ph type="body" idx="1"/>
          </p:nvPr>
        </p:nvSpPr>
        <p:spPr/>
        <p:txBody>
          <a:bodyPr>
            <a:normAutofit lnSpcReduction="10000"/>
          </a:bodyPr>
          <a:lstStyle/>
          <a:p>
            <a:pPr eaLnBrk="1" hangingPunct="1">
              <a:lnSpc>
                <a:spcPct val="90000"/>
              </a:lnSpc>
            </a:pPr>
            <a:r>
              <a:rPr lang="en-US" dirty="0"/>
              <a:t>Is the agency employee adjudicating the dispute – often an administrative law judge (ALJ) – improperly acting as an Article III judge?</a:t>
            </a:r>
          </a:p>
          <a:p>
            <a:pPr eaLnBrk="1" hangingPunct="1">
              <a:lnSpc>
                <a:spcPct val="90000"/>
              </a:lnSpc>
            </a:pPr>
            <a:r>
              <a:rPr lang="en-US" dirty="0"/>
              <a:t>The old test was public versus private rights.</a:t>
            </a:r>
          </a:p>
          <a:p>
            <a:pPr eaLnBrk="1" hangingPunct="1">
              <a:lnSpc>
                <a:spcPct val="90000"/>
              </a:lnSpc>
            </a:pPr>
            <a:r>
              <a:rPr lang="en-US" dirty="0"/>
              <a:t>This was replaced by </a:t>
            </a:r>
            <a:r>
              <a:rPr lang="en-US" i="1" dirty="0"/>
              <a:t>Schor</a:t>
            </a:r>
            <a:r>
              <a:rPr lang="en-US" dirty="0"/>
              <a:t>, which looks at whether the agency is exercising powers reserved to Article III judges. </a:t>
            </a:r>
          </a:p>
          <a:p>
            <a:pPr lvl="1">
              <a:lnSpc>
                <a:spcPct val="90000"/>
              </a:lnSpc>
            </a:pPr>
            <a:r>
              <a:rPr lang="en-US" dirty="0"/>
              <a:t>(We will look at this question in Louisiana in the </a:t>
            </a:r>
            <a:r>
              <a:rPr lang="en-US" i="1" dirty="0"/>
              <a:t>Wooly</a:t>
            </a:r>
            <a:r>
              <a:rPr lang="en-US" dirty="0"/>
              <a:t> case, which deals with whether ALJs are acting as LA Article V judges.)</a:t>
            </a:r>
          </a:p>
        </p:txBody>
      </p:sp>
      <p:pic>
        <p:nvPicPr>
          <p:cNvPr id="2" name="Audio 1">
            <a:hlinkClick r:id="" action="ppaction://media"/>
            <a:extLst>
              <a:ext uri="{FF2B5EF4-FFF2-40B4-BE49-F238E27FC236}">
                <a16:creationId xmlns:a16="http://schemas.microsoft.com/office/drawing/2014/main" id="{56F04553-05C8-4AC1-8EF1-A8582543E7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406958728"/>
      </p:ext>
    </p:extLst>
  </p:cSld>
  <p:clrMapOvr>
    <a:masterClrMapping/>
  </p:clrMapOvr>
  <mc:AlternateContent xmlns:mc="http://schemas.openxmlformats.org/markup-compatibility/2006" xmlns:p14="http://schemas.microsoft.com/office/powerpoint/2010/main">
    <mc:Choice Requires="p14">
      <p:transition spd="slow" p14:dur="2000" advTm="64964"/>
    </mc:Choice>
    <mc:Fallback xmlns="">
      <p:transition spd="slow" advTm="64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eaLnBrk="1" hangingPunct="1">
              <a:lnSpc>
                <a:spcPct val="90000"/>
              </a:lnSpc>
            </a:pPr>
            <a:r>
              <a:rPr lang="en-US" dirty="0"/>
              <a:t>Commodity Futures Trading </a:t>
            </a:r>
            <a:r>
              <a:rPr lang="en-US" dirty="0" err="1"/>
              <a:t>Commn</a:t>
            </a:r>
            <a:r>
              <a:rPr lang="en-US" dirty="0"/>
              <a:t>. v. </a:t>
            </a:r>
            <a:r>
              <a:rPr lang="en-US" dirty="0" err="1"/>
              <a:t>Schor</a:t>
            </a:r>
            <a:r>
              <a:rPr lang="en-US" dirty="0"/>
              <a:t>, 478 U.S. 833 (1986)</a:t>
            </a:r>
          </a:p>
        </p:txBody>
      </p:sp>
      <p:sp>
        <p:nvSpPr>
          <p:cNvPr id="3" name="Content Placeholder 2"/>
          <p:cNvSpPr>
            <a:spLocks noGrp="1"/>
          </p:cNvSpPr>
          <p:nvPr>
            <p:ph idx="1"/>
          </p:nvPr>
        </p:nvSpPr>
        <p:spPr/>
        <p:txBody>
          <a:bodyPr>
            <a:normAutofit lnSpcReduction="10000"/>
          </a:bodyPr>
          <a:lstStyle/>
          <a:p>
            <a:pPr lvl="0" eaLnBrk="1" hangingPunct="1">
              <a:lnSpc>
                <a:spcPct val="90000"/>
              </a:lnSpc>
            </a:pPr>
            <a:r>
              <a:rPr lang="en-US" dirty="0"/>
              <a:t>[1] “the extent to which the ‘essential attributes of judicial power’ are reserved to Article III courts, and</a:t>
            </a:r>
          </a:p>
          <a:p>
            <a:pPr lvl="0" eaLnBrk="1" hangingPunct="1">
              <a:lnSpc>
                <a:spcPct val="90000"/>
              </a:lnSpc>
            </a:pPr>
            <a:r>
              <a:rPr lang="en-US" dirty="0"/>
              <a:t>[2] conversely, the extent to which the non-Article III forum exercises the range of jurisdiction and powers normally vested only in Article III courts, </a:t>
            </a:r>
          </a:p>
          <a:p>
            <a:pPr lvl="0" eaLnBrk="1" hangingPunct="1">
              <a:lnSpc>
                <a:spcPct val="90000"/>
              </a:lnSpc>
            </a:pPr>
            <a:r>
              <a:rPr lang="en-US" dirty="0"/>
              <a:t>[3] the origins and importance of the right to be adjudicated, and</a:t>
            </a:r>
          </a:p>
          <a:p>
            <a:pPr lvl="0" eaLnBrk="1" hangingPunct="1">
              <a:lnSpc>
                <a:spcPct val="90000"/>
              </a:lnSpc>
            </a:pPr>
            <a:r>
              <a:rPr lang="en-US" dirty="0"/>
              <a:t>[4] the concerns that drove Congress to depart from the requirements of Article III. </a:t>
            </a:r>
          </a:p>
        </p:txBody>
      </p:sp>
      <p:sp>
        <p:nvSpPr>
          <p:cNvPr id="4" name="Slide Number Placeholder 3"/>
          <p:cNvSpPr>
            <a:spLocks noGrp="1"/>
          </p:cNvSpPr>
          <p:nvPr>
            <p:ph type="sldNum" sz="quarter" idx="12"/>
          </p:nvPr>
        </p:nvSpPr>
        <p:spPr/>
        <p:txBody>
          <a:bodyPr/>
          <a:lstStyle/>
          <a:p>
            <a:pPr>
              <a:defRPr/>
            </a:pPr>
            <a:fld id="{CC739B67-DB22-4103-985A-E8E1D242EF5C}" type="slidenum">
              <a:rPr lang="en-US" smtClean="0"/>
              <a:pPr>
                <a:defRPr/>
              </a:pPr>
              <a:t>12</a:t>
            </a:fld>
            <a:endParaRPr lang="en-US"/>
          </a:p>
        </p:txBody>
      </p:sp>
      <p:pic>
        <p:nvPicPr>
          <p:cNvPr id="6" name="Audio 5">
            <a:hlinkClick r:id="" action="ppaction://media"/>
            <a:extLst>
              <a:ext uri="{FF2B5EF4-FFF2-40B4-BE49-F238E27FC236}">
                <a16:creationId xmlns:a16="http://schemas.microsoft.com/office/drawing/2014/main" id="{A9F40837-7DE7-4A60-9464-B8B44C8380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621806326"/>
      </p:ext>
    </p:extLst>
  </p:cSld>
  <p:clrMapOvr>
    <a:masterClrMapping/>
  </p:clrMapOvr>
  <mc:AlternateContent xmlns:mc="http://schemas.openxmlformats.org/markup-compatibility/2006" xmlns:p14="http://schemas.microsoft.com/office/powerpoint/2010/main">
    <mc:Choice Requires="p14">
      <p:transition spd="slow" p14:dur="2000" advTm="40572"/>
    </mc:Choice>
    <mc:Fallback xmlns="">
      <p:transition spd="slow" advTm="4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Impact of </a:t>
            </a:r>
            <a:r>
              <a:rPr lang="en-US" i="1" dirty="0"/>
              <a:t>Schor</a:t>
            </a:r>
          </a:p>
        </p:txBody>
      </p:sp>
      <p:sp>
        <p:nvSpPr>
          <p:cNvPr id="3" name="Content Placeholder 2"/>
          <p:cNvSpPr>
            <a:spLocks noGrp="1"/>
          </p:cNvSpPr>
          <p:nvPr>
            <p:ph idx="1"/>
          </p:nvPr>
        </p:nvSpPr>
        <p:spPr/>
        <p:txBody>
          <a:bodyPr>
            <a:normAutofit/>
          </a:bodyPr>
          <a:lstStyle/>
          <a:p>
            <a:r>
              <a:rPr lang="en-US" dirty="0"/>
              <a:t>The courts are reticent to find that delegations of the power to adjudicate are unconstitutional.</a:t>
            </a:r>
          </a:p>
          <a:p>
            <a:r>
              <a:rPr lang="en-US" dirty="0"/>
              <a:t>As we will see in Chapter 4, the courts have imposed constitutional due rights in adjudications, and there is usually a right to judicial review of the decision.</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CC739B67-DB22-4103-985A-E8E1D242EF5C}" type="slidenum">
              <a:rPr lang="en-US" smtClean="0"/>
              <a:pPr>
                <a:defRPr/>
              </a:pPr>
              <a:t>13</a:t>
            </a:fld>
            <a:endParaRPr lang="en-US"/>
          </a:p>
        </p:txBody>
      </p:sp>
      <p:pic>
        <p:nvPicPr>
          <p:cNvPr id="5" name="Audio 4">
            <a:hlinkClick r:id="" action="ppaction://media"/>
            <a:extLst>
              <a:ext uri="{FF2B5EF4-FFF2-40B4-BE49-F238E27FC236}">
                <a16:creationId xmlns:a16="http://schemas.microsoft.com/office/drawing/2014/main" id="{45C06E82-C773-4063-8CE9-26F4CC1750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700373457"/>
      </p:ext>
    </p:extLst>
  </p:cSld>
  <p:clrMapOvr>
    <a:masterClrMapping/>
  </p:clrMapOvr>
  <mc:AlternateContent xmlns:mc="http://schemas.openxmlformats.org/markup-compatibility/2006" xmlns:p14="http://schemas.microsoft.com/office/powerpoint/2010/main">
    <mc:Choice Requires="p14">
      <p:transition spd="slow" p14:dur="2000" advTm="46132"/>
    </mc:Choice>
    <mc:Fallback xmlns="">
      <p:transition spd="slow" advTm="4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Management of Criminal Cases</a:t>
            </a:r>
          </a:p>
        </p:txBody>
      </p:sp>
      <p:sp>
        <p:nvSpPr>
          <p:cNvPr id="3" name="Content Placeholder 2"/>
          <p:cNvSpPr>
            <a:spLocks noGrp="1"/>
          </p:cNvSpPr>
          <p:nvPr>
            <p:ph idx="1"/>
          </p:nvPr>
        </p:nvSpPr>
        <p:spPr/>
        <p:txBody>
          <a:bodyPr>
            <a:normAutofit fontScale="85000" lnSpcReduction="20000"/>
          </a:bodyPr>
          <a:lstStyle/>
          <a:p>
            <a:pPr eaLnBrk="1" hangingPunct="1">
              <a:lnSpc>
                <a:spcPct val="90000"/>
              </a:lnSpc>
            </a:pPr>
            <a:r>
              <a:rPr lang="en-US" dirty="0"/>
              <a:t>Agencies cannot adjudicate cases that result in criminal penalties, which generally means imprisonment for punishment. These are reserved to Article III judges or their state law equipluves. </a:t>
            </a:r>
          </a:p>
          <a:p>
            <a:pPr eaLnBrk="1" hangingPunct="1">
              <a:lnSpc>
                <a:spcPct val="90000"/>
              </a:lnSpc>
            </a:pPr>
            <a:r>
              <a:rPr lang="en-US" dirty="0"/>
              <a:t>There are limits on the transformation of criminal matters into agency adjudications</a:t>
            </a:r>
          </a:p>
          <a:p>
            <a:pPr lvl="1" eaLnBrk="1" hangingPunct="1">
              <a:lnSpc>
                <a:spcPct val="90000"/>
              </a:lnSpc>
            </a:pPr>
            <a:r>
              <a:rPr lang="en-US" dirty="0"/>
              <a:t>Traffic court can be turned over to agency adjudication, but only if the traffic statutes are revised to eliminate the possibility of jail time.</a:t>
            </a:r>
          </a:p>
          <a:p>
            <a:pPr lvl="1" eaLnBrk="1" hangingPunct="1">
              <a:lnSpc>
                <a:spcPct val="90000"/>
              </a:lnSpc>
            </a:pPr>
            <a:r>
              <a:rPr lang="en-US" dirty="0"/>
              <a:t>This makes traffic cams possible.</a:t>
            </a:r>
          </a:p>
          <a:p>
            <a:pPr>
              <a:lnSpc>
                <a:spcPct val="90000"/>
              </a:lnSpc>
            </a:pPr>
            <a:r>
              <a:rPr lang="en-US" dirty="0"/>
              <a:t>Large civil fines push the edge, especially if there are also criminal penalties for the same act.</a:t>
            </a:r>
          </a:p>
          <a:p>
            <a:pPr lvl="1">
              <a:lnSpc>
                <a:spcPct val="90000"/>
              </a:lnSpc>
            </a:pPr>
            <a:r>
              <a:rPr lang="en-US" dirty="0"/>
              <a:t>The court is still working on this one.</a:t>
            </a:r>
          </a:p>
        </p:txBody>
      </p:sp>
      <p:sp>
        <p:nvSpPr>
          <p:cNvPr id="4" name="Slide Number Placeholder 3"/>
          <p:cNvSpPr>
            <a:spLocks noGrp="1"/>
          </p:cNvSpPr>
          <p:nvPr>
            <p:ph type="sldNum" sz="quarter" idx="12"/>
          </p:nvPr>
        </p:nvSpPr>
        <p:spPr/>
        <p:txBody>
          <a:bodyPr/>
          <a:lstStyle/>
          <a:p>
            <a:pPr>
              <a:defRPr/>
            </a:pPr>
            <a:fld id="{CC739B67-DB22-4103-985A-E8E1D242EF5C}" type="slidenum">
              <a:rPr lang="en-US" smtClean="0"/>
              <a:pPr>
                <a:defRPr/>
              </a:pPr>
              <a:t>14</a:t>
            </a:fld>
            <a:endParaRPr lang="en-US"/>
          </a:p>
        </p:txBody>
      </p:sp>
      <p:pic>
        <p:nvPicPr>
          <p:cNvPr id="5" name="Audio 4">
            <a:hlinkClick r:id="" action="ppaction://media"/>
            <a:extLst>
              <a:ext uri="{FF2B5EF4-FFF2-40B4-BE49-F238E27FC236}">
                <a16:creationId xmlns:a16="http://schemas.microsoft.com/office/drawing/2014/main" id="{722E2434-7F2F-445A-A32E-53AECD48AC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067977517"/>
      </p:ext>
    </p:extLst>
  </p:cSld>
  <p:clrMapOvr>
    <a:masterClrMapping/>
  </p:clrMapOvr>
  <mc:AlternateContent xmlns:mc="http://schemas.openxmlformats.org/markup-compatibility/2006" xmlns:p14="http://schemas.microsoft.com/office/powerpoint/2010/main">
    <mc:Choice Requires="p14">
      <p:transition spd="slow" p14:dur="2000" advTm="58129"/>
    </mc:Choice>
    <mc:Fallback xmlns="">
      <p:transition spd="slow" advTm="5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(Civil) Detentions</a:t>
            </a:r>
          </a:p>
        </p:txBody>
      </p:sp>
      <p:sp>
        <p:nvSpPr>
          <p:cNvPr id="3" name="Content Placeholder 2"/>
          <p:cNvSpPr>
            <a:spLocks noGrp="1"/>
          </p:cNvSpPr>
          <p:nvPr>
            <p:ph idx="1"/>
          </p:nvPr>
        </p:nvSpPr>
        <p:spPr/>
        <p:txBody>
          <a:bodyPr/>
          <a:lstStyle/>
          <a:p>
            <a:pPr lvl="0" eaLnBrk="1" hangingPunct="1">
              <a:lnSpc>
                <a:spcPct val="90000"/>
              </a:lnSpc>
            </a:pPr>
            <a:r>
              <a:rPr lang="en-US" dirty="0"/>
              <a:t>Administrative detentions are OK, but not for punishment.</a:t>
            </a:r>
          </a:p>
          <a:p>
            <a:pPr lvl="1" eaLnBrk="1" hangingPunct="1">
              <a:lnSpc>
                <a:spcPct val="90000"/>
              </a:lnSpc>
            </a:pPr>
            <a:r>
              <a:rPr lang="en-US" dirty="0"/>
              <a:t>Communicable diseases.</a:t>
            </a:r>
          </a:p>
          <a:p>
            <a:pPr lvl="1" eaLnBrk="1" hangingPunct="1">
              <a:lnSpc>
                <a:spcPct val="90000"/>
              </a:lnSpc>
            </a:pPr>
            <a:r>
              <a:rPr lang="en-US" dirty="0"/>
              <a:t>Denial of bail because the detainee is a threat to the public.</a:t>
            </a:r>
          </a:p>
          <a:p>
            <a:pPr lvl="1" eaLnBrk="1" hangingPunct="1">
              <a:lnSpc>
                <a:spcPct val="90000"/>
              </a:lnSpc>
            </a:pPr>
            <a:r>
              <a:rPr lang="en-US" dirty="0"/>
              <a:t>Mental health commitments (dangerous to self or others).</a:t>
            </a:r>
          </a:p>
          <a:p>
            <a:pPr eaLnBrk="1" hangingPunct="1">
              <a:lnSpc>
                <a:spcPct val="90000"/>
              </a:lnSpc>
            </a:pPr>
            <a:r>
              <a:rPr lang="en-US" dirty="0"/>
              <a:t>Guantanamo Bay detentions are administrative detentions based on dangerousness.</a:t>
            </a:r>
          </a:p>
        </p:txBody>
      </p:sp>
      <p:sp>
        <p:nvSpPr>
          <p:cNvPr id="4" name="Slide Number Placeholder 3"/>
          <p:cNvSpPr>
            <a:spLocks noGrp="1"/>
          </p:cNvSpPr>
          <p:nvPr>
            <p:ph type="sldNum" sz="quarter" idx="12"/>
          </p:nvPr>
        </p:nvSpPr>
        <p:spPr/>
        <p:txBody>
          <a:bodyPr/>
          <a:lstStyle/>
          <a:p>
            <a:pPr>
              <a:defRPr/>
            </a:pPr>
            <a:fld id="{CC739B67-DB22-4103-985A-E8E1D242EF5C}" type="slidenum">
              <a:rPr lang="en-US" smtClean="0"/>
              <a:pPr>
                <a:defRPr/>
              </a:pPr>
              <a:t>15</a:t>
            </a:fld>
            <a:endParaRPr lang="en-US"/>
          </a:p>
        </p:txBody>
      </p:sp>
      <p:pic>
        <p:nvPicPr>
          <p:cNvPr id="5" name="Audio 4">
            <a:hlinkClick r:id="" action="ppaction://media"/>
            <a:extLst>
              <a:ext uri="{FF2B5EF4-FFF2-40B4-BE49-F238E27FC236}">
                <a16:creationId xmlns:a16="http://schemas.microsoft.com/office/drawing/2014/main" id="{A3EF23B2-2705-448B-9202-5C949D84EF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555762763"/>
      </p:ext>
    </p:extLst>
  </p:cSld>
  <p:clrMapOvr>
    <a:masterClrMapping/>
  </p:clrMapOvr>
  <mc:AlternateContent xmlns:mc="http://schemas.openxmlformats.org/markup-compatibility/2006" xmlns:p14="http://schemas.microsoft.com/office/powerpoint/2010/main">
    <mc:Choice Requires="p14">
      <p:transition spd="slow" p14:dur="2000" advTm="85965"/>
    </mc:Choice>
    <mc:Fallback xmlns="">
      <p:transition spd="slow" advTm="85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6870F-4349-43F7-8A9B-37A6DAAAB433}"/>
              </a:ext>
            </a:extLst>
          </p:cNvPr>
          <p:cNvSpPr>
            <a:spLocks noGrp="1"/>
          </p:cNvSpPr>
          <p:nvPr>
            <p:ph type="title"/>
          </p:nvPr>
        </p:nvSpPr>
        <p:spPr/>
        <p:txBody>
          <a:bodyPr/>
          <a:lstStyle/>
          <a:p>
            <a:r>
              <a:rPr lang="en-US" dirty="0"/>
              <a:t>The Rest of the Layer Cake</a:t>
            </a:r>
          </a:p>
        </p:txBody>
      </p:sp>
      <p:sp>
        <p:nvSpPr>
          <p:cNvPr id="3" name="Content Placeholder 2">
            <a:extLst>
              <a:ext uri="{FF2B5EF4-FFF2-40B4-BE49-F238E27FC236}">
                <a16:creationId xmlns:a16="http://schemas.microsoft.com/office/drawing/2014/main" id="{A2F04477-92C2-401C-B581-1AA007E4ED60}"/>
              </a:ext>
            </a:extLst>
          </p:cNvPr>
          <p:cNvSpPr>
            <a:spLocks noGrp="1"/>
          </p:cNvSpPr>
          <p:nvPr>
            <p:ph idx="1"/>
          </p:nvPr>
        </p:nvSpPr>
        <p:spPr/>
        <p:txBody>
          <a:bodyPr>
            <a:normAutofit fontScale="92500" lnSpcReduction="20000"/>
          </a:bodyPr>
          <a:lstStyle/>
          <a:p>
            <a:r>
              <a:rPr lang="en-US" dirty="0"/>
              <a:t>You are not responsible for the detailed examples of potential non-delegation cases in the text. </a:t>
            </a:r>
          </a:p>
          <a:p>
            <a:r>
              <a:rPr lang="en-US" dirty="0"/>
              <a:t>As the authors note, while interesting, the court has not accepted them.</a:t>
            </a:r>
          </a:p>
          <a:p>
            <a:r>
              <a:rPr lang="en-US" dirty="0"/>
              <a:t>We are looking at the non-delegation doctrine as history, and because it is periodically in the news. </a:t>
            </a:r>
          </a:p>
          <a:p>
            <a:r>
              <a:rPr lang="en-US" dirty="0"/>
              <a:t>You are not responsible for the details of the non-doctrine or the cases fighting over it. </a:t>
            </a:r>
          </a:p>
          <a:p>
            <a:r>
              <a:rPr lang="en-US" dirty="0"/>
              <a:t>If the Supreme Court resurrects it, you can learn about it then. </a:t>
            </a:r>
            <a:r>
              <a:rPr lang="en-US" dirty="0">
                <a:sym typeface="Wingdings" panose="05000000000000000000" pitchFamily="2" charset="2"/>
              </a:rPr>
              <a:t></a:t>
            </a:r>
            <a:endParaRPr lang="en-US" dirty="0"/>
          </a:p>
        </p:txBody>
      </p:sp>
      <p:sp>
        <p:nvSpPr>
          <p:cNvPr id="4" name="Slide Number Placeholder 3">
            <a:extLst>
              <a:ext uri="{FF2B5EF4-FFF2-40B4-BE49-F238E27FC236}">
                <a16:creationId xmlns:a16="http://schemas.microsoft.com/office/drawing/2014/main" id="{95C487DD-1A2A-452A-81E3-1B053DEF3714}"/>
              </a:ext>
            </a:extLst>
          </p:cNvPr>
          <p:cNvSpPr>
            <a:spLocks noGrp="1"/>
          </p:cNvSpPr>
          <p:nvPr>
            <p:ph type="sldNum" sz="quarter" idx="12"/>
          </p:nvPr>
        </p:nvSpPr>
        <p:spPr/>
        <p:txBody>
          <a:bodyPr/>
          <a:lstStyle/>
          <a:p>
            <a:fld id="{1C6F0B14-9EEF-4ED3-ACA3-8231DCCD14F7}" type="slidenum">
              <a:rPr lang="en-US" altLang="en-US" smtClean="0"/>
              <a:pPr/>
              <a:t>16</a:t>
            </a:fld>
            <a:endParaRPr lang="en-US" altLang="en-US" dirty="0"/>
          </a:p>
        </p:txBody>
      </p:sp>
      <p:pic>
        <p:nvPicPr>
          <p:cNvPr id="5" name="Audio 4">
            <a:hlinkClick r:id="" action="ppaction://media"/>
            <a:extLst>
              <a:ext uri="{FF2B5EF4-FFF2-40B4-BE49-F238E27FC236}">
                <a16:creationId xmlns:a16="http://schemas.microsoft.com/office/drawing/2014/main" id="{89741733-7406-4AA7-8800-547B4D7C79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493313914"/>
      </p:ext>
    </p:extLst>
  </p:cSld>
  <p:clrMapOvr>
    <a:masterClrMapping/>
  </p:clrMapOvr>
  <mc:AlternateContent xmlns:mc="http://schemas.openxmlformats.org/markup-compatibility/2006" xmlns:p14="http://schemas.microsoft.com/office/powerpoint/2010/main">
    <mc:Choice Requires="p14">
      <p:transition spd="slow" p14:dur="2000" advTm="62259"/>
    </mc:Choice>
    <mc:Fallback xmlns="">
      <p:transition spd="slow" advTm="62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5D73-041F-469F-B6E9-68F4AA9300E2}"/>
              </a:ext>
            </a:extLst>
          </p:cNvPr>
          <p:cNvSpPr>
            <a:spLocks noGrp="1"/>
          </p:cNvSpPr>
          <p:nvPr>
            <p:ph type="title"/>
          </p:nvPr>
        </p:nvSpPr>
        <p:spPr/>
        <p:txBody>
          <a:bodyPr/>
          <a:lstStyle/>
          <a:p>
            <a:r>
              <a:rPr lang="en-US" dirty="0"/>
              <a:t>The Rich Layer Cake vs. Practical Law</a:t>
            </a:r>
          </a:p>
        </p:txBody>
      </p:sp>
      <p:sp>
        <p:nvSpPr>
          <p:cNvPr id="3" name="Content Placeholder 2">
            <a:extLst>
              <a:ext uri="{FF2B5EF4-FFF2-40B4-BE49-F238E27FC236}">
                <a16:creationId xmlns:a16="http://schemas.microsoft.com/office/drawing/2014/main" id="{45414A75-6F6D-48E7-9D1F-DAC36453F238}"/>
              </a:ext>
            </a:extLst>
          </p:cNvPr>
          <p:cNvSpPr>
            <a:spLocks noGrp="1"/>
          </p:cNvSpPr>
          <p:nvPr>
            <p:ph idx="1"/>
          </p:nvPr>
        </p:nvSpPr>
        <p:spPr/>
        <p:txBody>
          <a:bodyPr>
            <a:normAutofit fontScale="92500" lnSpcReduction="20000"/>
          </a:bodyPr>
          <a:lstStyle/>
          <a:p>
            <a:r>
              <a:rPr lang="en-US" dirty="0"/>
              <a:t>Administrative law scholars and their close kin, constitutional law scholars, like to study and create legal theory. </a:t>
            </a:r>
          </a:p>
          <a:p>
            <a:r>
              <a:rPr lang="en-US" dirty="0"/>
              <a:t>At some points this theory is also important for practicing lawyers, but in others its importance will depend on whether is adopted by the courts. </a:t>
            </a:r>
          </a:p>
          <a:p>
            <a:r>
              <a:rPr lang="en-US" dirty="0"/>
              <a:t>We will take a few bites from the rich layer cake, but will primarily stay with the practical.</a:t>
            </a:r>
          </a:p>
          <a:p>
            <a:r>
              <a:rPr lang="en-US" dirty="0"/>
              <a:t>The non-delegation doctrine is mostly layer cake today, but with the current supreme court, this could change in the future.</a:t>
            </a:r>
          </a:p>
        </p:txBody>
      </p:sp>
      <p:sp>
        <p:nvSpPr>
          <p:cNvPr id="4" name="Slide Number Placeholder 3">
            <a:extLst>
              <a:ext uri="{FF2B5EF4-FFF2-40B4-BE49-F238E27FC236}">
                <a16:creationId xmlns:a16="http://schemas.microsoft.com/office/drawing/2014/main" id="{D644C758-06E3-4894-BA8D-5BD2D16C6A55}"/>
              </a:ext>
            </a:extLst>
          </p:cNvPr>
          <p:cNvSpPr>
            <a:spLocks noGrp="1"/>
          </p:cNvSpPr>
          <p:nvPr>
            <p:ph type="sldNum" sz="quarter" idx="12"/>
          </p:nvPr>
        </p:nvSpPr>
        <p:spPr/>
        <p:txBody>
          <a:bodyPr/>
          <a:lstStyle/>
          <a:p>
            <a:fld id="{1C6F0B14-9EEF-4ED3-ACA3-8231DCCD14F7}" type="slidenum">
              <a:rPr lang="en-US" altLang="en-US" smtClean="0"/>
              <a:pPr/>
              <a:t>2</a:t>
            </a:fld>
            <a:endParaRPr lang="en-US" altLang="en-US"/>
          </a:p>
        </p:txBody>
      </p:sp>
      <p:pic>
        <p:nvPicPr>
          <p:cNvPr id="5" name="Audio 4">
            <a:hlinkClick r:id="" action="ppaction://media"/>
            <a:extLst>
              <a:ext uri="{FF2B5EF4-FFF2-40B4-BE49-F238E27FC236}">
                <a16:creationId xmlns:a16="http://schemas.microsoft.com/office/drawing/2014/main" id="{481A226F-F662-4DC4-B4CA-E47DE249F3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00170342"/>
      </p:ext>
    </p:extLst>
  </p:cSld>
  <p:clrMapOvr>
    <a:masterClrMapping/>
  </p:clrMapOvr>
  <mc:AlternateContent xmlns:mc="http://schemas.openxmlformats.org/markup-compatibility/2006" xmlns:p14="http://schemas.microsoft.com/office/powerpoint/2010/main">
    <mc:Choice Requires="p14">
      <p:transition spd="slow" p14:dur="2000" advTm="59572"/>
    </mc:Choice>
    <mc:Fallback xmlns="">
      <p:transition spd="slow" advTm="59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 Non-Delegation</a:t>
            </a:r>
            <a:r>
              <a:rPr lang="en-US" baseline="0" dirty="0"/>
              <a:t> Doctrine</a:t>
            </a:r>
            <a:endParaRPr lang="en-US" dirty="0"/>
          </a:p>
        </p:txBody>
      </p:sp>
      <p:sp>
        <p:nvSpPr>
          <p:cNvPr id="3" name="Content Placeholder 2"/>
          <p:cNvSpPr>
            <a:spLocks noGrp="1"/>
          </p:cNvSpPr>
          <p:nvPr>
            <p:ph idx="1"/>
          </p:nvPr>
        </p:nvSpPr>
        <p:spPr/>
        <p:txBody>
          <a:bodyPr/>
          <a:lstStyle/>
          <a:p>
            <a:r>
              <a:rPr lang="en-US" dirty="0"/>
              <a:t>Why</a:t>
            </a:r>
            <a:r>
              <a:rPr lang="en-US" baseline="0" dirty="0"/>
              <a:t> did this become an issue in the 1930s?</a:t>
            </a:r>
          </a:p>
          <a:p>
            <a:r>
              <a:rPr lang="en-US" baseline="0" dirty="0"/>
              <a:t>What were the delegations that the Court was concerned with?</a:t>
            </a:r>
          </a:p>
          <a:p>
            <a:r>
              <a:rPr lang="en-US" baseline="0" dirty="0"/>
              <a:t>What would be the impact on government function if the court had persisted in finding delegations unconstitutional?</a:t>
            </a:r>
          </a:p>
          <a:p>
            <a:r>
              <a:rPr lang="en-US" baseline="0" dirty="0"/>
              <a:t>How did the court change its analysis of these cases to solve the non-delegation issue?</a:t>
            </a:r>
            <a:endParaRPr lang="en-US" dirty="0"/>
          </a:p>
        </p:txBody>
      </p:sp>
      <p:sp>
        <p:nvSpPr>
          <p:cNvPr id="4" name="Slide Number Placeholder 3"/>
          <p:cNvSpPr>
            <a:spLocks noGrp="1"/>
          </p:cNvSpPr>
          <p:nvPr>
            <p:ph type="sldNum" sz="quarter" idx="12"/>
          </p:nvPr>
        </p:nvSpPr>
        <p:spPr/>
        <p:txBody>
          <a:bodyPr/>
          <a:lstStyle/>
          <a:p>
            <a:pPr>
              <a:defRPr/>
            </a:pPr>
            <a:fld id="{CC739B67-DB22-4103-985A-E8E1D242EF5C}" type="slidenum">
              <a:rPr lang="en-US" smtClean="0"/>
              <a:pPr>
                <a:defRPr/>
              </a:pPr>
              <a:t>3</a:t>
            </a:fld>
            <a:endParaRPr lang="en-US"/>
          </a:p>
        </p:txBody>
      </p:sp>
      <p:pic>
        <p:nvPicPr>
          <p:cNvPr id="6" name="Audio 5">
            <a:hlinkClick r:id="" action="ppaction://media"/>
            <a:extLst>
              <a:ext uri="{FF2B5EF4-FFF2-40B4-BE49-F238E27FC236}">
                <a16:creationId xmlns:a16="http://schemas.microsoft.com/office/drawing/2014/main" id="{3F7EACD8-7BBD-4F18-BE65-E57A03E900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689981598"/>
      </p:ext>
    </p:extLst>
  </p:cSld>
  <p:clrMapOvr>
    <a:masterClrMapping/>
  </p:clrMapOvr>
  <mc:AlternateContent xmlns:mc="http://schemas.openxmlformats.org/markup-compatibility/2006" xmlns:p14="http://schemas.microsoft.com/office/powerpoint/2010/main">
    <mc:Choice Requires="p14">
      <p:transition spd="slow" p14:dur="2000" advTm="22876"/>
    </mc:Choice>
    <mc:Fallback xmlns="">
      <p:transition spd="slow" advTm="2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E8038-E8CD-42C4-8E11-5047D1166953}"/>
              </a:ext>
            </a:extLst>
          </p:cNvPr>
          <p:cNvSpPr>
            <a:spLocks noGrp="1"/>
          </p:cNvSpPr>
          <p:nvPr>
            <p:ph type="title"/>
          </p:nvPr>
        </p:nvSpPr>
        <p:spPr/>
        <p:txBody>
          <a:bodyPr/>
          <a:lstStyle/>
          <a:p>
            <a:r>
              <a:rPr lang="en-US" dirty="0"/>
              <a:t>Separation of Powers – The Simplistic View</a:t>
            </a:r>
          </a:p>
        </p:txBody>
      </p:sp>
      <p:sp>
        <p:nvSpPr>
          <p:cNvPr id="3" name="Content Placeholder 2">
            <a:extLst>
              <a:ext uri="{FF2B5EF4-FFF2-40B4-BE49-F238E27FC236}">
                <a16:creationId xmlns:a16="http://schemas.microsoft.com/office/drawing/2014/main" id="{4D7CAFA4-0271-484F-A1E2-6862016032C2}"/>
              </a:ext>
            </a:extLst>
          </p:cNvPr>
          <p:cNvSpPr>
            <a:spLocks noGrp="1"/>
          </p:cNvSpPr>
          <p:nvPr>
            <p:ph idx="1"/>
          </p:nvPr>
        </p:nvSpPr>
        <p:spPr/>
        <p:txBody>
          <a:bodyPr>
            <a:normAutofit fontScale="85000" lnSpcReduction="20000"/>
          </a:bodyPr>
          <a:lstStyle/>
          <a:p>
            <a:r>
              <a:rPr lang="en-US" dirty="0"/>
              <a:t>The Congress writes laws</a:t>
            </a:r>
          </a:p>
          <a:p>
            <a:r>
              <a:rPr lang="en-US" dirty="0"/>
              <a:t>The courts judge cases, calling balls and strikes.</a:t>
            </a:r>
          </a:p>
          <a:p>
            <a:r>
              <a:rPr lang="en-US" dirty="0"/>
              <a:t>The President runs the government and deals with foreign powers and war.</a:t>
            </a:r>
          </a:p>
          <a:p>
            <a:r>
              <a:rPr lang="en-US" dirty="0"/>
              <a:t>This was accurate at the ratification of the Constitution and for a short time afterward. </a:t>
            </a:r>
          </a:p>
          <a:p>
            <a:r>
              <a:rPr lang="en-US" dirty="0"/>
              <a:t>It got more complicated as Congress authorized agencies to carry out governmental functions.</a:t>
            </a:r>
          </a:p>
          <a:p>
            <a:r>
              <a:rPr lang="en-US" dirty="0"/>
              <a:t>It was not until the 1930s that the Court questioned whether giving agencies congressional power violated separation of powers. </a:t>
            </a:r>
          </a:p>
        </p:txBody>
      </p:sp>
      <p:sp>
        <p:nvSpPr>
          <p:cNvPr id="4" name="Slide Number Placeholder 3">
            <a:extLst>
              <a:ext uri="{FF2B5EF4-FFF2-40B4-BE49-F238E27FC236}">
                <a16:creationId xmlns:a16="http://schemas.microsoft.com/office/drawing/2014/main" id="{1383496C-D071-4F47-969A-5EDDDB0005C8}"/>
              </a:ext>
            </a:extLst>
          </p:cNvPr>
          <p:cNvSpPr>
            <a:spLocks noGrp="1"/>
          </p:cNvSpPr>
          <p:nvPr>
            <p:ph type="sldNum" sz="quarter" idx="12"/>
          </p:nvPr>
        </p:nvSpPr>
        <p:spPr/>
        <p:txBody>
          <a:bodyPr/>
          <a:lstStyle/>
          <a:p>
            <a:fld id="{1C6F0B14-9EEF-4ED3-ACA3-8231DCCD14F7}" type="slidenum">
              <a:rPr lang="en-US" altLang="en-US" smtClean="0"/>
              <a:pPr/>
              <a:t>4</a:t>
            </a:fld>
            <a:endParaRPr lang="en-US" altLang="en-US"/>
          </a:p>
        </p:txBody>
      </p:sp>
      <p:pic>
        <p:nvPicPr>
          <p:cNvPr id="6" name="Audio 5">
            <a:hlinkClick r:id="" action="ppaction://media"/>
            <a:extLst>
              <a:ext uri="{FF2B5EF4-FFF2-40B4-BE49-F238E27FC236}">
                <a16:creationId xmlns:a16="http://schemas.microsoft.com/office/drawing/2014/main" id="{1A4CDD14-40D7-429C-8411-2DA2B3F8D6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643517568"/>
      </p:ext>
    </p:extLst>
  </p:cSld>
  <p:clrMapOvr>
    <a:masterClrMapping/>
  </p:clrMapOvr>
  <mc:AlternateContent xmlns:mc="http://schemas.openxmlformats.org/markup-compatibility/2006" xmlns:p14="http://schemas.microsoft.com/office/powerpoint/2010/main">
    <mc:Choice Requires="p14">
      <p:transition spd="slow" p14:dur="2000" advTm="46394"/>
    </mc:Choice>
    <mc:Fallback xmlns="">
      <p:transition spd="slow" advTm="46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Non-Delegation Doctrine</a:t>
            </a:r>
            <a:r>
              <a:rPr lang="en-US" baseline="0" dirty="0"/>
              <a:t>?</a:t>
            </a:r>
            <a:endParaRPr lang="en-US" dirty="0"/>
          </a:p>
        </p:txBody>
      </p:sp>
      <p:sp>
        <p:nvSpPr>
          <p:cNvPr id="3" name="Content Placeholder 2"/>
          <p:cNvSpPr>
            <a:spLocks noGrp="1"/>
          </p:cNvSpPr>
          <p:nvPr>
            <p:ph idx="1"/>
          </p:nvPr>
        </p:nvSpPr>
        <p:spPr/>
        <p:txBody>
          <a:bodyPr>
            <a:normAutofit fontScale="92500" lnSpcReduction="10000"/>
          </a:bodyPr>
          <a:lstStyle/>
          <a:p>
            <a:r>
              <a:rPr lang="en-US" dirty="0"/>
              <a:t>Can Congress delegate</a:t>
            </a:r>
            <a:r>
              <a:rPr lang="en-US" baseline="0" dirty="0"/>
              <a:t> legislative or judicial power to an executive branch agency?</a:t>
            </a:r>
          </a:p>
          <a:p>
            <a:pPr lvl="1"/>
            <a:r>
              <a:rPr lang="en-US" baseline="0" dirty="0"/>
              <a:t>The Constitution is silent on this issue.</a:t>
            </a:r>
          </a:p>
          <a:p>
            <a:r>
              <a:rPr lang="en-US" baseline="0" dirty="0"/>
              <a:t>The United States Supreme Court in the 1930s found  some</a:t>
            </a:r>
            <a:r>
              <a:rPr lang="en-US" dirty="0"/>
              <a:t> New Deal legislation unconstitutional because it allowed agencies to decide cases (adjudicate) and legislate (rulemaking).</a:t>
            </a:r>
          </a:p>
          <a:p>
            <a:r>
              <a:rPr lang="en-US" baseline="0" dirty="0"/>
              <a:t>This was a poli</a:t>
            </a:r>
            <a:r>
              <a:rPr lang="en-US" dirty="0"/>
              <a:t>tical fight over the massive amount of power Congress gave the President to fight the Depression. </a:t>
            </a:r>
            <a:endParaRPr lang="en-US" baseline="0" dirty="0"/>
          </a:p>
        </p:txBody>
      </p:sp>
      <p:sp>
        <p:nvSpPr>
          <p:cNvPr id="4" name="Slide Number Placeholder 3"/>
          <p:cNvSpPr>
            <a:spLocks noGrp="1"/>
          </p:cNvSpPr>
          <p:nvPr>
            <p:ph type="sldNum" sz="quarter" idx="12"/>
          </p:nvPr>
        </p:nvSpPr>
        <p:spPr/>
        <p:txBody>
          <a:bodyPr/>
          <a:lstStyle/>
          <a:p>
            <a:pPr>
              <a:defRPr/>
            </a:pPr>
            <a:fld id="{CC739B67-DB22-4103-985A-E8E1D242EF5C}" type="slidenum">
              <a:rPr lang="en-US" smtClean="0"/>
              <a:pPr>
                <a:defRPr/>
              </a:pPr>
              <a:t>5</a:t>
            </a:fld>
            <a:endParaRPr lang="en-US"/>
          </a:p>
        </p:txBody>
      </p:sp>
      <p:pic>
        <p:nvPicPr>
          <p:cNvPr id="5" name="Audio 4">
            <a:hlinkClick r:id="" action="ppaction://media"/>
            <a:extLst>
              <a:ext uri="{FF2B5EF4-FFF2-40B4-BE49-F238E27FC236}">
                <a16:creationId xmlns:a16="http://schemas.microsoft.com/office/drawing/2014/main" id="{B1C2011B-C48C-4E84-AEBE-3D6D4EDEB9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949735529"/>
      </p:ext>
    </p:extLst>
  </p:cSld>
  <p:clrMapOvr>
    <a:masterClrMapping/>
  </p:clrMapOvr>
  <mc:AlternateContent xmlns:mc="http://schemas.openxmlformats.org/markup-compatibility/2006" xmlns:p14="http://schemas.microsoft.com/office/powerpoint/2010/main">
    <mc:Choice Requires="p14">
      <p:transition spd="slow" p14:dur="2000" advTm="42625"/>
    </mc:Choice>
    <mc:Fallback xmlns="">
      <p:transition spd="slow" advTm="42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39CE-0406-468E-8A3D-9F5779D33BD2}"/>
              </a:ext>
            </a:extLst>
          </p:cNvPr>
          <p:cNvSpPr>
            <a:spLocks noGrp="1"/>
          </p:cNvSpPr>
          <p:nvPr>
            <p:ph type="title"/>
          </p:nvPr>
        </p:nvSpPr>
        <p:spPr>
          <a:xfrm>
            <a:off x="1154113" y="228600"/>
            <a:ext cx="7793037" cy="1462087"/>
          </a:xfrm>
        </p:spPr>
        <p:txBody>
          <a:bodyPr/>
          <a:lstStyle/>
          <a:p>
            <a:r>
              <a:rPr lang="en-US" dirty="0"/>
              <a:t>What Was the Switch in Time that Saved Nine? </a:t>
            </a:r>
          </a:p>
        </p:txBody>
      </p:sp>
      <p:sp>
        <p:nvSpPr>
          <p:cNvPr id="3" name="Content Placeholder 2">
            <a:extLst>
              <a:ext uri="{FF2B5EF4-FFF2-40B4-BE49-F238E27FC236}">
                <a16:creationId xmlns:a16="http://schemas.microsoft.com/office/drawing/2014/main" id="{2B4C6E8A-2675-4C04-884A-FFA826AE7ECD}"/>
              </a:ext>
            </a:extLst>
          </p:cNvPr>
          <p:cNvSpPr>
            <a:spLocks noGrp="1"/>
          </p:cNvSpPr>
          <p:nvPr>
            <p:ph idx="1"/>
          </p:nvPr>
        </p:nvSpPr>
        <p:spPr/>
        <p:txBody>
          <a:bodyPr>
            <a:normAutofit lnSpcReduction="10000"/>
          </a:bodyPr>
          <a:lstStyle/>
          <a:p>
            <a:r>
              <a:rPr lang="en-US" dirty="0"/>
              <a:t>The non-delegation decisions would have stopped the New Deal and made modern government impossible.</a:t>
            </a:r>
          </a:p>
          <a:p>
            <a:r>
              <a:rPr lang="en-US" dirty="0"/>
              <a:t>Since the Constitution is silent on the number of judges on the United States Supreme Court, President Roosevelt threatened to appoint new judges until he had a majority.</a:t>
            </a:r>
          </a:p>
          <a:p>
            <a:r>
              <a:rPr lang="en-US" dirty="0"/>
              <a:t>The justices did not use the non-delegation doctrine again.</a:t>
            </a:r>
          </a:p>
        </p:txBody>
      </p:sp>
      <p:sp>
        <p:nvSpPr>
          <p:cNvPr id="4" name="Slide Number Placeholder 3">
            <a:extLst>
              <a:ext uri="{FF2B5EF4-FFF2-40B4-BE49-F238E27FC236}">
                <a16:creationId xmlns:a16="http://schemas.microsoft.com/office/drawing/2014/main" id="{43AA0D1A-EBF8-4417-B092-49350E82ACFD}"/>
              </a:ext>
            </a:extLst>
          </p:cNvPr>
          <p:cNvSpPr>
            <a:spLocks noGrp="1"/>
          </p:cNvSpPr>
          <p:nvPr>
            <p:ph type="sldNum" sz="quarter" idx="12"/>
          </p:nvPr>
        </p:nvSpPr>
        <p:spPr/>
        <p:txBody>
          <a:bodyPr/>
          <a:lstStyle/>
          <a:p>
            <a:fld id="{1C6F0B14-9EEF-4ED3-ACA3-8231DCCD14F7}" type="slidenum">
              <a:rPr lang="en-US" altLang="en-US" smtClean="0"/>
              <a:pPr/>
              <a:t>6</a:t>
            </a:fld>
            <a:endParaRPr lang="en-US" altLang="en-US"/>
          </a:p>
        </p:txBody>
      </p:sp>
      <p:pic>
        <p:nvPicPr>
          <p:cNvPr id="5" name="Audio 4">
            <a:hlinkClick r:id="" action="ppaction://media"/>
            <a:extLst>
              <a:ext uri="{FF2B5EF4-FFF2-40B4-BE49-F238E27FC236}">
                <a16:creationId xmlns:a16="http://schemas.microsoft.com/office/drawing/2014/main" id="{44291DA4-321D-4AC6-B5B0-6B64346A08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83672147"/>
      </p:ext>
    </p:extLst>
  </p:cSld>
  <p:clrMapOvr>
    <a:masterClrMapping/>
  </p:clrMapOvr>
  <mc:AlternateContent xmlns:mc="http://schemas.openxmlformats.org/markup-compatibility/2006" xmlns:p14="http://schemas.microsoft.com/office/powerpoint/2010/main">
    <mc:Choice Requires="p14">
      <p:transition spd="slow" p14:dur="2000" advTm="82252"/>
    </mc:Choice>
    <mc:Fallback xmlns="">
      <p:transition spd="slow" advTm="82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6F9B-0F92-4869-AF3E-D0209A0AD691}"/>
              </a:ext>
            </a:extLst>
          </p:cNvPr>
          <p:cNvSpPr>
            <a:spLocks noGrp="1"/>
          </p:cNvSpPr>
          <p:nvPr>
            <p:ph type="title"/>
          </p:nvPr>
        </p:nvSpPr>
        <p:spPr/>
        <p:txBody>
          <a:bodyPr/>
          <a:lstStyle/>
          <a:p>
            <a:r>
              <a:rPr lang="en-US" dirty="0"/>
              <a:t>Functional or Practical Administrative Law</a:t>
            </a:r>
          </a:p>
        </p:txBody>
      </p:sp>
      <p:sp>
        <p:nvSpPr>
          <p:cNvPr id="3" name="Content Placeholder 2">
            <a:extLst>
              <a:ext uri="{FF2B5EF4-FFF2-40B4-BE49-F238E27FC236}">
                <a16:creationId xmlns:a16="http://schemas.microsoft.com/office/drawing/2014/main" id="{E7FCC892-E421-4C89-9C55-ABAF648586E8}"/>
              </a:ext>
            </a:extLst>
          </p:cNvPr>
          <p:cNvSpPr>
            <a:spLocks noGrp="1"/>
          </p:cNvSpPr>
          <p:nvPr>
            <p:ph idx="1"/>
          </p:nvPr>
        </p:nvSpPr>
        <p:spPr/>
        <p:txBody>
          <a:bodyPr>
            <a:normAutofit fontScale="92500" lnSpcReduction="10000"/>
          </a:bodyPr>
          <a:lstStyle/>
          <a:p>
            <a:r>
              <a:rPr lang="en-US" dirty="0"/>
              <a:t>Since the demise of the non-delegation doctrine, the court has generally taken a functional approach to administrative law.</a:t>
            </a:r>
          </a:p>
          <a:p>
            <a:r>
              <a:rPr lang="en-US" dirty="0"/>
              <a:t>While this approach, like all legal interpretation, is subject to political views, it has generally been deferential to the views of Congress as to the structure and function of federal agencies.</a:t>
            </a:r>
          </a:p>
          <a:p>
            <a:r>
              <a:rPr lang="en-US" dirty="0"/>
              <a:t>Some of the current Supreme Court justices reject this and would like to disestablish the administrative state.</a:t>
            </a:r>
          </a:p>
        </p:txBody>
      </p:sp>
      <p:sp>
        <p:nvSpPr>
          <p:cNvPr id="4" name="Slide Number Placeholder 3">
            <a:extLst>
              <a:ext uri="{FF2B5EF4-FFF2-40B4-BE49-F238E27FC236}">
                <a16:creationId xmlns:a16="http://schemas.microsoft.com/office/drawing/2014/main" id="{5627CD20-71A2-4E3E-A795-7350A43DBE27}"/>
              </a:ext>
            </a:extLst>
          </p:cNvPr>
          <p:cNvSpPr>
            <a:spLocks noGrp="1"/>
          </p:cNvSpPr>
          <p:nvPr>
            <p:ph type="sldNum" sz="quarter" idx="12"/>
          </p:nvPr>
        </p:nvSpPr>
        <p:spPr/>
        <p:txBody>
          <a:bodyPr/>
          <a:lstStyle/>
          <a:p>
            <a:fld id="{1C6F0B14-9EEF-4ED3-ACA3-8231DCCD14F7}" type="slidenum">
              <a:rPr lang="en-US" altLang="en-US" smtClean="0"/>
              <a:pPr/>
              <a:t>7</a:t>
            </a:fld>
            <a:endParaRPr lang="en-US" altLang="en-US"/>
          </a:p>
        </p:txBody>
      </p:sp>
      <p:pic>
        <p:nvPicPr>
          <p:cNvPr id="5" name="Audio 4">
            <a:hlinkClick r:id="" action="ppaction://media"/>
            <a:extLst>
              <a:ext uri="{FF2B5EF4-FFF2-40B4-BE49-F238E27FC236}">
                <a16:creationId xmlns:a16="http://schemas.microsoft.com/office/drawing/2014/main" id="{A4A18F70-BB8E-4117-A350-3AA6C9F1BC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58486125"/>
      </p:ext>
    </p:extLst>
  </p:cSld>
  <p:clrMapOvr>
    <a:masterClrMapping/>
  </p:clrMapOvr>
  <mc:AlternateContent xmlns:mc="http://schemas.openxmlformats.org/markup-compatibility/2006" xmlns:p14="http://schemas.microsoft.com/office/powerpoint/2010/main">
    <mc:Choice Requires="p14">
      <p:transition spd="slow" p14:dur="2000" advTm="64135"/>
    </mc:Choice>
    <mc:Fallback xmlns="">
      <p:transition spd="slow" advTm="64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D29A9C0-6E06-4EAF-B5C6-71DA99079AAA}" type="slidenum">
              <a:rPr lang="en-US" smtClean="0"/>
              <a:pPr/>
              <a:t>8</a:t>
            </a:fld>
            <a:endParaRPr lang="en-US"/>
          </a:p>
        </p:txBody>
      </p:sp>
      <p:sp>
        <p:nvSpPr>
          <p:cNvPr id="4099" name="Rectangle 2"/>
          <p:cNvSpPr>
            <a:spLocks noGrp="1" noChangeArrowheads="1"/>
          </p:cNvSpPr>
          <p:nvPr>
            <p:ph type="title"/>
          </p:nvPr>
        </p:nvSpPr>
        <p:spPr/>
        <p:txBody>
          <a:bodyPr/>
          <a:lstStyle/>
          <a:p>
            <a:pPr eaLnBrk="1" hangingPunct="1"/>
            <a:r>
              <a:rPr lang="en-US" dirty="0"/>
              <a:t>Shifting the Question</a:t>
            </a:r>
          </a:p>
        </p:txBody>
      </p:sp>
      <p:sp>
        <p:nvSpPr>
          <p:cNvPr id="4100" name="Rectangle 3"/>
          <p:cNvSpPr>
            <a:spLocks noGrp="1" noChangeArrowheads="1"/>
          </p:cNvSpPr>
          <p:nvPr>
            <p:ph type="body" idx="1"/>
          </p:nvPr>
        </p:nvSpPr>
        <p:spPr/>
        <p:txBody>
          <a:bodyPr>
            <a:normAutofit/>
          </a:bodyPr>
          <a:lstStyle/>
          <a:p>
            <a:pPr eaLnBrk="1" hangingPunct="1">
              <a:lnSpc>
                <a:spcPct val="90000"/>
              </a:lnSpc>
            </a:pPr>
            <a:r>
              <a:rPr lang="en-US" dirty="0"/>
              <a:t>Does the statute give the agency enough direction to limit its actions to those anticipated by Congress in the statute?</a:t>
            </a:r>
          </a:p>
          <a:p>
            <a:pPr eaLnBrk="1" hangingPunct="1">
              <a:lnSpc>
                <a:spcPct val="90000"/>
              </a:lnSpc>
            </a:pPr>
            <a:r>
              <a:rPr lang="en-US" dirty="0"/>
              <a:t>The judicial review question:</a:t>
            </a:r>
          </a:p>
          <a:p>
            <a:pPr lvl="1" eaLnBrk="1" hangingPunct="1">
              <a:lnSpc>
                <a:spcPct val="90000"/>
              </a:lnSpc>
            </a:pPr>
            <a:r>
              <a:rPr lang="en-US" dirty="0"/>
              <a:t>Does the statute provide enough guidance for the court to review the agency actions to assure that they comply with Congressional intent?</a:t>
            </a:r>
          </a:p>
          <a:p>
            <a:pPr>
              <a:lnSpc>
                <a:spcPct val="90000"/>
              </a:lnSpc>
            </a:pPr>
            <a:r>
              <a:rPr lang="en-US" dirty="0"/>
              <a:t>The  "intelligible principle" test.</a:t>
            </a:r>
          </a:p>
        </p:txBody>
      </p:sp>
      <p:pic>
        <p:nvPicPr>
          <p:cNvPr id="3" name="Audio 2">
            <a:hlinkClick r:id="" action="ppaction://media"/>
            <a:extLst>
              <a:ext uri="{FF2B5EF4-FFF2-40B4-BE49-F238E27FC236}">
                <a16:creationId xmlns:a16="http://schemas.microsoft.com/office/drawing/2014/main" id="{D877304E-C198-49E0-B975-9DE45943DA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444426470"/>
      </p:ext>
    </p:extLst>
  </p:cSld>
  <p:clrMapOvr>
    <a:masterClrMapping/>
  </p:clrMapOvr>
  <mc:AlternateContent xmlns:mc="http://schemas.openxmlformats.org/markup-compatibility/2006" xmlns:p14="http://schemas.microsoft.com/office/powerpoint/2010/main">
    <mc:Choice Requires="p14">
      <p:transition spd="slow" p14:dur="2000" advTm="37597"/>
    </mc:Choice>
    <mc:Fallback xmlns="">
      <p:transition spd="slow" advTm="37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AD2EE4-463D-41AB-8E44-C627E37951E2}" type="slidenum">
              <a:rPr lang="en-US" smtClean="0"/>
              <a:pPr/>
              <a:t>9</a:t>
            </a:fld>
            <a:endParaRPr lang="en-US"/>
          </a:p>
        </p:txBody>
      </p:sp>
      <p:sp>
        <p:nvSpPr>
          <p:cNvPr id="6147" name="Rectangle 2"/>
          <p:cNvSpPr>
            <a:spLocks noGrp="1" noChangeArrowheads="1"/>
          </p:cNvSpPr>
          <p:nvPr>
            <p:ph type="title"/>
          </p:nvPr>
        </p:nvSpPr>
        <p:spPr/>
        <p:txBody>
          <a:bodyPr/>
          <a:lstStyle/>
          <a:p>
            <a:pPr eaLnBrk="1" hangingPunct="1"/>
            <a:r>
              <a:rPr lang="en-US" dirty="0"/>
              <a:t>What is an Intelligible Principle?</a:t>
            </a:r>
          </a:p>
        </p:txBody>
      </p:sp>
      <p:sp>
        <p:nvSpPr>
          <p:cNvPr id="6148" name="Rectangle 3"/>
          <p:cNvSpPr>
            <a:spLocks noGrp="1" noChangeArrowheads="1"/>
          </p:cNvSpPr>
          <p:nvPr>
            <p:ph type="body" idx="1"/>
          </p:nvPr>
        </p:nvSpPr>
        <p:spPr/>
        <p:txBody>
          <a:bodyPr>
            <a:normAutofit fontScale="77500" lnSpcReduction="20000"/>
          </a:bodyPr>
          <a:lstStyle/>
          <a:p>
            <a:pPr eaLnBrk="1" hangingPunct="1"/>
            <a:r>
              <a:rPr lang="en-US" dirty="0"/>
              <a:t>Specific guidance is best.</a:t>
            </a:r>
          </a:p>
          <a:p>
            <a:pPr lvl="1" eaLnBrk="1" hangingPunct="1"/>
            <a:r>
              <a:rPr lang="en-US" dirty="0"/>
              <a:t>Congress will provide very specific guidance if it wants to limit agency discretion - the ADA</a:t>
            </a:r>
          </a:p>
          <a:p>
            <a:pPr eaLnBrk="1" hangingPunct="1"/>
            <a:r>
              <a:rPr lang="en-US" dirty="0"/>
              <a:t>General/ambiguous guidance is also usually OK - ‘‘in the public interest" </a:t>
            </a:r>
          </a:p>
          <a:p>
            <a:pPr lvl="1" eaLnBrk="1" hangingPunct="1"/>
            <a:r>
              <a:rPr lang="en-US" dirty="0"/>
              <a:t>Depends on whether the factual context for the statute and the regulatory actions provide enough background to understand the Congressional intent behind the statute.</a:t>
            </a:r>
          </a:p>
          <a:p>
            <a:r>
              <a:rPr lang="en-US" dirty="0"/>
              <a:t>We will explore this in detail later in the </a:t>
            </a:r>
            <a:r>
              <a:rPr lang="en-US" i="1" dirty="0"/>
              <a:t>Chevron</a:t>
            </a:r>
            <a:r>
              <a:rPr lang="en-US" dirty="0"/>
              <a:t> (air pollution) and </a:t>
            </a:r>
            <a:r>
              <a:rPr lang="en-US" i="1" dirty="0"/>
              <a:t>Brown and Williamson </a:t>
            </a:r>
            <a:r>
              <a:rPr lang="en-US" dirty="0"/>
              <a:t>(FDA cigarettes) cases.</a:t>
            </a:r>
          </a:p>
          <a:p>
            <a:pPr lvl="1"/>
            <a:r>
              <a:rPr lang="en-US" dirty="0"/>
              <a:t>Resolving ambiguous statutes is one of the major controversies in adlaw.</a:t>
            </a:r>
          </a:p>
        </p:txBody>
      </p:sp>
      <p:pic>
        <p:nvPicPr>
          <p:cNvPr id="2" name="Audio 1">
            <a:hlinkClick r:id="" action="ppaction://media"/>
            <a:extLst>
              <a:ext uri="{FF2B5EF4-FFF2-40B4-BE49-F238E27FC236}">
                <a16:creationId xmlns:a16="http://schemas.microsoft.com/office/drawing/2014/main" id="{B0D543D3-2015-42AD-B5C7-A3EBA3E760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528527869"/>
      </p:ext>
    </p:extLst>
  </p:cSld>
  <p:clrMapOvr>
    <a:masterClrMapping/>
  </p:clrMapOvr>
  <mc:AlternateContent xmlns:mc="http://schemas.openxmlformats.org/markup-compatibility/2006" xmlns:p14="http://schemas.microsoft.com/office/powerpoint/2010/main">
    <mc:Choice Requires="p14">
      <p:transition spd="slow" p14:dur="2000" advTm="58448"/>
    </mc:Choice>
    <mc:Fallback xmlns="">
      <p:transition spd="slow" advTm="5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 - modified</Template>
  <TotalTime>186</TotalTime>
  <Words>1237</Words>
  <Application>Microsoft Office PowerPoint</Application>
  <PresentationFormat>On-screen Show (4:3)</PresentationFormat>
  <Paragraphs>97</Paragraphs>
  <Slides>16</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Narrow</vt:lpstr>
      <vt:lpstr>Tahoma</vt:lpstr>
      <vt:lpstr>Wingdings</vt:lpstr>
      <vt:lpstr>Blends</vt:lpstr>
      <vt:lpstr>Chapter 2</vt:lpstr>
      <vt:lpstr>The Rich Layer Cake vs. Practical Law</vt:lpstr>
      <vt:lpstr>Learning Objectives – Non-Delegation Doctrine</vt:lpstr>
      <vt:lpstr>Separation of Powers – The Simplistic View</vt:lpstr>
      <vt:lpstr>What is the Non-Delegation Doctrine?</vt:lpstr>
      <vt:lpstr>What Was the Switch in Time that Saved Nine? </vt:lpstr>
      <vt:lpstr>Functional or Practical Administrative Law</vt:lpstr>
      <vt:lpstr>Shifting the Question</vt:lpstr>
      <vt:lpstr>What is an Intelligible Principle?</vt:lpstr>
      <vt:lpstr>Legal Effect of No "Intelligible Principle"</vt:lpstr>
      <vt:lpstr>Non-Delegation Doctrine - Adjudications</vt:lpstr>
      <vt:lpstr>Commodity Futures Trading Commn. v. Schor, 478 U.S. 833 (1986)</vt:lpstr>
      <vt:lpstr>The Impact of Schor</vt:lpstr>
      <vt:lpstr>Administrative Management of Criminal Cases</vt:lpstr>
      <vt:lpstr>Administrative (Civil) Detentions</vt:lpstr>
      <vt:lpstr>The Rest of the Layer Cake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 Richards</dc:creator>
  <cp:lastModifiedBy>Edward P Richards</cp:lastModifiedBy>
  <cp:revision>44</cp:revision>
  <dcterms:created xsi:type="dcterms:W3CDTF">2020-08-24T18:36:34Z</dcterms:created>
  <dcterms:modified xsi:type="dcterms:W3CDTF">2021-06-02T16:29:46Z</dcterms:modified>
</cp:coreProperties>
</file>