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1158" r:id="rId2"/>
    <p:sldId id="1211" r:id="rId3"/>
    <p:sldId id="1184" r:id="rId4"/>
    <p:sldId id="1185" r:id="rId5"/>
    <p:sldId id="1186" r:id="rId6"/>
    <p:sldId id="1212" r:id="rId7"/>
    <p:sldId id="1208" r:id="rId8"/>
    <p:sldId id="1210" r:id="rId9"/>
    <p:sldId id="464" r:id="rId10"/>
    <p:sldId id="466" r:id="rId11"/>
    <p:sldId id="267" r:id="rId12"/>
    <p:sldId id="269" r:id="rId13"/>
    <p:sldId id="268" r:id="rId14"/>
    <p:sldId id="295" r:id="rId15"/>
    <p:sldId id="1213" r:id="rId16"/>
    <p:sldId id="293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70" autoAdjust="0"/>
    <p:restoredTop sz="86410" autoAdjust="0"/>
  </p:normalViewPr>
  <p:slideViewPr>
    <p:cSldViewPr>
      <p:cViewPr varScale="1">
        <p:scale>
          <a:sx n="85" d="100"/>
          <a:sy n="85" d="100"/>
        </p:scale>
        <p:origin x="60" y="4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8582A8-B67A-4D3A-8BB1-4E5821370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4352923-D39C-456D-A4D0-962C6C59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865A-A5C2-4361-AFA7-F12A71F5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75" y="214313"/>
            <a:ext cx="2159000" cy="633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14313"/>
            <a:ext cx="6327775" cy="6338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1B5D-E1B1-4491-AAAE-CEE8C8D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9B67-DB22-4103-985A-E8E1D242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0119-3852-4FC6-AAB3-F8409866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026-D864-4E85-B824-E57D3FA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E45-A9C7-42A7-8E26-99419F482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56F-821D-42E3-BE01-4E77970E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39859-AD81-420F-8913-F6E3694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439D-AC06-4CC0-A4D5-B3E9970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9C61-5708-442A-821A-81341DAEE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955139-23F9-45EA-8E55-329AE3883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hyperlink" Target="https://www.law.cornell.edu/uscode/text/5/552" TargetMode="External"/><Relationship Id="rId4" Type="http://schemas.openxmlformats.org/officeDocument/2006/relationships/hyperlink" Target="https://www.law.cornell.edu/definitions/uscode.php?width=840&amp;height=800&amp;iframe=true&amp;def_id=5-USC-1419699195-1277204883&amp;term_occur=999&amp;term_src=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AC43FCBD-C992-4D77-BC0F-61C284D9C4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What are Agencies and What do They Do?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A818D8CB-588A-4418-8A5C-54A6DC4B977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82000" cy="1752600"/>
          </a:xfrm>
        </p:spPr>
        <p:txBody>
          <a:bodyPr/>
          <a:lstStyle/>
          <a:p>
            <a:r>
              <a:rPr lang="en-US" altLang="en-US" dirty="0"/>
              <a:t>This is a brief overview that will be fleshed out in the remainder of the course.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D2B569-C3A7-4CF2-B90F-BB24EE429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52923-D39C-456D-A4D0-962C6C599CD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D66034-C41B-4B15-A10D-FCACF4FC0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28"/>
    </mc:Choice>
    <mc:Fallback xmlns="">
      <p:transition spd="slow" advTm="2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Independent are Independent Agencies?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President usually gets to pick the chair from among the existing commissioners.</a:t>
            </a:r>
          </a:p>
          <a:p>
            <a:pPr lvl="1"/>
            <a:r>
              <a:rPr lang="en-US" dirty="0"/>
              <a:t>Does</a:t>
            </a:r>
            <a:r>
              <a:rPr lang="en-US" baseline="0" dirty="0"/>
              <a:t> not control policy, but can influence what issues are addressed</a:t>
            </a:r>
          </a:p>
          <a:p>
            <a:pPr lvl="0"/>
            <a:r>
              <a:rPr lang="en-US" dirty="0"/>
              <a:t>Not subject</a:t>
            </a:r>
            <a:r>
              <a:rPr lang="en-US" baseline="0" dirty="0"/>
              <a:t> to OIRA (covered later)</a:t>
            </a:r>
          </a:p>
          <a:p>
            <a:pPr lvl="0"/>
            <a:r>
              <a:rPr lang="en-US" baseline="0" dirty="0"/>
              <a:t>Can be subjected to other executive controls as determined by Congress.</a:t>
            </a:r>
          </a:p>
          <a:p>
            <a:pPr lvl="0"/>
            <a:r>
              <a:rPr lang="en-US" dirty="0"/>
              <a:t>Presidential influence increases as the terms expire and the president appoints new members.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A173EA-2C1D-42B7-876E-05ECAAC9C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7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92"/>
    </mc:Choice>
    <mc:Fallback xmlns="">
      <p:transition spd="slow" advTm="63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A2242DAF-91E8-4514-B9AF-AF3166C323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What do Agencies Do?</a:t>
            </a:r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0845A388-2C3A-46DE-9555-CB3D1F02CF1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C58616-0BD9-4AFC-9ECE-B78FA4D10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9"/>
    </mc:Choice>
    <mc:Fallback xmlns="">
      <p:transition spd="slow" advTm="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C0BCA9F-7F9C-4E33-92DF-36198EE1C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Rulemaking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0D0F662-B221-48C7-A55A-FB8EE95B1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altLang="en-US" sz="2800"/>
              <a:t>Congress can give agencies the power to make rules that have the same legal effect as statutes.</a:t>
            </a:r>
          </a:p>
          <a:p>
            <a:pPr eaLnBrk="1" hangingPunct="1">
              <a:defRPr/>
            </a:pPr>
            <a:r>
              <a:rPr lang="en-US" altLang="en-US" sz="2800"/>
              <a:t>The public is given a chance to see and comment on these rules before they become final.</a:t>
            </a:r>
          </a:p>
          <a:p>
            <a:pPr lvl="1" eaLnBrk="1" hangingPunct="1">
              <a:defRPr/>
            </a:pPr>
            <a:r>
              <a:rPr lang="en-US" altLang="en-US" sz="2800"/>
              <a:t>Proposed rules are published in the Federal Register</a:t>
            </a:r>
          </a:p>
          <a:p>
            <a:pPr lvl="1" eaLnBrk="1" hangingPunct="1">
              <a:defRPr/>
            </a:pPr>
            <a:r>
              <a:rPr lang="en-US" altLang="en-US" sz="2800"/>
              <a:t>Final rules are codified in the Code of Federal Regulations.</a:t>
            </a:r>
          </a:p>
          <a:p>
            <a:pPr eaLnBrk="1" hangingPunct="1">
              <a:defRPr/>
            </a:pPr>
            <a:r>
              <a:rPr lang="en-US" altLang="en-US" sz="2800"/>
              <a:t>Rulemaking is very important because most statutes passed by Congress do not contain sufficient detail to be enforced without additional agency rulemaking.</a:t>
            </a:r>
          </a:p>
          <a:p>
            <a:pPr lvl="1" eaLnBrk="1" hangingPunct="1">
              <a:defRPr/>
            </a:pPr>
            <a:r>
              <a:rPr lang="en-US" altLang="en-US" sz="2800"/>
              <a:t>The terms rule and regulation are interchangeable.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F01EDD-C27E-448D-BF26-D85753DD7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8"/>
    </mc:Choice>
    <mc:Fallback xmlns="">
      <p:transition spd="slow" advTm="5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7953FB50-A704-418A-B58A-6BF78FE78F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Adjudications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7896911-3251-4EC8-9ABC-437465C10F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Congress can give agencies the power to make factual determinations and issue orders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This determination of facts and enforcement in individual cases involving specific named parties is called an adjudication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These can look like trials, complete with independent judges and rules of evidence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They can be as informal as inspecting a restaurant or processing a FAFSA form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35ABDA-BF82-449F-9104-0CC460358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68"/>
    </mc:Choice>
    <mc:Fallback xmlns="">
      <p:transition spd="slow" advTm="6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840FCD8A-AA4C-453A-9414-5F4865B54E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Collection of Data by Agencies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F8EB6-0524-4F9D-9695-159046EFD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/>
              <a:t>What types of data does the government collect?</a:t>
            </a:r>
          </a:p>
          <a:p>
            <a:pPr lvl="1">
              <a:defRPr/>
            </a:pPr>
            <a:r>
              <a:rPr lang="en-US"/>
              <a:t>IRS? - NSA?- HHS?</a:t>
            </a:r>
          </a:p>
          <a:p>
            <a:pPr>
              <a:defRPr/>
            </a:pPr>
            <a:r>
              <a:rPr lang="en-US"/>
              <a:t>Reporting duties</a:t>
            </a:r>
          </a:p>
          <a:p>
            <a:pPr>
              <a:defRPr/>
            </a:pPr>
            <a:r>
              <a:rPr lang="en-US"/>
              <a:t>Administrative subpoenas</a:t>
            </a:r>
          </a:p>
          <a:p>
            <a:pPr>
              <a:defRPr/>
            </a:pPr>
            <a:r>
              <a:rPr lang="en-US"/>
              <a:t>Administrative searches</a:t>
            </a:r>
          </a:p>
          <a:p>
            <a:pPr lvl="1">
              <a:defRPr/>
            </a:pPr>
            <a:r>
              <a:rPr lang="en-US"/>
              <a:t>Not based on probable cause</a:t>
            </a:r>
          </a:p>
          <a:p>
            <a:pPr lvl="1">
              <a:defRPr/>
            </a:pPr>
            <a:r>
              <a:rPr lang="en-US"/>
              <a:t>No exclusionary rule</a:t>
            </a:r>
          </a:p>
          <a:p>
            <a:pPr>
              <a:defRPr/>
            </a:pPr>
            <a:r>
              <a:rPr lang="en-US"/>
              <a:t>Little expectation of privacy unless provided for by a federal law or common law privilege.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DE7604-25F4-4D97-A6DD-1A83703D5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37"/>
    </mc:Choice>
    <mc:Fallback xmlns="">
      <p:transition spd="slow" advTm="84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D2CA9-708A-481B-B8B6-6E690BF81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the Role of the Courts?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D76862-82CD-4497-932A-ED827732BB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1054C-9F7B-4B60-B771-88E2BD60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23688E-035F-4A33-A4F8-02638BD04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1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1"/>
    </mc:Choice>
    <mc:Fallback xmlns="">
      <p:transition spd="slow" advTm="11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F2320F37-43DD-418A-97F9-1118FAE78B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Judicial Review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5D2CB621-3137-45DA-AE87-18E7618F6F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Is the enabling law constitutional?</a:t>
            </a:r>
          </a:p>
          <a:p>
            <a:pPr eaLnBrk="1" hangingPunct="1"/>
            <a:r>
              <a:rPr lang="en-US" altLang="en-US" sz="2800" dirty="0"/>
              <a:t>Did the agency violate an individual’s constitutional rights?</a:t>
            </a:r>
          </a:p>
          <a:p>
            <a:pPr eaLnBrk="1" hangingPunct="1"/>
            <a:r>
              <a:rPr lang="en-US" altLang="en-US" sz="2800" dirty="0"/>
              <a:t>Are the regulations consistent with the enabling law and properly promulgated?</a:t>
            </a:r>
          </a:p>
          <a:p>
            <a:pPr eaLnBrk="1" hangingPunct="1"/>
            <a:r>
              <a:rPr lang="en-US" altLang="en-US" sz="2800" dirty="0"/>
              <a:t>Did the agency act in an arbitrary and capricious manner in an adjudication?</a:t>
            </a:r>
          </a:p>
          <a:p>
            <a:pPr eaLnBrk="1" hangingPunct="1"/>
            <a:r>
              <a:rPr lang="en-US" altLang="en-US" sz="2800" dirty="0"/>
              <a:t>Biggest difference from private and criminal law:</a:t>
            </a:r>
          </a:p>
          <a:p>
            <a:pPr lvl="1" eaLnBrk="1" hangingPunct="1"/>
            <a:r>
              <a:rPr lang="en-US" altLang="en-US" sz="2800" dirty="0"/>
              <a:t>The courts generally defer to the agency.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440E55-F32B-45E7-B7B5-DC48AC86E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94"/>
    </mc:Choice>
    <mc:Fallback xmlns="">
      <p:transition spd="slow" advTm="8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05E96-A067-41A8-BE99-AC81DE213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(1)</a:t>
            </a:r>
            <a:r>
              <a:rPr lang="en-US" sz="2800" b="0" dirty="0"/>
              <a:t>“</a:t>
            </a:r>
            <a:r>
              <a:rPr lang="en-US" sz="2800" b="0" dirty="0">
                <a:hlinkClick r:id="rId4"/>
              </a:rPr>
              <a:t>agency</a:t>
            </a:r>
            <a:r>
              <a:rPr lang="en-US" sz="2800" b="0" dirty="0"/>
              <a:t>” means each authority of the Government of the United States, whether or not it is within or subject to review by another </a:t>
            </a:r>
            <a:r>
              <a:rPr lang="en-US" sz="2800" b="0" dirty="0">
                <a:hlinkClick r:id="rId4"/>
              </a:rPr>
              <a:t>agency</a:t>
            </a:r>
            <a:r>
              <a:rPr lang="en-US" sz="2800" b="0" dirty="0"/>
              <a:t>, but does not include -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458AD-8EBB-4AFB-BCAA-2D9D74CA3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(A)</a:t>
            </a:r>
            <a:r>
              <a:rPr lang="en-US" b="0" dirty="0"/>
              <a:t>the Congress;</a:t>
            </a:r>
          </a:p>
          <a:p>
            <a:r>
              <a:rPr lang="en-US" dirty="0"/>
              <a:t>(B)</a:t>
            </a:r>
            <a:r>
              <a:rPr lang="en-US" b="0" dirty="0"/>
              <a:t>the courts of the United States;</a:t>
            </a:r>
          </a:p>
          <a:p>
            <a:r>
              <a:rPr lang="en-US" dirty="0"/>
              <a:t>(C)</a:t>
            </a:r>
            <a:r>
              <a:rPr lang="en-US" b="0" dirty="0"/>
              <a:t>the governments of the territories or possessions of the United States;</a:t>
            </a:r>
          </a:p>
          <a:p>
            <a:r>
              <a:rPr lang="en-US" dirty="0"/>
              <a:t>(D)</a:t>
            </a:r>
            <a:r>
              <a:rPr lang="en-US" b="0" dirty="0"/>
              <a:t>the government of the District of Columbia;</a:t>
            </a:r>
          </a:p>
          <a:p>
            <a:r>
              <a:rPr lang="en-US" b="0" dirty="0"/>
              <a:t>or except as to the requirements of </a:t>
            </a:r>
            <a:r>
              <a:rPr lang="en-US" b="0" dirty="0">
                <a:hlinkClick r:id="rId5"/>
              </a:rPr>
              <a:t>section 552 of this title</a:t>
            </a:r>
            <a:r>
              <a:rPr lang="en-US" b="0" dirty="0"/>
              <a:t>—</a:t>
            </a:r>
          </a:p>
          <a:p>
            <a:r>
              <a:rPr lang="en-US" dirty="0"/>
              <a:t>(E)</a:t>
            </a:r>
            <a:r>
              <a:rPr lang="en-US" b="0" dirty="0"/>
              <a:t>agencies composed of representatives of the parties or of representatives of organizations of the parties to the disputes determined by them;</a:t>
            </a:r>
          </a:p>
          <a:p>
            <a:r>
              <a:rPr lang="en-US" dirty="0"/>
              <a:t>(F)</a:t>
            </a:r>
            <a:r>
              <a:rPr lang="en-US" b="0" dirty="0"/>
              <a:t>courts martial and military commissions;</a:t>
            </a:r>
          </a:p>
          <a:p>
            <a:r>
              <a:rPr lang="en-US" dirty="0"/>
              <a:t>(G)</a:t>
            </a:r>
            <a:r>
              <a:rPr lang="en-US" b="0" dirty="0"/>
              <a:t>military authority exercised in the field in time of war or in occupied territory; or</a:t>
            </a:r>
          </a:p>
          <a:p>
            <a:r>
              <a:rPr lang="en-US" dirty="0"/>
              <a:t>(H)</a:t>
            </a:r>
            <a:r>
              <a:rPr lang="en-US" b="0" dirty="0"/>
              <a:t>functions conferred by sections 1738, 1739, 1743, and 1744 of title 12; subchapter II of chapter 471 of title 49; or sections 1884, 1891–1902, and former section 1641(b)(2), of title 50, appendix;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0EEF0-27D4-430F-A3E5-B100C80B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3176DF-7E3F-4936-B50A-7CE3B99F4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46"/>
    </mc:Choice>
    <mc:Fallback xmlns="">
      <p:transition spd="slow" advTm="98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>
            <a:extLst>
              <a:ext uri="{FF2B5EF4-FFF2-40B4-BE49-F238E27FC236}">
                <a16:creationId xmlns:a16="http://schemas.microsoft.com/office/drawing/2014/main" id="{A0522DCF-3773-42CD-94AF-7821DD71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CBB0BE2-5DBD-4381-87A5-9B83EACDCE6D}" type="slidenum">
              <a:rPr lang="en-US" altLang="en-US" sz="1400" b="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 b="0">
              <a:latin typeface="Tahoma" panose="020B060403050404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E8602958-CE97-4AAC-A3DF-8085CE34A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485775"/>
            <a:ext cx="7793037" cy="1190625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Agencies are Established by the Legislature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4C8A688F-61BB-478E-A34E-3AC0A9A00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The agency enabling statute establishes the agency's: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Powers and Duties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Organization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Funding – easiest to change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Standards for the judicial review of the agency's actions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Some state agencies are established by the state constitution or constitutional amendments.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FECF44-7667-4F57-9FC9-2CC73FDF2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89"/>
    </mc:Choice>
    <mc:Fallback>
      <p:transition spd="slow" advTm="84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B44CB4A3-1A88-423A-9575-AC4E021F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DC37D9D-71B7-4594-B722-BFFAEA3CF518}" type="slidenum">
              <a:rPr lang="en-US" altLang="en-US" sz="1400" b="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 b="0">
              <a:latin typeface="Tahoma" panose="020B060403050404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1ED792B-CC72-45A8-9CAE-EA1A7C262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476250"/>
            <a:ext cx="7793037" cy="1200150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Agencies only have the Power Given by the Legislature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0F14CFBB-A9C2-4C3B-879F-6C591B33A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534400" cy="46482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altLang="en-US" dirty="0"/>
              <a:t>General Grant of Power</a:t>
            </a:r>
          </a:p>
          <a:p>
            <a:pPr lvl="1" eaLnBrk="1" hangingPunct="1">
              <a:defRPr/>
            </a:pPr>
            <a:r>
              <a:rPr lang="en-US" altLang="en-US" dirty="0"/>
              <a:t>Public health laws</a:t>
            </a:r>
          </a:p>
          <a:p>
            <a:pPr eaLnBrk="1" hangingPunct="1">
              <a:defRPr/>
            </a:pPr>
            <a:r>
              <a:rPr lang="en-US" altLang="en-US" dirty="0"/>
              <a:t>Specific Grants of Power</a:t>
            </a:r>
          </a:p>
          <a:p>
            <a:pPr lvl="1" eaLnBrk="1" hangingPunct="1">
              <a:defRPr/>
            </a:pPr>
            <a:r>
              <a:rPr lang="en-US" altLang="en-US" dirty="0"/>
              <a:t>Narrowly drawn statutes such as the Americans with Disabilities Act.</a:t>
            </a:r>
          </a:p>
          <a:p>
            <a:pPr eaLnBrk="1" hangingPunct="1">
              <a:defRPr/>
            </a:pPr>
            <a:r>
              <a:rPr lang="en-US" altLang="en-US" dirty="0"/>
              <a:t>Contingent Grants of Power.</a:t>
            </a:r>
          </a:p>
          <a:p>
            <a:pPr lvl="1" eaLnBrk="1" hangingPunct="1">
              <a:defRPr/>
            </a:pPr>
            <a:r>
              <a:rPr lang="en-US" altLang="en-US" dirty="0"/>
              <a:t>Laws that are triggered by a declaration of a state of emergency.</a:t>
            </a:r>
          </a:p>
          <a:p>
            <a:pPr eaLnBrk="1" hangingPunct="1">
              <a:defRPr/>
            </a:pPr>
            <a:r>
              <a:rPr lang="en-US" altLang="en-US" dirty="0"/>
              <a:t>The Legislature cannot grant the agency more power than the legislature itself can exercise.</a:t>
            </a:r>
          </a:p>
          <a:p>
            <a:pPr eaLnBrk="1" hangingPunct="1">
              <a:defRPr/>
            </a:pPr>
            <a:r>
              <a:rPr lang="en-US" altLang="en-US" dirty="0"/>
              <a:t>The president has national security powers directly from the constitution, subject to congressional control through funding and impeachment.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642664-7FDA-47B6-8031-0286201B5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600"/>
    </mc:Choice>
    <mc:Fallback xmlns="">
      <p:transition spd="slow" advTm="26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>
            <a:extLst>
              <a:ext uri="{FF2B5EF4-FFF2-40B4-BE49-F238E27FC236}">
                <a16:creationId xmlns:a16="http://schemas.microsoft.com/office/drawing/2014/main" id="{E358048A-D4D1-45FC-A10B-5F8ACE60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7D959C4-1725-4D94-8A1E-34A386EA8022}" type="slidenum">
              <a:rPr lang="en-US" altLang="en-US" sz="1400" b="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 b="0">
              <a:latin typeface="Tahoma" panose="020B060403050404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8501879F-CD70-4ABD-92D8-74D2EEEA3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1030069"/>
            <a:ext cx="7793037" cy="646331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dirty="0"/>
              <a:t>Agencies and Separation of Powers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ED2ECA57-0488-44F6-AE7F-44638B405E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altLang="en-US" dirty="0"/>
              <a:t>The president is charged with carrying out the law – doing enforcement.</a:t>
            </a:r>
          </a:p>
          <a:p>
            <a:pPr lvl="1" eaLnBrk="1" hangingPunct="1">
              <a:defRPr/>
            </a:pPr>
            <a:r>
              <a:rPr lang="en-US" altLang="en-US" dirty="0"/>
              <a:t>Most agencies are enforcement agencies and must be part of the Executive branch.</a:t>
            </a:r>
          </a:p>
          <a:p>
            <a:pPr lvl="1" eaLnBrk="1" hangingPunct="1">
              <a:defRPr/>
            </a:pPr>
            <a:r>
              <a:rPr lang="en-US" altLang="en-US" dirty="0"/>
              <a:t>Enforcement can include orders to comply with the law, fines, and criminal prosecution.</a:t>
            </a:r>
          </a:p>
          <a:p>
            <a:pPr eaLnBrk="1" hangingPunct="1">
              <a:defRPr/>
            </a:pPr>
            <a:r>
              <a:rPr lang="en-US" altLang="en-US" dirty="0"/>
              <a:t>Agencies that do not do enforcement can be controlled by Congress or the Courts.</a:t>
            </a:r>
          </a:p>
          <a:p>
            <a:pPr lvl="1" eaLnBrk="1" hangingPunct="1">
              <a:defRPr/>
            </a:pPr>
            <a:r>
              <a:rPr lang="en-US" altLang="en-US" dirty="0"/>
              <a:t>Congressional budget office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BBFE5B-AB74-4AFA-A268-F3BD0BF9D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70"/>
    </mc:Choice>
    <mc:Fallback xmlns="">
      <p:transition spd="slow" advTm="6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FF815-9F81-42C3-9A19-42F2E36F6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Departments and Other Agencies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7ABE7-44DB-4C0A-8DF9-7288E5CF6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Headed by a presidentially appointed secretary or director who is approved by the Senate under the terms of the Appointments Clause (covered in the next chapter)</a:t>
            </a:r>
          </a:p>
          <a:p>
            <a:r>
              <a:rPr lang="en-US" dirty="0"/>
              <a:t>The head of the agency serves at the pleasure of the president, meaning he/she can be fired at will, without a reason. </a:t>
            </a:r>
          </a:p>
          <a:p>
            <a:r>
              <a:rPr lang="en-US" dirty="0"/>
              <a:t>The president’s power to control the agency rests with the president’s power to remove the head of the agency.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335EC-B46E-4420-8A90-12ED9A54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82FDEE-EFE7-4B61-840D-FCC1FEB5E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64"/>
    </mc:Choice>
    <mc:Fallback xmlns="">
      <p:transition spd="slow" advTm="107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E2ABF-812F-432B-8B93-0AD48334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 of Office Create Independent Agencies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1D27D-EC63-441C-A02E-33FEE37FE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term of office is created by limiting the president’s right to fire an appointee to good cause during the term of office of fixed years.</a:t>
            </a:r>
          </a:p>
          <a:p>
            <a:pPr lvl="1"/>
            <a:r>
              <a:rPr lang="en-US" dirty="0"/>
              <a:t>The agency is said to be independent because the head can refuse to carry out presidential orders and not be fired.</a:t>
            </a:r>
          </a:p>
          <a:p>
            <a:r>
              <a:rPr lang="en-US" dirty="0"/>
              <a:t>Sometimes called the headless 4</a:t>
            </a:r>
            <a:r>
              <a:rPr lang="en-US" baseline="30000" dirty="0"/>
              <a:t>th</a:t>
            </a:r>
            <a:r>
              <a:rPr lang="en-US" dirty="0"/>
              <a:t> branch of government.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43FA5-3F64-466C-A1EA-CB17121E5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D13213-79C6-4227-AA17-EB43CC6DE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10"/>
    </mc:Choice>
    <mc:Fallback xmlns="">
      <p:transition spd="slow" advTm="11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61B5A-BD79-4DEC-BF8B-99E3BA6C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have Independent Agencies?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98A63-FDE1-4DB1-AD97-9C976D5AF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Congress has created independent agencies to regulate areas where it determines that it is important to give the regulators some isolation from political control. </a:t>
            </a:r>
          </a:p>
          <a:p>
            <a:r>
              <a:rPr lang="en-US" dirty="0"/>
              <a:t>For example, the independence of the SEC, FDIC, and the Federal Reserve are essential to maintaining confidence in the financial system.</a:t>
            </a:r>
          </a:p>
          <a:p>
            <a:pPr lvl="1"/>
            <a:r>
              <a:rPr lang="en-US" dirty="0"/>
              <a:t>Trump’s criticism of the Fed is unprecedented in modern times.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038F5-C1C6-4317-B4DC-E5082812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A4905A-A6CE-4CF7-87F6-34B2F5766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43"/>
    </mc:Choice>
    <mc:Fallback xmlns="">
      <p:transition spd="slow" advTm="67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Characteristics</a:t>
            </a:r>
            <a:r>
              <a:rPr lang="en-US" baseline="0" dirty="0"/>
              <a:t> of an Independent Agency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(1) they are headed by multi-member groups, rather than a single agency head; </a:t>
            </a:r>
          </a:p>
          <a:p>
            <a:r>
              <a:rPr lang="en-US" dirty="0"/>
              <a:t>(2) no more than a simple majority of these members may come from one political party; </a:t>
            </a:r>
          </a:p>
          <a:p>
            <a:r>
              <a:rPr lang="en-US" dirty="0"/>
              <a:t>(3) the members of the group have fixed, staggered terms, so that their terms do not expire at the same time; and </a:t>
            </a:r>
          </a:p>
          <a:p>
            <a:r>
              <a:rPr lang="en-US" dirty="0"/>
              <a:t>(4) they can only be removed from their positions for ‘‘cause”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A90E30-3788-46E1-9E46-A0EC3F0D3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46"/>
    </mc:Choice>
    <mc:Fallback xmlns="">
      <p:transition spd="slow" advTm="99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 - modified</Template>
  <TotalTime>3255</TotalTime>
  <Words>1054</Words>
  <Application>Microsoft Office PowerPoint</Application>
  <PresentationFormat>On-screen Show (4:3)</PresentationFormat>
  <Paragraphs>98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Tahoma</vt:lpstr>
      <vt:lpstr>Wingdings</vt:lpstr>
      <vt:lpstr>Blends</vt:lpstr>
      <vt:lpstr>What are Agencies and What do They Do?</vt:lpstr>
      <vt:lpstr>(1)“agency” means each authority of the Government of the United States, whether or not it is within or subject to review by another agency, but does not include -</vt:lpstr>
      <vt:lpstr>Agencies are Established by the Legislature</vt:lpstr>
      <vt:lpstr>Agencies only have the Power Given by the Legislature</vt:lpstr>
      <vt:lpstr>Agencies and Separation of Powers</vt:lpstr>
      <vt:lpstr>Cabinet Departments and Other Agencies</vt:lpstr>
      <vt:lpstr>Terms of Office Create Independent Agencies</vt:lpstr>
      <vt:lpstr>Why have Independent Agencies?</vt:lpstr>
      <vt:lpstr>Typical Characteristics of an Independent Agency</vt:lpstr>
      <vt:lpstr>How Independent are Independent Agencies?</vt:lpstr>
      <vt:lpstr>What do Agencies Do?</vt:lpstr>
      <vt:lpstr>Rulemaking</vt:lpstr>
      <vt:lpstr>Adjudications</vt:lpstr>
      <vt:lpstr>The Collection of Data by Agencies</vt:lpstr>
      <vt:lpstr>What is the Role of the Courts?</vt:lpstr>
      <vt:lpstr>Judicial Review</vt:lpstr>
    </vt:vector>
  </TitlesOfParts>
  <Company>LSU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edward</dc:creator>
  <cp:lastModifiedBy>Edward P Richards</cp:lastModifiedBy>
  <cp:revision>235</cp:revision>
  <dcterms:created xsi:type="dcterms:W3CDTF">2008-01-16T20:46:13Z</dcterms:created>
  <dcterms:modified xsi:type="dcterms:W3CDTF">2021-06-01T03:36:24Z</dcterms:modified>
</cp:coreProperties>
</file>