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1158" r:id="rId2"/>
    <p:sldId id="1159" r:id="rId3"/>
    <p:sldId id="1161" r:id="rId4"/>
    <p:sldId id="1160" r:id="rId5"/>
    <p:sldId id="1162" r:id="rId6"/>
    <p:sldId id="1165" r:id="rId7"/>
    <p:sldId id="1166" r:id="rId8"/>
    <p:sldId id="1168" r:id="rId9"/>
    <p:sldId id="1173" r:id="rId10"/>
    <p:sldId id="1174" r:id="rId11"/>
    <p:sldId id="1180" r:id="rId12"/>
    <p:sldId id="1175" r:id="rId13"/>
    <p:sldId id="1177" r:id="rId14"/>
    <p:sldId id="1178" r:id="rId15"/>
    <p:sldId id="1179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70" autoAdjust="0"/>
    <p:restoredTop sz="86410" autoAdjust="0"/>
  </p:normalViewPr>
  <p:slideViewPr>
    <p:cSldViewPr>
      <p:cViewPr varScale="1">
        <p:scale>
          <a:sx n="121" d="100"/>
          <a:sy n="121" d="100"/>
        </p:scale>
        <p:origin x="77" y="1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AC43FCBD-C992-4D77-BC0F-61C284D9C4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The Scope and History of Administrative Law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A818D8CB-588A-4418-8A5C-54A6DC4B97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2B569-C3A7-4CF2-B90F-BB24EE42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EDF169-BB28-4DF3-BC77-36B67A31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"/>
    </mc:Choice>
    <mc:Fallback xmlns="">
      <p:transition spd="slow" advTm="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E9B4E9E-5637-4764-89D3-110614BCB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Administrative Law in the States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F8ADED4-A710-43BA-B99A-5BC50722E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The states and cities had extensive regulatory laws and agencies from the colonial period.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The feds only become deeply involved in regulation during the Great Depression.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While some see this period before federal regulations as one of limited regulation, the states were aggressive and intrusive in some areas of regulation.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Most  administrative law (most government) is still carried out at the state and local level.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FE166-48DD-4A9D-894B-E15B4879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40069A-5026-48C7-AE09-4D65EDB71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87"/>
    </mc:Choice>
    <mc:Fallback xmlns="">
      <p:transition spd="slow" advTm="8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0EC60-BBB7-CBFA-AA99-85A80F1A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Focus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2F920-EA4C-32F2-C5A8-F3C15098F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Federal and state administrative agencies have the same basic organization and roles.</a:t>
            </a:r>
          </a:p>
          <a:p>
            <a:pPr lvl="1"/>
            <a:r>
              <a:rPr lang="en-US" dirty="0"/>
              <a:t>Rules</a:t>
            </a:r>
          </a:p>
          <a:p>
            <a:pPr lvl="1"/>
            <a:r>
              <a:rPr lang="en-US" dirty="0"/>
              <a:t>Adjudications</a:t>
            </a:r>
          </a:p>
          <a:p>
            <a:pPr lvl="1"/>
            <a:r>
              <a:rPr lang="en-US" dirty="0"/>
              <a:t>Enforcement actions</a:t>
            </a:r>
          </a:p>
          <a:p>
            <a:r>
              <a:rPr lang="en-US" dirty="0"/>
              <a:t>State agencies generally have less discretion than federal agencies.</a:t>
            </a:r>
          </a:p>
          <a:p>
            <a:r>
              <a:rPr lang="en-US" dirty="0"/>
              <a:t>We will look at federal admirative law as a general model and a few areas of Louisiana law that are fundamentally different from federal law.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63C14-DE1B-714D-B7D0-03910E73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2E72C88-D3AB-E0ED-8F43-56BE37D32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616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90"/>
    </mc:Choice>
    <mc:Fallback>
      <p:transition spd="slow" advTm="74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2911BF4-E1E8-45BD-8C3C-D84FC0DEA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Great Depression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F55B04A-978D-44D1-B831-C8DA322E5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The modern regulatory state began with the Great Depression.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Federal agencies were formed to provide jobs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/>
              <a:t>WPA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Agencies were formed or strengthened to regulate business to prevent another crash and for public safety.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FDIC, SEC, FAA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D502B1-8155-40DA-A290-47836CF5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DDE0EF-6E97-47C3-8AF6-6DCA9B29F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21"/>
    </mc:Choice>
    <mc:Fallback xmlns="">
      <p:transition spd="slow" advTm="7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9D3B4807-9FE4-4066-81C0-7F84BDEDD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World War II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AEB73BCC-E61D-4D4E-87F0-537302DEA5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The role of the federal government was greatly expanded to fight World War II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Took over private business for the war effort.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Intruded in private life (rationing, etc.) for the war effort.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The military did not disband after WW II because we went into the Cold War.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The federal government also did not disband, beginning the modern regulatory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EEDB3-5968-4406-BF12-7515BB6D2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D18C42-03B2-4F09-BFCD-9C1538389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7"/>
    </mc:Choice>
    <mc:Fallback xmlns="">
      <p:transition spd="slow" advTm="6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22EA0C0-F7A8-4F71-8215-73C78AE96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 World War II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2C13644D-C382-43C2-A5A6-3F77EE129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/>
              <a:t>Modern administrative law starts with the Administrative Procedure Act in 1946.</a:t>
            </a:r>
          </a:p>
          <a:p>
            <a:pPr>
              <a:defRPr/>
            </a:pPr>
            <a:r>
              <a:rPr lang="en-US" altLang="en-US" dirty="0"/>
              <a:t>Modern Supreme Court admistrative law jurisprudence starts in the 1960s as the Court starts to work out the proper role of agencies.</a:t>
            </a:r>
          </a:p>
          <a:p>
            <a:pPr>
              <a:defRPr/>
            </a:pPr>
            <a:r>
              <a:rPr lang="en-US" altLang="en-US" dirty="0"/>
              <a:t>This is still happening, as the court reexamines basic administrative law doctrine as politics shift on the court.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E9EC9-0B80-431B-9CDE-7CEE0F1D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8310A4-9F5C-476B-B3EF-35BE3F67B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55"/>
    </mc:Choice>
    <mc:Fallback xmlns="">
      <p:transition spd="slow" advTm="93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6CE6CB8-5A5B-4EFF-862B-4862B075B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Current Controversies over Agency Power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E7FCBB12-6C4A-489F-9B5E-AA53164A26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Since the government acts through agencies, small government advocates focus on constitutional attacks on agencies.</a:t>
            </a:r>
          </a:p>
          <a:p>
            <a:r>
              <a:rPr lang="en-US" altLang="en-US" dirty="0"/>
              <a:t>If the Court abandons its pragmatic approach to administrative law, it could read the constitution to dramatically narrow agency power.</a:t>
            </a:r>
          </a:p>
          <a:p>
            <a:r>
              <a:rPr lang="en-US" altLang="en-US" dirty="0"/>
              <a:t>At the same time, several justices appear comfortable with expansive presidential power, which  seems to ignore the Framers' concern with an imperial presidency.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65270-7AA1-4461-86B4-670A3273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3B4C3F-1BE8-496A-8142-CC579C894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12"/>
    </mc:Choice>
    <mc:Fallback xmlns="">
      <p:transition spd="slow" advTm="6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9FD8FE67-33CC-4BCD-9B18-BD71A1F12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does Administrative Law Deal With?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C666C3AD-F439-47A6-9520-ADD42762DE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formation, staffing, and funding of agencies.</a:t>
            </a:r>
          </a:p>
          <a:p>
            <a:r>
              <a:rPr lang="en-US" altLang="en-US"/>
              <a:t>Rulemaking (legislation) by agencies</a:t>
            </a:r>
          </a:p>
          <a:p>
            <a:r>
              <a:rPr lang="en-US" altLang="en-US"/>
              <a:t>Adjudications (trials) by agencies</a:t>
            </a:r>
          </a:p>
          <a:p>
            <a:r>
              <a:rPr lang="en-US" altLang="en-US"/>
              <a:t>Judicial review of agency action</a:t>
            </a:r>
          </a:p>
          <a:p>
            <a:r>
              <a:rPr lang="en-US" altLang="en-US"/>
              <a:t>Access to private information by agencies</a:t>
            </a:r>
          </a:p>
          <a:p>
            <a:r>
              <a:rPr lang="en-US" altLang="en-US"/>
              <a:t>Public access to agency information</a:t>
            </a:r>
          </a:p>
          <a:p>
            <a:r>
              <a:rPr lang="en-US" altLang="en-US"/>
              <a:t>Agency liability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6F7FB5-8CB8-45E0-BEF2-38654980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8033FA-5B1A-4F0A-9436-2BC760DE0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11"/>
    </mc:Choice>
    <mc:Fallback xmlns="">
      <p:transition spd="slow" advTm="9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5B40F1E-3C6A-4B52-AF7B-9DD835460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Areas of Administrative Law Practice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2E550175-4584-46BC-AC13-43B3E38642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Tax</a:t>
            </a:r>
          </a:p>
          <a:p>
            <a:r>
              <a:rPr lang="en-US" altLang="en-US"/>
              <a:t>Environmental and climate change law</a:t>
            </a:r>
          </a:p>
          <a:p>
            <a:r>
              <a:rPr lang="en-US" altLang="en-US"/>
              <a:t>Securities law</a:t>
            </a:r>
          </a:p>
          <a:p>
            <a:r>
              <a:rPr lang="en-US" altLang="en-US"/>
              <a:t>Land use law</a:t>
            </a:r>
          </a:p>
          <a:p>
            <a:r>
              <a:rPr lang="en-US" altLang="en-US"/>
              <a:t>Health law</a:t>
            </a:r>
          </a:p>
          <a:p>
            <a:r>
              <a:rPr lang="en-US" altLang="en-US"/>
              <a:t>Energy law</a:t>
            </a:r>
          </a:p>
          <a:p>
            <a:r>
              <a:rPr lang="en-US" altLang="en-US"/>
              <a:t>Etc.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5A2539-7068-4CDA-9AC8-6CE8C47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B5C4F4-F4FC-4206-B648-9A1D97B3E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0"/>
    </mc:Choice>
    <mc:Fallback xmlns="">
      <p:transition spd="slow" advTm="2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B07F6DC-1DE0-4E3A-B7D3-A24C9C06E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Who Might You Work For?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BBC010D8-E59C-4966-BEE1-F09CCA6188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Work for agencies.</a:t>
            </a:r>
          </a:p>
          <a:p>
            <a:r>
              <a:rPr lang="en-US" altLang="en-US" dirty="0"/>
              <a:t>Counsel clients how to operate within regulations.</a:t>
            </a:r>
          </a:p>
          <a:p>
            <a:r>
              <a:rPr lang="en-US" altLang="en-US" dirty="0"/>
              <a:t>Represent clients before agencies.</a:t>
            </a:r>
          </a:p>
          <a:p>
            <a:r>
              <a:rPr lang="en-US" altLang="en-US" dirty="0"/>
              <a:t>Litigate against agencies on behalf of private clients or NGOs.</a:t>
            </a:r>
          </a:p>
          <a:p>
            <a:r>
              <a:rPr lang="en-US" altLang="en-US" dirty="0"/>
              <a:t>Represent clients in the development of agency policy and regulations.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F461E4-4A37-4DA6-90DF-D2A66FAF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2DF9AE-4769-426F-8F50-90400D244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17"/>
    </mc:Choice>
    <mc:Fallback xmlns="">
      <p:transition spd="slow" advTm="4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FE4802E5-CA18-4816-AEC2-553B643DC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Reasons to Study Administrative Law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F551006-5352-45B3-914A-035C6F3F2A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Some is on the Louisiana bar, hiding as constitutional law, particularity procedural due process.</a:t>
            </a:r>
          </a:p>
          <a:p>
            <a:r>
              <a:rPr lang="en-US" altLang="en-US" dirty="0"/>
              <a:t>Most lawyers do admistrative practice some or most of the time.</a:t>
            </a:r>
          </a:p>
          <a:p>
            <a:r>
              <a:rPr lang="en-US" altLang="en-US" dirty="0"/>
              <a:t>If you do not do administrative law as your regular practice, it is a malpractice trap if you do not recognize adlaw problems.</a:t>
            </a:r>
          </a:p>
          <a:p>
            <a:pPr lvl="1"/>
            <a:r>
              <a:rPr lang="en-US" altLang="en-US" dirty="0"/>
              <a:t>For example, suing the government for torts is completely different from suing individuals.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56DB9-2F23-4E16-915B-8897FA22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9D7793-7AD0-417B-9D85-A498C8BC4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69"/>
    </mc:Choice>
    <mc:Fallback xmlns="">
      <p:transition spd="slow" advTm="100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734C2311-ACC0-4A0B-8D1A-AAD5B1D8E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Do We Talk about Policy in Adlaw?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5FA62-263B-4849-9D67-41FA97ECA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90% of private administrative law practice is working with the agency for your client, not suing the agency. </a:t>
            </a:r>
          </a:p>
          <a:p>
            <a:pPr>
              <a:defRPr/>
            </a:pPr>
            <a:r>
              <a:rPr lang="en-US" dirty="0"/>
              <a:t>90% of the time of agency lawyers is spent outside of litigation.</a:t>
            </a:r>
          </a:p>
          <a:p>
            <a:pPr lvl="1">
              <a:defRPr/>
            </a:pPr>
            <a:r>
              <a:rPr lang="en-US" dirty="0"/>
              <a:t>Agency adjudications</a:t>
            </a:r>
          </a:p>
          <a:p>
            <a:pPr lvl="1">
              <a:defRPr/>
            </a:pPr>
            <a:r>
              <a:rPr lang="en-US" dirty="0"/>
              <a:t>Rulemaking</a:t>
            </a:r>
          </a:p>
          <a:p>
            <a:pPr lvl="1">
              <a:defRPr/>
            </a:pPr>
            <a:r>
              <a:rPr lang="en-US" dirty="0"/>
              <a:t>Problem solving with regulated parties.</a:t>
            </a:r>
          </a:p>
          <a:p>
            <a:pPr>
              <a:defRPr/>
            </a:pPr>
            <a:r>
              <a:rPr lang="en-US" dirty="0"/>
              <a:t>In many situations you are arguing policy because the statute or regulation is ambiguous.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2A8A8-718E-400D-BDD5-043434E0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CA1CFB-0173-48AF-A1D1-75878AB31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7"/>
    </mc:Choice>
    <mc:Fallback xmlns="">
      <p:transition spd="slow" advTm="4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E7ED08E-C4D2-4C98-B452-70392EF69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Do We Talk about Politics in Adlaw?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651B2-DD6A-493F-97DA-1C2DD42ED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Admistrative agencies are the vehicle for carrying out executive and legislative policy. </a:t>
            </a:r>
          </a:p>
          <a:p>
            <a:pPr>
              <a:defRPr/>
            </a:pPr>
            <a:r>
              <a:rPr lang="en-US" dirty="0"/>
              <a:t>Elections change government by changing the direction of agencies.</a:t>
            </a:r>
          </a:p>
          <a:p>
            <a:pPr>
              <a:defRPr/>
            </a:pPr>
            <a:r>
              <a:rPr lang="en-US" dirty="0"/>
              <a:t>High level agency personnel are appointed based on their political views because that is how we assert pollical control over agencies.</a:t>
            </a:r>
          </a:p>
          <a:p>
            <a:pPr>
              <a:defRPr/>
            </a:pPr>
            <a:r>
              <a:rPr lang="en-US" dirty="0"/>
              <a:t>Except in the rare cases where Congress writes a specific and unambiguous statute, agency decisions always have a policy/political component.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481AB4-B572-41CC-A3AC-E9889121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E2ED9B-864F-4B93-9CAD-2C7AD6CE6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84"/>
    </mc:Choice>
    <mc:Fallback xmlns="">
      <p:transition spd="slow" advTm="7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34818609-2755-4839-8BF6-A6BB020F0D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History of Administrative Law</a:t>
            </a:r>
          </a:p>
        </p:txBody>
      </p:sp>
      <p:sp>
        <p:nvSpPr>
          <p:cNvPr id="13315" name="Subtitle 1">
            <a:extLst>
              <a:ext uri="{FF2B5EF4-FFF2-40B4-BE49-F238E27FC236}">
                <a16:creationId xmlns:a16="http://schemas.microsoft.com/office/drawing/2014/main" id="{9399D6F2-13ED-442D-85C2-6E441F6286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B60D91-175F-45A2-BCF7-E4276C7D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48FF58-2A58-4C7F-BE78-CEEA9A25B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8"/>
    </mc:Choice>
    <mc:Fallback xmlns="">
      <p:transition spd="slow" advTm="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28F15D1-2DE8-4722-A38A-BFAD15AFF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Administrative Law in the Constitution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30B18E-0376-46F6-AE65-7480E67FE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altLang="en-US" dirty="0"/>
              <a:t>Origin intent</a:t>
            </a:r>
          </a:p>
          <a:p>
            <a:pPr lvl="1" eaLnBrk="1" hangingPunct="1">
              <a:defRPr/>
            </a:pPr>
            <a:r>
              <a:rPr lang="en-US" altLang="en-US" dirty="0"/>
              <a:t>A small federal government with limited powers for a isolated country with a limited role in the world.</a:t>
            </a:r>
          </a:p>
          <a:p>
            <a:pPr lvl="1" eaLnBrk="1" hangingPunct="1">
              <a:defRPr/>
            </a:pPr>
            <a:r>
              <a:rPr lang="en-US" altLang="en-US" dirty="0"/>
              <a:t>The primary role of the federal government is referring fights among the states and coordinating international trade and national defense.</a:t>
            </a:r>
          </a:p>
          <a:p>
            <a:pPr lvl="1" eaLnBrk="1" hangingPunct="1">
              <a:defRPr/>
            </a:pPr>
            <a:r>
              <a:rPr lang="en-US" altLang="en-US" dirty="0"/>
              <a:t>Day to day governance would be done by the states</a:t>
            </a:r>
          </a:p>
          <a:p>
            <a:pPr eaLnBrk="1" hangingPunct="1">
              <a:defRPr/>
            </a:pPr>
            <a:r>
              <a:rPr lang="en-US" altLang="en-US" dirty="0"/>
              <a:t>The Constitution is largely silent on administrative law.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AFB49-C656-4BBB-9FDD-107FEB78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9778C5-DDE8-4418-B9FF-0F9F13457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5"/>
    </mc:Choice>
    <mc:Fallback xmlns="">
      <p:transition spd="slow" advTm="6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3390</TotalTime>
  <Words>804</Words>
  <Application>Microsoft Office PowerPoint</Application>
  <PresentationFormat>On-screen Show (4:3)</PresentationFormat>
  <Paragraphs>94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Tahoma</vt:lpstr>
      <vt:lpstr>Wingdings</vt:lpstr>
      <vt:lpstr>Blends</vt:lpstr>
      <vt:lpstr>The Scope and History of Administrative Law</vt:lpstr>
      <vt:lpstr>What does Administrative Law Deal With?</vt:lpstr>
      <vt:lpstr>Areas of Administrative Law Practice</vt:lpstr>
      <vt:lpstr>Who Might You Work For?</vt:lpstr>
      <vt:lpstr>Reasons to Study Administrative Law</vt:lpstr>
      <vt:lpstr>Why Do We Talk about Policy in Adlaw?</vt:lpstr>
      <vt:lpstr>Why Do We Talk about Politics in Adlaw?</vt:lpstr>
      <vt:lpstr>History of Administrative Law</vt:lpstr>
      <vt:lpstr>Administrative Law in the Constitution</vt:lpstr>
      <vt:lpstr>Administrative Law in the States</vt:lpstr>
      <vt:lpstr>The Focus of This Course</vt:lpstr>
      <vt:lpstr>The Great Depression</vt:lpstr>
      <vt:lpstr>World War II</vt:lpstr>
      <vt:lpstr>Post World War II</vt:lpstr>
      <vt:lpstr>Current Controversies over Agency Power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239</cp:revision>
  <dcterms:created xsi:type="dcterms:W3CDTF">2008-01-16T20:46:13Z</dcterms:created>
  <dcterms:modified xsi:type="dcterms:W3CDTF">2023-05-29T14:46:09Z</dcterms:modified>
</cp:coreProperties>
</file>