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60" r:id="rId4"/>
    <p:sldId id="311" r:id="rId5"/>
    <p:sldId id="274" r:id="rId6"/>
    <p:sldId id="275" r:id="rId7"/>
    <p:sldId id="276" r:id="rId8"/>
    <p:sldId id="277" r:id="rId9"/>
    <p:sldId id="278" r:id="rId10"/>
    <p:sldId id="279" r:id="rId11"/>
    <p:sldId id="286" r:id="rId12"/>
    <p:sldId id="280" r:id="rId13"/>
    <p:sldId id="281" r:id="rId14"/>
    <p:sldId id="287" r:id="rId15"/>
    <p:sldId id="288" r:id="rId16"/>
    <p:sldId id="289" r:id="rId17"/>
    <p:sldId id="290" r:id="rId18"/>
    <p:sldId id="291" r:id="rId19"/>
    <p:sldId id="293" r:id="rId20"/>
    <p:sldId id="294" r:id="rId21"/>
    <p:sldId id="295" r:id="rId22"/>
    <p:sldId id="296" r:id="rId23"/>
    <p:sldId id="340"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55" r:id="rId53"/>
    <p:sldId id="341" r:id="rId54"/>
    <p:sldId id="342" r:id="rId55"/>
    <p:sldId id="343" r:id="rId56"/>
    <p:sldId id="344" r:id="rId57"/>
    <p:sldId id="345" r:id="rId58"/>
    <p:sldId id="346" r:id="rId59"/>
    <p:sldId id="347" r:id="rId60"/>
    <p:sldId id="348" r:id="rId61"/>
    <p:sldId id="349" r:id="rId62"/>
    <p:sldId id="350" r:id="rId63"/>
    <p:sldId id="351" r:id="rId64"/>
    <p:sldId id="352" r:id="rId65"/>
    <p:sldId id="353" r:id="rId66"/>
    <p:sldId id="354"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p:scale>
          <a:sx n="150" d="100"/>
          <a:sy n="150" d="100"/>
        </p:scale>
        <p:origin x="1136" y="56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CF4803-86E3-4755-A3E9-2CBDC133162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478F130-7731-4DCA-9810-3DDF29C5A5B1}">
      <dgm:prSet phldrT="[Text]" custT="1"/>
      <dgm:spPr>
        <a:xfrm>
          <a:off x="2258627" y="3297190"/>
          <a:ext cx="1953801" cy="155175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smtClean="0">
              <a:solidFill>
                <a:sysClr val="window" lastClr="FFFFFF"/>
              </a:solidFill>
              <a:latin typeface="Calibri"/>
              <a:ea typeface="+mn-ea"/>
              <a:cs typeface="+mn-cs"/>
            </a:rPr>
            <a:t>Review and Consideration  </a:t>
          </a:r>
          <a:r>
            <a:rPr lang="en-US" sz="1600" dirty="0" smtClean="0">
              <a:solidFill>
                <a:sysClr val="window" lastClr="FFFFFF"/>
              </a:solidFill>
              <a:latin typeface="Calibri"/>
              <a:ea typeface="+mn-ea"/>
              <a:cs typeface="+mn-cs"/>
            </a:rPr>
            <a:t>by the MOP </a:t>
          </a:r>
          <a:endParaRPr lang="en-US" sz="1600" dirty="0">
            <a:solidFill>
              <a:sysClr val="window" lastClr="FFFFFF"/>
            </a:solidFill>
            <a:latin typeface="Calibri"/>
            <a:ea typeface="+mn-ea"/>
            <a:cs typeface="+mn-cs"/>
          </a:endParaRPr>
        </a:p>
      </dgm:t>
    </dgm:pt>
    <dgm:pt modelId="{B90F6DCD-80C1-4F4E-B22B-E1C90F888316}" type="parTrans" cxnId="{200497F2-E982-4B0F-87E6-82E5DA9F6658}">
      <dgm:prSet/>
      <dgm:spPr/>
      <dgm:t>
        <a:bodyPr/>
        <a:lstStyle/>
        <a:p>
          <a:endParaRPr lang="en-US"/>
        </a:p>
      </dgm:t>
    </dgm:pt>
    <dgm:pt modelId="{9AF816CB-82AE-4E4B-83DD-DBBBB57D45CC}" type="sibTrans" cxnId="{200497F2-E982-4B0F-87E6-82E5DA9F6658}">
      <dgm:prSet/>
      <dgm:spPr>
        <a:xfrm rot="13500000">
          <a:off x="2269242" y="3001287"/>
          <a:ext cx="312726" cy="523717"/>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1E4CD82C-62BB-4750-8891-37B4A4FE2A1D}">
      <dgm:prSet custT="1"/>
      <dgm:spPr>
        <a:xfrm>
          <a:off x="2362199" y="2452"/>
          <a:ext cx="1746657" cy="155175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smtClean="0">
              <a:solidFill>
                <a:sysClr val="window" lastClr="FFFFFF"/>
              </a:solidFill>
              <a:latin typeface="Calibri"/>
              <a:ea typeface="+mn-ea"/>
              <a:cs typeface="+mn-cs"/>
            </a:rPr>
            <a:t>Finance Strategies</a:t>
          </a:r>
          <a:r>
            <a:rPr lang="en-US" sz="1600" dirty="0" smtClean="0">
              <a:solidFill>
                <a:sysClr val="window" lastClr="FFFFFF"/>
              </a:solidFill>
              <a:latin typeface="Calibri"/>
              <a:ea typeface="+mn-ea"/>
              <a:cs typeface="+mn-cs"/>
            </a:rPr>
            <a:t> </a:t>
          </a:r>
        </a:p>
        <a:p>
          <a:endParaRPr lang="en-US" sz="1600" dirty="0">
            <a:solidFill>
              <a:sysClr val="window" lastClr="FFFFFF"/>
            </a:solidFill>
            <a:latin typeface="Calibri"/>
            <a:ea typeface="+mn-ea"/>
            <a:cs typeface="+mn-cs"/>
          </a:endParaRPr>
        </a:p>
      </dgm:t>
    </dgm:pt>
    <dgm:pt modelId="{7FA51ED8-156F-4CBA-AA3E-8B60EB22EA2F}" type="parTrans" cxnId="{9C730FAD-E6E8-47FA-BCC2-501557D27D12}">
      <dgm:prSet/>
      <dgm:spPr/>
      <dgm:t>
        <a:bodyPr/>
        <a:lstStyle/>
        <a:p>
          <a:endParaRPr lang="en-US"/>
        </a:p>
      </dgm:t>
    </dgm:pt>
    <dgm:pt modelId="{3307A5A6-1A77-414A-B922-D1F1352A72EA}" type="sibTrans" cxnId="{9C730FAD-E6E8-47FA-BCC2-501557D27D12}">
      <dgm:prSet/>
      <dgm:spPr>
        <a:xfrm rot="2700000">
          <a:off x="3866348" y="1319952"/>
          <a:ext cx="345319" cy="523717"/>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62E62679-0ECC-47BE-87E6-1009D475B78B}">
      <dgm:prSet custT="1"/>
      <dgm:spPr>
        <a:xfrm>
          <a:off x="3909914" y="1649821"/>
          <a:ext cx="1945964" cy="155175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smtClean="0">
              <a:solidFill>
                <a:sysClr val="window" lastClr="FFFFFF"/>
              </a:solidFill>
              <a:latin typeface="Calibri"/>
              <a:ea typeface="+mn-ea"/>
              <a:cs typeface="+mn-cs"/>
            </a:rPr>
            <a:t>Synthesis of Finance Strategies </a:t>
          </a:r>
          <a:br>
            <a:rPr lang="en-US" sz="1600" b="1" dirty="0" smtClean="0">
              <a:solidFill>
                <a:sysClr val="window" lastClr="FFFFFF"/>
              </a:solidFill>
              <a:latin typeface="Calibri"/>
              <a:ea typeface="+mn-ea"/>
              <a:cs typeface="+mn-cs"/>
            </a:rPr>
          </a:br>
          <a:r>
            <a:rPr lang="en-US" sz="1600" dirty="0" smtClean="0">
              <a:solidFill>
                <a:sysClr val="window" lastClr="FFFFFF"/>
              </a:solidFill>
              <a:latin typeface="Calibri"/>
              <a:ea typeface="+mn-ea"/>
              <a:cs typeface="+mn-cs"/>
            </a:rPr>
            <a:t>by SCF</a:t>
          </a:r>
        </a:p>
      </dgm:t>
    </dgm:pt>
    <dgm:pt modelId="{FA7B218A-2385-4294-9E88-28C8DEF29A86}" type="parTrans" cxnId="{A71B6161-1B8F-4DE9-B04A-E416ABD626D1}">
      <dgm:prSet/>
      <dgm:spPr/>
      <dgm:t>
        <a:bodyPr/>
        <a:lstStyle/>
        <a:p>
          <a:endParaRPr lang="en-US"/>
        </a:p>
      </dgm:t>
    </dgm:pt>
    <dgm:pt modelId="{14062DA6-D209-44D2-8941-990FE1ED8200}" type="sibTrans" cxnId="{A71B6161-1B8F-4DE9-B04A-E416ABD626D1}">
      <dgm:prSet/>
      <dgm:spPr>
        <a:xfrm rot="8100000">
          <a:off x="3903841" y="2980554"/>
          <a:ext cx="324683" cy="523717"/>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F6C366BE-3182-40BC-B5E1-3FE1FA9C4AC5}">
      <dgm:prSet phldrT="[Text]" custT="1"/>
      <dgm:spPr>
        <a:xfrm>
          <a:off x="544920" y="1649821"/>
          <a:ext cx="2086476" cy="155175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smtClean="0">
              <a:solidFill>
                <a:sysClr val="window" lastClr="FFFFFF"/>
              </a:solidFill>
              <a:latin typeface="Calibri"/>
              <a:ea typeface="+mn-ea"/>
              <a:cs typeface="+mn-cs"/>
            </a:rPr>
            <a:t>Enhanced Action</a:t>
          </a:r>
          <a:r>
            <a:rPr lang="en-US" sz="1200" dirty="0" smtClean="0">
              <a:solidFill>
                <a:sysClr val="window" lastClr="FFFFFF"/>
              </a:solidFill>
              <a:latin typeface="Calibri"/>
              <a:ea typeface="+mn-ea"/>
              <a:cs typeface="+mn-cs"/>
            </a:rPr>
            <a:t> </a:t>
          </a:r>
          <a:br>
            <a:rPr lang="en-US" sz="1200" dirty="0" smtClean="0">
              <a:solidFill>
                <a:sysClr val="window" lastClr="FFFFFF"/>
              </a:solidFill>
              <a:latin typeface="Calibri"/>
              <a:ea typeface="+mn-ea"/>
              <a:cs typeface="+mn-cs"/>
            </a:rPr>
          </a:br>
          <a:r>
            <a:rPr lang="en-US" sz="1400" dirty="0" smtClean="0">
              <a:solidFill>
                <a:sysClr val="window" lastClr="FFFFFF"/>
              </a:solidFill>
              <a:latin typeface="Calibri"/>
              <a:ea typeface="+mn-ea"/>
              <a:cs typeface="+mn-cs"/>
            </a:rPr>
            <a:t>e.g. scaled up finance</a:t>
          </a:r>
          <a:r>
            <a:rPr lang="en-US" sz="1200" dirty="0" smtClean="0">
              <a:solidFill>
                <a:sysClr val="window" lastClr="FFFFFF"/>
              </a:solidFill>
              <a:latin typeface="Calibri"/>
              <a:ea typeface="+mn-ea"/>
              <a:cs typeface="+mn-cs"/>
            </a:rPr>
            <a:t>.</a:t>
          </a:r>
          <a:endParaRPr lang="en-US" sz="1200" dirty="0">
            <a:solidFill>
              <a:sysClr val="window" lastClr="FFFFFF"/>
            </a:solidFill>
            <a:latin typeface="Calibri"/>
            <a:ea typeface="+mn-ea"/>
            <a:cs typeface="+mn-cs"/>
          </a:endParaRPr>
        </a:p>
      </dgm:t>
    </dgm:pt>
    <dgm:pt modelId="{D3EC67EA-3EE2-4C72-BF82-C5A8CEEF25E4}" type="parTrans" cxnId="{7F9D3C36-88BD-48F9-B4B2-A5907E0AB9C2}">
      <dgm:prSet/>
      <dgm:spPr/>
      <dgm:t>
        <a:bodyPr/>
        <a:lstStyle/>
        <a:p>
          <a:endParaRPr lang="en-US"/>
        </a:p>
      </dgm:t>
    </dgm:pt>
    <dgm:pt modelId="{D4FAF9C5-D019-4E92-A262-4D1A5F9BE3F5}" type="sibTrans" cxnId="{7F9D3C36-88BD-48F9-B4B2-A5907E0AB9C2}">
      <dgm:prSet/>
      <dgm:spPr>
        <a:xfrm rot="18900000">
          <a:off x="2259760" y="1325558"/>
          <a:ext cx="333362" cy="523717"/>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2E650F18-ED4C-4F03-983E-1B1ABD1E86E3}" type="pres">
      <dgm:prSet presAssocID="{20CF4803-86E3-4755-A3E9-2CBDC133162C}" presName="cycle" presStyleCnt="0">
        <dgm:presLayoutVars>
          <dgm:dir/>
          <dgm:resizeHandles val="exact"/>
        </dgm:presLayoutVars>
      </dgm:prSet>
      <dgm:spPr/>
      <dgm:t>
        <a:bodyPr/>
        <a:lstStyle/>
        <a:p>
          <a:endParaRPr lang="en-US"/>
        </a:p>
      </dgm:t>
    </dgm:pt>
    <dgm:pt modelId="{653A62B8-F8B7-4C58-A561-FE87D59B84E8}" type="pres">
      <dgm:prSet presAssocID="{1E4CD82C-62BB-4750-8891-37B4A4FE2A1D}" presName="node" presStyleLbl="node1" presStyleIdx="0" presStyleCnt="4" custScaleX="112560">
        <dgm:presLayoutVars>
          <dgm:bulletEnabled val="1"/>
        </dgm:presLayoutVars>
      </dgm:prSet>
      <dgm:spPr/>
      <dgm:t>
        <a:bodyPr/>
        <a:lstStyle/>
        <a:p>
          <a:endParaRPr lang="en-US"/>
        </a:p>
      </dgm:t>
    </dgm:pt>
    <dgm:pt modelId="{B702B38A-F985-4179-8F1F-6616DCF15F7D}" type="pres">
      <dgm:prSet presAssocID="{3307A5A6-1A77-414A-B922-D1F1352A72EA}" presName="sibTrans" presStyleLbl="sibTrans2D1" presStyleIdx="0" presStyleCnt="4"/>
      <dgm:spPr/>
      <dgm:t>
        <a:bodyPr/>
        <a:lstStyle/>
        <a:p>
          <a:endParaRPr lang="en-US"/>
        </a:p>
      </dgm:t>
    </dgm:pt>
    <dgm:pt modelId="{01BAB099-14CF-468D-A314-C075BCFDD55F}" type="pres">
      <dgm:prSet presAssocID="{3307A5A6-1A77-414A-B922-D1F1352A72EA}" presName="connectorText" presStyleLbl="sibTrans2D1" presStyleIdx="0" presStyleCnt="4"/>
      <dgm:spPr/>
      <dgm:t>
        <a:bodyPr/>
        <a:lstStyle/>
        <a:p>
          <a:endParaRPr lang="en-US"/>
        </a:p>
      </dgm:t>
    </dgm:pt>
    <dgm:pt modelId="{5774795E-B2BF-47DC-8485-33F4463584DB}" type="pres">
      <dgm:prSet presAssocID="{62E62679-0ECC-47BE-87E6-1009D475B78B}" presName="node" presStyleLbl="node1" presStyleIdx="1" presStyleCnt="4" custScaleX="125404">
        <dgm:presLayoutVars>
          <dgm:bulletEnabled val="1"/>
        </dgm:presLayoutVars>
      </dgm:prSet>
      <dgm:spPr/>
      <dgm:t>
        <a:bodyPr/>
        <a:lstStyle/>
        <a:p>
          <a:endParaRPr lang="en-US"/>
        </a:p>
      </dgm:t>
    </dgm:pt>
    <dgm:pt modelId="{EB697F7A-FBF3-4EFF-805C-4F21E67CEB8E}" type="pres">
      <dgm:prSet presAssocID="{14062DA6-D209-44D2-8941-990FE1ED8200}" presName="sibTrans" presStyleLbl="sibTrans2D1" presStyleIdx="1" presStyleCnt="4"/>
      <dgm:spPr/>
      <dgm:t>
        <a:bodyPr/>
        <a:lstStyle/>
        <a:p>
          <a:endParaRPr lang="en-US"/>
        </a:p>
      </dgm:t>
    </dgm:pt>
    <dgm:pt modelId="{77EC37EE-E5F9-49ED-B4DC-E4C353C9BD82}" type="pres">
      <dgm:prSet presAssocID="{14062DA6-D209-44D2-8941-990FE1ED8200}" presName="connectorText" presStyleLbl="sibTrans2D1" presStyleIdx="1" presStyleCnt="4"/>
      <dgm:spPr/>
      <dgm:t>
        <a:bodyPr/>
        <a:lstStyle/>
        <a:p>
          <a:endParaRPr lang="en-US"/>
        </a:p>
      </dgm:t>
    </dgm:pt>
    <dgm:pt modelId="{73EBB6DF-DCA1-4F4F-9BA6-06B561FD9C5C}" type="pres">
      <dgm:prSet presAssocID="{A478F130-7731-4DCA-9810-3DDF29C5A5B1}" presName="node" presStyleLbl="node1" presStyleIdx="2" presStyleCnt="4" custScaleX="125909">
        <dgm:presLayoutVars>
          <dgm:bulletEnabled val="1"/>
        </dgm:presLayoutVars>
      </dgm:prSet>
      <dgm:spPr/>
      <dgm:t>
        <a:bodyPr/>
        <a:lstStyle/>
        <a:p>
          <a:endParaRPr lang="en-US"/>
        </a:p>
      </dgm:t>
    </dgm:pt>
    <dgm:pt modelId="{7B72B332-4EE4-451E-A2C5-98FFEC9C4385}" type="pres">
      <dgm:prSet presAssocID="{9AF816CB-82AE-4E4B-83DD-DBBBB57D45CC}" presName="sibTrans" presStyleLbl="sibTrans2D1" presStyleIdx="2" presStyleCnt="4"/>
      <dgm:spPr/>
      <dgm:t>
        <a:bodyPr/>
        <a:lstStyle/>
        <a:p>
          <a:endParaRPr lang="en-US"/>
        </a:p>
      </dgm:t>
    </dgm:pt>
    <dgm:pt modelId="{739E9E18-4D28-42EB-9D96-DF951C0C5B40}" type="pres">
      <dgm:prSet presAssocID="{9AF816CB-82AE-4E4B-83DD-DBBBB57D45CC}" presName="connectorText" presStyleLbl="sibTrans2D1" presStyleIdx="2" presStyleCnt="4"/>
      <dgm:spPr/>
      <dgm:t>
        <a:bodyPr/>
        <a:lstStyle/>
        <a:p>
          <a:endParaRPr lang="en-US"/>
        </a:p>
      </dgm:t>
    </dgm:pt>
    <dgm:pt modelId="{42DEA227-E063-46AF-B863-A6934802C04D}" type="pres">
      <dgm:prSet presAssocID="{F6C366BE-3182-40BC-B5E1-3FE1FA9C4AC5}" presName="node" presStyleLbl="node1" presStyleIdx="3" presStyleCnt="4" custScaleX="134459">
        <dgm:presLayoutVars>
          <dgm:bulletEnabled val="1"/>
        </dgm:presLayoutVars>
      </dgm:prSet>
      <dgm:spPr/>
      <dgm:t>
        <a:bodyPr/>
        <a:lstStyle/>
        <a:p>
          <a:endParaRPr lang="en-US"/>
        </a:p>
      </dgm:t>
    </dgm:pt>
    <dgm:pt modelId="{CCCE0F9F-F656-4F60-8AA3-21A1FB11FBBA}" type="pres">
      <dgm:prSet presAssocID="{D4FAF9C5-D019-4E92-A262-4D1A5F9BE3F5}" presName="sibTrans" presStyleLbl="sibTrans2D1" presStyleIdx="3" presStyleCnt="4"/>
      <dgm:spPr/>
      <dgm:t>
        <a:bodyPr/>
        <a:lstStyle/>
        <a:p>
          <a:endParaRPr lang="en-US"/>
        </a:p>
      </dgm:t>
    </dgm:pt>
    <dgm:pt modelId="{BFD8E554-E464-4176-AC0B-3BC94ED4C8C6}" type="pres">
      <dgm:prSet presAssocID="{D4FAF9C5-D019-4E92-A262-4D1A5F9BE3F5}" presName="connectorText" presStyleLbl="sibTrans2D1" presStyleIdx="3" presStyleCnt="4"/>
      <dgm:spPr/>
      <dgm:t>
        <a:bodyPr/>
        <a:lstStyle/>
        <a:p>
          <a:endParaRPr lang="en-US"/>
        </a:p>
      </dgm:t>
    </dgm:pt>
  </dgm:ptLst>
  <dgm:cxnLst>
    <dgm:cxn modelId="{D87C174B-073D-44C7-BBED-09BA1CFE5904}" type="presOf" srcId="{3307A5A6-1A77-414A-B922-D1F1352A72EA}" destId="{01BAB099-14CF-468D-A314-C075BCFDD55F}" srcOrd="1" destOrd="0" presId="urn:microsoft.com/office/officeart/2005/8/layout/cycle2"/>
    <dgm:cxn modelId="{B59EEEBE-9CEE-4667-8F60-50BFF243AC06}" type="presOf" srcId="{20CF4803-86E3-4755-A3E9-2CBDC133162C}" destId="{2E650F18-ED4C-4F03-983E-1B1ABD1E86E3}" srcOrd="0" destOrd="0" presId="urn:microsoft.com/office/officeart/2005/8/layout/cycle2"/>
    <dgm:cxn modelId="{55F1FAB4-5BC6-4F75-A614-63C7AC2235C4}" type="presOf" srcId="{D4FAF9C5-D019-4E92-A262-4D1A5F9BE3F5}" destId="{BFD8E554-E464-4176-AC0B-3BC94ED4C8C6}" srcOrd="1" destOrd="0" presId="urn:microsoft.com/office/officeart/2005/8/layout/cycle2"/>
    <dgm:cxn modelId="{B04F8708-45D6-4B69-BC7F-64697D7BA5D2}" type="presOf" srcId="{9AF816CB-82AE-4E4B-83DD-DBBBB57D45CC}" destId="{7B72B332-4EE4-451E-A2C5-98FFEC9C4385}" srcOrd="0" destOrd="0" presId="urn:microsoft.com/office/officeart/2005/8/layout/cycle2"/>
    <dgm:cxn modelId="{78103655-AAC7-42FE-847F-D6F11A9B64FC}" type="presOf" srcId="{A478F130-7731-4DCA-9810-3DDF29C5A5B1}" destId="{73EBB6DF-DCA1-4F4F-9BA6-06B561FD9C5C}" srcOrd="0" destOrd="0" presId="urn:microsoft.com/office/officeart/2005/8/layout/cycle2"/>
    <dgm:cxn modelId="{8D21E224-5D04-4866-80AA-187498FD9588}" type="presOf" srcId="{3307A5A6-1A77-414A-B922-D1F1352A72EA}" destId="{B702B38A-F985-4179-8F1F-6616DCF15F7D}" srcOrd="0" destOrd="0" presId="urn:microsoft.com/office/officeart/2005/8/layout/cycle2"/>
    <dgm:cxn modelId="{76C73BB7-6CE8-4FAA-820C-0235C86650B0}" type="presOf" srcId="{14062DA6-D209-44D2-8941-990FE1ED8200}" destId="{EB697F7A-FBF3-4EFF-805C-4F21E67CEB8E}" srcOrd="0" destOrd="0" presId="urn:microsoft.com/office/officeart/2005/8/layout/cycle2"/>
    <dgm:cxn modelId="{BE69B11E-7D92-49E4-9296-AA8518AF3910}" type="presOf" srcId="{1E4CD82C-62BB-4750-8891-37B4A4FE2A1D}" destId="{653A62B8-F8B7-4C58-A561-FE87D59B84E8}" srcOrd="0" destOrd="0" presId="urn:microsoft.com/office/officeart/2005/8/layout/cycle2"/>
    <dgm:cxn modelId="{A71B6161-1B8F-4DE9-B04A-E416ABD626D1}" srcId="{20CF4803-86E3-4755-A3E9-2CBDC133162C}" destId="{62E62679-0ECC-47BE-87E6-1009D475B78B}" srcOrd="1" destOrd="0" parTransId="{FA7B218A-2385-4294-9E88-28C8DEF29A86}" sibTransId="{14062DA6-D209-44D2-8941-990FE1ED8200}"/>
    <dgm:cxn modelId="{1B3574C5-A3E7-4954-8518-EDEB30D88529}" type="presOf" srcId="{F6C366BE-3182-40BC-B5E1-3FE1FA9C4AC5}" destId="{42DEA227-E063-46AF-B863-A6934802C04D}" srcOrd="0" destOrd="0" presId="urn:microsoft.com/office/officeart/2005/8/layout/cycle2"/>
    <dgm:cxn modelId="{E3751ABE-770C-4DCE-AB94-FF367E4AC5AB}" type="presOf" srcId="{D4FAF9C5-D019-4E92-A262-4D1A5F9BE3F5}" destId="{CCCE0F9F-F656-4F60-8AA3-21A1FB11FBBA}" srcOrd="0" destOrd="0" presId="urn:microsoft.com/office/officeart/2005/8/layout/cycle2"/>
    <dgm:cxn modelId="{9C730FAD-E6E8-47FA-BCC2-501557D27D12}" srcId="{20CF4803-86E3-4755-A3E9-2CBDC133162C}" destId="{1E4CD82C-62BB-4750-8891-37B4A4FE2A1D}" srcOrd="0" destOrd="0" parTransId="{7FA51ED8-156F-4CBA-AA3E-8B60EB22EA2F}" sibTransId="{3307A5A6-1A77-414A-B922-D1F1352A72EA}"/>
    <dgm:cxn modelId="{25C38156-D541-4861-8F52-870F8E6AF0E1}" type="presOf" srcId="{9AF816CB-82AE-4E4B-83DD-DBBBB57D45CC}" destId="{739E9E18-4D28-42EB-9D96-DF951C0C5B40}" srcOrd="1" destOrd="0" presId="urn:microsoft.com/office/officeart/2005/8/layout/cycle2"/>
    <dgm:cxn modelId="{D31A6584-3036-47A7-A2FB-3CEBD82CE774}" type="presOf" srcId="{62E62679-0ECC-47BE-87E6-1009D475B78B}" destId="{5774795E-B2BF-47DC-8485-33F4463584DB}" srcOrd="0" destOrd="0" presId="urn:microsoft.com/office/officeart/2005/8/layout/cycle2"/>
    <dgm:cxn modelId="{DBFCA81B-CBDE-4A4C-A968-B79AF839E73E}" type="presOf" srcId="{14062DA6-D209-44D2-8941-990FE1ED8200}" destId="{77EC37EE-E5F9-49ED-B4DC-E4C353C9BD82}" srcOrd="1" destOrd="0" presId="urn:microsoft.com/office/officeart/2005/8/layout/cycle2"/>
    <dgm:cxn modelId="{200497F2-E982-4B0F-87E6-82E5DA9F6658}" srcId="{20CF4803-86E3-4755-A3E9-2CBDC133162C}" destId="{A478F130-7731-4DCA-9810-3DDF29C5A5B1}" srcOrd="2" destOrd="0" parTransId="{B90F6DCD-80C1-4F4E-B22B-E1C90F888316}" sibTransId="{9AF816CB-82AE-4E4B-83DD-DBBBB57D45CC}"/>
    <dgm:cxn modelId="{7F9D3C36-88BD-48F9-B4B2-A5907E0AB9C2}" srcId="{20CF4803-86E3-4755-A3E9-2CBDC133162C}" destId="{F6C366BE-3182-40BC-B5E1-3FE1FA9C4AC5}" srcOrd="3" destOrd="0" parTransId="{D3EC67EA-3EE2-4C72-BF82-C5A8CEEF25E4}" sibTransId="{D4FAF9C5-D019-4E92-A262-4D1A5F9BE3F5}"/>
    <dgm:cxn modelId="{B51367CB-4A04-40AE-83DC-35CA93654CA0}" type="presParOf" srcId="{2E650F18-ED4C-4F03-983E-1B1ABD1E86E3}" destId="{653A62B8-F8B7-4C58-A561-FE87D59B84E8}" srcOrd="0" destOrd="0" presId="urn:microsoft.com/office/officeart/2005/8/layout/cycle2"/>
    <dgm:cxn modelId="{78710741-2868-4FDB-B514-7517B955A7E2}" type="presParOf" srcId="{2E650F18-ED4C-4F03-983E-1B1ABD1E86E3}" destId="{B702B38A-F985-4179-8F1F-6616DCF15F7D}" srcOrd="1" destOrd="0" presId="urn:microsoft.com/office/officeart/2005/8/layout/cycle2"/>
    <dgm:cxn modelId="{98466C0C-2154-4BCA-90D9-E6C46F13DCF8}" type="presParOf" srcId="{B702B38A-F985-4179-8F1F-6616DCF15F7D}" destId="{01BAB099-14CF-468D-A314-C075BCFDD55F}" srcOrd="0" destOrd="0" presId="urn:microsoft.com/office/officeart/2005/8/layout/cycle2"/>
    <dgm:cxn modelId="{5F89CF71-1BCD-4DC7-A18F-D6C5B333EEFF}" type="presParOf" srcId="{2E650F18-ED4C-4F03-983E-1B1ABD1E86E3}" destId="{5774795E-B2BF-47DC-8485-33F4463584DB}" srcOrd="2" destOrd="0" presId="urn:microsoft.com/office/officeart/2005/8/layout/cycle2"/>
    <dgm:cxn modelId="{DF019452-32D7-4CFF-BE69-60047255F5BB}" type="presParOf" srcId="{2E650F18-ED4C-4F03-983E-1B1ABD1E86E3}" destId="{EB697F7A-FBF3-4EFF-805C-4F21E67CEB8E}" srcOrd="3" destOrd="0" presId="urn:microsoft.com/office/officeart/2005/8/layout/cycle2"/>
    <dgm:cxn modelId="{872513AA-45D9-432F-A620-193F55854101}" type="presParOf" srcId="{EB697F7A-FBF3-4EFF-805C-4F21E67CEB8E}" destId="{77EC37EE-E5F9-49ED-B4DC-E4C353C9BD82}" srcOrd="0" destOrd="0" presId="urn:microsoft.com/office/officeart/2005/8/layout/cycle2"/>
    <dgm:cxn modelId="{6F63564E-20F5-47AB-A38D-08E72E848976}" type="presParOf" srcId="{2E650F18-ED4C-4F03-983E-1B1ABD1E86E3}" destId="{73EBB6DF-DCA1-4F4F-9BA6-06B561FD9C5C}" srcOrd="4" destOrd="0" presId="urn:microsoft.com/office/officeart/2005/8/layout/cycle2"/>
    <dgm:cxn modelId="{3E280410-23B6-44D4-8F4A-0B3E428A5E49}" type="presParOf" srcId="{2E650F18-ED4C-4F03-983E-1B1ABD1E86E3}" destId="{7B72B332-4EE4-451E-A2C5-98FFEC9C4385}" srcOrd="5" destOrd="0" presId="urn:microsoft.com/office/officeart/2005/8/layout/cycle2"/>
    <dgm:cxn modelId="{E33308F9-84B5-4C21-A118-4EE535FEC6BE}" type="presParOf" srcId="{7B72B332-4EE4-451E-A2C5-98FFEC9C4385}" destId="{739E9E18-4D28-42EB-9D96-DF951C0C5B40}" srcOrd="0" destOrd="0" presId="urn:microsoft.com/office/officeart/2005/8/layout/cycle2"/>
    <dgm:cxn modelId="{E7B28981-7989-45B0-BFFD-E905821B6C25}" type="presParOf" srcId="{2E650F18-ED4C-4F03-983E-1B1ABD1E86E3}" destId="{42DEA227-E063-46AF-B863-A6934802C04D}" srcOrd="6" destOrd="0" presId="urn:microsoft.com/office/officeart/2005/8/layout/cycle2"/>
    <dgm:cxn modelId="{7D354A35-BCDC-405D-81C2-451421042FB5}" type="presParOf" srcId="{2E650F18-ED4C-4F03-983E-1B1ABD1E86E3}" destId="{CCCE0F9F-F656-4F60-8AA3-21A1FB11FBBA}" srcOrd="7" destOrd="0" presId="urn:microsoft.com/office/officeart/2005/8/layout/cycle2"/>
    <dgm:cxn modelId="{113672E6-63AD-4EB4-A859-EC73BD1CB5C3}" type="presParOf" srcId="{CCCE0F9F-F656-4F60-8AA3-21A1FB11FBBA}" destId="{BFD8E554-E464-4176-AC0B-3BC94ED4C8C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A62B8-F8B7-4C58-A561-FE87D59B84E8}">
      <dsp:nvSpPr>
        <dsp:cNvPr id="0" name=""/>
        <dsp:cNvSpPr/>
      </dsp:nvSpPr>
      <dsp:spPr>
        <a:xfrm>
          <a:off x="1884240" y="375"/>
          <a:ext cx="1472341" cy="130805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 lastClr="FFFFFF"/>
              </a:solidFill>
              <a:latin typeface="Calibri"/>
              <a:ea typeface="+mn-ea"/>
              <a:cs typeface="+mn-cs"/>
            </a:rPr>
            <a:t>Finance Strategies</a:t>
          </a:r>
          <a:r>
            <a:rPr lang="en-US" sz="1600" kern="1200" dirty="0" smtClean="0">
              <a:solidFill>
                <a:sysClr val="window" lastClr="FFFFFF"/>
              </a:solidFill>
              <a:latin typeface="Calibri"/>
              <a:ea typeface="+mn-ea"/>
              <a:cs typeface="+mn-cs"/>
            </a:rPr>
            <a:t> </a:t>
          </a:r>
        </a:p>
        <a:p>
          <a:pPr lvl="0" algn="ctr" defTabSz="711200">
            <a:lnSpc>
              <a:spcPct val="90000"/>
            </a:lnSpc>
            <a:spcBef>
              <a:spcPct val="0"/>
            </a:spcBef>
            <a:spcAft>
              <a:spcPct val="35000"/>
            </a:spcAft>
          </a:pPr>
          <a:endParaRPr lang="en-US" sz="1600" kern="1200" dirty="0">
            <a:solidFill>
              <a:sysClr val="window" lastClr="FFFFFF"/>
            </a:solidFill>
            <a:latin typeface="Calibri"/>
            <a:ea typeface="+mn-ea"/>
            <a:cs typeface="+mn-cs"/>
          </a:endParaRPr>
        </a:p>
      </dsp:txBody>
      <dsp:txXfrm>
        <a:off x="2099859" y="191934"/>
        <a:ext cx="1041103" cy="924932"/>
      </dsp:txXfrm>
    </dsp:sp>
    <dsp:sp modelId="{B702B38A-F985-4179-8F1F-6616DCF15F7D}">
      <dsp:nvSpPr>
        <dsp:cNvPr id="0" name=""/>
        <dsp:cNvSpPr/>
      </dsp:nvSpPr>
      <dsp:spPr>
        <a:xfrm rot="2700000">
          <a:off x="3152342" y="1111761"/>
          <a:ext cx="292325" cy="441467"/>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ysClr val="window" lastClr="FFFFFF"/>
            </a:solidFill>
            <a:latin typeface="Calibri"/>
            <a:ea typeface="+mn-ea"/>
            <a:cs typeface="+mn-cs"/>
          </a:endParaRPr>
        </a:p>
      </dsp:txBody>
      <dsp:txXfrm>
        <a:off x="3165185" y="1169048"/>
        <a:ext cx="204628" cy="264881"/>
      </dsp:txXfrm>
    </dsp:sp>
    <dsp:sp modelId="{5774795E-B2BF-47DC-8485-33F4463584DB}">
      <dsp:nvSpPr>
        <dsp:cNvPr id="0" name=""/>
        <dsp:cNvSpPr/>
      </dsp:nvSpPr>
      <dsp:spPr>
        <a:xfrm>
          <a:off x="3190536" y="1390674"/>
          <a:ext cx="1640347" cy="130805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 lastClr="FFFFFF"/>
              </a:solidFill>
              <a:latin typeface="Calibri"/>
              <a:ea typeface="+mn-ea"/>
              <a:cs typeface="+mn-cs"/>
            </a:rPr>
            <a:t>Synthesis of Finance Strategies </a:t>
          </a:r>
          <a:br>
            <a:rPr lang="en-US" sz="1600" b="1" kern="1200" dirty="0" smtClean="0">
              <a:solidFill>
                <a:sysClr val="window" lastClr="FFFFFF"/>
              </a:solidFill>
              <a:latin typeface="Calibri"/>
              <a:ea typeface="+mn-ea"/>
              <a:cs typeface="+mn-cs"/>
            </a:rPr>
          </a:br>
          <a:r>
            <a:rPr lang="en-US" sz="1600" kern="1200" dirty="0" smtClean="0">
              <a:solidFill>
                <a:sysClr val="window" lastClr="FFFFFF"/>
              </a:solidFill>
              <a:latin typeface="Calibri"/>
              <a:ea typeface="+mn-ea"/>
              <a:cs typeface="+mn-cs"/>
            </a:rPr>
            <a:t>by SCF</a:t>
          </a:r>
        </a:p>
      </dsp:txBody>
      <dsp:txXfrm>
        <a:off x="3430759" y="1582233"/>
        <a:ext cx="1159901" cy="924932"/>
      </dsp:txXfrm>
    </dsp:sp>
    <dsp:sp modelId="{EB697F7A-FBF3-4EFF-805C-4F21E67CEB8E}">
      <dsp:nvSpPr>
        <dsp:cNvPr id="0" name=""/>
        <dsp:cNvSpPr/>
      </dsp:nvSpPr>
      <dsp:spPr>
        <a:xfrm rot="8100000">
          <a:off x="3183996" y="2513215"/>
          <a:ext cx="274929" cy="441467"/>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ysClr val="window" lastClr="FFFFFF"/>
            </a:solidFill>
            <a:latin typeface="Calibri"/>
            <a:ea typeface="+mn-ea"/>
            <a:cs typeface="+mn-cs"/>
          </a:endParaRPr>
        </a:p>
      </dsp:txBody>
      <dsp:txXfrm rot="10800000">
        <a:off x="3254396" y="2572347"/>
        <a:ext cx="192450" cy="264881"/>
      </dsp:txXfrm>
    </dsp:sp>
    <dsp:sp modelId="{73EBB6DF-DCA1-4F4F-9BA6-06B561FD9C5C}">
      <dsp:nvSpPr>
        <dsp:cNvPr id="0" name=""/>
        <dsp:cNvSpPr/>
      </dsp:nvSpPr>
      <dsp:spPr>
        <a:xfrm>
          <a:off x="1796934" y="2780974"/>
          <a:ext cx="1646953" cy="130805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 lastClr="FFFFFF"/>
              </a:solidFill>
              <a:latin typeface="Calibri"/>
              <a:ea typeface="+mn-ea"/>
              <a:cs typeface="+mn-cs"/>
            </a:rPr>
            <a:t>Review and Consideration  </a:t>
          </a:r>
          <a:r>
            <a:rPr lang="en-US" sz="1600" kern="1200" dirty="0" smtClean="0">
              <a:solidFill>
                <a:sysClr val="window" lastClr="FFFFFF"/>
              </a:solidFill>
              <a:latin typeface="Calibri"/>
              <a:ea typeface="+mn-ea"/>
              <a:cs typeface="+mn-cs"/>
            </a:rPr>
            <a:t>by the MOP </a:t>
          </a:r>
          <a:endParaRPr lang="en-US" sz="1600" kern="1200" dirty="0">
            <a:solidFill>
              <a:sysClr val="window" lastClr="FFFFFF"/>
            </a:solidFill>
            <a:latin typeface="Calibri"/>
            <a:ea typeface="+mn-ea"/>
            <a:cs typeface="+mn-cs"/>
          </a:endParaRPr>
        </a:p>
      </dsp:txBody>
      <dsp:txXfrm>
        <a:off x="2038125" y="2972533"/>
        <a:ext cx="1164571" cy="924932"/>
      </dsp:txXfrm>
    </dsp:sp>
    <dsp:sp modelId="{7B72B332-4EE4-451E-A2C5-98FFEC9C4385}">
      <dsp:nvSpPr>
        <dsp:cNvPr id="0" name=""/>
        <dsp:cNvSpPr/>
      </dsp:nvSpPr>
      <dsp:spPr>
        <a:xfrm rot="13500000">
          <a:off x="1804461" y="2530741"/>
          <a:ext cx="264850" cy="441467"/>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ysClr val="window" lastClr="FFFFFF"/>
            </a:solidFill>
            <a:latin typeface="Calibri"/>
            <a:ea typeface="+mn-ea"/>
            <a:cs typeface="+mn-cs"/>
          </a:endParaRPr>
        </a:p>
      </dsp:txBody>
      <dsp:txXfrm rot="10800000">
        <a:off x="1872280" y="2647126"/>
        <a:ext cx="185395" cy="264881"/>
      </dsp:txXfrm>
    </dsp:sp>
    <dsp:sp modelId="{42DEA227-E063-46AF-B863-A6934802C04D}">
      <dsp:nvSpPr>
        <dsp:cNvPr id="0" name=""/>
        <dsp:cNvSpPr/>
      </dsp:nvSpPr>
      <dsp:spPr>
        <a:xfrm>
          <a:off x="350716" y="1390674"/>
          <a:ext cx="1758791" cy="130805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 lastClr="FFFFFF"/>
              </a:solidFill>
              <a:latin typeface="Calibri"/>
              <a:ea typeface="+mn-ea"/>
              <a:cs typeface="+mn-cs"/>
            </a:rPr>
            <a:t>Enhanced Action</a:t>
          </a:r>
          <a:r>
            <a:rPr lang="en-US" sz="1200" kern="1200" dirty="0" smtClean="0">
              <a:solidFill>
                <a:sysClr val="window" lastClr="FFFFFF"/>
              </a:solidFill>
              <a:latin typeface="Calibri"/>
              <a:ea typeface="+mn-ea"/>
              <a:cs typeface="+mn-cs"/>
            </a:rPr>
            <a:t> </a:t>
          </a:r>
          <a:br>
            <a:rPr lang="en-US" sz="1200" kern="1200" dirty="0" smtClean="0">
              <a:solidFill>
                <a:sysClr val="window" lastClr="FFFFFF"/>
              </a:solidFill>
              <a:latin typeface="Calibri"/>
              <a:ea typeface="+mn-ea"/>
              <a:cs typeface="+mn-cs"/>
            </a:rPr>
          </a:br>
          <a:r>
            <a:rPr lang="en-US" sz="1400" kern="1200" dirty="0" smtClean="0">
              <a:solidFill>
                <a:sysClr val="window" lastClr="FFFFFF"/>
              </a:solidFill>
              <a:latin typeface="Calibri"/>
              <a:ea typeface="+mn-ea"/>
              <a:cs typeface="+mn-cs"/>
            </a:rPr>
            <a:t>e.g. scaled up finance</a:t>
          </a:r>
          <a:r>
            <a:rPr lang="en-US" sz="1200" kern="1200" dirty="0" smtClean="0">
              <a:solidFill>
                <a:sysClr val="window" lastClr="FFFFFF"/>
              </a:solidFill>
              <a:latin typeface="Calibri"/>
              <a:ea typeface="+mn-ea"/>
              <a:cs typeface="+mn-cs"/>
            </a:rPr>
            <a:t>.</a:t>
          </a:r>
          <a:endParaRPr lang="en-US" sz="1200" kern="1200" dirty="0">
            <a:solidFill>
              <a:sysClr val="window" lastClr="FFFFFF"/>
            </a:solidFill>
            <a:latin typeface="Calibri"/>
            <a:ea typeface="+mn-ea"/>
            <a:cs typeface="+mn-cs"/>
          </a:endParaRPr>
        </a:p>
      </dsp:txBody>
      <dsp:txXfrm>
        <a:off x="608285" y="1582233"/>
        <a:ext cx="1243653" cy="924932"/>
      </dsp:txXfrm>
    </dsp:sp>
    <dsp:sp modelId="{CCCE0F9F-F656-4F60-8AA3-21A1FB11FBBA}">
      <dsp:nvSpPr>
        <dsp:cNvPr id="0" name=""/>
        <dsp:cNvSpPr/>
      </dsp:nvSpPr>
      <dsp:spPr>
        <a:xfrm rot="18900000">
          <a:off x="1796419" y="1116536"/>
          <a:ext cx="282245" cy="441467"/>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ysClr val="window" lastClr="FFFFFF"/>
            </a:solidFill>
            <a:latin typeface="Calibri"/>
            <a:ea typeface="+mn-ea"/>
            <a:cs typeface="+mn-cs"/>
          </a:endParaRPr>
        </a:p>
      </dsp:txBody>
      <dsp:txXfrm>
        <a:off x="1808819" y="1234765"/>
        <a:ext cx="197572" cy="26488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613A0-1A5A-4AFE-AB24-07418B6484EE}" type="datetimeFigureOut">
              <a:rPr lang="en-IN" smtClean="0"/>
              <a:t>27-03-2017</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D15C1-B5CC-45F2-A3E6-6A20EDD4DD5C}" type="slidenum">
              <a:rPr lang="en-IN" smtClean="0"/>
              <a:t>‹#›</a:t>
            </a:fld>
            <a:endParaRPr lang="en-IN"/>
          </a:p>
        </p:txBody>
      </p:sp>
    </p:spTree>
    <p:extLst>
      <p:ext uri="{BB962C8B-B14F-4D97-AF65-F5344CB8AC3E}">
        <p14:creationId xmlns:p14="http://schemas.microsoft.com/office/powerpoint/2010/main" val="102513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CD7C0B-B103-47BA-9EE7-7FBD8429EFCE}" type="slidenum">
              <a:rPr lang="en-US" smtClean="0"/>
              <a:pPr/>
              <a:t>2</a:t>
            </a:fld>
            <a:endParaRPr lang="en-US"/>
          </a:p>
        </p:txBody>
      </p:sp>
    </p:spTree>
    <p:extLst>
      <p:ext uri="{BB962C8B-B14F-4D97-AF65-F5344CB8AC3E}">
        <p14:creationId xmlns:p14="http://schemas.microsoft.com/office/powerpoint/2010/main" val="3819964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786055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556767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9DDE66-09AB-42E0-9B0B-D258F447A92D}" type="slidenum">
              <a:rPr lang="en-US">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558342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9DDE66-09AB-42E0-9B0B-D258F447A92D}" type="slidenum">
              <a:rPr lang="en-US">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252718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0091" lvl="1" indent="-171441">
              <a:buFontTx/>
              <a:buChar char="-"/>
            </a:pPr>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smtClean="0"/>
              <a:t>36</a:t>
            </a:fld>
            <a:endParaRPr lang="en-US"/>
          </a:p>
        </p:txBody>
      </p:sp>
    </p:spTree>
    <p:extLst>
      <p:ext uri="{BB962C8B-B14F-4D97-AF65-F5344CB8AC3E}">
        <p14:creationId xmlns:p14="http://schemas.microsoft.com/office/powerpoint/2010/main" val="3808065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8650" lvl="1" indent="0">
              <a:buFontTx/>
              <a:buNone/>
            </a:pPr>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smtClean="0"/>
              <a:t>37</a:t>
            </a:fld>
            <a:endParaRPr lang="en-US"/>
          </a:p>
        </p:txBody>
      </p:sp>
    </p:spTree>
    <p:extLst>
      <p:ext uri="{BB962C8B-B14F-4D97-AF65-F5344CB8AC3E}">
        <p14:creationId xmlns:p14="http://schemas.microsoft.com/office/powerpoint/2010/main" val="2488135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0091" lvl="1" indent="-171441">
              <a:buFontTx/>
              <a:buChar char="-"/>
            </a:pPr>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smtClean="0"/>
              <a:t>38</a:t>
            </a:fld>
            <a:endParaRPr lang="en-US"/>
          </a:p>
        </p:txBody>
      </p:sp>
    </p:spTree>
    <p:extLst>
      <p:ext uri="{BB962C8B-B14F-4D97-AF65-F5344CB8AC3E}">
        <p14:creationId xmlns:p14="http://schemas.microsoft.com/office/powerpoint/2010/main" val="1695363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0091" lvl="1" indent="-171441">
              <a:buFontTx/>
              <a:buChar char="-"/>
            </a:pPr>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smtClean="0"/>
              <a:t>39</a:t>
            </a:fld>
            <a:endParaRPr lang="en-US"/>
          </a:p>
        </p:txBody>
      </p:sp>
    </p:spTree>
    <p:extLst>
      <p:ext uri="{BB962C8B-B14F-4D97-AF65-F5344CB8AC3E}">
        <p14:creationId xmlns:p14="http://schemas.microsoft.com/office/powerpoint/2010/main" val="946460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9DDE66-09AB-42E0-9B0B-D258F447A92D}" type="slidenum">
              <a:rPr lang="en-US">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709075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79400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smtClean="0"/>
              <a:t>24</a:t>
            </a:fld>
            <a:endParaRPr lang="en-US" dirty="0"/>
          </a:p>
        </p:txBody>
      </p:sp>
    </p:spTree>
    <p:extLst>
      <p:ext uri="{BB962C8B-B14F-4D97-AF65-F5344CB8AC3E}">
        <p14:creationId xmlns:p14="http://schemas.microsoft.com/office/powerpoint/2010/main" val="2290481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204389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0091" lvl="1" indent="-171441">
              <a:buFontTx/>
              <a:buChar char="-"/>
            </a:pPr>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smtClean="0"/>
              <a:t>43</a:t>
            </a:fld>
            <a:endParaRPr lang="en-US"/>
          </a:p>
        </p:txBody>
      </p:sp>
    </p:spTree>
    <p:extLst>
      <p:ext uri="{BB962C8B-B14F-4D97-AF65-F5344CB8AC3E}">
        <p14:creationId xmlns:p14="http://schemas.microsoft.com/office/powerpoint/2010/main" val="3489350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0091" lvl="1" indent="-171441">
              <a:buFontTx/>
              <a:buChar char="-"/>
            </a:pPr>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smtClean="0"/>
              <a:t>44</a:t>
            </a:fld>
            <a:endParaRPr lang="en-US"/>
          </a:p>
        </p:txBody>
      </p:sp>
    </p:spTree>
    <p:extLst>
      <p:ext uri="{BB962C8B-B14F-4D97-AF65-F5344CB8AC3E}">
        <p14:creationId xmlns:p14="http://schemas.microsoft.com/office/powerpoint/2010/main" val="195564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0091" lvl="1" indent="-171441">
              <a:buFontTx/>
              <a:buChar char="-"/>
            </a:pPr>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smtClean="0"/>
              <a:t>45</a:t>
            </a:fld>
            <a:endParaRPr lang="en-US"/>
          </a:p>
        </p:txBody>
      </p:sp>
    </p:spTree>
    <p:extLst>
      <p:ext uri="{BB962C8B-B14F-4D97-AF65-F5344CB8AC3E}">
        <p14:creationId xmlns:p14="http://schemas.microsoft.com/office/powerpoint/2010/main" val="697173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617781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0091" lvl="1" indent="-171441">
              <a:buFontTx/>
              <a:buChar char="-"/>
            </a:pPr>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smtClean="0"/>
              <a:t>47</a:t>
            </a:fld>
            <a:endParaRPr lang="en-US"/>
          </a:p>
        </p:txBody>
      </p:sp>
    </p:spTree>
    <p:extLst>
      <p:ext uri="{BB962C8B-B14F-4D97-AF65-F5344CB8AC3E}">
        <p14:creationId xmlns:p14="http://schemas.microsoft.com/office/powerpoint/2010/main" val="783314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0091" lvl="1" indent="-171441">
              <a:buFontTx/>
              <a:buChar char="-"/>
            </a:pPr>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smtClean="0"/>
              <a:t>48</a:t>
            </a:fld>
            <a:endParaRPr lang="en-US"/>
          </a:p>
        </p:txBody>
      </p:sp>
    </p:spTree>
    <p:extLst>
      <p:ext uri="{BB962C8B-B14F-4D97-AF65-F5344CB8AC3E}">
        <p14:creationId xmlns:p14="http://schemas.microsoft.com/office/powerpoint/2010/main" val="2311878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64184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a:t>
            </a:r>
          </a:p>
          <a:p>
            <a:endParaRPr lang="en-US" dirty="0" smtClean="0"/>
          </a:p>
          <a:p>
            <a:r>
              <a:rPr lang="en-US" sz="1200" kern="1200" dirty="0" smtClean="0">
                <a:solidFill>
                  <a:schemeClr val="tx1"/>
                </a:solidFill>
                <a:effectLst/>
                <a:latin typeface="+mn-lt"/>
                <a:ea typeface="+mn-ea"/>
                <a:cs typeface="+mn-cs"/>
              </a:rPr>
              <a:t>Through our proposal, we are combining the </a:t>
            </a:r>
            <a:r>
              <a:rPr lang="en-US" sz="1200" kern="1200" dirty="0" err="1" smtClean="0">
                <a:solidFill>
                  <a:schemeClr val="tx1"/>
                </a:solidFill>
                <a:effectLst/>
                <a:latin typeface="+mn-lt"/>
                <a:ea typeface="+mn-ea"/>
                <a:cs typeface="+mn-cs"/>
              </a:rPr>
              <a:t>bindingness</a:t>
            </a:r>
            <a:r>
              <a:rPr lang="en-US" sz="1200" kern="1200" dirty="0" smtClean="0">
                <a:solidFill>
                  <a:schemeClr val="tx1"/>
                </a:solidFill>
                <a:effectLst/>
                <a:latin typeface="+mn-lt"/>
                <a:ea typeface="+mn-ea"/>
                <a:cs typeface="+mn-cs"/>
              </a:rPr>
              <a:t> of conduct and </a:t>
            </a:r>
            <a:r>
              <a:rPr lang="en-US" sz="1200" kern="1200" dirty="0" err="1" smtClean="0">
                <a:solidFill>
                  <a:schemeClr val="tx1"/>
                </a:solidFill>
                <a:effectLst/>
                <a:latin typeface="+mn-lt"/>
                <a:ea typeface="+mn-ea"/>
                <a:cs typeface="+mn-cs"/>
              </a:rPr>
              <a:t>bindingness</a:t>
            </a:r>
            <a:r>
              <a:rPr lang="en-US" sz="1200" kern="1200" dirty="0" smtClean="0">
                <a:solidFill>
                  <a:schemeClr val="tx1"/>
                </a:solidFill>
                <a:effectLst/>
                <a:latin typeface="+mn-lt"/>
                <a:ea typeface="+mn-ea"/>
                <a:cs typeface="+mn-cs"/>
              </a:rPr>
              <a:t> of result by:</a:t>
            </a:r>
          </a:p>
          <a:p>
            <a:pPr lvl="1"/>
            <a:r>
              <a:rPr lang="en-US" sz="1200" kern="1200" dirty="0" smtClean="0">
                <a:solidFill>
                  <a:schemeClr val="tx1"/>
                </a:solidFill>
                <a:effectLst/>
                <a:latin typeface="+mn-lt"/>
                <a:ea typeface="+mn-ea"/>
                <a:cs typeface="+mn-cs"/>
              </a:rPr>
              <a:t>- Having countries bound to implement their</a:t>
            </a:r>
            <a:r>
              <a:rPr lang="en-US" sz="1400" kern="1200" dirty="0" smtClean="0">
                <a:solidFill>
                  <a:schemeClr val="tx1"/>
                </a:solidFill>
                <a:effectLst/>
                <a:latin typeface="+mn-lt"/>
                <a:ea typeface="+mn-ea"/>
                <a:cs typeface="+mn-cs"/>
              </a:rPr>
              <a:t> mitigation commitments with a view to </a:t>
            </a:r>
            <a:r>
              <a:rPr lang="en-US" sz="1200" kern="1200" dirty="0" smtClean="0">
                <a:solidFill>
                  <a:schemeClr val="tx1"/>
                </a:solidFill>
                <a:effectLst/>
                <a:latin typeface="+mn-lt"/>
                <a:ea typeface="+mn-ea"/>
                <a:cs typeface="+mn-cs"/>
              </a:rPr>
              <a:t>induce policy change - (</a:t>
            </a:r>
            <a:r>
              <a:rPr lang="en-US" sz="1200" kern="1200" dirty="0" err="1" smtClean="0">
                <a:solidFill>
                  <a:schemeClr val="tx1"/>
                </a:solidFill>
                <a:effectLst/>
                <a:latin typeface="+mn-lt"/>
                <a:ea typeface="+mn-ea"/>
                <a:cs typeface="+mn-cs"/>
              </a:rPr>
              <a:t>bindingness</a:t>
            </a:r>
            <a:r>
              <a:rPr lang="en-US" sz="1200" kern="1200" dirty="0" smtClean="0">
                <a:solidFill>
                  <a:schemeClr val="tx1"/>
                </a:solidFill>
                <a:effectLst/>
                <a:latin typeface="+mn-lt"/>
                <a:ea typeface="+mn-ea"/>
                <a:cs typeface="+mn-cs"/>
              </a:rPr>
              <a:t> of conduct)</a:t>
            </a:r>
          </a:p>
          <a:p>
            <a:pPr marL="457200" lvl="1" indent="0">
              <a:buFontTx/>
              <a:buNone/>
            </a:pPr>
            <a:r>
              <a:rPr lang="en-US" sz="1200" kern="1200" dirty="0" smtClean="0">
                <a:solidFill>
                  <a:schemeClr val="tx1"/>
                </a:solidFill>
                <a:effectLst/>
                <a:latin typeface="+mn-lt"/>
                <a:ea typeface="+mn-ea"/>
                <a:cs typeface="+mn-cs"/>
              </a:rPr>
              <a:t>- Providing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clear direction (Long term goals),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benchmark for the compliance assessment (ex post MRV and Implementation mechanism) and the link to the result/commitments – (result) </a:t>
            </a:r>
          </a:p>
          <a:p>
            <a:pPr marL="628650" lvl="1" indent="-171450">
              <a:buFontTx/>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960930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DDE66-09AB-42E0-9B0B-D258F447A92D}"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80284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DDE66-09AB-42E0-9B0B-D258F447A92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107929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longer perceived as environmental problem,</a:t>
            </a:r>
            <a:r>
              <a:rPr lang="en-GB" baseline="0" dirty="0" smtClean="0"/>
              <a:t> cross cutting, various interests feeding into agreement</a:t>
            </a:r>
          </a:p>
        </p:txBody>
      </p:sp>
      <p:sp>
        <p:nvSpPr>
          <p:cNvPr id="4" name="Slide Number Placeholder 3"/>
          <p:cNvSpPr>
            <a:spLocks noGrp="1"/>
          </p:cNvSpPr>
          <p:nvPr>
            <p:ph type="sldNum" sz="quarter" idx="10"/>
          </p:nvPr>
        </p:nvSpPr>
        <p:spPr/>
        <p:txBody>
          <a:bodyPr/>
          <a:lstStyle/>
          <a:p>
            <a:fld id="{5496BAFB-4FD6-4820-A976-6A6D96D6BA9B}" type="slidenum">
              <a:rPr lang="en-GB" smtClean="0"/>
              <a:t>54</a:t>
            </a:fld>
            <a:endParaRPr lang="en-GB" dirty="0"/>
          </a:p>
        </p:txBody>
      </p:sp>
    </p:spTree>
    <p:extLst>
      <p:ext uri="{BB962C8B-B14F-4D97-AF65-F5344CB8AC3E}">
        <p14:creationId xmlns:p14="http://schemas.microsoft.com/office/powerpoint/2010/main" val="1240651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Process, substantive</a:t>
            </a:r>
            <a:r>
              <a:rPr lang="en-GB" baseline="0" dirty="0" smtClean="0"/>
              <a:t> obligation? – good faith, </a:t>
            </a:r>
            <a:endParaRPr lang="en-GB" dirty="0"/>
          </a:p>
        </p:txBody>
      </p:sp>
      <p:sp>
        <p:nvSpPr>
          <p:cNvPr id="4" name="Slide Number Placeholder 3"/>
          <p:cNvSpPr>
            <a:spLocks noGrp="1"/>
          </p:cNvSpPr>
          <p:nvPr>
            <p:ph type="sldNum" sz="quarter" idx="10"/>
          </p:nvPr>
        </p:nvSpPr>
        <p:spPr/>
        <p:txBody>
          <a:bodyPr/>
          <a:lstStyle/>
          <a:p>
            <a:fld id="{5496BAFB-4FD6-4820-A976-6A6D96D6BA9B}" type="slidenum">
              <a:rPr lang="en-GB" smtClean="0"/>
              <a:t>55</a:t>
            </a:fld>
            <a:endParaRPr lang="en-GB" dirty="0"/>
          </a:p>
        </p:txBody>
      </p:sp>
    </p:spTree>
    <p:extLst>
      <p:ext uri="{BB962C8B-B14F-4D97-AF65-F5344CB8AC3E}">
        <p14:creationId xmlns:p14="http://schemas.microsoft.com/office/powerpoint/2010/main" val="2016988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Law firms’ interest</a:t>
            </a:r>
            <a:r>
              <a:rPr lang="en-GB" baseline="0" dirty="0" smtClean="0"/>
              <a:t> – rules and modalities to be developed by CMA</a:t>
            </a:r>
            <a:endParaRPr lang="en-GB" dirty="0"/>
          </a:p>
        </p:txBody>
      </p:sp>
      <p:sp>
        <p:nvSpPr>
          <p:cNvPr id="4" name="Slide Number Placeholder 3"/>
          <p:cNvSpPr>
            <a:spLocks noGrp="1"/>
          </p:cNvSpPr>
          <p:nvPr>
            <p:ph type="sldNum" sz="quarter" idx="10"/>
          </p:nvPr>
        </p:nvSpPr>
        <p:spPr/>
        <p:txBody>
          <a:bodyPr/>
          <a:lstStyle/>
          <a:p>
            <a:fld id="{5496BAFB-4FD6-4820-A976-6A6D96D6BA9B}" type="slidenum">
              <a:rPr lang="en-GB" smtClean="0"/>
              <a:t>56</a:t>
            </a:fld>
            <a:endParaRPr lang="en-GB" dirty="0"/>
          </a:p>
        </p:txBody>
      </p:sp>
    </p:spTree>
    <p:extLst>
      <p:ext uri="{BB962C8B-B14F-4D97-AF65-F5344CB8AC3E}">
        <p14:creationId xmlns:p14="http://schemas.microsoft.com/office/powerpoint/2010/main" val="1795097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Legal principles</a:t>
            </a:r>
            <a:r>
              <a:rPr lang="en-GB" baseline="0" dirty="0" smtClean="0"/>
              <a:t> in negotiations</a:t>
            </a:r>
            <a:endParaRPr lang="en-GB" dirty="0"/>
          </a:p>
        </p:txBody>
      </p:sp>
      <p:sp>
        <p:nvSpPr>
          <p:cNvPr id="4" name="Slide Number Placeholder 3"/>
          <p:cNvSpPr>
            <a:spLocks noGrp="1"/>
          </p:cNvSpPr>
          <p:nvPr>
            <p:ph type="sldNum" sz="quarter" idx="10"/>
          </p:nvPr>
        </p:nvSpPr>
        <p:spPr/>
        <p:txBody>
          <a:bodyPr/>
          <a:lstStyle/>
          <a:p>
            <a:fld id="{5496BAFB-4FD6-4820-A976-6A6D96D6BA9B}" type="slidenum">
              <a:rPr lang="en-GB" smtClean="0"/>
              <a:t>58</a:t>
            </a:fld>
            <a:endParaRPr lang="en-GB" dirty="0"/>
          </a:p>
        </p:txBody>
      </p:sp>
    </p:spTree>
    <p:extLst>
      <p:ext uri="{BB962C8B-B14F-4D97-AF65-F5344CB8AC3E}">
        <p14:creationId xmlns:p14="http://schemas.microsoft.com/office/powerpoint/2010/main" val="646506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LRI</a:t>
            </a:r>
            <a:r>
              <a:rPr lang="en-GB" baseline="0" dirty="0" smtClean="0"/>
              <a:t> impact</a:t>
            </a:r>
            <a:endParaRPr lang="en-GB" dirty="0"/>
          </a:p>
        </p:txBody>
      </p:sp>
      <p:sp>
        <p:nvSpPr>
          <p:cNvPr id="4" name="Slide Number Placeholder 3"/>
          <p:cNvSpPr>
            <a:spLocks noGrp="1"/>
          </p:cNvSpPr>
          <p:nvPr>
            <p:ph type="sldNum" sz="quarter" idx="10"/>
          </p:nvPr>
        </p:nvSpPr>
        <p:spPr/>
        <p:txBody>
          <a:bodyPr/>
          <a:lstStyle/>
          <a:p>
            <a:fld id="{5496BAFB-4FD6-4820-A976-6A6D96D6BA9B}" type="slidenum">
              <a:rPr lang="en-GB" smtClean="0"/>
              <a:t>59</a:t>
            </a:fld>
            <a:endParaRPr lang="en-GB" dirty="0"/>
          </a:p>
        </p:txBody>
      </p:sp>
    </p:spTree>
    <p:extLst>
      <p:ext uri="{BB962C8B-B14F-4D97-AF65-F5344CB8AC3E}">
        <p14:creationId xmlns:p14="http://schemas.microsoft.com/office/powerpoint/2010/main" val="2032443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LRI impact institutional</a:t>
            </a:r>
            <a:r>
              <a:rPr lang="en-GB" baseline="0" dirty="0" smtClean="0"/>
              <a:t> arrangements to support capacity building</a:t>
            </a:r>
            <a:endParaRPr lang="en-GB" dirty="0"/>
          </a:p>
        </p:txBody>
      </p:sp>
      <p:sp>
        <p:nvSpPr>
          <p:cNvPr id="4" name="Slide Number Placeholder 3"/>
          <p:cNvSpPr>
            <a:spLocks noGrp="1"/>
          </p:cNvSpPr>
          <p:nvPr>
            <p:ph type="sldNum" sz="quarter" idx="10"/>
          </p:nvPr>
        </p:nvSpPr>
        <p:spPr/>
        <p:txBody>
          <a:bodyPr/>
          <a:lstStyle/>
          <a:p>
            <a:fld id="{5496BAFB-4FD6-4820-A976-6A6D96D6BA9B}" type="slidenum">
              <a:rPr lang="en-GB" smtClean="0"/>
              <a:t>60</a:t>
            </a:fld>
            <a:endParaRPr lang="en-GB" dirty="0"/>
          </a:p>
        </p:txBody>
      </p:sp>
    </p:spTree>
    <p:extLst>
      <p:ext uri="{BB962C8B-B14F-4D97-AF65-F5344CB8AC3E}">
        <p14:creationId xmlns:p14="http://schemas.microsoft.com/office/powerpoint/2010/main" val="2776917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facilitative, flexible</a:t>
            </a:r>
            <a:r>
              <a:rPr lang="en-GB" baseline="0" dirty="0" smtClean="0"/>
              <a:t>, non-intrusive, respectful</a:t>
            </a:r>
            <a:endParaRPr lang="en-GB" dirty="0"/>
          </a:p>
        </p:txBody>
      </p:sp>
      <p:sp>
        <p:nvSpPr>
          <p:cNvPr id="4" name="Slide Number Placeholder 3"/>
          <p:cNvSpPr>
            <a:spLocks noGrp="1"/>
          </p:cNvSpPr>
          <p:nvPr>
            <p:ph type="sldNum" sz="quarter" idx="10"/>
          </p:nvPr>
        </p:nvSpPr>
        <p:spPr/>
        <p:txBody>
          <a:bodyPr/>
          <a:lstStyle/>
          <a:p>
            <a:fld id="{5496BAFB-4FD6-4820-A976-6A6D96D6BA9B}" type="slidenum">
              <a:rPr lang="en-GB" smtClean="0"/>
              <a:t>61</a:t>
            </a:fld>
            <a:endParaRPr lang="en-GB" dirty="0"/>
          </a:p>
        </p:txBody>
      </p:sp>
    </p:spTree>
    <p:extLst>
      <p:ext uri="{BB962C8B-B14F-4D97-AF65-F5344CB8AC3E}">
        <p14:creationId xmlns:p14="http://schemas.microsoft.com/office/powerpoint/2010/main" val="2081382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Battle</a:t>
            </a:r>
            <a:r>
              <a:rPr lang="en-GB" baseline="0" dirty="0" smtClean="0"/>
              <a:t> ground, parties pulled into different directions</a:t>
            </a:r>
            <a:endParaRPr lang="en-GB" dirty="0"/>
          </a:p>
        </p:txBody>
      </p:sp>
      <p:sp>
        <p:nvSpPr>
          <p:cNvPr id="4" name="Slide Number Placeholder 3"/>
          <p:cNvSpPr>
            <a:spLocks noGrp="1"/>
          </p:cNvSpPr>
          <p:nvPr>
            <p:ph type="sldNum" sz="quarter" idx="10"/>
          </p:nvPr>
        </p:nvSpPr>
        <p:spPr/>
        <p:txBody>
          <a:bodyPr/>
          <a:lstStyle/>
          <a:p>
            <a:fld id="{5496BAFB-4FD6-4820-A976-6A6D96D6BA9B}" type="slidenum">
              <a:rPr lang="en-GB" smtClean="0"/>
              <a:t>62</a:t>
            </a:fld>
            <a:endParaRPr lang="en-GB" dirty="0"/>
          </a:p>
        </p:txBody>
      </p:sp>
    </p:spTree>
    <p:extLst>
      <p:ext uri="{BB962C8B-B14F-4D97-AF65-F5344CB8AC3E}">
        <p14:creationId xmlns:p14="http://schemas.microsoft.com/office/powerpoint/2010/main" val="1202634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3806-F571-4697-9071-3A4C89773E7F}" type="slidenum">
              <a:rPr lang="en-US" smtClean="0"/>
              <a:t>26</a:t>
            </a:fld>
            <a:endParaRPr lang="en-US" dirty="0"/>
          </a:p>
        </p:txBody>
      </p:sp>
    </p:spTree>
    <p:extLst>
      <p:ext uri="{BB962C8B-B14F-4D97-AF65-F5344CB8AC3E}">
        <p14:creationId xmlns:p14="http://schemas.microsoft.com/office/powerpoint/2010/main" val="67437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0091" lvl="1" indent="-171441">
              <a:buFontTx/>
              <a:buChar char="-"/>
            </a:pPr>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smtClean="0"/>
              <a:t>27</a:t>
            </a:fld>
            <a:endParaRPr lang="en-US" dirty="0"/>
          </a:p>
        </p:txBody>
      </p:sp>
    </p:spTree>
    <p:extLst>
      <p:ext uri="{BB962C8B-B14F-4D97-AF65-F5344CB8AC3E}">
        <p14:creationId xmlns:p14="http://schemas.microsoft.com/office/powerpoint/2010/main" val="174792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9DDE66-09AB-42E0-9B0B-D258F447A92D}"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793636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69973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DDE66-09AB-42E0-9B0B-D258F447A92D}" type="slidenum">
              <a:rPr lang="en-US">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732879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9DDE66-09AB-42E0-9B0B-D258F447A92D}" type="slidenum">
              <a:rPr lang="en-US">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22871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60C749-2166-491A-B200-E4CD256DB50E}"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2F47B-E38A-4110-BD2E-6C5333F172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0C749-2166-491A-B200-E4CD256DB50E}"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2F47B-E38A-4110-BD2E-6C5333F172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0C749-2166-491A-B200-E4CD256DB50E}"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2F47B-E38A-4110-BD2E-6C5333F172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0C749-2166-491A-B200-E4CD256DB50E}"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2F47B-E38A-4110-BD2E-6C5333F172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0C749-2166-491A-B200-E4CD256DB50E}" type="datetimeFigureOut">
              <a:rPr lang="en-US" smtClean="0"/>
              <a:pPr/>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2F47B-E38A-4110-BD2E-6C5333F172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60C749-2166-491A-B200-E4CD256DB50E}" type="datetimeFigureOut">
              <a:rPr lang="en-US" smtClean="0"/>
              <a:pPr/>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2F47B-E38A-4110-BD2E-6C5333F172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60C749-2166-491A-B200-E4CD256DB50E}" type="datetimeFigureOut">
              <a:rPr lang="en-US" smtClean="0"/>
              <a:pPr/>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12F47B-E38A-4110-BD2E-6C5333F172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60C749-2166-491A-B200-E4CD256DB50E}" type="datetimeFigureOut">
              <a:rPr lang="en-US" smtClean="0"/>
              <a:pPr/>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2F47B-E38A-4110-BD2E-6C5333F172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0C749-2166-491A-B200-E4CD256DB50E}" type="datetimeFigureOut">
              <a:rPr lang="en-US" smtClean="0"/>
              <a:pPr/>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12F47B-E38A-4110-BD2E-6C5333F172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0C749-2166-491A-B200-E4CD256DB50E}" type="datetimeFigureOut">
              <a:rPr lang="en-US" smtClean="0"/>
              <a:pPr/>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2F47B-E38A-4110-BD2E-6C5333F172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0C749-2166-491A-B200-E4CD256DB50E}" type="datetimeFigureOut">
              <a:rPr lang="en-US" smtClean="0"/>
              <a:pPr/>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2F47B-E38A-4110-BD2E-6C5333F172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0C749-2166-491A-B200-E4CD256DB50E}" type="datetimeFigureOut">
              <a:rPr lang="en-US" smtClean="0"/>
              <a:pPr/>
              <a:t>3/27/2017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2F47B-E38A-4110-BD2E-6C5333F172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heguardian.com/environment/georgemonbiot/2015/dec/12/paris-climate-deal-governments-fossil-fuels" TargetMode="External"/><Relationship Id="rId2" Type="http://schemas.openxmlformats.org/officeDocument/2006/relationships/hyperlink" Target="http://www.brookings.edu/blogs/planetpolicy/posts/2015/12/13-cop21-un-transform-society-away-fossil-fuels-rober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4.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22.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8001000" cy="1470025"/>
          </a:xfrm>
        </p:spPr>
        <p:txBody>
          <a:bodyPr>
            <a:normAutofit fontScale="90000"/>
          </a:bodyPr>
          <a:lstStyle/>
          <a:p>
            <a:r>
              <a:rPr lang="en-US" b="1" cap="small" dirty="0" smtClean="0">
                <a:latin typeface="Times New Roman" pitchFamily="18" charset="0"/>
                <a:cs typeface="Times New Roman" pitchFamily="18" charset="0"/>
              </a:rPr>
              <a:t>United Nations Framework Convention on Climate Change</a:t>
            </a:r>
            <a:endParaRPr lang="en-US" b="1" cap="small"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b="1" cap="small" dirty="0" smtClean="0">
                <a:solidFill>
                  <a:srgbClr val="FFFF66"/>
                </a:solidFill>
                <a:latin typeface="Times New Roman" pitchFamily="18" charset="0"/>
                <a:cs typeface="Times New Roman" pitchFamily="18" charset="0"/>
              </a:rPr>
              <a:t>Cop 21</a:t>
            </a:r>
          </a:p>
          <a:p>
            <a:endParaRPr lang="en-US" sz="2500" b="1" cap="small" dirty="0">
              <a:solidFill>
                <a:srgbClr val="FFFF66"/>
              </a:solidFill>
              <a:latin typeface="Times New Roman" pitchFamily="18" charset="0"/>
              <a:cs typeface="Times New Roman" pitchFamily="18" charset="0"/>
            </a:endParaRPr>
          </a:p>
          <a:p>
            <a:r>
              <a:rPr lang="en-US" b="1" cap="small" dirty="0" smtClean="0">
                <a:solidFill>
                  <a:srgbClr val="FFFF00"/>
                </a:solidFill>
                <a:latin typeface="Times New Roman" pitchFamily="18" charset="0"/>
                <a:cs typeface="Times New Roman" pitchFamily="18" charset="0"/>
              </a:rPr>
              <a:t>Venue: Paris, France</a:t>
            </a:r>
            <a:endParaRPr lang="en-US" b="1" cap="small" dirty="0">
              <a:solidFill>
                <a:srgbClr val="FFFF00"/>
              </a:solidFill>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Finance</a:t>
            </a:r>
            <a:endParaRPr lang="en-US" dirty="0">
              <a:latin typeface="Times New Roman" pitchFamily="18" charset="0"/>
              <a:cs typeface="Times New Roman" pitchFamily="18" charset="0"/>
            </a:endParaRPr>
          </a:p>
        </p:txBody>
      </p:sp>
      <p:sp>
        <p:nvSpPr>
          <p:cNvPr id="4" name="Rectangle 3"/>
          <p:cNvSpPr/>
          <p:nvPr/>
        </p:nvSpPr>
        <p:spPr>
          <a:xfrm>
            <a:off x="381000" y="1366421"/>
            <a:ext cx="8382000" cy="5262979"/>
          </a:xfrm>
          <a:prstGeom prst="rect">
            <a:avLst/>
          </a:prstGeom>
        </p:spPr>
        <p:txBody>
          <a:bodyPr wrap="square">
            <a:spAutoFit/>
          </a:bodyPr>
          <a:lstStyle/>
          <a:p>
            <a:pPr algn="just">
              <a:buFont typeface="Arial" pitchFamily="34" charset="0"/>
              <a:buChar char="•"/>
            </a:pPr>
            <a:r>
              <a:rPr lang="en-US" sz="2800" dirty="0" smtClean="0">
                <a:latin typeface="Times New Roman" pitchFamily="18" charset="0"/>
                <a:cs typeface="Times New Roman" pitchFamily="18" charset="0"/>
              </a:rPr>
              <a:t> The agreement commits developed countries to provide finance for mitigation and adaptation in developing countries (“in continuation of their existing obligations under the Convention,” a stipulation sought by the United States so the agreement would not create new binding financial commitments requiring congressional approval). </a:t>
            </a:r>
          </a:p>
          <a:p>
            <a:pPr algn="just"/>
            <a:r>
              <a:rPr lang="en-US" sz="2800" dirty="0" smtClean="0">
                <a:latin typeface="Times New Roman" pitchFamily="18" charset="0"/>
                <a:cs typeface="Times New Roman" pitchFamily="18" charset="0"/>
              </a:rPr>
              <a:t>“Other” parties are “</a:t>
            </a:r>
            <a:r>
              <a:rPr lang="en-US" sz="2800" b="1" dirty="0" smtClean="0">
                <a:latin typeface="Times New Roman" pitchFamily="18" charset="0"/>
                <a:cs typeface="Times New Roman" pitchFamily="18" charset="0"/>
              </a:rPr>
              <a:t>encouraged</a:t>
            </a:r>
            <a:r>
              <a:rPr lang="en-US" sz="2800" dirty="0" smtClean="0">
                <a:latin typeface="Times New Roman" pitchFamily="18" charset="0"/>
                <a:cs typeface="Times New Roman" pitchFamily="18" charset="0"/>
              </a:rPr>
              <a:t>” to provide such support “voluntarily.” The COP decision extends the </a:t>
            </a:r>
            <a:r>
              <a:rPr lang="en-US" sz="2800" b="1" dirty="0" smtClean="0">
                <a:latin typeface="Times New Roman" pitchFamily="18" charset="0"/>
                <a:cs typeface="Times New Roman" pitchFamily="18" charset="0"/>
              </a:rPr>
              <a:t>$100 billion-a-year goal</a:t>
            </a:r>
            <a:r>
              <a:rPr lang="en-US" sz="2800" dirty="0" smtClean="0">
                <a:latin typeface="Times New Roman" pitchFamily="18" charset="0"/>
                <a:cs typeface="Times New Roman" pitchFamily="18" charset="0"/>
              </a:rPr>
              <a:t> through 2025, and beyond that, says only that by 2025 the COP will set a “new collective quantified goal from a floor of” $100 billion a year.</a:t>
            </a:r>
            <a:endParaRPr lang="en-US" sz="28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ou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Finance</a:t>
            </a:r>
            <a:endParaRPr lang="en-US" dirty="0">
              <a:latin typeface="Times New Roman" pitchFamily="18" charset="0"/>
              <a:cs typeface="Times New Roman" pitchFamily="18" charset="0"/>
            </a:endParaRPr>
          </a:p>
        </p:txBody>
      </p:sp>
      <p:sp>
        <p:nvSpPr>
          <p:cNvPr id="4" name="Rectangle 3"/>
          <p:cNvSpPr/>
          <p:nvPr/>
        </p:nvSpPr>
        <p:spPr>
          <a:xfrm>
            <a:off x="381000" y="1366421"/>
            <a:ext cx="8382000" cy="5693866"/>
          </a:xfrm>
          <a:prstGeom prst="rect">
            <a:avLst/>
          </a:prstGeom>
        </p:spPr>
        <p:txBody>
          <a:bodyPr wrap="square">
            <a:spAutoFit/>
          </a:bodyPr>
          <a:lstStyle/>
          <a:p>
            <a:pPr algn="just">
              <a:buFont typeface="Arial" pitchFamily="34" charset="0"/>
              <a:buChar char="•"/>
            </a:pPr>
            <a:r>
              <a:rPr lang="en-US" sz="2800" dirty="0" smtClean="0">
                <a:latin typeface="Times New Roman" pitchFamily="18" charset="0"/>
                <a:cs typeface="Times New Roman" pitchFamily="18" charset="0"/>
              </a:rPr>
              <a:t>  Biennially, developed countries should report the status of their help to developing countries in terms of climate finance, and mitigation and adaption. </a:t>
            </a:r>
          </a:p>
          <a:p>
            <a:pPr>
              <a:buFont typeface="Arial" pitchFamily="34" charset="0"/>
              <a:buChar char="•"/>
            </a:pPr>
            <a:r>
              <a:rPr lang="en-US" sz="2800" dirty="0" smtClean="0">
                <a:latin typeface="Times New Roman" pitchFamily="18" charset="0"/>
                <a:cs typeface="Times New Roman" pitchFamily="18" charset="0"/>
              </a:rPr>
              <a:t>  Global </a:t>
            </a:r>
            <a:r>
              <a:rPr lang="en-US" sz="2800" dirty="0" err="1" smtClean="0">
                <a:latin typeface="Times New Roman" pitchFamily="18" charset="0"/>
                <a:cs typeface="Times New Roman" pitchFamily="18" charset="0"/>
              </a:rPr>
              <a:t>stocktake</a:t>
            </a:r>
            <a:r>
              <a:rPr lang="en-US" sz="2800" dirty="0" smtClean="0">
                <a:latin typeface="Times New Roman" pitchFamily="18" charset="0"/>
                <a:cs typeface="Times New Roman" pitchFamily="18" charset="0"/>
              </a:rPr>
              <a:t> should collect the information regarding the dealings of climate finance.</a:t>
            </a:r>
          </a:p>
          <a:p>
            <a:pPr>
              <a:buFont typeface="Arial" pitchFamily="34" charset="0"/>
              <a:buChar char="•"/>
            </a:pPr>
            <a:r>
              <a:rPr lang="en-US" sz="2800" dirty="0" smtClean="0">
                <a:latin typeface="Times New Roman" pitchFamily="18" charset="0"/>
                <a:cs typeface="Times New Roman" pitchFamily="18" charset="0"/>
              </a:rPr>
              <a:t>  The report submitted by developed countries should be transparent and consistent.</a:t>
            </a:r>
          </a:p>
          <a:p>
            <a:pPr>
              <a:buFont typeface="Arial" pitchFamily="34" charset="0"/>
              <a:buChar char="•"/>
            </a:pPr>
            <a:r>
              <a:rPr lang="en-US" sz="2800" dirty="0" smtClean="0">
                <a:latin typeface="Times New Roman" pitchFamily="18" charset="0"/>
                <a:cs typeface="Times New Roman" pitchFamily="18" charset="0"/>
              </a:rPr>
              <a:t>  In the context of national climate strategies and plans of least developed or developing countries, The Financial Mechanism of the Convention should aim to ensure easy approval procedures and ready support. </a:t>
            </a:r>
          </a:p>
          <a:p>
            <a:pPr algn="just"/>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ou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92162"/>
          </a:xfrm>
        </p:spPr>
        <p:txBody>
          <a:bodyPr/>
          <a:lstStyle/>
          <a:p>
            <a:r>
              <a:rPr lang="en-US" dirty="0" smtClean="0">
                <a:latin typeface="Times New Roman" pitchFamily="18" charset="0"/>
                <a:cs typeface="Times New Roman" pitchFamily="18" charset="0"/>
              </a:rPr>
              <a:t>Adaptation</a:t>
            </a:r>
            <a:endParaRPr lang="en-US" dirty="0">
              <a:latin typeface="Times New Roman" pitchFamily="18" charset="0"/>
              <a:cs typeface="Times New Roman" pitchFamily="18" charset="0"/>
            </a:endParaRPr>
          </a:p>
        </p:txBody>
      </p:sp>
      <p:sp>
        <p:nvSpPr>
          <p:cNvPr id="4" name="Rectangle 3"/>
          <p:cNvSpPr/>
          <p:nvPr/>
        </p:nvSpPr>
        <p:spPr>
          <a:xfrm>
            <a:off x="457200" y="1066800"/>
            <a:ext cx="8077200" cy="4708981"/>
          </a:xfrm>
          <a:prstGeom prst="rect">
            <a:avLst/>
          </a:prstGeom>
        </p:spPr>
        <p:txBody>
          <a:bodyPr wrap="square">
            <a:spAutoFit/>
          </a:bodyPr>
          <a:lstStyle/>
          <a:p>
            <a:pPr algn="just">
              <a:buFont typeface="Arial" pitchFamily="34" charset="0"/>
              <a:buChar char="•"/>
            </a:pPr>
            <a:r>
              <a:rPr lang="en-US" sz="3000" dirty="0" smtClean="0">
                <a:latin typeface="Times New Roman" pitchFamily="18" charset="0"/>
                <a:cs typeface="Times New Roman" pitchFamily="18" charset="0"/>
              </a:rPr>
              <a:t>  Establishing a global goal of “enhancing adaptive capacity, strengthening resilience and reducing vulnerability to climate change;” </a:t>
            </a:r>
          </a:p>
          <a:p>
            <a:pPr algn="just">
              <a:buFont typeface="Arial" pitchFamily="34" charset="0"/>
              <a:buChar char="•"/>
            </a:pPr>
            <a:r>
              <a:rPr lang="en-US" sz="3000" dirty="0" smtClean="0">
                <a:latin typeface="Times New Roman" pitchFamily="18" charset="0"/>
                <a:cs typeface="Times New Roman" pitchFamily="18" charset="0"/>
              </a:rPr>
              <a:t>  Requiring all parties, “as appropriate,” to plan and implement adaptation efforts; </a:t>
            </a:r>
          </a:p>
          <a:p>
            <a:pPr algn="just"/>
            <a:r>
              <a:rPr lang="en-US" sz="3000" dirty="0" smtClean="0">
                <a:latin typeface="Times New Roman" pitchFamily="18" charset="0"/>
                <a:cs typeface="Times New Roman" pitchFamily="18" charset="0"/>
              </a:rPr>
              <a:t>Committing enhanced adaptation support for developing countries; including a </a:t>
            </a:r>
            <a:r>
              <a:rPr lang="en-US" sz="3000" b="1" dirty="0" smtClean="0">
                <a:latin typeface="Times New Roman" pitchFamily="18" charset="0"/>
                <a:cs typeface="Times New Roman" pitchFamily="18" charset="0"/>
              </a:rPr>
              <a:t>review of adaptation progress</a:t>
            </a:r>
            <a:r>
              <a:rPr lang="en-US" sz="3000" dirty="0" smtClean="0">
                <a:latin typeface="Times New Roman" pitchFamily="18" charset="0"/>
                <a:cs typeface="Times New Roman" pitchFamily="18" charset="0"/>
              </a:rPr>
              <a:t>, and of the adequacy and effectiveness of adaptation support, in the global </a:t>
            </a:r>
            <a:r>
              <a:rPr lang="en-US" sz="3000" dirty="0" err="1" smtClean="0">
                <a:latin typeface="Times New Roman" pitchFamily="18" charset="0"/>
                <a:cs typeface="Times New Roman" pitchFamily="18" charset="0"/>
              </a:rPr>
              <a:t>stocktake</a:t>
            </a:r>
            <a:r>
              <a:rPr lang="en-US" sz="3000" dirty="0" smtClean="0">
                <a:latin typeface="Times New Roman" pitchFamily="18" charset="0"/>
                <a:cs typeface="Times New Roman" pitchFamily="18" charset="0"/>
              </a:rPr>
              <a:t> to be undertaken </a:t>
            </a:r>
            <a:r>
              <a:rPr lang="en-US" sz="3000" b="1" dirty="0" smtClean="0">
                <a:latin typeface="Times New Roman" pitchFamily="18" charset="0"/>
                <a:cs typeface="Times New Roman" pitchFamily="18" charset="0"/>
              </a:rPr>
              <a:t>every five years</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ou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Loss and Damage</a:t>
            </a:r>
            <a:endParaRPr lang="en-US" dirty="0">
              <a:latin typeface="Times New Roman" pitchFamily="18" charset="0"/>
              <a:cs typeface="Times New Roman" pitchFamily="18" charset="0"/>
            </a:endParaRPr>
          </a:p>
        </p:txBody>
      </p:sp>
      <p:sp>
        <p:nvSpPr>
          <p:cNvPr id="4" name="Rectangle 3"/>
          <p:cNvSpPr/>
          <p:nvPr/>
        </p:nvSpPr>
        <p:spPr>
          <a:xfrm>
            <a:off x="533400" y="1295400"/>
            <a:ext cx="8077200" cy="4708981"/>
          </a:xfrm>
          <a:prstGeom prst="rect">
            <a:avLst/>
          </a:prstGeom>
        </p:spPr>
        <p:txBody>
          <a:bodyPr wrap="square">
            <a:spAutoFit/>
          </a:bodyPr>
          <a:lstStyle/>
          <a:p>
            <a:pPr algn="just">
              <a:buFont typeface="Arial" pitchFamily="34" charset="0"/>
              <a:buChar char="•"/>
            </a:pPr>
            <a:r>
              <a:rPr lang="en-US" sz="3000" dirty="0" smtClean="0">
                <a:latin typeface="Times New Roman" pitchFamily="18" charset="0"/>
                <a:cs typeface="Times New Roman" pitchFamily="18" charset="0"/>
              </a:rPr>
              <a:t>  The mechanism, established as an interim body at COP 19, is charged with developing approaches to help vulnerable countries cope with unavoidable impacts, including extreme weather events and slow-onset events such as sea-level rise. </a:t>
            </a:r>
          </a:p>
          <a:p>
            <a:pPr algn="just">
              <a:buFont typeface="Arial" pitchFamily="34" charset="0"/>
              <a:buChar char="•"/>
            </a:pPr>
            <a:r>
              <a:rPr lang="en-US" sz="3000" dirty="0" smtClean="0">
                <a:latin typeface="Times New Roman" pitchFamily="18" charset="0"/>
                <a:cs typeface="Times New Roman" pitchFamily="18" charset="0"/>
              </a:rPr>
              <a:t>  At the insistence of developed countries, led by the United States, the accompanying COP decision specifies that the loss and damage provision “does not involve or provide a basis for any liability or compensation.”</a:t>
            </a:r>
            <a:endParaRPr lang="en-US" sz="30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ou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5334000"/>
          </a:xfrm>
        </p:spPr>
        <p:txBody>
          <a:bodyPr>
            <a:noAutofit/>
          </a:bodyPr>
          <a:lstStyle/>
          <a:p>
            <a:pPr>
              <a:lnSpc>
                <a:spcPct val="150000"/>
              </a:lnSpc>
            </a:pPr>
            <a:r>
              <a:rPr lang="en-US" sz="5000" b="1" dirty="0" smtClean="0">
                <a:latin typeface="Times New Roman" pitchFamily="18" charset="0"/>
                <a:cs typeface="Times New Roman" pitchFamily="18" charset="0"/>
              </a:rPr>
              <a:t>Civil Society Responses</a:t>
            </a:r>
            <a:br>
              <a:rPr lang="en-US" sz="5000" b="1" dirty="0" smtClean="0">
                <a:latin typeface="Times New Roman" pitchFamily="18" charset="0"/>
                <a:cs typeface="Times New Roman" pitchFamily="18" charset="0"/>
              </a:rPr>
            </a:br>
            <a:r>
              <a:rPr lang="en-US" sz="5000" b="1" dirty="0" smtClean="0">
                <a:latin typeface="Times New Roman" pitchFamily="18" charset="0"/>
                <a:cs typeface="Times New Roman" pitchFamily="18" charset="0"/>
              </a:rPr>
              <a:t>regarding the </a:t>
            </a:r>
            <a:br>
              <a:rPr lang="en-US" sz="5000" b="1" dirty="0" smtClean="0">
                <a:latin typeface="Times New Roman" pitchFamily="18" charset="0"/>
                <a:cs typeface="Times New Roman" pitchFamily="18" charset="0"/>
              </a:rPr>
            </a:br>
            <a:r>
              <a:rPr lang="en-US" sz="5000" b="1" dirty="0" smtClean="0">
                <a:latin typeface="Times New Roman" pitchFamily="18" charset="0"/>
                <a:cs typeface="Times New Roman" pitchFamily="18" charset="0"/>
              </a:rPr>
              <a:t>Paris Agreement</a:t>
            </a:r>
            <a:endParaRPr lang="en-US" sz="5000" b="1" dirty="0">
              <a:latin typeface="Times New Roman" pitchFamily="18" charset="0"/>
              <a:cs typeface="Times New Roman" pitchFamily="18" charset="0"/>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xit" presetSubtype="10" fill="hold" grpId="1" nodeType="clickEffect">
                                  <p:stCondLst>
                                    <p:cond delay="0"/>
                                  </p:stCondLst>
                                  <p:childTnLst>
                                    <p:animEffect transition="out" filter="checkerboard(across)">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Oxfam International</a:t>
            </a:r>
            <a:endParaRPr lang="en-US" dirty="0">
              <a:latin typeface="Times New Roman" pitchFamily="18" charset="0"/>
              <a:cs typeface="Times New Roman" pitchFamily="18" charset="0"/>
            </a:endParaRPr>
          </a:p>
        </p:txBody>
      </p:sp>
      <p:sp>
        <p:nvSpPr>
          <p:cNvPr id="5" name="TextBox 4"/>
          <p:cNvSpPr txBox="1"/>
          <p:nvPr/>
        </p:nvSpPr>
        <p:spPr>
          <a:xfrm>
            <a:off x="533400" y="1143000"/>
            <a:ext cx="8153400" cy="5693866"/>
          </a:xfrm>
          <a:prstGeom prst="rect">
            <a:avLst/>
          </a:prstGeom>
          <a:noFill/>
        </p:spPr>
        <p:txBody>
          <a:bodyPr wrap="square" rtlCol="0">
            <a:spAutoFit/>
          </a:bodyPr>
          <a:lstStyle/>
          <a:p>
            <a:r>
              <a:rPr lang="en-US" sz="2800" dirty="0" smtClean="0"/>
              <a:t>“Developed countries agreed to extend the 100bn goal through to 2025, after which a new goal will be set for post-2025 finance mobilization, with 100bn as a floor. It remains </a:t>
            </a:r>
            <a:r>
              <a:rPr lang="en-US" sz="2800" b="1" dirty="0" smtClean="0"/>
              <a:t>unclear</a:t>
            </a:r>
            <a:r>
              <a:rPr lang="en-US" sz="2800" dirty="0" smtClean="0"/>
              <a:t> if this will be a vague goal that no one can be held accountable to or if it strengthens provisions specifically related to financial support from </a:t>
            </a:r>
            <a:r>
              <a:rPr lang="en-US" sz="2800" b="1" dirty="0" smtClean="0"/>
              <a:t>public sources</a:t>
            </a:r>
            <a:r>
              <a:rPr lang="en-US" sz="2800" dirty="0" smtClean="0"/>
              <a:t>. </a:t>
            </a:r>
          </a:p>
          <a:p>
            <a:r>
              <a:rPr lang="en-US" sz="2800" dirty="0" smtClean="0"/>
              <a:t>Paris </a:t>
            </a:r>
            <a:r>
              <a:rPr lang="en-US" sz="2800" b="1" dirty="0" smtClean="0"/>
              <a:t>has not </a:t>
            </a:r>
            <a:r>
              <a:rPr lang="en-US" sz="2800" dirty="0" smtClean="0"/>
              <a:t>established an adaptation climate finance target for either pre or post 2020 (either quantitative or qualitatively). Such targets will need to be discussed at COP22 in Morocco.</a:t>
            </a:r>
          </a:p>
          <a:p>
            <a:r>
              <a:rPr lang="en-US" sz="2800" dirty="0" smtClean="0"/>
              <a:t>Paris has been a landmark agreement, but it won’t be the last.”</a:t>
            </a:r>
            <a:endParaRPr lang="en-US" sz="2800" dirty="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792162"/>
          </a:xfrm>
        </p:spPr>
        <p:txBody>
          <a:bodyPr>
            <a:normAutofit/>
          </a:bodyPr>
          <a:lstStyle/>
          <a:p>
            <a:r>
              <a:rPr lang="en-US" dirty="0" smtClean="0">
                <a:latin typeface="Times New Roman" pitchFamily="18" charset="0"/>
                <a:cs typeface="Times New Roman" pitchFamily="18" charset="0"/>
              </a:rPr>
              <a:t>WWF</a:t>
            </a:r>
            <a:endParaRPr lang="en-US" dirty="0">
              <a:latin typeface="Times New Roman" pitchFamily="18" charset="0"/>
              <a:cs typeface="Times New Roman" pitchFamily="18" charset="0"/>
            </a:endParaRPr>
          </a:p>
        </p:txBody>
      </p:sp>
      <p:sp>
        <p:nvSpPr>
          <p:cNvPr id="5" name="TextBox 4"/>
          <p:cNvSpPr txBox="1"/>
          <p:nvPr/>
        </p:nvSpPr>
        <p:spPr>
          <a:xfrm>
            <a:off x="381000" y="733246"/>
            <a:ext cx="8153400" cy="6555641"/>
          </a:xfrm>
          <a:prstGeom prst="rect">
            <a:avLst/>
          </a:prstGeom>
          <a:noFill/>
        </p:spPr>
        <p:txBody>
          <a:bodyPr wrap="square" rtlCol="0">
            <a:spAutoFit/>
          </a:bodyPr>
          <a:lstStyle/>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More immediate steps </a:t>
            </a:r>
            <a:r>
              <a:rPr lang="en-US" sz="2800" dirty="0" smtClean="0">
                <a:latin typeface="Times New Roman" pitchFamily="18" charset="0"/>
                <a:cs typeface="Times New Roman" pitchFamily="18" charset="0"/>
              </a:rPr>
              <a:t>are needed for the said ambitious action to fight the climate change. </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Lou Leonard, vice president, climate change says ‘This is a pivotal moment where nations stepped across political fault lines to collectively face down climate change. For decades, we have heard that large developing nations don’t care about climate change and aren’t acting fast enough. The climate talks in Paris showed us that this false narrative now belongs in the dustbin of history.’ </a:t>
            </a: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792162"/>
          </a:xfrm>
        </p:spPr>
        <p:txBody>
          <a:bodyPr>
            <a:normAutofit/>
          </a:bodyPr>
          <a:lstStyle/>
          <a:p>
            <a:r>
              <a:rPr lang="en-US" dirty="0" smtClean="0">
                <a:latin typeface="Times New Roman" pitchFamily="18" charset="0"/>
                <a:cs typeface="Times New Roman" pitchFamily="18" charset="0"/>
              </a:rPr>
              <a:t>Friends of the Earth</a:t>
            </a:r>
            <a:endParaRPr lang="en-US" dirty="0">
              <a:latin typeface="Times New Roman" pitchFamily="18" charset="0"/>
              <a:cs typeface="Times New Roman" pitchFamily="18" charset="0"/>
            </a:endParaRPr>
          </a:p>
        </p:txBody>
      </p:sp>
      <p:sp>
        <p:nvSpPr>
          <p:cNvPr id="5" name="TextBox 4"/>
          <p:cNvSpPr txBox="1"/>
          <p:nvPr/>
        </p:nvSpPr>
        <p:spPr>
          <a:xfrm>
            <a:off x="381000" y="914400"/>
            <a:ext cx="8153400" cy="6555641"/>
          </a:xfrm>
          <a:prstGeom prst="rect">
            <a:avLst/>
          </a:prstGeom>
          <a:noFill/>
        </p:spPr>
        <p:txBody>
          <a:bodyPr wrap="square" rtlCol="0">
            <a:spAutoFit/>
          </a:bodyPr>
          <a:lstStyle/>
          <a:p>
            <a:r>
              <a:rPr lang="en-US" sz="2800" dirty="0" smtClean="0">
                <a:latin typeface="Times New Roman" pitchFamily="18" charset="0"/>
                <a:cs typeface="Times New Roman" pitchFamily="18" charset="0"/>
              </a:rPr>
              <a:t>“Despite the very </a:t>
            </a:r>
            <a:r>
              <a:rPr lang="en-US" sz="2800" dirty="0" err="1" smtClean="0">
                <a:latin typeface="Times New Roman" pitchFamily="18" charset="0"/>
                <a:cs typeface="Times New Roman" pitchFamily="18" charset="0"/>
              </a:rPr>
              <a:t>favourable</a:t>
            </a:r>
            <a:r>
              <a:rPr lang="en-US" sz="2800" dirty="0" smtClean="0">
                <a:latin typeface="Times New Roman" pitchFamily="18" charset="0"/>
                <a:cs typeface="Times New Roman" pitchFamily="18" charset="0"/>
              </a:rPr>
              <a:t> reception given by some, Friends of the Earth International believes that the Paris Agreement </a:t>
            </a:r>
            <a:r>
              <a:rPr lang="en-US" sz="2800" b="1" dirty="0" smtClean="0">
                <a:latin typeface="Times New Roman" pitchFamily="18" charset="0"/>
                <a:cs typeface="Times New Roman" pitchFamily="18" charset="0"/>
              </a:rPr>
              <a:t>fails to deliver climate justice</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It is a </a:t>
            </a:r>
            <a:r>
              <a:rPr lang="en-US" sz="2800" b="1" dirty="0" smtClean="0">
                <a:latin typeface="Times New Roman" pitchFamily="18" charset="0"/>
                <a:cs typeface="Times New Roman" pitchFamily="18" charset="0"/>
              </a:rPr>
              <a:t>weak agreement </a:t>
            </a:r>
            <a:r>
              <a:rPr lang="en-US" sz="2800" dirty="0" smtClean="0">
                <a:latin typeface="Times New Roman" pitchFamily="18" charset="0"/>
                <a:cs typeface="Times New Roman" pitchFamily="18" charset="0"/>
              </a:rPr>
              <a:t>where rich countries do not do their fair shares of emissions cuts, or provide their </a:t>
            </a:r>
            <a:r>
              <a:rPr lang="en-US" sz="2800" b="1" dirty="0" smtClean="0">
                <a:latin typeface="Times New Roman" pitchFamily="18" charset="0"/>
                <a:cs typeface="Times New Roman" pitchFamily="18" charset="0"/>
              </a:rPr>
              <a:t>fair share</a:t>
            </a:r>
            <a:r>
              <a:rPr lang="en-US" sz="2800" dirty="0" smtClean="0">
                <a:latin typeface="Times New Roman" pitchFamily="18" charset="0"/>
                <a:cs typeface="Times New Roman" pitchFamily="18" charset="0"/>
              </a:rPr>
              <a:t> of finance for energy transformation and adaptation for developing countries. </a:t>
            </a:r>
          </a:p>
          <a:p>
            <a:r>
              <a:rPr lang="en-US" sz="2800" dirty="0" smtClean="0">
                <a:latin typeface="Times New Roman" pitchFamily="18" charset="0"/>
                <a:cs typeface="Times New Roman" pitchFamily="18" charset="0"/>
              </a:rPr>
              <a:t>There are almost </a:t>
            </a:r>
            <a:r>
              <a:rPr lang="en-US" sz="2800" b="1" dirty="0" smtClean="0">
                <a:latin typeface="Times New Roman" pitchFamily="18" charset="0"/>
                <a:cs typeface="Times New Roman" pitchFamily="18" charset="0"/>
              </a:rPr>
              <a:t>no hard numbers or goals </a:t>
            </a:r>
            <a:r>
              <a:rPr lang="en-US" sz="2800" dirty="0" smtClean="0">
                <a:latin typeface="Times New Roman" pitchFamily="18" charset="0"/>
                <a:cs typeface="Times New Roman" pitchFamily="18" charset="0"/>
              </a:rPr>
              <a:t>within the text to ensure ambitious action on climate change. </a:t>
            </a:r>
            <a:r>
              <a:rPr lang="en-US" sz="2800" b="1" dirty="0" smtClean="0">
                <a:latin typeface="Times New Roman" pitchFamily="18" charset="0"/>
                <a:cs typeface="Times New Roman" pitchFamily="18" charset="0"/>
              </a:rPr>
              <a:t>The part</a:t>
            </a:r>
            <a:r>
              <a:rPr lang="en-US" sz="2800" dirty="0" smtClean="0">
                <a:latin typeface="Times New Roman" pitchFamily="18" charset="0"/>
                <a:cs typeface="Times New Roman" pitchFamily="18" charset="0"/>
              </a:rPr>
              <a:t> of the text that may have offered redress for vulnerable communities who have suffered irreparable impacts of climate change has been </a:t>
            </a:r>
            <a:r>
              <a:rPr lang="en-US" sz="2800" b="1" dirty="0" smtClean="0">
                <a:latin typeface="Times New Roman" pitchFamily="18" charset="0"/>
                <a:cs typeface="Times New Roman" pitchFamily="18" charset="0"/>
              </a:rPr>
              <a:t>weakened</a:t>
            </a:r>
            <a:r>
              <a:rPr lang="en-US" sz="2800" dirty="0" smtClean="0">
                <a:latin typeface="Times New Roman" pitchFamily="18" charset="0"/>
                <a:cs typeface="Times New Roman" pitchFamily="18" charset="0"/>
              </a:rPr>
              <a:t> so as to render it ineffective.” </a:t>
            </a: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792162"/>
          </a:xfrm>
        </p:spPr>
        <p:txBody>
          <a:bodyPr>
            <a:normAutofit/>
          </a:bodyPr>
          <a:lstStyle/>
          <a:p>
            <a:r>
              <a:rPr lang="en-US" dirty="0" smtClean="0">
                <a:latin typeface="Times New Roman" pitchFamily="18" charset="0"/>
                <a:cs typeface="Times New Roman" pitchFamily="18" charset="0"/>
              </a:rPr>
              <a:t>Climate Justice Campaign</a:t>
            </a:r>
            <a:endParaRPr lang="en-US" dirty="0">
              <a:latin typeface="Times New Roman" pitchFamily="18" charset="0"/>
              <a:cs typeface="Times New Roman" pitchFamily="18" charset="0"/>
            </a:endParaRPr>
          </a:p>
        </p:txBody>
      </p:sp>
      <p:sp>
        <p:nvSpPr>
          <p:cNvPr id="5" name="TextBox 4"/>
          <p:cNvSpPr txBox="1"/>
          <p:nvPr/>
        </p:nvSpPr>
        <p:spPr>
          <a:xfrm>
            <a:off x="381000" y="914400"/>
            <a:ext cx="8153400" cy="5262979"/>
          </a:xfrm>
          <a:prstGeom prst="rect">
            <a:avLst/>
          </a:prstGeom>
          <a:noFill/>
        </p:spPr>
        <p:txBody>
          <a:bodyPr wrap="square" rtlCol="0">
            <a:spAutoFit/>
          </a:bodyPr>
          <a:lstStyle/>
          <a:p>
            <a:r>
              <a:rPr lang="en-US" sz="2800" dirty="0" smtClean="0">
                <a:latin typeface="Times New Roman" pitchFamily="18" charset="0"/>
                <a:cs typeface="Times New Roman" pitchFamily="18" charset="0"/>
              </a:rPr>
              <a:t>“As a first step in implementing the agreement, the UN will host a high-level signing ceremony by world leaders on April 22 next year, followed by a summit meeting of government, business and civil society leaders on May 5-6.</a:t>
            </a:r>
          </a:p>
          <a:p>
            <a:r>
              <a:rPr lang="en-US" sz="2800" dirty="0" smtClean="0">
                <a:latin typeface="Times New Roman" pitchFamily="18" charset="0"/>
                <a:cs typeface="Times New Roman" pitchFamily="18" charset="0"/>
              </a:rPr>
              <a:t>But what was left unsaid was one of the key challenges in fighting climate change: </a:t>
            </a:r>
            <a:r>
              <a:rPr lang="en-US" sz="2800" b="1" dirty="0" smtClean="0">
                <a:latin typeface="Times New Roman" pitchFamily="18" charset="0"/>
                <a:cs typeface="Times New Roman" pitchFamily="18" charset="0"/>
              </a:rPr>
              <a:t>how soon </a:t>
            </a:r>
            <a:r>
              <a:rPr lang="en-US" sz="2800" dirty="0" smtClean="0">
                <a:latin typeface="Times New Roman" pitchFamily="18" charset="0"/>
                <a:cs typeface="Times New Roman" pitchFamily="18" charset="0"/>
              </a:rPr>
              <a:t>will the international community, and specifically the world’s rich nations and the private sector, succeed in </a:t>
            </a:r>
            <a:r>
              <a:rPr lang="en-US" sz="2800" b="1" dirty="0" smtClean="0">
                <a:latin typeface="Times New Roman" pitchFamily="18" charset="0"/>
                <a:cs typeface="Times New Roman" pitchFamily="18" charset="0"/>
              </a:rPr>
              <a:t>raising</a:t>
            </a:r>
            <a:r>
              <a:rPr lang="en-US" sz="2800" dirty="0" smtClean="0">
                <a:latin typeface="Times New Roman" pitchFamily="18" charset="0"/>
                <a:cs typeface="Times New Roman" pitchFamily="18" charset="0"/>
              </a:rPr>
              <a:t> the estimated </a:t>
            </a:r>
            <a:r>
              <a:rPr lang="en-US" sz="2800" b="1" dirty="0" smtClean="0">
                <a:latin typeface="Times New Roman" pitchFamily="18" charset="0"/>
                <a:cs typeface="Times New Roman" pitchFamily="18" charset="0"/>
              </a:rPr>
              <a:t>100 billion dollars</a:t>
            </a:r>
            <a:r>
              <a:rPr lang="en-US" sz="2800" dirty="0" smtClean="0">
                <a:latin typeface="Times New Roman" pitchFamily="18" charset="0"/>
                <a:cs typeface="Times New Roman" pitchFamily="18" charset="0"/>
              </a:rPr>
              <a:t> per year needed by 2020?”</a:t>
            </a:r>
          </a:p>
          <a:p>
            <a:endParaRPr lang="en-US" sz="2800" dirty="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029200"/>
          </a:xfrm>
        </p:spPr>
        <p:txBody>
          <a:bodyPr>
            <a:normAutofit/>
          </a:bodyPr>
          <a:lstStyle/>
          <a:p>
            <a:pPr>
              <a:lnSpc>
                <a:spcPct val="150000"/>
              </a:lnSpc>
            </a:pPr>
            <a:r>
              <a:rPr lang="en-US" sz="6000" b="1" dirty="0" smtClean="0">
                <a:latin typeface="Times New Roman" pitchFamily="18" charset="0"/>
                <a:cs typeface="Times New Roman" pitchFamily="18" charset="0"/>
              </a:rPr>
              <a:t>Think Tanks’ </a:t>
            </a:r>
            <a:br>
              <a:rPr lang="en-US" sz="6000" b="1" dirty="0" smtClean="0">
                <a:latin typeface="Times New Roman" pitchFamily="18" charset="0"/>
                <a:cs typeface="Times New Roman" pitchFamily="18" charset="0"/>
              </a:rPr>
            </a:br>
            <a:r>
              <a:rPr lang="en-US" sz="6000" b="1" dirty="0" smtClean="0">
                <a:latin typeface="Times New Roman" pitchFamily="18" charset="0"/>
                <a:cs typeface="Times New Roman" pitchFamily="18" charset="0"/>
              </a:rPr>
              <a:t>Responses to</a:t>
            </a:r>
            <a:br>
              <a:rPr lang="en-US" sz="6000" b="1" dirty="0" smtClean="0">
                <a:latin typeface="Times New Roman" pitchFamily="18" charset="0"/>
                <a:cs typeface="Times New Roman" pitchFamily="18" charset="0"/>
              </a:rPr>
            </a:br>
            <a:r>
              <a:rPr lang="en-US" sz="6000" b="1" dirty="0" smtClean="0">
                <a:latin typeface="Times New Roman" pitchFamily="18" charset="0"/>
                <a:cs typeface="Times New Roman" pitchFamily="18" charset="0"/>
              </a:rPr>
              <a:t>The Paris Agreement</a:t>
            </a:r>
            <a:endParaRPr lang="en-US" sz="6000" b="1" dirty="0">
              <a:latin typeface="Times New Roman" pitchFamily="18" charset="0"/>
              <a:cs typeface="Times New Roman" pitchFamily="18"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xit" presetSubtype="6" fill="hold" grpId="1" nodeType="clickEffect">
                                  <p:stCondLst>
                                    <p:cond delay="0"/>
                                  </p:stCondLst>
                                  <p:childTnLst>
                                    <p:animEffect transition="out" filter="strips(downRight)">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latin typeface="Times New Roman" pitchFamily="18" charset="0"/>
                <a:cs typeface="Times New Roman" pitchFamily="18" charset="0"/>
              </a:rPr>
              <a:t>Participation Statistics</a:t>
            </a:r>
            <a:endParaRPr lang="en-US" b="1" cap="small"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762000" y="1524000"/>
          <a:ext cx="7848600" cy="4787900"/>
        </p:xfrm>
        <a:graphic>
          <a:graphicData uri="http://schemas.openxmlformats.org/drawingml/2006/table">
            <a:tbl>
              <a:tblPr>
                <a:tableStyleId>{5940675A-B579-460E-94D1-54222C63F5DA}</a:tableStyleId>
              </a:tblPr>
              <a:tblGrid>
                <a:gridCol w="2641015">
                  <a:extLst>
                    <a:ext uri="{9D8B030D-6E8A-4147-A177-3AD203B41FA5}">
                      <a16:colId xmlns:a16="http://schemas.microsoft.com/office/drawing/2014/main" val="20000"/>
                    </a:ext>
                  </a:extLst>
                </a:gridCol>
                <a:gridCol w="2656081">
                  <a:extLst>
                    <a:ext uri="{9D8B030D-6E8A-4147-A177-3AD203B41FA5}">
                      <a16:colId xmlns:a16="http://schemas.microsoft.com/office/drawing/2014/main" val="20001"/>
                    </a:ext>
                  </a:extLst>
                </a:gridCol>
                <a:gridCol w="2551504">
                  <a:extLst>
                    <a:ext uri="{9D8B030D-6E8A-4147-A177-3AD203B41FA5}">
                      <a16:colId xmlns:a16="http://schemas.microsoft.com/office/drawing/2014/main" val="20002"/>
                    </a:ext>
                  </a:extLst>
                </a:gridCol>
              </a:tblGrid>
              <a:tr h="368300">
                <a:tc>
                  <a:txBody>
                    <a:bodyPr/>
                    <a:lstStyle/>
                    <a:p>
                      <a:pPr marL="0" marR="0" algn="ctr">
                        <a:lnSpc>
                          <a:spcPct val="115000"/>
                        </a:lnSpc>
                        <a:spcBef>
                          <a:spcPts val="0"/>
                        </a:spcBef>
                        <a:spcAft>
                          <a:spcPts val="0"/>
                        </a:spcAft>
                      </a:pP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baseline="0" dirty="0">
                          <a:solidFill>
                            <a:schemeClr val="tx1"/>
                          </a:solidFill>
                        </a:rPr>
                        <a:t>State/Organizations</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baseline="0">
                          <a:solidFill>
                            <a:schemeClr val="tx1"/>
                          </a:solidFill>
                        </a:rPr>
                        <a:t>Participants</a:t>
                      </a:r>
                      <a:endParaRPr lang="en-US" sz="1800" b="1" baseline="0">
                        <a:solidFill>
                          <a:schemeClr val="tx1"/>
                        </a:solidFill>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368300">
                <a:tc>
                  <a:txBody>
                    <a:bodyPr/>
                    <a:lstStyle/>
                    <a:p>
                      <a:pPr marL="0" marR="0" algn="l">
                        <a:lnSpc>
                          <a:spcPct val="115000"/>
                        </a:lnSpc>
                        <a:spcBef>
                          <a:spcPts val="0"/>
                        </a:spcBef>
                        <a:spcAft>
                          <a:spcPts val="0"/>
                        </a:spcAft>
                      </a:pPr>
                      <a:r>
                        <a:rPr lang="en-US" sz="1800" b="1" baseline="0" dirty="0">
                          <a:solidFill>
                            <a:schemeClr val="tx1"/>
                          </a:solidFill>
                        </a:rPr>
                        <a:t>Parties</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baseline="0" dirty="0">
                          <a:solidFill>
                            <a:schemeClr val="tx1"/>
                          </a:solidFill>
                        </a:rPr>
                        <a:t>186</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baseline="0" dirty="0">
                          <a:solidFill>
                            <a:schemeClr val="tx1"/>
                          </a:solidFill>
                        </a:rPr>
                        <a:t>6291</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368300">
                <a:tc>
                  <a:txBody>
                    <a:bodyPr/>
                    <a:lstStyle/>
                    <a:p>
                      <a:pPr marL="0" marR="0" algn="l">
                        <a:lnSpc>
                          <a:spcPct val="115000"/>
                        </a:lnSpc>
                        <a:spcBef>
                          <a:spcPts val="0"/>
                        </a:spcBef>
                        <a:spcAft>
                          <a:spcPts val="0"/>
                        </a:spcAft>
                      </a:pPr>
                      <a:r>
                        <a:rPr lang="en-US" sz="1800" b="1" baseline="0" dirty="0">
                          <a:solidFill>
                            <a:schemeClr val="tx1"/>
                          </a:solidFill>
                        </a:rPr>
                        <a:t>Observer States</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baseline="0" dirty="0">
                          <a:solidFill>
                            <a:schemeClr val="tx1"/>
                          </a:solidFill>
                        </a:rPr>
                        <a:t>2 (Palestine and Holy See)</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baseline="0" dirty="0">
                          <a:solidFill>
                            <a:schemeClr val="tx1"/>
                          </a:solidFill>
                        </a:rPr>
                        <a:t>5</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736600">
                <a:tc>
                  <a:txBody>
                    <a:bodyPr/>
                    <a:lstStyle/>
                    <a:p>
                      <a:pPr marL="0" marR="0" algn="l">
                        <a:lnSpc>
                          <a:spcPct val="115000"/>
                        </a:lnSpc>
                        <a:spcBef>
                          <a:spcPts val="0"/>
                        </a:spcBef>
                        <a:spcAft>
                          <a:spcPts val="0"/>
                        </a:spcAft>
                      </a:pPr>
                      <a:r>
                        <a:rPr lang="en-US" sz="1800" b="1" baseline="0" dirty="0">
                          <a:solidFill>
                            <a:schemeClr val="tx1"/>
                          </a:solidFill>
                        </a:rPr>
                        <a:t>UN Secretariat units and bodies</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baseline="0" dirty="0">
                          <a:solidFill>
                            <a:schemeClr val="tx1"/>
                          </a:solidFill>
                        </a:rPr>
                        <a:t>30</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baseline="0" dirty="0">
                          <a:solidFill>
                            <a:schemeClr val="tx1"/>
                          </a:solidFill>
                        </a:rPr>
                        <a:t>245</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736600">
                <a:tc>
                  <a:txBody>
                    <a:bodyPr/>
                    <a:lstStyle/>
                    <a:p>
                      <a:pPr marL="0" marR="0" algn="l">
                        <a:lnSpc>
                          <a:spcPct val="115000"/>
                        </a:lnSpc>
                        <a:spcBef>
                          <a:spcPts val="0"/>
                        </a:spcBef>
                        <a:spcAft>
                          <a:spcPts val="0"/>
                        </a:spcAft>
                      </a:pPr>
                      <a:r>
                        <a:rPr lang="en-US" sz="1800" b="1" baseline="0" dirty="0">
                          <a:solidFill>
                            <a:schemeClr val="tx1"/>
                          </a:solidFill>
                        </a:rPr>
                        <a:t>Specialized agencies and related organizations</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baseline="0" dirty="0">
                          <a:solidFill>
                            <a:schemeClr val="tx1"/>
                          </a:solidFill>
                        </a:rPr>
                        <a:t>19</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baseline="0" dirty="0">
                          <a:solidFill>
                            <a:schemeClr val="tx1"/>
                          </a:solidFill>
                        </a:rPr>
                        <a:t>197</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r h="736600">
                <a:tc>
                  <a:txBody>
                    <a:bodyPr/>
                    <a:lstStyle/>
                    <a:p>
                      <a:pPr marL="0" marR="0" algn="l">
                        <a:lnSpc>
                          <a:spcPct val="115000"/>
                        </a:lnSpc>
                        <a:spcBef>
                          <a:spcPts val="0"/>
                        </a:spcBef>
                        <a:spcAft>
                          <a:spcPts val="0"/>
                        </a:spcAft>
                      </a:pPr>
                      <a:r>
                        <a:rPr lang="en-US" sz="1800" b="1" baseline="0" dirty="0">
                          <a:solidFill>
                            <a:schemeClr val="tx1"/>
                          </a:solidFill>
                        </a:rPr>
                        <a:t>Intergovernmental organizations</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baseline="0" dirty="0">
                          <a:solidFill>
                            <a:schemeClr val="tx1"/>
                          </a:solidFill>
                        </a:rPr>
                        <a:t>53</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baseline="0" dirty="0">
                          <a:solidFill>
                            <a:schemeClr val="tx1"/>
                          </a:solidFill>
                        </a:rPr>
                        <a:t>439</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5"/>
                  </a:ext>
                </a:extLst>
              </a:tr>
              <a:tr h="736600">
                <a:tc>
                  <a:txBody>
                    <a:bodyPr/>
                    <a:lstStyle/>
                    <a:p>
                      <a:pPr marL="0" marR="0" algn="l">
                        <a:lnSpc>
                          <a:spcPct val="115000"/>
                        </a:lnSpc>
                        <a:spcBef>
                          <a:spcPts val="0"/>
                        </a:spcBef>
                        <a:spcAft>
                          <a:spcPts val="0"/>
                        </a:spcAft>
                      </a:pPr>
                      <a:r>
                        <a:rPr lang="en-US" sz="1800" b="1" baseline="0" dirty="0">
                          <a:solidFill>
                            <a:schemeClr val="tx1"/>
                          </a:solidFill>
                        </a:rPr>
                        <a:t>Non-governmental organizations</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baseline="0" dirty="0">
                          <a:solidFill>
                            <a:schemeClr val="tx1"/>
                          </a:solidFill>
                        </a:rPr>
                        <a:t>624</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baseline="0" dirty="0">
                          <a:solidFill>
                            <a:schemeClr val="tx1"/>
                          </a:solidFill>
                        </a:rPr>
                        <a:t>3104</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6"/>
                  </a:ext>
                </a:extLst>
              </a:tr>
              <a:tr h="368300">
                <a:tc>
                  <a:txBody>
                    <a:bodyPr/>
                    <a:lstStyle/>
                    <a:p>
                      <a:pPr marL="0" marR="0" algn="l">
                        <a:lnSpc>
                          <a:spcPct val="115000"/>
                        </a:lnSpc>
                        <a:spcBef>
                          <a:spcPts val="0"/>
                        </a:spcBef>
                        <a:spcAft>
                          <a:spcPts val="0"/>
                        </a:spcAft>
                      </a:pPr>
                      <a:r>
                        <a:rPr lang="en-US" sz="1800" b="1" baseline="0" dirty="0">
                          <a:solidFill>
                            <a:schemeClr val="tx1"/>
                          </a:solidFill>
                        </a:rPr>
                        <a:t>Media</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baseline="0" dirty="0">
                          <a:solidFill>
                            <a:schemeClr val="tx1"/>
                          </a:solidFill>
                        </a:rPr>
                        <a:t>434</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baseline="0" dirty="0">
                          <a:solidFill>
                            <a:schemeClr val="tx1"/>
                          </a:solidFill>
                        </a:rPr>
                        <a:t>904</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7"/>
                  </a:ext>
                </a:extLst>
              </a:tr>
              <a:tr h="368300">
                <a:tc>
                  <a:txBody>
                    <a:bodyPr/>
                    <a:lstStyle/>
                    <a:p>
                      <a:pPr marL="0" marR="0" algn="l">
                        <a:lnSpc>
                          <a:spcPct val="115000"/>
                        </a:lnSpc>
                        <a:spcBef>
                          <a:spcPts val="0"/>
                        </a:spcBef>
                        <a:spcAft>
                          <a:spcPts val="0"/>
                        </a:spcAft>
                      </a:pPr>
                      <a:r>
                        <a:rPr lang="en-US" sz="1800" b="1" baseline="0" dirty="0" smtClean="0">
                          <a:solidFill>
                            <a:schemeClr val="tx1"/>
                          </a:solidFill>
                        </a:rPr>
                        <a:t>Total</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baseline="0" dirty="0" smtClean="0">
                          <a:solidFill>
                            <a:schemeClr val="tx1"/>
                          </a:solidFill>
                        </a:rPr>
                        <a:t>11185</a:t>
                      </a:r>
                      <a:endParaRPr lang="en-US" sz="1800" b="1" baseline="0" dirty="0">
                        <a:solidFill>
                          <a:schemeClr val="tx1"/>
                        </a:solidFill>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8"/>
                  </a:ext>
                </a:extLst>
              </a:tr>
            </a:tbl>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2" fill="hold" nodeType="clickEffect">
                                  <p:stCondLst>
                                    <p:cond delay="0"/>
                                  </p:stCondLst>
                                  <p:childTnLst>
                                    <p:anim calcmode="lin" valueType="num">
                                      <p:cBhvr additive="base">
                                        <p:cTn id="12" dur="2000"/>
                                        <p:tgtEl>
                                          <p:spTgt spid="4"/>
                                        </p:tgtEl>
                                        <p:attrNameLst>
                                          <p:attrName>ppt_x</p:attrName>
                                        </p:attrNameLst>
                                      </p:cBhvr>
                                      <p:tavLst>
                                        <p:tav tm="0">
                                          <p:val>
                                            <p:strVal val="ppt_x"/>
                                          </p:val>
                                        </p:tav>
                                        <p:tav tm="100000">
                                          <p:val>
                                            <p:strVal val="0-ppt_w/2"/>
                                          </p:val>
                                        </p:tav>
                                      </p:tavLst>
                                    </p:anim>
                                    <p:anim calcmode="lin" valueType="num">
                                      <p:cBhvr additive="base">
                                        <p:cTn id="13" dur="2000"/>
                                        <p:tgtEl>
                                          <p:spTgt spid="4"/>
                                        </p:tgtEl>
                                        <p:attrNameLst>
                                          <p:attrName>ppt_y</p:attrName>
                                        </p:attrNameLst>
                                      </p:cBhvr>
                                      <p:tavLst>
                                        <p:tav tm="0">
                                          <p:val>
                                            <p:strVal val="ppt_y"/>
                                          </p:val>
                                        </p:tav>
                                        <p:tav tm="100000">
                                          <p:val>
                                            <p:strVal val="1+ppt_h/2"/>
                                          </p:val>
                                        </p:tav>
                                      </p:tavLst>
                                    </p:anim>
                                    <p:set>
                                      <p:cBhvr>
                                        <p:cTn id="14" dur="1" fill="hold">
                                          <p:stCondLst>
                                            <p:cond delay="1999"/>
                                          </p:stCondLst>
                                        </p:cTn>
                                        <p:tgtEl>
                                          <p:spTgt spid="4"/>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3000"/>
                                        <p:tgtEl>
                                          <p:spTgt spid="2"/>
                                        </p:tgtEl>
                                        <p:attrNameLst>
                                          <p:attrName>ppt_x</p:attrName>
                                        </p:attrNameLst>
                                      </p:cBhvr>
                                      <p:tavLst>
                                        <p:tav tm="0">
                                          <p:val>
                                            <p:strVal val="ppt_x"/>
                                          </p:val>
                                        </p:tav>
                                        <p:tav tm="100000">
                                          <p:val>
                                            <p:strVal val="ppt_x"/>
                                          </p:val>
                                        </p:tav>
                                      </p:tavLst>
                                    </p:anim>
                                    <p:anim calcmode="lin" valueType="num">
                                      <p:cBhvr additive="base">
                                        <p:cTn id="17" dur="3000"/>
                                        <p:tgtEl>
                                          <p:spTgt spid="2"/>
                                        </p:tgtEl>
                                        <p:attrNameLst>
                                          <p:attrName>ppt_y</p:attrName>
                                        </p:attrNameLst>
                                      </p:cBhvr>
                                      <p:tavLst>
                                        <p:tav tm="0">
                                          <p:val>
                                            <p:strVal val="ppt_y"/>
                                          </p:val>
                                        </p:tav>
                                        <p:tav tm="100000">
                                          <p:val>
                                            <p:strVal val="1+ppt_h/2"/>
                                          </p:val>
                                        </p:tav>
                                      </p:tavLst>
                                    </p:anim>
                                    <p:set>
                                      <p:cBhvr>
                                        <p:cTn id="18" dur="1" fill="hold">
                                          <p:stCondLst>
                                            <p:cond delay="2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792162"/>
          </a:xfrm>
        </p:spPr>
        <p:txBody>
          <a:bodyPr>
            <a:normAutofit fontScale="90000"/>
          </a:bodyPr>
          <a:lstStyle/>
          <a:p>
            <a:r>
              <a:rPr lang="en-US" dirty="0" smtClean="0">
                <a:latin typeface="Times New Roman" pitchFamily="18" charset="0"/>
                <a:cs typeface="Times New Roman" pitchFamily="18" charset="0"/>
              </a:rPr>
              <a:t>HEINRICH BOLL STIFTUNG (HBS)</a:t>
            </a:r>
            <a:endParaRPr lang="en-US" dirty="0">
              <a:latin typeface="Times New Roman" pitchFamily="18" charset="0"/>
              <a:cs typeface="Times New Roman" pitchFamily="18" charset="0"/>
            </a:endParaRPr>
          </a:p>
        </p:txBody>
      </p:sp>
      <p:sp>
        <p:nvSpPr>
          <p:cNvPr id="5" name="TextBox 4"/>
          <p:cNvSpPr txBox="1"/>
          <p:nvPr/>
        </p:nvSpPr>
        <p:spPr>
          <a:xfrm>
            <a:off x="304800" y="685800"/>
            <a:ext cx="8153400" cy="6370975"/>
          </a:xfrm>
          <a:prstGeom prst="rect">
            <a:avLst/>
          </a:prstGeom>
          <a:noFill/>
        </p:spPr>
        <p:txBody>
          <a:bodyPr wrap="square" rtlCol="0">
            <a:spAutoFit/>
          </a:bodyPr>
          <a:lstStyle/>
          <a:p>
            <a:r>
              <a:rPr lang="en-US" sz="2400" dirty="0" smtClean="0">
                <a:latin typeface="Times New Roman" pitchFamily="18" charset="0"/>
                <a:cs typeface="Times New Roman" pitchFamily="18" charset="0"/>
              </a:rPr>
              <a:t>“Judged against low expectations and the collective trauma of Copenhagen 2009, the acceptance of the global and legally binding Paris Agreement on Saturday, 12th of December, at 19:26 h, is a </a:t>
            </a:r>
            <a:r>
              <a:rPr lang="en-US" sz="2400" b="1" dirty="0" smtClean="0">
                <a:latin typeface="Times New Roman" pitchFamily="18" charset="0"/>
                <a:cs typeface="Times New Roman" pitchFamily="18" charset="0"/>
              </a:rPr>
              <a:t>historical moment</a:t>
            </a:r>
            <a:r>
              <a:rPr lang="en-US" sz="2400" dirty="0" smtClean="0">
                <a:latin typeface="Times New Roman" pitchFamily="18" charset="0"/>
                <a:cs typeface="Times New Roman" pitchFamily="18" charset="0"/>
              </a:rPr>
              <a:t>. It achieves a goal long believed unattainable on the long road from Bali (2007) via Durban (2011). It sends a powerful signal that global agreement on such a painful structural transformation is possible. </a:t>
            </a:r>
          </a:p>
          <a:p>
            <a:r>
              <a:rPr lang="en-US" sz="2400" b="1" dirty="0" smtClean="0">
                <a:latin typeface="Times New Roman" pitchFamily="18" charset="0"/>
                <a:cs typeface="Times New Roman" pitchFamily="18" charset="0"/>
              </a:rPr>
              <a:t>Yet</a:t>
            </a:r>
            <a:r>
              <a:rPr lang="en-US" sz="2400" dirty="0" smtClean="0">
                <a:latin typeface="Times New Roman" pitchFamily="18" charset="0"/>
                <a:cs typeface="Times New Roman" pitchFamily="18" charset="0"/>
              </a:rPr>
              <a:t>, no government seemed to be willing or able to agree on the </a:t>
            </a:r>
            <a:r>
              <a:rPr lang="en-US" sz="2400" b="1" dirty="0" smtClean="0">
                <a:latin typeface="Times New Roman" pitchFamily="18" charset="0"/>
                <a:cs typeface="Times New Roman" pitchFamily="18" charset="0"/>
              </a:rPr>
              <a:t>specifics</a:t>
            </a:r>
            <a:r>
              <a:rPr lang="en-US" sz="2400" dirty="0" smtClean="0">
                <a:latin typeface="Times New Roman" pitchFamily="18" charset="0"/>
                <a:cs typeface="Times New Roman" pitchFamily="18" charset="0"/>
              </a:rPr>
              <a:t>. Judged against the enormity of the challenge and the needs and pressure from people on the ground demanding a global deal anchored in climate justice, the Paris Agreement can only be called </a:t>
            </a:r>
            <a:r>
              <a:rPr lang="en-US" sz="2400" b="1" dirty="0" smtClean="0">
                <a:latin typeface="Times New Roman" pitchFamily="18" charset="0"/>
                <a:cs typeface="Times New Roman" pitchFamily="18" charset="0"/>
              </a:rPr>
              <a:t>a disappointment</a:t>
            </a:r>
            <a:r>
              <a:rPr lang="en-US" sz="2400" dirty="0" smtClean="0">
                <a:latin typeface="Times New Roman" pitchFamily="18" charset="0"/>
                <a:cs typeface="Times New Roman" pitchFamily="18" charset="0"/>
              </a:rPr>
              <a:t>. The gavel in Paris has fallen to seal the deal. But citizens around the world have yet to find out whether the Paris Agreement can be the springboard for lasting policy changes on the ground or whether it will </a:t>
            </a:r>
            <a:r>
              <a:rPr lang="en-US" sz="2400" b="1" dirty="0" smtClean="0">
                <a:latin typeface="Times New Roman" pitchFamily="18" charset="0"/>
                <a:cs typeface="Times New Roman" pitchFamily="18" charset="0"/>
              </a:rPr>
              <a:t>wrap a glorified green veil around the continued inaction </a:t>
            </a:r>
            <a:r>
              <a:rPr lang="en-US" sz="2400" dirty="0" smtClean="0">
                <a:latin typeface="Times New Roman" pitchFamily="18" charset="0"/>
                <a:cs typeface="Times New Roman" pitchFamily="18" charset="0"/>
              </a:rPr>
              <a:t>of our political leaders.</a:t>
            </a:r>
            <a:endParaRPr lang="en-US" sz="2400" dirty="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0490" y="0"/>
            <a:ext cx="7723909" cy="792162"/>
          </a:xfrm>
        </p:spPr>
        <p:txBody>
          <a:bodyPr>
            <a:normAutofit/>
          </a:bodyPr>
          <a:lstStyle/>
          <a:p>
            <a:r>
              <a:rPr lang="en-US" dirty="0" smtClean="0">
                <a:latin typeface="Times New Roman" pitchFamily="18" charset="0"/>
                <a:cs typeface="Times New Roman" pitchFamily="18" charset="0"/>
              </a:rPr>
              <a:t>Brookings</a:t>
            </a:r>
            <a:endParaRPr lang="en-US" dirty="0">
              <a:latin typeface="Times New Roman" pitchFamily="18" charset="0"/>
              <a:cs typeface="Times New Roman" pitchFamily="18" charset="0"/>
            </a:endParaRPr>
          </a:p>
        </p:txBody>
      </p:sp>
      <p:sp>
        <p:nvSpPr>
          <p:cNvPr id="5" name="TextBox 4"/>
          <p:cNvSpPr txBox="1"/>
          <p:nvPr/>
        </p:nvSpPr>
        <p:spPr>
          <a:xfrm>
            <a:off x="304800" y="838200"/>
            <a:ext cx="8153400" cy="6124754"/>
          </a:xfrm>
          <a:prstGeom prst="rect">
            <a:avLst/>
          </a:prstGeom>
          <a:noFill/>
          <a:ln>
            <a:solidFill>
              <a:srgbClr val="002060"/>
            </a:solidFill>
          </a:ln>
        </p:spPr>
        <p:txBody>
          <a:bodyPr wrap="square" rtlCol="0">
            <a:spAutoFit/>
          </a:bodyPr>
          <a:lstStyle/>
          <a:p>
            <a:r>
              <a:rPr lang="en-US" sz="24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A sense of measured optimism and achievement emerged from the Paris climate conference. Diplomats, environmentalists, researchers, and other observers mostly felt relieved after years of discussions toward a new international agreement on climate change. Multilateralism had proven it </a:t>
            </a:r>
            <a:r>
              <a:rPr lang="en-US" sz="2800" dirty="0" smtClean="0">
                <a:latin typeface="Times New Roman" pitchFamily="18" charset="0"/>
                <a:cs typeface="Times New Roman" pitchFamily="18" charset="0"/>
                <a:hlinkClick r:id="rId2"/>
              </a:rPr>
              <a:t>might be up to the task</a:t>
            </a:r>
            <a:r>
              <a:rPr lang="en-US" sz="2800" dirty="0" smtClean="0">
                <a:latin typeface="Times New Roman" pitchFamily="18" charset="0"/>
                <a:cs typeface="Times New Roman" pitchFamily="18" charset="0"/>
              </a:rPr>
              <a:t> of addressing climate change. But it’s a very </a:t>
            </a:r>
            <a:r>
              <a:rPr lang="en-US" sz="2800" b="1" dirty="0" smtClean="0">
                <a:latin typeface="Times New Roman" pitchFamily="18" charset="0"/>
                <a:cs typeface="Times New Roman" pitchFamily="18" charset="0"/>
              </a:rPr>
              <a:t>mixed picture</a:t>
            </a:r>
            <a:r>
              <a:rPr lang="en-US" sz="2800" dirty="0" smtClean="0">
                <a:latin typeface="Times New Roman" pitchFamily="18" charset="0"/>
                <a:cs typeface="Times New Roman" pitchFamily="18" charset="0"/>
              </a:rPr>
              <a:t>, and many of us are still trying to weigh the strengths and weaknesses of the agreement, the structure for global action it has established, and the momentum around climate action it created. As George </a:t>
            </a:r>
            <a:r>
              <a:rPr lang="en-US" sz="2800" dirty="0" err="1" smtClean="0">
                <a:latin typeface="Times New Roman" pitchFamily="18" charset="0"/>
                <a:cs typeface="Times New Roman" pitchFamily="18" charset="0"/>
              </a:rPr>
              <a:t>Monbiot</a:t>
            </a:r>
            <a:r>
              <a:rPr lang="en-US" sz="2800" dirty="0" smtClean="0">
                <a:latin typeface="Times New Roman" pitchFamily="18" charset="0"/>
                <a:cs typeface="Times New Roman" pitchFamily="18" charset="0"/>
              </a:rPr>
              <a:t> put it in the </a:t>
            </a:r>
            <a:r>
              <a:rPr lang="en-US" sz="2800" dirty="0" smtClean="0">
                <a:latin typeface="Times New Roman" pitchFamily="18" charset="0"/>
                <a:cs typeface="Times New Roman" pitchFamily="18" charset="0"/>
                <a:hlinkClick r:id="rId3"/>
              </a:rPr>
              <a:t>Guardian</a:t>
            </a:r>
            <a:r>
              <a:rPr lang="en-US" sz="2800" dirty="0" smtClean="0">
                <a:latin typeface="Times New Roman" pitchFamily="18" charset="0"/>
                <a:cs typeface="Times New Roman" pitchFamily="18" charset="0"/>
              </a:rPr>
              <a:t>:  “By comparison to what it </a:t>
            </a:r>
            <a:r>
              <a:rPr lang="en-US" sz="2800" b="1" dirty="0" smtClean="0">
                <a:latin typeface="Times New Roman" pitchFamily="18" charset="0"/>
                <a:cs typeface="Times New Roman" pitchFamily="18" charset="0"/>
              </a:rPr>
              <a:t>could</a:t>
            </a:r>
            <a:r>
              <a:rPr lang="en-US" sz="2800" dirty="0" smtClean="0">
                <a:latin typeface="Times New Roman" pitchFamily="18" charset="0"/>
                <a:cs typeface="Times New Roman" pitchFamily="18" charset="0"/>
              </a:rPr>
              <a:t> have been, it’s a miracle. By comparison to what it </a:t>
            </a:r>
            <a:r>
              <a:rPr lang="en-US" sz="2800" b="1" dirty="0" smtClean="0">
                <a:latin typeface="Times New Roman" pitchFamily="18" charset="0"/>
                <a:cs typeface="Times New Roman" pitchFamily="18" charset="0"/>
              </a:rPr>
              <a:t>should</a:t>
            </a:r>
            <a:r>
              <a:rPr lang="en-US" sz="2800" dirty="0" smtClean="0">
                <a:latin typeface="Times New Roman" pitchFamily="18" charset="0"/>
                <a:cs typeface="Times New Roman" pitchFamily="18" charset="0"/>
              </a:rPr>
              <a:t> have been, it’s a disaster.”</a:t>
            </a:r>
            <a:endParaRPr lang="en-US" sz="2800" dirty="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792162"/>
          </a:xfrm>
        </p:spPr>
        <p:txBody>
          <a:bodyPr>
            <a:normAutofit/>
          </a:bodyPr>
          <a:lstStyle/>
          <a:p>
            <a:r>
              <a:rPr lang="en-US" dirty="0" smtClean="0">
                <a:latin typeface="Times New Roman" pitchFamily="18" charset="0"/>
                <a:cs typeface="Times New Roman" pitchFamily="18" charset="0"/>
              </a:rPr>
              <a:t>Oxford Climate Policy (OCP)</a:t>
            </a:r>
            <a:endParaRPr lang="en-US" dirty="0">
              <a:latin typeface="Times New Roman" pitchFamily="18" charset="0"/>
              <a:cs typeface="Times New Roman" pitchFamily="18" charset="0"/>
            </a:endParaRPr>
          </a:p>
        </p:txBody>
      </p:sp>
      <p:sp>
        <p:nvSpPr>
          <p:cNvPr id="5" name="TextBox 4"/>
          <p:cNvSpPr txBox="1"/>
          <p:nvPr/>
        </p:nvSpPr>
        <p:spPr>
          <a:xfrm>
            <a:off x="381000" y="733246"/>
            <a:ext cx="8153400" cy="6124754"/>
          </a:xfrm>
          <a:prstGeom prst="rect">
            <a:avLst/>
          </a:prstGeom>
          <a:noFill/>
          <a:ln>
            <a:solidFill>
              <a:srgbClr val="002060"/>
            </a:solidFill>
          </a:ln>
        </p:spPr>
        <p:txBody>
          <a:bodyPr wrap="square" rtlCol="0">
            <a:spAutoFit/>
          </a:bodyPr>
          <a:lstStyle/>
          <a:p>
            <a:r>
              <a:rPr lang="en-US" sz="24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As regards institutional arrangements and public sector finance, the Paris outcome is clearly </a:t>
            </a:r>
            <a:r>
              <a:rPr lang="en-US" sz="2800" b="1" dirty="0" smtClean="0">
                <a:latin typeface="Times New Roman" pitchFamily="18" charset="0"/>
                <a:cs typeface="Times New Roman" pitchFamily="18" charset="0"/>
              </a:rPr>
              <a:t>weaker</a:t>
            </a:r>
            <a:r>
              <a:rPr lang="en-US" sz="2800" dirty="0" smtClean="0">
                <a:latin typeface="Times New Roman" pitchFamily="18" charset="0"/>
                <a:cs typeface="Times New Roman" pitchFamily="18" charset="0"/>
              </a:rPr>
              <a:t> than that of Cancun – although, in fairness, there was never any serious expectation that there would be a new fund in the Paris finance package. However, the </a:t>
            </a:r>
            <a:r>
              <a:rPr lang="en-US" sz="2800" b="1" dirty="0" smtClean="0">
                <a:latin typeface="Times New Roman" pitchFamily="18" charset="0"/>
                <a:cs typeface="Times New Roman" pitchFamily="18" charset="0"/>
              </a:rPr>
              <a:t>absence</a:t>
            </a:r>
            <a:r>
              <a:rPr lang="en-US" sz="2800" dirty="0" smtClean="0">
                <a:latin typeface="Times New Roman" pitchFamily="18" charset="0"/>
                <a:cs typeface="Times New Roman" pitchFamily="18" charset="0"/>
              </a:rPr>
              <a:t> of any figure for public sector funding in the Paris outcome is a genuine step backwards, at least from a recipient perspective.</a:t>
            </a:r>
          </a:p>
          <a:p>
            <a:r>
              <a:rPr lang="en-US" sz="2800" dirty="0" smtClean="0">
                <a:latin typeface="Times New Roman" pitchFamily="18" charset="0"/>
                <a:cs typeface="Times New Roman" pitchFamily="18" charset="0"/>
              </a:rPr>
              <a:t>We must be humble and discard the emperor’s new clothes (or, in this case, ‘haute couture’) by admitting that the Paris finance outcome was (lamentably) </a:t>
            </a:r>
            <a:r>
              <a:rPr lang="en-US" sz="2800" b="1" dirty="0" smtClean="0">
                <a:latin typeface="Times New Roman" pitchFamily="18" charset="0"/>
                <a:cs typeface="Times New Roman" pitchFamily="18" charset="0"/>
              </a:rPr>
              <a:t>weak</a:t>
            </a:r>
            <a:r>
              <a:rPr lang="en-US" sz="2800" dirty="0" smtClean="0">
                <a:latin typeface="Times New Roman" pitchFamily="18" charset="0"/>
                <a:cs typeface="Times New Roman" pitchFamily="18" charset="0"/>
              </a:rPr>
              <a:t> and we should try and look for ways to </a:t>
            </a:r>
            <a:r>
              <a:rPr lang="en-US" sz="2800" b="1" dirty="0" smtClean="0">
                <a:latin typeface="Times New Roman" pitchFamily="18" charset="0"/>
                <a:cs typeface="Times New Roman" pitchFamily="18" charset="0"/>
              </a:rPr>
              <a:t>genuinely</a:t>
            </a:r>
            <a:r>
              <a:rPr lang="en-US" sz="2800" dirty="0" smtClean="0">
                <a:latin typeface="Times New Roman" pitchFamily="18" charset="0"/>
                <a:cs typeface="Times New Roman" pitchFamily="18" charset="0"/>
              </a:rPr>
              <a:t> enhance the predictability of public sector contributions to international climate finance.</a:t>
            </a:r>
            <a:endParaRPr lang="en-US" sz="2800" dirty="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Structural View</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65165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306" y="1676400"/>
            <a:ext cx="5295388" cy="3460667"/>
          </a:xfrm>
          <a:prstGeom prst="rect">
            <a:avLst/>
          </a:prstGeom>
        </p:spPr>
      </p:pic>
      <p:cxnSp>
        <p:nvCxnSpPr>
          <p:cNvPr id="13" name="Straight Connector 12"/>
          <p:cNvCxnSpPr/>
          <p:nvPr/>
        </p:nvCxnSpPr>
        <p:spPr>
          <a:xfrm>
            <a:off x="440597" y="6400800"/>
            <a:ext cx="8319500" cy="0"/>
          </a:xfrm>
          <a:prstGeom prst="line">
            <a:avLst/>
          </a:prstGeom>
          <a:ln w="3175" cmpd="sng">
            <a:solidFill>
              <a:srgbClr val="434343"/>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412250" y="285143"/>
            <a:ext cx="8319500" cy="1446550"/>
          </a:xfrm>
          <a:prstGeom prst="rect">
            <a:avLst/>
          </a:prstGeom>
        </p:spPr>
        <p:txBody>
          <a:bodyPr wrap="square">
            <a:spAutoFit/>
          </a:bodyPr>
          <a:lstStyle/>
          <a:p>
            <a:pPr lvl="0" algn="ctr" defTabSz="914400"/>
            <a:r>
              <a:rPr lang="en-US" sz="4400" b="1" dirty="0">
                <a:solidFill>
                  <a:srgbClr val="007A4D"/>
                </a:solidFill>
                <a:latin typeface="Arial MT Std Light Cond" pitchFamily="34" charset="0"/>
                <a:cs typeface="Arial MT Cn Lt"/>
              </a:rPr>
              <a:t>AGREEMENT </a:t>
            </a:r>
            <a:r>
              <a:rPr lang="en-US" sz="4400" b="1" dirty="0" smtClean="0">
                <a:solidFill>
                  <a:srgbClr val="007A4D"/>
                </a:solidFill>
                <a:latin typeface="Arial MT Std Light Cond" pitchFamily="34" charset="0"/>
                <a:cs typeface="Arial MT Cn Lt"/>
              </a:rPr>
              <a:t>FOR</a:t>
            </a:r>
          </a:p>
          <a:p>
            <a:pPr lvl="0" algn="ctr" defTabSz="914400"/>
            <a:r>
              <a:rPr lang="en-US" sz="4400" b="1" dirty="0" smtClean="0">
                <a:solidFill>
                  <a:srgbClr val="007A4D"/>
                </a:solidFill>
                <a:latin typeface="Arial MT Std Light Cond" pitchFamily="34" charset="0"/>
                <a:cs typeface="Arial MT Cn Lt"/>
              </a:rPr>
              <a:t>CLIMATE TRANSFORMATION</a:t>
            </a:r>
            <a:endParaRPr lang="en-US" sz="4400" b="1" dirty="0">
              <a:solidFill>
                <a:srgbClr val="007A4D"/>
              </a:solidFill>
              <a:latin typeface="Arial MT Std Light Cond" pitchFamily="34" charset="0"/>
              <a:cs typeface="Arial MT Cn Lt"/>
            </a:endParaRPr>
          </a:p>
        </p:txBody>
      </p:sp>
    </p:spTree>
    <p:extLst>
      <p:ext uri="{BB962C8B-B14F-4D97-AF65-F5344CB8AC3E}">
        <p14:creationId xmlns:p14="http://schemas.microsoft.com/office/powerpoint/2010/main" val="2790298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http://www.ies.be/files/IESlogoblock90.jpg"/>
          <p:cNvPicPr/>
          <p:nvPr/>
        </p:nvPicPr>
        <p:blipFill>
          <a:blip r:embed="rId3">
            <a:extLst>
              <a:ext uri="{28A0092B-C50C-407E-A947-70E740481C1C}">
                <a14:useLocalDpi xmlns:a14="http://schemas.microsoft.com/office/drawing/2010/main" val="0"/>
              </a:ext>
            </a:extLst>
          </a:blip>
          <a:srcRect/>
          <a:stretch>
            <a:fillRect/>
          </a:stretch>
        </p:blipFill>
        <p:spPr bwMode="auto">
          <a:xfrm>
            <a:off x="834237" y="4057079"/>
            <a:ext cx="3227087" cy="1124522"/>
          </a:xfrm>
          <a:prstGeom prst="rect">
            <a:avLst/>
          </a:prstGeom>
          <a:noFill/>
          <a:ln>
            <a:noFill/>
          </a:ln>
        </p:spPr>
      </p:pic>
      <p:pic>
        <p:nvPicPr>
          <p:cNvPr id="12" name="Picture 11"/>
          <p:cNvPicPr/>
          <p:nvPr/>
        </p:nvPicPr>
        <p:blipFill>
          <a:blip r:embed="rId4" cstate="print"/>
          <a:srcRect b="25327"/>
          <a:stretch>
            <a:fillRect/>
          </a:stretch>
        </p:blipFill>
        <p:spPr bwMode="auto">
          <a:xfrm>
            <a:off x="1180312" y="3121088"/>
            <a:ext cx="3133725" cy="935990"/>
          </a:xfrm>
          <a:prstGeom prst="rect">
            <a:avLst/>
          </a:prstGeom>
          <a:noFill/>
          <a:ln w="9525">
            <a:noFill/>
            <a:miter lim="800000"/>
            <a:headEnd/>
            <a:tailEnd/>
          </a:ln>
        </p:spPr>
      </p:pic>
      <p:pic>
        <p:nvPicPr>
          <p:cNvPr id="21" name="Picture 11"/>
          <p:cNvPicPr>
            <a:picLocks noChangeAspect="1" noChangeArrowheads="1"/>
          </p:cNvPicPr>
          <p:nvPr/>
        </p:nvPicPr>
        <p:blipFill>
          <a:blip r:embed="rId5" cstate="print"/>
          <a:srcRect/>
          <a:stretch>
            <a:fillRect/>
          </a:stretch>
        </p:blipFill>
        <p:spPr bwMode="auto">
          <a:xfrm>
            <a:off x="4014465" y="3276600"/>
            <a:ext cx="5062313" cy="873249"/>
          </a:xfrm>
          <a:prstGeom prst="rect">
            <a:avLst/>
          </a:prstGeom>
          <a:noFill/>
          <a:ln w="9525">
            <a:noFill/>
            <a:miter lim="800000"/>
            <a:headEnd/>
            <a:tailEnd/>
          </a:ln>
        </p:spPr>
      </p:pic>
      <p:sp>
        <p:nvSpPr>
          <p:cNvPr id="4" name="AutoShape 2" descr="data:image/jpeg;base64,/9j/4AAQSkZJRgABAQAAAQABAAD/2wCEAAkGBxQSEhUUExQVFhQXFBUWFxQXFhwbGBgcFRQXFxQXFBYZHyghHBolHBUXITEhKCkrLi4uGB8zODMsNygtLisBCgoKDgwOGxAQGywkICMtKzc0Kyw0Nyw3LTcsNzc3LDctLCwsKzcsLCwyLDctLC0yMTczLDEtLDcuNywsNy4rLP/AABEIALsBDgMBIgACEQEDEQH/xAAcAAEAAQUBAQAAAAAAAAAAAAAAAgEDBAUHBgj/xABKEAABAwEDBQoKCAUEAgMAAAABAAIDEQQSIQUTMUFRBjJSYXGBkZKh0RQXIkJTVLHB4fAHIzNicnOTsxUWgqLxQ4OywnSjNDVj/8QAGQEBAAMBAQAAAAAAAAAAAAAAAAMEBQEC/8QAKxEBAAECBAQFBQEBAAAAAAAAAAECAwQRIVESExQxBTJBYaEVIjNxgcGR/9oADAMBAAIRAxEAPwDuKIiAiIgIiICIiAiIgIiICIiAqEqqwZX51xY3eA+W7b9we9Bdszy8l/m6GjaNbjy6uLlWSrMctXFoGDRQnVXgjm9yvICIiAiIgLW5UtmafGdRvBw4vJ7VslqsutDrjTgTeunjFMDxGvsQbRrqio0FVWlyDbNMTtIrdr2jmW6QEREBERAREQEREBERAREQEREBERAREQEREBFiWrKUcek1PBGJ+CxM3LPvvq4+D5zuVBdktJlJZEaNG/k9zOPjU5HXaRRYOpp4A1uPHsUZZwykUIBfs1N43FTaBC3W57j/AFPd7h7EGRCxrAGDZXjOOJPOVdVizQkVLsXu0n2AcQV9AREQEREBarL1nvhtD5QvEN2jC9TjGC2q1GXw4XHt80nHZWlObBBqi8uAkbv2Uvcex/uK9JYLUJGBw06CNh1rz8jtE0YGmj26gTpw4Lldsc4heHD7KTs4jxj2Lo9GiIuAiIgIiICIiAi0D90DtTBzmqt/xeZ29aOZpKD0aLzwktTtThzAe1VFhtLtLiOV/cg9ASrTrSwaXNHKQtGcjnz5Wjnr7SEGToBvpgeQj4oNs/KUQ88c2PsVl+WohrJ5AfesEMsjfOLut7gpC2WZuhlf6a+1Bedl9mprj0d6oMrvdvYXHp7lEZbjG9jPYPYpDK8h3sLu3uQVz9pdoY1vGfifcq/w6V/2kppsb8gdip4TaXaI2t5fiVXwOd+/lujY34UQXWxQQYmgO04u5h3K34TJNhGCxmt50n8I+eZVFigixeQTtea9ATw98mELcPSOGA5AguC5Z2hrReedA85x2niU4YrtZZSL1OZo2N+cVFkbIAXONXHS44ucdjR7lWKF0hD5BQDFsez7z9p4tSC7ZnOcb5qGkUa3XThO4+LUslWY7QHOIGIGl2quwbSryAiIgIiIC1WWrSYyw6Wm8HN1EYYLarAypKwXWSDyX1x4JFKHtQadwzRD2eVE/CnFra7jCOjDfJJrFJi13BOo8o0HiVSwwOLHi9E/5Dm7CEDAw5t5rE/Fj9mxw94XRs8j2g4xP37NHGPnsotmvNAOBp/qxYj77NnHQdi39ktAkaHDX2HWFwXkREBERAREQeXZlCTzGMH4WK7nrU7U7qge0KgNqdw+gDuVTY7QdLiOWTuK6JeCWl2lzhyv7lE5Kf58rRyuJ9qgcmu86WMcr6oMnRDTO3mHxQTGTIhvp281O9SFmsw0yE/PEFAWazDTK48g+CkDZRw3dPwQVknsbAXHQASSb1ABiSarXDdtkwaJIelnepZftdn8FtAbGa5iWhIHo3bSvnkK5hcNTeiZmeyO5XNL6F8YViG9lh/VaPYoO+kWy6poOeUL5+RWvp9G8o+dL6AG7uF2i1WRvGZW+9yr/NFmdv8AKVmA2Nkb7qL5+RPp9G8nOl9DQ5eyW3F1sgedrpWnsqpy7vbFvY7RB+J0jWtHavnZE+n0byc6X0XZ91GTwb77dZ3v2mRtG8TRXBRfu2sUhui2QMZrcZGhzuJorgONfPM0LmGjgQbrXUOx7Q9p52uB51BcjAW5jOKpObL6Ui3YZOaAG2yzADQM63vU/wCdMn+uWf8AVb3r5oRd+n0byc6X0v8Azpk/1yz/AKre9P50yf65Z/1W96+aET6fRvJzpfS/86ZP9cs/6re9bDJeV4LSHGCWOUNNHFjg4AkVANNdF8sLsf0DfYWr85n7agxGDptUTVEy9UXJqnJ1Ja/K1mbJdaTR+JZsOioPYtgtblqxOkDS3S2pptrTQduCz0zW2ealYJxQaidLTqx2cfuQszZzMu8OLX8E7RxbQpRzNnGbl8mQYNf7nKsbqfUT4cB+zZQ7P8Loo1jiRG40lZjG7hDg19iuWactrIweTX62LW063NGz55LboiCIpDRwxik9grs9ivRVe6oObtDcHNOh/Mg21mtTZBVpr7RyhXlpTmy76xphk4QNAeR2hZzGyjQ9rx94UPS3DsXBmIsbwlw30buVtHDsx7EbbozheAOx3knodRBkoqA10KqDzByfKd88D8T1T+Gjzpox/VVQFhZrmj5qlSFlh1zdDCuiXgMQ0zjmb8VIQWYaZHHkHwURFZh58h5BT3KYdZRqefnlCCoNlGp56fgpC12YaIieX4lUFrsw0RHn/wAqQypCNEI6GoMDL+U4vBbQGwgVglFaD0buJfPAX0Tl7LINltAEVKwSjT/+buJfOwWp4d5ale93hVERaKEQctOM1oOM0BPQCrlms7pHBjGlz3YBo0niAW9tW421MhikzMhc/O32XcYwxwDS7ZeFTzKvexdizVTTcriJq7ZzlvP+PUUVVaxDaQbgnusTps9Zy6+17ZBKc1mmsdfvPu4G8QdGFxaLc0xnhTInxxTse8MdUua0CvlSMd5JAAq7EYgc6nBupnbEIBc8HzTojDTBwfXOPLtOcLiXAjAbNNdGqOGw2MqpvUYmvzTPDlplHp2ynOMs9J/U7SVVUZxNMPf/AEjW2zSMjkszIZL5dG60AklmapdYG1oCQahxrUDDUVrdx25DwwOfnYiwRyC6HOzjJHNIjzjC0UAPlVqQbuteT+fnpW0yRugnsrHNgcIy57XOeAC4hg8lmOF2pcThjXZpinw7EYbAdNhLn3R2qq10z9e+WUaRlHp2d5lNVfFXGjGyrk82eQxukie5u+zTi5rTraXFox4hWixFu7Dkqe3z32RG7JMM46MeQwvcDI7E4DEuoe1Y2WshzWVzhLG5rc45jXuFA+6TQt2ggV51fs4u3xRZrrjmZRnGcZ++iOaJ80Ro1qIiuPAux/QN9havzmftrji7H9A32Fq/OZ+2quN/DP8AElvzOpLWZZmfHceytBW9sxpS8tmsHKVvzRbUVa69XbhTvWGtMJzI7UKt8mUDRt5do41YElfqbRgRvXnSNlTrHGr02T2v+ss7qHTQGmPFsPEqMtLZfq5xdeMA7Rj7j2FBQYfUT6PMk9mKk5mIZNVrh9nMNewE/PfB7TGM1OL0Z3rx5vzs9qu5wxtuTDORHeyDHDVVBk3pWCkjRK3hNpXnadKjFma+S4xu2VLf7Th2KtniIFYZA5vBdiBxAjEciuumdokhJH3aOHRp7EFwMkGh4d+JvvaR7Ec92h0YcPukHsdRY/1PHGf6mdwV9kZOLJSRx3XDv7UFgsi1tdGdoDm9rcFcjZXeTEjjuu7dKu/WjgO6W96tvx30NTtF0+01QaEQwekeeRvepUsw9KehWxJDwHnlePcFIWmH0JP+4V0XBLZh5kh5T3FS8Ms40QnnPxUBbohogbzur7lIZUYNEDPnmQSGU4hogb2dyuNyyPNhHMe4KLcrHVC3mHwVwZWl1RdjkGDugytIbLaBmsDBKNeH1buJfOgX0Xuht85stoBioDBLU3Xejdxr50C1PDvLUr3u8KoiLRQqH5PvXsMvbtjabO+zXHNjpGI33yXm4RXwjGjg4V5DTfaVD6O8lQWi0NEjpBJGRMGXQY3hjgcXaW0JGBwPYsHdnkqCy2h0MTpHOBq4OaAxocLzWM1uoCMdHLjTFvXcJisfTh7lMzctxxROU5RrGu3pHtrlvCeIrpt8UdpaFERbSAREQbfcvls2KV0zQXOzbmNbWjC5xFDJQ4tAqaazTRpVN0+WvDJhMQWuMbWubWrQ5tQTHXQ0ihptrp0rVw3bwv3rtfKu0vU13a4V5V0XKe5axsybHMZJrjfrg8RjOPFouNa0tOAHksFTs41i427hMHi7d65TPMr+2JiJn+ae+XvrtmnoiuuiYjtGrnCIeLQi2kAux/QN9havzmftrji7H9A32Fq/OZ+2quN/DP8AElvzOpLEtzo8GyU8qtK8VNerSstYmULA2UCpIIrQjj2jmWGtNbLkx8RvwuJGzX3EILTHP5MouPGAdo9ujkKiIZ7PvfLZs0jo0jmV3wiG0YPF1+3udr5CgoXPhFyUX4jhe2bK/PIpxRPjFYSJIj5hOI20+eZRuSwYfaxbNYHJ/kcipZ42u8qzvuu1xnR0f5QVa6Bx86F/VPcs2OKQb2UOH3mg9rSFYda3DCaEkbWi8OjUoMNmJwIYeUsPuQZuclGljT+F3ucPerLyw76FwO25XtZVTjs/Amd0hw7Qp3JR5zHcrSO0E+xBYa+LVK5vEXH2PV9rH+bIDytB/wCJCOkf50YP4XA9jqKw4RedC4f0e9qDTC3s9DH7VIZTHoYuhVbbJtTBzR/BXBbLRwT+n8F0UblV2qJnVKmMqzao29R3egtdq4Lup8FIWi1HzT1QgqMpWj0f9ju9S8OtPo/7T3qgltezsaq3rXs/4LgwN0FptJstoqwAZiauGrNurrXzoF9GboBavBbRepTMS13ujNuroXzmFq+HeWpXvd4VREWihXIrS5rXta4hrwGvAwvAGt0ng10jQaCqyLcJXMillJc17XMjc41JELqEV4i6mPJoCx7POY3B7aFzTUBzQ4HiLXAgjlXRt0W6azOsjooBZzPEGf6Lc35RAmNlvVFQTXXUAkV0rLx2Ju4e9ai3a4uKdZ29M50nLWY12iUtFMVUznOWTmqKoYaE0NAQCdVXAkAnaQ13QVRaiIRFVjCdAJoCcNjQXOPIACeZJnJ1KCEyPaxuLnuaxo2l5DWjpIWVabdMJJQ+R18gxSCuBDDduFuijSMBTDVRbvcHlplmlcZs3mWsL/KY10l8EBghO+Dj0UaThpUd3mWGWiYGHN5lzQ8XYw1941DxMd8Xgg8VCDjpWVOJu1Y7kVWvsy8/p+u3ftOXtmk4Y4OLPXZ5lERaqIXY/oG+wtX5zP21xxdj+gb7C1fnM/bVXG/hn+JLfmdSWvytZpH3TGaFtddCa07lsFgZUtrorpa2oNa6dVKY6taw1pgsypLHhKwkbdB6dBWQfB7RsDuh3x7Uhy3G7BwLeXEdncpOsEEuLaV+4fd8EFsWeaHeHOM4J0jk+eZWy+CU+UDFJ1TXl0dOKvCyTx7x4eOC73f5CjLbWnCeIt4yKjmKC82Kdm9e2Rv3sD0hHWl3+pA7mo5WIbNEcYpi3iDv+pxWU2GYaJWu/Ez3goLDn2fzo7vLGR2gKrDCd7KW/wC4R2OKyQ6YaRGeQke0FRc9x30NeRzT7aIKsid5sxPKGu9lFKko1xnmI95WO5kZ0wOHIwf9SqDMj0jeL6wINePCvv8AYqhtq+90hWhk+Xhj9RTGT5+H/wCwromI7X97papCC17T1gojJ1o4f95Uhk+0cP8AvK4Kiz2rhf3BS8GtXD7R3KIyfafSHruUhYLT6T+89yDA3QWa0+C2irxTMS1x1Zt1dS+dAvozdBY7QLLaCZBTMS1F4+jdxL5zC1fDvLUr3u8KoiLRQiDp4u+mKIg6dkyz2F2TiDABJIx1pFlz7s5IYQ4NMbibwBAJA2OOnFeAydk91qlLIRGxzsWRukoDsaxzyS4046rAvGtamopQ6xTRQ8VB0K/k+0CKWOQtD7j2vDSaAlpq2tNVQDTXSiycN4fcwkXqqLk1VVzMxxTM5T6RrVr6RnM56aztNVcivLOOz0W6vcc+xgPvMzdyMVLwHOkuDOBjdJ8oF2GgHiW1+jrwMRySWhjIyPqM8+VwbJngbzAxxoHXRiRqOrFeZy5ujltjWCe657HPLZALpDX0vRkDAgENodOGNa1Wn+PbSvsHQoegxWKwHIxVzKv1qozjSJ/eucd849e2jvMpor4qI092y3RxRstEkcUOZbG9zLpe55N00vFzydOkAajr0rWoT88mARbFmibdummZzyjvOc5/9mZ+UMznOYiIpHBdj+gb7C1fnM/bXHF2P6BvsLV+cz9tVcb+Gf4kt+Z1JY9qtrI6XzStaYV0U2cqyFYtNkZJS+K00adfIsNaYzn2eTSYzy4H3FWn5FjOLCW8hqPnnU35EiPCHIe9WTkIDeyOHzxUQSFjnZvJQ4bHfJUxbJm7+GvG0+7FQFgmbvZq/iHfVXALSNcbukdyC0+aF2/ic08bKdoRjLN5r7v9ZHtKyBPONMTTyPp7U8Jf50DuYtKCLIG+bO/rg+1XRZ5NUxPK1p9itGRh02d36YPsUCIdcTh/tuHsCDKuTDzmHlaR7CqtdLrDDyOI9yxb0G17eeQKTZItUrhyvP8A2QYH8vu4begp/L7uG3oK9AiDz/8AAHcMdBVRkJ/pB2rfog0P8Df6QdqkMjy+l7T3reIg87lDIM0kUkee38b2VJdTymkY48a5x4mbR6zD1HLtK1e6bK3glmfPcv3Lvk1pW84N00O3YprWIrtaUvNVEVd3KvEzaPWYeo5PEzaPWYeo5dOsWVLRUm02eOCINLjL4Q1wFNFRdFBx1W1da2C5V7Rf3lXDy8K+RtwxwUvXXt/h55VLjniZtHrMPUcniZtHrMPUcuvxZShdS7LG6rS8Ue01a00c4UO9BwJ1KEGV7O9rnMnic1gq9zZGkNG1xBwHKnXXt/g5VLkfiZtHrMPUcniZtHrMPUcuvQ5The/Ntmjc+l6417S6lK1ug1pTWjcqQGTNCaIy+jvtv8l2tU669v8AByqXIfEzaPWYeo5PEzaPWYeo5dadlqzh+bM8IkrduZxt6uy7WteJStGV4I6354m3SGuvSNFCRUA1OBpjROuvb/ByqXI/EzaPWYeo5PEzaPWYeo5dnY8EAgggioI0EHQQVJOuvb/ByqXFvEzaPWYeo5PEzaPWYeo5dpROuvb/AAcqlxbxM2j1mHqOXuvo53IyZNjlZJIyQyPa4FoIpRtKGq9ei8XMVcuU8NU6Oxbpic4Fg5TsTpLt112lduumzkWcirvbSDJMvpj0u71IZLm9Mel3etyiDTjJ0/pj2qQsM/puxbZEGrFktHph1VIWe0elb1R3LZIg14htHpGdVSDJ+FH1T3rORBh0n2xdDu9SAl15vocspEBERAREQEREBeY+kr/66f8A2/3WL06oQg53aprI6zWltntc08jrNJ9W+V7xQAOcQ1wpUU08qm7LMM8uTGxPvFjvKo00acxShcRSuBwXt4LfA511ksRfwWvaXceANVkhgGgBBy+zZJZ/BDLHEDK4fWPaPLcxtp8sV00utxGwKuXJ7PK97rEG5ttgtAldGy62jgM212A8qurT0LqACxMp5PbNDJCTdEjHNJAFReFKhB4CySWZ78mssYjz7HB0pYyhAEX1mdNNZOta/IdnZJHDDJaYYZ22kOLDZ3eECQSk4yX8a4Y0pSmxdTsNlEUbGDG6xrL1MTdaACehSmlYwtvFrS43W1IBcToa2uk4aEHKt0WUhPBaSTZ2SCV48HbZyZgGSDy3zA+SaVJcRTSNa3mSrJBaJMoyuZHLgwseWh2DrPWrSdFcDUL310Y4DHTx8qAAINHuFNcn2b8odlaLeq1Zp2PaHRua5p0OaQWmhoaEYaQrqAiIgIiICIiAiIgIiICIiAiIgIiICIiAiIgIiIC839IlpdHk+dzCQSGtqNNHva13YSOdekWNlKwsnifFIKse26R7wdRBx5kGltGSrLYrOZ47PFegic9rrovEtYaVfSuO3jWthyvbITZXzSRSMtOFxsd0xOdHfZddU3hqNVsLPuWeBm5LZPJBdczMuDKFpaW3XPDbxwO0aAqWLcjddGZLRLKyEEQxuDQGVbdBJaAXEDRVBpIcu5Q8Gs9qMkBEsjI81myK5xxaHPfWox1AdKnlfdBbLIbTHJJHI9lmZOx7Y7obWdsbm3amoxOkrfs3MNFlgs2cddhkjeHUFXZt5cARoxqo5d3KMtT5Hukc3OWcQEADACUS3hXXUUQa2e2ZQZaYoDLZyZ43uBzTrsVyhdd8qr8DhWnfix5Zmc6KObNSPjymIC/NjEBlQ9oO9fjpC9XaMkB9ohtBcQYmSNDcKHOAAk8lFgfyqzOX846vhnhdKDfXbtzkQanI26CaScNnnbDIZHDwR9ncKgEhoZMTQuIoa8ehNz2X5pZWtntDYpHF96xus7mnCtGslccToOtbU7mXvkjdPapZmRSCVkZZG2jm1ulzmNBNKqse5p5ljfPapZxE6/G1zI2gOpQOcWNBNEGgyBli0TRWSCAwwOkinle8RC61rJnMaI4wQKk6VKPdJbHPigBhE3hNos73lhuOzTGua+6DUGjjhXSNS2sW40RxwCKeSOWASNbMA0ktkeXOa9rgQRU4K9YtyMcb4X5x7nxyyzOc6hMj5mhri7DDQNCCu5q3zme02e0PZI6HNFsjWXKiVpNC2p0UXolrrHkkR2iecOJMwiBbhRuaaQKctVsUBERAREQEREBERAREQEREBERAREQEREBERBj5RtQhiklIJEcb3kDSbjS6g6Fzbx0Q+qzddnevf7pv/h2n/wAeb9ty+Wwr+DsUXYmaoQ3K5p7Oy+OiH1Wbrs708dEPqs3XZ3rjaK70VnZHzKnZPHRD6rN12d6eOiH1Wbrs71xtE6Kzscyp2Tx0Q+qzddnenjoh9Vm67O9cbROis7HMqdk8dEPqs3XZ3p46IfVZuuzvXG0TorOxzKnZPHRD6rN12d6eOiH1Wbrs71xtE6Kzscyp2Tx0Q+qzddnenjoh9Vm67O9cbROis7HMqdk8dEPqs3XZ3r1u4ndczKTJHsjfHm3hpDiDWra1FF83Lsf0DfYWr85n7ar4nDW7duaqY1e6K6pqyl1JERZacREQEREBERAREQEREH//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data:image/jpeg;base64,/9j/4AAQSkZJRgABAQAAAQABAAD/2wCEAAkGBxQSEhUUExQVFhQXFBUWFxQXFhwbGBgcFRQXFxQXFBYZHyghHBolHBUXITEhKCkrLi4uGB8zODMsNygtLisBCgoKDgwOGxAQGywkICMtKzc0Kyw0Nyw3LTcsNzc3LDctLCwsKzcsLCwyLDctLC0yMTczLDEtLDcuNywsNy4rLP/AABEIALsBDgMBIgACEQEDEQH/xAAcAAEAAQUBAQAAAAAAAAAAAAAAAgEDBAUHBgj/xABKEAABAwEDBQoKCAUEAgMAAAABAAIDEQQSIQUTMUFRBjJSYXGBkZKh0RQXIkJTVLHB4fAHIzNicnOTsxUWgqLxQ4OywnSjNDVj/8QAGQEBAAMBAQAAAAAAAAAAAAAAAAMEBQEC/8QAKxEBAAECBAQFBQEBAAAAAAAAAAECAwQRIVESExQxBTJBYaEVIjNxgcGR/9oADAMBAAIRAxEAPwDuKIiAiIgIiICIiAiIgIiICIiAqEqqwZX51xY3eA+W7b9we9Bdszy8l/m6GjaNbjy6uLlWSrMctXFoGDRQnVXgjm9yvICIiAiIgLW5UtmafGdRvBw4vJ7VslqsutDrjTgTeunjFMDxGvsQbRrqio0FVWlyDbNMTtIrdr2jmW6QEREBERAREQEREBERAREQEREBERAREQEREBFiWrKUcek1PBGJ+CxM3LPvvq4+D5zuVBdktJlJZEaNG/k9zOPjU5HXaRRYOpp4A1uPHsUZZwykUIBfs1N43FTaBC3W57j/AFPd7h7EGRCxrAGDZXjOOJPOVdVizQkVLsXu0n2AcQV9AREQEREBarL1nvhtD5QvEN2jC9TjGC2q1GXw4XHt80nHZWlObBBqi8uAkbv2Uvcex/uK9JYLUJGBw06CNh1rz8jtE0YGmj26gTpw4Lldsc4heHD7KTs4jxj2Lo9GiIuAiIgIiICIiAi0D90DtTBzmqt/xeZ29aOZpKD0aLzwktTtThzAe1VFhtLtLiOV/cg9ASrTrSwaXNHKQtGcjnz5Wjnr7SEGToBvpgeQj4oNs/KUQ88c2PsVl+WohrJ5AfesEMsjfOLut7gpC2WZuhlf6a+1Bedl9mprj0d6oMrvdvYXHp7lEZbjG9jPYPYpDK8h3sLu3uQVz9pdoY1vGfifcq/w6V/2kppsb8gdip4TaXaI2t5fiVXwOd+/lujY34UQXWxQQYmgO04u5h3K34TJNhGCxmt50n8I+eZVFigixeQTtea9ATw98mELcPSOGA5AguC5Z2hrReedA85x2niU4YrtZZSL1OZo2N+cVFkbIAXONXHS44ucdjR7lWKF0hD5BQDFsez7z9p4tSC7ZnOcb5qGkUa3XThO4+LUslWY7QHOIGIGl2quwbSryAiIgIiIC1WWrSYyw6Wm8HN1EYYLarAypKwXWSDyX1x4JFKHtQadwzRD2eVE/CnFra7jCOjDfJJrFJi13BOo8o0HiVSwwOLHi9E/5Dm7CEDAw5t5rE/Fj9mxw94XRs8j2g4xP37NHGPnsotmvNAOBp/qxYj77NnHQdi39ktAkaHDX2HWFwXkREBERAREQeXZlCTzGMH4WK7nrU7U7qge0KgNqdw+gDuVTY7QdLiOWTuK6JeCWl2lzhyv7lE5Kf58rRyuJ9qgcmu86WMcr6oMnRDTO3mHxQTGTIhvp281O9SFmsw0yE/PEFAWazDTK48g+CkDZRw3dPwQVknsbAXHQASSb1ABiSarXDdtkwaJIelnepZftdn8FtAbGa5iWhIHo3bSvnkK5hcNTeiZmeyO5XNL6F8YViG9lh/VaPYoO+kWy6poOeUL5+RWvp9G8o+dL6AG7uF2i1WRvGZW+9yr/NFmdv8AKVmA2Nkb7qL5+RPp9G8nOl9DQ5eyW3F1sgedrpWnsqpy7vbFvY7RB+J0jWtHavnZE+n0byc6X0XZ91GTwb77dZ3v2mRtG8TRXBRfu2sUhui2QMZrcZGhzuJorgONfPM0LmGjgQbrXUOx7Q9p52uB51BcjAW5jOKpObL6Ui3YZOaAG2yzADQM63vU/wCdMn+uWf8AVb3r5oRd+n0byc6X0v8Azpk/1yz/AKre9P50yf65Z/1W96+aET6fRvJzpfS/86ZP9cs/6re9bDJeV4LSHGCWOUNNHFjg4AkVANNdF8sLsf0DfYWr85n7agxGDptUTVEy9UXJqnJ1Ja/K1mbJdaTR+JZsOioPYtgtblqxOkDS3S2pptrTQduCz0zW2ealYJxQaidLTqx2cfuQszZzMu8OLX8E7RxbQpRzNnGbl8mQYNf7nKsbqfUT4cB+zZQ7P8Loo1jiRG40lZjG7hDg19iuWactrIweTX62LW063NGz55LboiCIpDRwxik9grs9ivRVe6oObtDcHNOh/Mg21mtTZBVpr7RyhXlpTmy76xphk4QNAeR2hZzGyjQ9rx94UPS3DsXBmIsbwlw30buVtHDsx7EbbozheAOx3knodRBkoqA10KqDzByfKd88D8T1T+Gjzpox/VVQFhZrmj5qlSFlh1zdDCuiXgMQ0zjmb8VIQWYaZHHkHwURFZh58h5BT3KYdZRqefnlCCoNlGp56fgpC12YaIieX4lUFrsw0RHn/wAqQypCNEI6GoMDL+U4vBbQGwgVglFaD0buJfPAX0Tl7LINltAEVKwSjT/+buJfOwWp4d5ale93hVERaKEQctOM1oOM0BPQCrlms7pHBjGlz3YBo0niAW9tW421MhikzMhc/O32XcYwxwDS7ZeFTzKvexdizVTTcriJq7ZzlvP+PUUVVaxDaQbgnusTps9Zy6+17ZBKc1mmsdfvPu4G8QdGFxaLc0xnhTInxxTse8MdUua0CvlSMd5JAAq7EYgc6nBupnbEIBc8HzTojDTBwfXOPLtOcLiXAjAbNNdGqOGw2MqpvUYmvzTPDlplHp2ynOMs9J/U7SVVUZxNMPf/AEjW2zSMjkszIZL5dG60AklmapdYG1oCQahxrUDDUVrdx25DwwOfnYiwRyC6HOzjJHNIjzjC0UAPlVqQbuteT+fnpW0yRugnsrHNgcIy57XOeAC4hg8lmOF2pcThjXZpinw7EYbAdNhLn3R2qq10z9e+WUaRlHp2d5lNVfFXGjGyrk82eQxukie5u+zTi5rTraXFox4hWixFu7Dkqe3z32RG7JMM46MeQwvcDI7E4DEuoe1Y2WshzWVzhLG5rc45jXuFA+6TQt2ggV51fs4u3xRZrrjmZRnGcZ++iOaJ80Ro1qIiuPAux/QN9havzmftrji7H9A32Fq/OZ+2quN/DP8AElvzOpLWZZmfHceytBW9sxpS8tmsHKVvzRbUVa69XbhTvWGtMJzI7UKt8mUDRt5do41YElfqbRgRvXnSNlTrHGr02T2v+ss7qHTQGmPFsPEqMtLZfq5xdeMA7Rj7j2FBQYfUT6PMk9mKk5mIZNVrh9nMNewE/PfB7TGM1OL0Z3rx5vzs9qu5wxtuTDORHeyDHDVVBk3pWCkjRK3hNpXnadKjFma+S4xu2VLf7Th2KtniIFYZA5vBdiBxAjEciuumdokhJH3aOHRp7EFwMkGh4d+JvvaR7Ec92h0YcPukHsdRY/1PHGf6mdwV9kZOLJSRx3XDv7UFgsi1tdGdoDm9rcFcjZXeTEjjuu7dKu/WjgO6W96tvx30NTtF0+01QaEQwekeeRvepUsw9KehWxJDwHnlePcFIWmH0JP+4V0XBLZh5kh5T3FS8Ms40QnnPxUBbohogbzur7lIZUYNEDPnmQSGU4hogb2dyuNyyPNhHMe4KLcrHVC3mHwVwZWl1RdjkGDugytIbLaBmsDBKNeH1buJfOgX0Xuht85stoBioDBLU3Xejdxr50C1PDvLUr3u8KoiLRQqH5PvXsMvbtjabO+zXHNjpGI33yXm4RXwjGjg4V5DTfaVD6O8lQWi0NEjpBJGRMGXQY3hjgcXaW0JGBwPYsHdnkqCy2h0MTpHOBq4OaAxocLzWM1uoCMdHLjTFvXcJisfTh7lMzctxxROU5RrGu3pHtrlvCeIrpt8UdpaFERbSAREQbfcvls2KV0zQXOzbmNbWjC5xFDJQ4tAqaazTRpVN0+WvDJhMQWuMbWubWrQ5tQTHXQ0ihptrp0rVw3bwv3rtfKu0vU13a4V5V0XKe5axsybHMZJrjfrg8RjOPFouNa0tOAHksFTs41i427hMHi7d65TPMr+2JiJn+ae+XvrtmnoiuuiYjtGrnCIeLQi2kAux/QN9havzmftrji7H9A32Fq/OZ+2quN/DP8AElvzOpLEtzo8GyU8qtK8VNerSstYmULA2UCpIIrQjj2jmWGtNbLkx8RvwuJGzX3EILTHP5MouPGAdo9ujkKiIZ7PvfLZs0jo0jmV3wiG0YPF1+3udr5CgoXPhFyUX4jhe2bK/PIpxRPjFYSJIj5hOI20+eZRuSwYfaxbNYHJ/kcipZ42u8qzvuu1xnR0f5QVa6Bx86F/VPcs2OKQb2UOH3mg9rSFYda3DCaEkbWi8OjUoMNmJwIYeUsPuQZuclGljT+F3ucPerLyw76FwO25XtZVTjs/Amd0hw7Qp3JR5zHcrSO0E+xBYa+LVK5vEXH2PV9rH+bIDytB/wCJCOkf50YP4XA9jqKw4RedC4f0e9qDTC3s9DH7VIZTHoYuhVbbJtTBzR/BXBbLRwT+n8F0UblV2qJnVKmMqzao29R3egtdq4Lup8FIWi1HzT1QgqMpWj0f9ju9S8OtPo/7T3qgltezsaq3rXs/4LgwN0FptJstoqwAZiauGrNurrXzoF9GboBavBbRepTMS13ujNuroXzmFq+HeWpXvd4VREWihXIrS5rXta4hrwGvAwvAGt0ng10jQaCqyLcJXMillJc17XMjc41JELqEV4i6mPJoCx7POY3B7aFzTUBzQ4HiLXAgjlXRt0W6azOsjooBZzPEGf6Lc35RAmNlvVFQTXXUAkV0rLx2Ju4e9ai3a4uKdZ29M50nLWY12iUtFMVUznOWTmqKoYaE0NAQCdVXAkAnaQ13QVRaiIRFVjCdAJoCcNjQXOPIACeZJnJ1KCEyPaxuLnuaxo2l5DWjpIWVabdMJJQ+R18gxSCuBDDduFuijSMBTDVRbvcHlplmlcZs3mWsL/KY10l8EBghO+Dj0UaThpUd3mWGWiYGHN5lzQ8XYw1941DxMd8Xgg8VCDjpWVOJu1Y7kVWvsy8/p+u3ftOXtmk4Y4OLPXZ5lERaqIXY/oG+wtX5zP21xxdj+gb7C1fnM/bVXG/hn+JLfmdSWvytZpH3TGaFtddCa07lsFgZUtrorpa2oNa6dVKY6taw1pgsypLHhKwkbdB6dBWQfB7RsDuh3x7Uhy3G7BwLeXEdncpOsEEuLaV+4fd8EFsWeaHeHOM4J0jk+eZWy+CU+UDFJ1TXl0dOKvCyTx7x4eOC73f5CjLbWnCeIt4yKjmKC82Kdm9e2Rv3sD0hHWl3+pA7mo5WIbNEcYpi3iDv+pxWU2GYaJWu/Ez3goLDn2fzo7vLGR2gKrDCd7KW/wC4R2OKyQ6YaRGeQke0FRc9x30NeRzT7aIKsid5sxPKGu9lFKko1xnmI95WO5kZ0wOHIwf9SqDMj0jeL6wINePCvv8AYqhtq+90hWhk+Xhj9RTGT5+H/wCwromI7X97papCC17T1gojJ1o4f95Uhk+0cP8AvK4Kiz2rhf3BS8GtXD7R3KIyfafSHruUhYLT6T+89yDA3QWa0+C2irxTMS1x1Zt1dS+dAvozdBY7QLLaCZBTMS1F4+jdxL5zC1fDvLUr3u8KoiLRQiDp4u+mKIg6dkyz2F2TiDABJIx1pFlz7s5IYQ4NMbibwBAJA2OOnFeAydk91qlLIRGxzsWRukoDsaxzyS4046rAvGtamopQ6xTRQ8VB0K/k+0CKWOQtD7j2vDSaAlpq2tNVQDTXSiycN4fcwkXqqLk1VVzMxxTM5T6RrVr6RnM56aztNVcivLOOz0W6vcc+xgPvMzdyMVLwHOkuDOBjdJ8oF2GgHiW1+jrwMRySWhjIyPqM8+VwbJngbzAxxoHXRiRqOrFeZy5ujltjWCe657HPLZALpDX0vRkDAgENodOGNa1Wn+PbSvsHQoegxWKwHIxVzKv1qozjSJ/eucd849e2jvMpor4qI092y3RxRstEkcUOZbG9zLpe55N00vFzydOkAajr0rWoT88mARbFmibdummZzyjvOc5/9mZ+UMznOYiIpHBdj+gb7C1fnM/bXHF2P6BvsLV+cz9tVcb+Gf4kt+Z1JY9qtrI6XzStaYV0U2cqyFYtNkZJS+K00adfIsNaYzn2eTSYzy4H3FWn5FjOLCW8hqPnnU35EiPCHIe9WTkIDeyOHzxUQSFjnZvJQ4bHfJUxbJm7+GvG0+7FQFgmbvZq/iHfVXALSNcbukdyC0+aF2/ic08bKdoRjLN5r7v9ZHtKyBPONMTTyPp7U8Jf50DuYtKCLIG+bO/rg+1XRZ5NUxPK1p9itGRh02d36YPsUCIdcTh/tuHsCDKuTDzmHlaR7CqtdLrDDyOI9yxb0G17eeQKTZItUrhyvP8A2QYH8vu4begp/L7uG3oK9AiDz/8AAHcMdBVRkJ/pB2rfog0P8Df6QdqkMjy+l7T3reIg87lDIM0kUkee38b2VJdTymkY48a5x4mbR6zD1HLtK1e6bK3glmfPcv3Lvk1pW84N00O3YprWIrtaUvNVEVd3KvEzaPWYeo5PEzaPWYeo5dOsWVLRUm02eOCINLjL4Q1wFNFRdFBx1W1da2C5V7Rf3lXDy8K+RtwxwUvXXt/h55VLjniZtHrMPUcniZtHrMPUcuvxZShdS7LG6rS8Ue01a00c4UO9BwJ1KEGV7O9rnMnic1gq9zZGkNG1xBwHKnXXt/g5VLkfiZtHrMPUcniZtHrMPUcuvQ5The/Ntmjc+l6417S6lK1ug1pTWjcqQGTNCaIy+jvtv8l2tU669v8AByqXIfEzaPWYeo5PEzaPWYeo5dadlqzh+bM8IkrduZxt6uy7WteJStGV4I6354m3SGuvSNFCRUA1OBpjROuvb/ByqXI/EzaPWYeo5PEzaPWYeo5dnY8EAgggioI0EHQQVJOuvb/ByqXFvEzaPWYeo5PEzaPWYeo5dpROuvb/AAcqlxbxM2j1mHqOXuvo53IyZNjlZJIyQyPa4FoIpRtKGq9ei8XMVcuU8NU6Oxbpic4Fg5TsTpLt112lduumzkWcirvbSDJMvpj0u71IZLm9Mel3etyiDTjJ0/pj2qQsM/puxbZEGrFktHph1VIWe0elb1R3LZIg14htHpGdVSDJ+FH1T3rORBh0n2xdDu9SAl15vocspEBERAREQEREBeY+kr/66f8A2/3WL06oQg53aprI6zWltntc08jrNJ9W+V7xQAOcQ1wpUU08qm7LMM8uTGxPvFjvKo00acxShcRSuBwXt4LfA511ksRfwWvaXceANVkhgGgBBy+zZJZ/BDLHEDK4fWPaPLcxtp8sV00utxGwKuXJ7PK97rEG5ttgtAldGy62jgM212A8qurT0LqACxMp5PbNDJCTdEjHNJAFReFKhB4CySWZ78mssYjz7HB0pYyhAEX1mdNNZOta/IdnZJHDDJaYYZ22kOLDZ3eECQSk4yX8a4Y0pSmxdTsNlEUbGDG6xrL1MTdaACehSmlYwtvFrS43W1IBcToa2uk4aEHKt0WUhPBaSTZ2SCV48HbZyZgGSDy3zA+SaVJcRTSNa3mSrJBaJMoyuZHLgwseWh2DrPWrSdFcDUL310Y4DHTx8qAAINHuFNcn2b8odlaLeq1Zp2PaHRua5p0OaQWmhoaEYaQrqAiIgIiICIiAiIgIiICIiAiIgIiICIiAiIgIiIC839IlpdHk+dzCQSGtqNNHva13YSOdekWNlKwsnifFIKse26R7wdRBx5kGltGSrLYrOZ47PFegic9rrovEtYaVfSuO3jWthyvbITZXzSRSMtOFxsd0xOdHfZddU3hqNVsLPuWeBm5LZPJBdczMuDKFpaW3XPDbxwO0aAqWLcjddGZLRLKyEEQxuDQGVbdBJaAXEDRVBpIcu5Q8Gs9qMkBEsjI81myK5xxaHPfWox1AdKnlfdBbLIbTHJJHI9lmZOx7Y7obWdsbm3amoxOkrfs3MNFlgs2cddhkjeHUFXZt5cARoxqo5d3KMtT5Hukc3OWcQEADACUS3hXXUUQa2e2ZQZaYoDLZyZ43uBzTrsVyhdd8qr8DhWnfix5Zmc6KObNSPjymIC/NjEBlQ9oO9fjpC9XaMkB9ohtBcQYmSNDcKHOAAk8lFgfyqzOX846vhnhdKDfXbtzkQanI26CaScNnnbDIZHDwR9ncKgEhoZMTQuIoa8ehNz2X5pZWtntDYpHF96xus7mnCtGslccToOtbU7mXvkjdPapZmRSCVkZZG2jm1ulzmNBNKqse5p5ljfPapZxE6/G1zI2gOpQOcWNBNEGgyBli0TRWSCAwwOkinle8RC61rJnMaI4wQKk6VKPdJbHPigBhE3hNos73lhuOzTGua+6DUGjjhXSNS2sW40RxwCKeSOWASNbMA0ktkeXOa9rgQRU4K9YtyMcb4X5x7nxyyzOc6hMj5mhri7DDQNCCu5q3zme02e0PZI6HNFsjWXKiVpNC2p0UXolrrHkkR2iecOJMwiBbhRuaaQKctVsUBERAREQEREBERAREQEREBERAREQEREBERBj5RtQhiklIJEcb3kDSbjS6g6Fzbx0Q+qzddnevf7pv/h2n/wAeb9ty+Wwr+DsUXYmaoQ3K5p7Oy+OiH1Wbrs708dEPqs3XZ3rjaK70VnZHzKnZPHRD6rN12d6eOiH1Wbrs71xtE6Kzscyp2Tx0Q+qzddnenjoh9Vm67O9cbROis7HMqdk8dEPqs3XZ3p46IfVZuuzvXG0TorOxzKnZPHRD6rN12d6eOiH1Wbrs71xtE6Kzscyp2Tx0Q+qzddnenjoh9Vm67O9cbROis7HMqdk8dEPqs3XZ3r1u4ndczKTJHsjfHm3hpDiDWra1FF83Lsf0DfYWr85n7ar4nDW7duaqY1e6K6pqyl1JERZacREQEREBERAREQEREH//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1414" y="6379255"/>
            <a:ext cx="711111" cy="464728"/>
          </a:xfrm>
          <a:prstGeom prst="rect">
            <a:avLst/>
          </a:prstGeom>
        </p:spPr>
      </p:pic>
      <p:pic>
        <p:nvPicPr>
          <p:cNvPr id="7" name="Picture 6"/>
          <p:cNvPicPr/>
          <p:nvPr/>
        </p:nvPicPr>
        <p:blipFill>
          <a:blip r:embed="rId7">
            <a:extLst>
              <a:ext uri="{28A0092B-C50C-407E-A947-70E740481C1C}">
                <a14:useLocalDpi xmlns:a14="http://schemas.microsoft.com/office/drawing/2010/main" val="0"/>
              </a:ext>
            </a:extLst>
          </a:blip>
          <a:srcRect/>
          <a:stretch>
            <a:fillRect/>
          </a:stretch>
        </p:blipFill>
        <p:spPr bwMode="auto">
          <a:xfrm>
            <a:off x="2058953" y="1832038"/>
            <a:ext cx="2038530" cy="977582"/>
          </a:xfrm>
          <a:prstGeom prst="rect">
            <a:avLst/>
          </a:prstGeom>
          <a:noFill/>
          <a:ln>
            <a:noFill/>
          </a:ln>
          <a:extLst/>
        </p:spPr>
      </p:pic>
      <p:pic>
        <p:nvPicPr>
          <p:cNvPr id="8" name="Picture 7"/>
          <p:cNvPicPr/>
          <p:nvPr/>
        </p:nvPicPr>
        <p:blipFill>
          <a:blip r:embed="rId8" cstate="print"/>
          <a:srcRect/>
          <a:stretch>
            <a:fillRect/>
          </a:stretch>
        </p:blipFill>
        <p:spPr bwMode="auto">
          <a:xfrm>
            <a:off x="3962400" y="3121088"/>
            <a:ext cx="1781175" cy="1773555"/>
          </a:xfrm>
          <a:prstGeom prst="rect">
            <a:avLst/>
          </a:prstGeom>
          <a:noFill/>
          <a:ln w="9525">
            <a:noFill/>
            <a:miter lim="800000"/>
            <a:headEnd/>
            <a:tailEnd/>
          </a:ln>
        </p:spPr>
      </p:pic>
      <p:pic>
        <p:nvPicPr>
          <p:cNvPr id="9" name="Picture 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102" y="1566925"/>
            <a:ext cx="1328420" cy="134874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2" descr="C:\Users\cynthia.elliott\Desktop\WRI_logo_box_4c.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94757" y="1672971"/>
            <a:ext cx="2410460" cy="1136650"/>
          </a:xfrm>
          <a:prstGeom prst="rect">
            <a:avLst/>
          </a:prstGeom>
          <a:noFill/>
          <a:ln>
            <a:noFill/>
          </a:ln>
        </p:spPr>
      </p:pic>
      <p:pic>
        <p:nvPicPr>
          <p:cNvPr id="14" name="Picture 13"/>
          <p:cNvPicPr/>
          <p:nvPr/>
        </p:nvPicPr>
        <p:blipFill>
          <a:blip r:embed="rId11" cstate="print">
            <a:extLst>
              <a:ext uri="{28A0092B-C50C-407E-A947-70E740481C1C}">
                <a14:useLocalDpi xmlns:a14="http://schemas.microsoft.com/office/drawing/2010/main" val="0"/>
              </a:ext>
            </a:extLst>
          </a:blip>
          <a:srcRect l="13616"/>
          <a:stretch>
            <a:fillRect/>
          </a:stretch>
        </p:blipFill>
        <p:spPr bwMode="auto">
          <a:xfrm>
            <a:off x="7221617" y="1371600"/>
            <a:ext cx="1423670" cy="175958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AutoShape 2" descr="https://act2015.sharepoint.com/Partner%20Logos/EC%20Logo.jpg"/>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3240763" y="5294431"/>
            <a:ext cx="2912016" cy="369332"/>
          </a:xfrm>
          <a:prstGeom prst="rect">
            <a:avLst/>
          </a:prstGeom>
          <a:noFill/>
        </p:spPr>
        <p:txBody>
          <a:bodyPr wrap="none" rtlCol="0">
            <a:spAutoFit/>
          </a:bodyPr>
          <a:lstStyle/>
          <a:p>
            <a:r>
              <a:rPr lang="en-US" dirty="0">
                <a:solidFill>
                  <a:prstClr val="black">
                    <a:lumMod val="75000"/>
                  </a:prstClr>
                </a:solidFill>
              </a:rPr>
              <a:t>ACT 2015 is supported by:</a:t>
            </a:r>
          </a:p>
        </p:txBody>
      </p:sp>
      <p:sp>
        <p:nvSpPr>
          <p:cNvPr id="18" name="TextBox 17"/>
          <p:cNvSpPr txBox="1"/>
          <p:nvPr/>
        </p:nvSpPr>
        <p:spPr>
          <a:xfrm>
            <a:off x="3462241" y="955226"/>
            <a:ext cx="2219518" cy="369332"/>
          </a:xfrm>
          <a:prstGeom prst="rect">
            <a:avLst/>
          </a:prstGeom>
          <a:noFill/>
        </p:spPr>
        <p:txBody>
          <a:bodyPr wrap="none" rtlCol="0">
            <a:spAutoFit/>
          </a:bodyPr>
          <a:lstStyle/>
          <a:p>
            <a:r>
              <a:rPr lang="en-US" dirty="0">
                <a:solidFill>
                  <a:prstClr val="black">
                    <a:lumMod val="75000"/>
                  </a:prstClr>
                </a:solidFill>
              </a:rPr>
              <a:t>ACT 2015 Partners:</a:t>
            </a:r>
          </a:p>
        </p:txBody>
      </p:sp>
      <p:pic>
        <p:nvPicPr>
          <p:cNvPr id="1026" name="Picture 2" descr="J:\Groups\CEP\CCAO\ACT 2015\Logos\newclimate_logo_rgb_141023_for signatur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16263" y="4412310"/>
            <a:ext cx="1918137" cy="96542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Content Placeholder 10"/>
          <p:cNvSpPr>
            <a:spLocks noGrp="1"/>
          </p:cNvSpPr>
          <p:nvPr>
            <p:ph idx="1"/>
          </p:nvPr>
        </p:nvSpPr>
        <p:spPr>
          <a:xfrm>
            <a:off x="457245" y="1325903"/>
            <a:ext cx="8229600" cy="4525963"/>
          </a:xfrm>
        </p:spPr>
        <p:txBody>
          <a:bodyPr/>
          <a:lstStyle/>
          <a:p>
            <a:endParaRPr lang="en-US" dirty="0"/>
          </a:p>
        </p:txBody>
      </p:sp>
    </p:spTree>
    <p:extLst>
      <p:ext uri="{BB962C8B-B14F-4D97-AF65-F5344CB8AC3E}">
        <p14:creationId xmlns:p14="http://schemas.microsoft.com/office/powerpoint/2010/main" val="4152091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152400" y="1002744"/>
            <a:ext cx="8839200" cy="5550456"/>
          </a:xfrm>
          <a:prstGeom prst="roundRect">
            <a:avLst/>
          </a:prstGeom>
          <a:solidFill>
            <a:srgbClr val="ADAFA6">
              <a:alpha val="41176"/>
            </a:srgbClr>
          </a:solidFill>
        </p:spPr>
        <p:txBody>
          <a:bodyPr wrap="square" rtlCol="0">
            <a:spAutoFit/>
          </a:bodyPr>
          <a:lstStyle/>
          <a:p>
            <a:pPr marL="457200" indent="-457200">
              <a:spcBef>
                <a:spcPts val="600"/>
              </a:spcBef>
              <a:spcAft>
                <a:spcPts val="1400"/>
              </a:spcAft>
              <a:buFont typeface="+mj-lt"/>
              <a:buAutoNum type="arabicPeriod"/>
              <a:defRPr/>
            </a:pPr>
            <a:r>
              <a:rPr lang="en-GB" sz="2200" dirty="0">
                <a:solidFill>
                  <a:schemeClr val="bg1"/>
                </a:solidFill>
                <a:latin typeface="Arial" panose="020B0604020202020204" pitchFamily="34" charset="0"/>
                <a:cs typeface="Arial" panose="020B0604020202020204" pitchFamily="34" charset="0"/>
              </a:rPr>
              <a:t>Send a clear signal that the low-carbon economy is inevitable </a:t>
            </a:r>
          </a:p>
          <a:p>
            <a:pPr marL="457200" indent="-457200">
              <a:spcBef>
                <a:spcPts val="600"/>
              </a:spcBef>
              <a:spcAft>
                <a:spcPts val="1400"/>
              </a:spcAft>
              <a:buFont typeface="+mj-lt"/>
              <a:buAutoNum type="arabicPeriod"/>
              <a:defRPr/>
            </a:pPr>
            <a:r>
              <a:rPr lang="en-GB" sz="2200" dirty="0">
                <a:solidFill>
                  <a:schemeClr val="bg1"/>
                </a:solidFill>
                <a:latin typeface="Arial" panose="020B0604020202020204" pitchFamily="34" charset="0"/>
                <a:cs typeface="Arial" panose="020B0604020202020204" pitchFamily="34" charset="0"/>
              </a:rPr>
              <a:t>Connect the global agreement to the “real economy</a:t>
            </a:r>
            <a:r>
              <a:rPr lang="en-GB" sz="2200" dirty="0" smtClean="0">
                <a:solidFill>
                  <a:schemeClr val="bg1"/>
                </a:solidFill>
                <a:latin typeface="Arial" panose="020B0604020202020204" pitchFamily="34" charset="0"/>
                <a:cs typeface="Arial" panose="020B0604020202020204" pitchFamily="34" charset="0"/>
              </a:rPr>
              <a:t>” and “real people”</a:t>
            </a:r>
            <a:endParaRPr lang="en-GB" sz="2200" dirty="0">
              <a:solidFill>
                <a:schemeClr val="bg1"/>
              </a:solidFill>
              <a:latin typeface="Arial" panose="020B0604020202020204" pitchFamily="34" charset="0"/>
              <a:cs typeface="Arial" panose="020B0604020202020204" pitchFamily="34" charset="0"/>
            </a:endParaRPr>
          </a:p>
          <a:p>
            <a:pPr marL="457200" indent="-457200">
              <a:spcBef>
                <a:spcPts val="600"/>
              </a:spcBef>
              <a:spcAft>
                <a:spcPts val="1400"/>
              </a:spcAft>
              <a:buFont typeface="+mj-lt"/>
              <a:buAutoNum type="arabicPeriod"/>
              <a:defRPr/>
            </a:pPr>
            <a:r>
              <a:rPr lang="en-GB" sz="2200" dirty="0">
                <a:solidFill>
                  <a:schemeClr val="bg1"/>
                </a:solidFill>
                <a:latin typeface="Arial" panose="020B0604020202020204" pitchFamily="34" charset="0"/>
                <a:cs typeface="Arial" panose="020B0604020202020204" pitchFamily="34" charset="0"/>
              </a:rPr>
              <a:t>Provide transparency and accountability</a:t>
            </a:r>
          </a:p>
          <a:p>
            <a:pPr marL="457200" indent="-457200">
              <a:spcBef>
                <a:spcPts val="600"/>
              </a:spcBef>
              <a:spcAft>
                <a:spcPts val="1400"/>
              </a:spcAft>
              <a:buFont typeface="+mj-lt"/>
              <a:buAutoNum type="arabicPeriod"/>
              <a:defRPr/>
            </a:pPr>
            <a:r>
              <a:rPr lang="en-GB" sz="2200" dirty="0">
                <a:solidFill>
                  <a:schemeClr val="bg1"/>
                </a:solidFill>
                <a:latin typeface="Arial" panose="020B0604020202020204" pitchFamily="34" charset="0"/>
                <a:cs typeface="Arial" panose="020B0604020202020204" pitchFamily="34" charset="0"/>
              </a:rPr>
              <a:t>Accelerate investment in low-carbon, climate resilient economies</a:t>
            </a:r>
          </a:p>
          <a:p>
            <a:pPr marL="457200" indent="-457200">
              <a:spcBef>
                <a:spcPts val="600"/>
              </a:spcBef>
              <a:spcAft>
                <a:spcPts val="1400"/>
              </a:spcAft>
              <a:buFont typeface="+mj-lt"/>
              <a:buAutoNum type="arabicPeriod"/>
              <a:defRPr/>
            </a:pPr>
            <a:r>
              <a:rPr lang="en-GB" sz="2200" dirty="0">
                <a:solidFill>
                  <a:schemeClr val="bg1"/>
                </a:solidFill>
                <a:latin typeface="Arial" panose="020B0604020202020204" pitchFamily="34" charset="0"/>
                <a:cs typeface="Arial" panose="020B0604020202020204" pitchFamily="34" charset="0"/>
              </a:rPr>
              <a:t>Build a basis for climate action that demonstrates fairness </a:t>
            </a:r>
          </a:p>
          <a:p>
            <a:pPr marL="457200" indent="-457200">
              <a:spcBef>
                <a:spcPts val="600"/>
              </a:spcBef>
              <a:spcAft>
                <a:spcPts val="1400"/>
              </a:spcAft>
              <a:buFont typeface="+mj-lt"/>
              <a:buAutoNum type="arabicPeriod"/>
              <a:defRPr/>
            </a:pPr>
            <a:r>
              <a:rPr lang="en-GB" sz="2200" dirty="0">
                <a:solidFill>
                  <a:schemeClr val="bg1"/>
                </a:solidFill>
                <a:latin typeface="Arial" panose="020B0604020202020204" pitchFamily="34" charset="0"/>
                <a:cs typeface="Arial" panose="020B0604020202020204" pitchFamily="34" charset="0"/>
              </a:rPr>
              <a:t>Ensure the vulnerable have the capacity to build resilience and </a:t>
            </a:r>
            <a:r>
              <a:rPr lang="en-GB" sz="2200" dirty="0" smtClean="0">
                <a:solidFill>
                  <a:schemeClr val="bg1"/>
                </a:solidFill>
                <a:latin typeface="Arial" panose="020B0604020202020204" pitchFamily="34" charset="0"/>
                <a:cs typeface="Arial" panose="020B0604020202020204" pitchFamily="34" charset="0"/>
              </a:rPr>
              <a:t>adapt</a:t>
            </a:r>
          </a:p>
          <a:p>
            <a:pPr marL="457200" indent="-457200">
              <a:spcBef>
                <a:spcPts val="600"/>
              </a:spcBef>
              <a:spcAft>
                <a:spcPts val="1400"/>
              </a:spcAft>
              <a:buFont typeface="+mj-lt"/>
              <a:buAutoNum type="arabicPeriod"/>
              <a:defRPr/>
            </a:pPr>
            <a:r>
              <a:rPr lang="en-GB" sz="2200" dirty="0" smtClean="0">
                <a:solidFill>
                  <a:schemeClr val="bg1"/>
                </a:solidFill>
                <a:latin typeface="Arial" panose="020B0604020202020204" pitchFamily="34" charset="0"/>
                <a:cs typeface="Arial" panose="020B0604020202020204" pitchFamily="34" charset="0"/>
              </a:rPr>
              <a:t>Link to science with a sense of urgency</a:t>
            </a:r>
            <a:endParaRPr lang="en-GB" sz="2200" dirty="0">
              <a:solidFill>
                <a:schemeClr val="bg1"/>
              </a:solidFill>
              <a:latin typeface="Arial" panose="020B0604020202020204" pitchFamily="34" charset="0"/>
              <a:cs typeface="Arial" panose="020B0604020202020204" pitchFamily="34" charset="0"/>
            </a:endParaRPr>
          </a:p>
        </p:txBody>
      </p:sp>
      <p:sp>
        <p:nvSpPr>
          <p:cNvPr id="5" name="Text Placeholder 3"/>
          <p:cNvSpPr txBox="1">
            <a:spLocks/>
          </p:cNvSpPr>
          <p:nvPr/>
        </p:nvSpPr>
        <p:spPr>
          <a:xfrm>
            <a:off x="279400" y="6559576"/>
            <a:ext cx="4579408" cy="383119"/>
          </a:xfrm>
          <a:prstGeom prst="rect">
            <a:avLst/>
          </a:prstGeom>
        </p:spPr>
        <p:txBody>
          <a:bodyPr vert="horz" lIns="91440" tIns="45720" rIns="91440" bIns="45720" rtlCol="0" anchor="t" anchorCtr="0"/>
          <a:lstStyle>
            <a:defPPr>
              <a:defRPr lang="en-US"/>
            </a:defPPr>
            <a:lvl1pPr marL="0" algn="l" defTabSz="457200" rtl="0" eaLnBrk="1" latinLnBrk="0" hangingPunct="1">
              <a:defRPr sz="900" kern="1200" cap="all" baseline="0">
                <a:solidFill>
                  <a:schemeClr val="tx1"/>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Image: NASA</a:t>
            </a:r>
            <a:endParaRPr lang="en-US" dirty="0">
              <a:solidFill>
                <a:schemeClr val="bg1"/>
              </a:solidFill>
            </a:endParaRPr>
          </a:p>
        </p:txBody>
      </p:sp>
      <p:sp>
        <p:nvSpPr>
          <p:cNvPr id="6" name="Title 1"/>
          <p:cNvSpPr txBox="1">
            <a:spLocks/>
          </p:cNvSpPr>
          <p:nvPr/>
        </p:nvSpPr>
        <p:spPr>
          <a:xfrm>
            <a:off x="440597" y="139350"/>
            <a:ext cx="7772400" cy="838937"/>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200" b="0" i="0" kern="1200">
                <a:solidFill>
                  <a:schemeClr val="accent4"/>
                </a:solidFill>
                <a:latin typeface="Arial MT Cn Lt"/>
                <a:ea typeface="+mj-ea"/>
                <a:cs typeface="Arial MT Cn Lt"/>
              </a:defRPr>
            </a:lvl1pPr>
          </a:lstStyle>
          <a:p>
            <a:r>
              <a:rPr lang="en-US" sz="3600" dirty="0" smtClean="0">
                <a:solidFill>
                  <a:schemeClr val="accent4">
                    <a:lumMod val="60000"/>
                    <a:lumOff val="40000"/>
                  </a:schemeClr>
                </a:solidFill>
              </a:rPr>
              <a:t>PARIS AGREEMENT’S SEVEN CORE FUNCTIONS</a:t>
            </a:r>
            <a:endParaRPr lang="en-US" sz="3600" dirty="0">
              <a:solidFill>
                <a:schemeClr val="accent4">
                  <a:lumMod val="60000"/>
                  <a:lumOff val="40000"/>
                </a:schemeClr>
              </a:solidFill>
            </a:endParaRPr>
          </a:p>
        </p:txBody>
      </p:sp>
    </p:spTree>
    <p:extLst>
      <p:ext uri="{BB962C8B-B14F-4D97-AF65-F5344CB8AC3E}">
        <p14:creationId xmlns:p14="http://schemas.microsoft.com/office/powerpoint/2010/main" val="2466463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597" y="139350"/>
            <a:ext cx="7772400" cy="838937"/>
          </a:xfrm>
        </p:spPr>
        <p:txBody>
          <a:bodyPr anchor="t">
            <a:normAutofit/>
          </a:bodyPr>
          <a:lstStyle/>
          <a:p>
            <a:r>
              <a:rPr lang="en-US" sz="3600" dirty="0" smtClean="0">
                <a:solidFill>
                  <a:srgbClr val="007A4D"/>
                </a:solidFill>
              </a:rPr>
              <a:t>GLOBAL AGREEMENT</a:t>
            </a:r>
            <a:endParaRPr lang="en-US" sz="3600" dirty="0">
              <a:solidFill>
                <a:srgbClr val="007A4D"/>
              </a:solidFill>
            </a:endParaRPr>
          </a:p>
        </p:txBody>
      </p:sp>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pic>
        <p:nvPicPr>
          <p:cNvPr id="6" name="Picture 5" descr="15_Act2015-EquityGraphic-s27-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237" y="862584"/>
            <a:ext cx="7547526" cy="5309616"/>
          </a:xfrm>
          <a:prstGeom prst="rect">
            <a:avLst/>
          </a:prstGeom>
        </p:spPr>
      </p:pic>
      <p:sp>
        <p:nvSpPr>
          <p:cNvPr id="3" name="TextBox 2"/>
          <p:cNvSpPr txBox="1"/>
          <p:nvPr/>
        </p:nvSpPr>
        <p:spPr>
          <a:xfrm>
            <a:off x="914440" y="5714975"/>
            <a:ext cx="7315119" cy="646331"/>
          </a:xfrm>
          <a:prstGeom prst="rect">
            <a:avLst/>
          </a:prstGeom>
          <a:noFill/>
        </p:spPr>
        <p:txBody>
          <a:bodyPr wrap="square" rtlCol="0">
            <a:spAutoFit/>
          </a:bodyPr>
          <a:lstStyle/>
          <a:p>
            <a:r>
              <a:rPr lang="en-US" dirty="0">
                <a:solidFill>
                  <a:srgbClr val="3B3C36"/>
                </a:solidFill>
                <a:latin typeface="Arial" panose="020B0604020202020204" pitchFamily="34" charset="0"/>
                <a:cs typeface="Arial" panose="020B0604020202020204" pitchFamily="34" charset="0"/>
              </a:rPr>
              <a:t>The package: </a:t>
            </a:r>
            <a:r>
              <a:rPr lang="en-US" dirty="0" smtClean="0">
                <a:solidFill>
                  <a:srgbClr val="3B3C36"/>
                </a:solidFill>
                <a:latin typeface="Arial" panose="020B0604020202020204" pitchFamily="34" charset="0"/>
                <a:cs typeface="Arial" panose="020B0604020202020204" pitchFamily="34" charset="0"/>
              </a:rPr>
              <a:t>binding </a:t>
            </a:r>
            <a:r>
              <a:rPr lang="en-US" dirty="0">
                <a:solidFill>
                  <a:schemeClr val="bg1">
                    <a:lumMod val="10000"/>
                  </a:schemeClr>
                </a:solidFill>
                <a:latin typeface="Arial" panose="020B0604020202020204" pitchFamily="34" charset="0"/>
                <a:cs typeface="Arial" panose="020B0604020202020204" pitchFamily="34" charset="0"/>
              </a:rPr>
              <a:t>Agreement + decisions + political declaration</a:t>
            </a:r>
          </a:p>
          <a:p>
            <a:endParaRPr lang="en-US" dirty="0"/>
          </a:p>
        </p:txBody>
      </p:sp>
    </p:spTree>
    <p:extLst>
      <p:ext uri="{BB962C8B-B14F-4D97-AF65-F5344CB8AC3E}">
        <p14:creationId xmlns:p14="http://schemas.microsoft.com/office/powerpoint/2010/main" val="3153035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4" name="object 2"/>
          <p:cNvSpPr/>
          <p:nvPr/>
        </p:nvSpPr>
        <p:spPr>
          <a:xfrm>
            <a:off x="5074913" y="2158604"/>
            <a:ext cx="45719" cy="182878"/>
          </a:xfrm>
          <a:custGeom>
            <a:avLst/>
            <a:gdLst/>
            <a:ahLst/>
            <a:cxnLst/>
            <a:rect l="l" t="t" r="r" b="b"/>
            <a:pathLst>
              <a:path h="220344">
                <a:moveTo>
                  <a:pt x="0" y="0"/>
                </a:moveTo>
                <a:lnTo>
                  <a:pt x="0" y="220218"/>
                </a:lnTo>
              </a:path>
            </a:pathLst>
          </a:custGeom>
          <a:ln w="9525">
            <a:solidFill>
              <a:srgbClr val="FDB913"/>
            </a:solidFill>
          </a:ln>
        </p:spPr>
        <p:txBody>
          <a:bodyPr wrap="square" lIns="0" tIns="0" rIns="0" bIns="0" rtlCol="0">
            <a:spAutoFit/>
          </a:bodyPr>
          <a:lstStyle/>
          <a:p>
            <a:endParaRPr/>
          </a:p>
        </p:txBody>
      </p:sp>
      <p:sp>
        <p:nvSpPr>
          <p:cNvPr id="8" name="object 5"/>
          <p:cNvSpPr/>
          <p:nvPr/>
        </p:nvSpPr>
        <p:spPr>
          <a:xfrm>
            <a:off x="3414086" y="1899203"/>
            <a:ext cx="517525" cy="1281430"/>
          </a:xfrm>
          <a:custGeom>
            <a:avLst/>
            <a:gdLst/>
            <a:ahLst/>
            <a:cxnLst/>
            <a:rect l="l" t="t" r="r" b="b"/>
            <a:pathLst>
              <a:path w="517525" h="1281429">
                <a:moveTo>
                  <a:pt x="0" y="1281429"/>
                </a:moveTo>
                <a:lnTo>
                  <a:pt x="272529" y="1281429"/>
                </a:lnTo>
                <a:lnTo>
                  <a:pt x="272529" y="0"/>
                </a:lnTo>
                <a:lnTo>
                  <a:pt x="517448" y="0"/>
                </a:lnTo>
              </a:path>
            </a:pathLst>
          </a:custGeom>
          <a:ln w="3175">
            <a:solidFill>
              <a:srgbClr val="767661"/>
            </a:solidFill>
          </a:ln>
        </p:spPr>
        <p:txBody>
          <a:bodyPr wrap="square" lIns="0" tIns="0" rIns="0" bIns="0" rtlCol="0">
            <a:spAutoFit/>
          </a:bodyPr>
          <a:lstStyle/>
          <a:p>
            <a:endParaRPr/>
          </a:p>
        </p:txBody>
      </p:sp>
      <p:sp>
        <p:nvSpPr>
          <p:cNvPr id="9" name="object 6"/>
          <p:cNvSpPr/>
          <p:nvPr/>
        </p:nvSpPr>
        <p:spPr>
          <a:xfrm>
            <a:off x="3855727" y="1871263"/>
            <a:ext cx="76200" cy="55880"/>
          </a:xfrm>
          <a:custGeom>
            <a:avLst/>
            <a:gdLst/>
            <a:ahLst/>
            <a:cxnLst/>
            <a:rect l="l" t="t" r="r" b="b"/>
            <a:pathLst>
              <a:path w="76200" h="55880">
                <a:moveTo>
                  <a:pt x="0" y="0"/>
                </a:moveTo>
                <a:lnTo>
                  <a:pt x="20523" y="27647"/>
                </a:lnTo>
                <a:lnTo>
                  <a:pt x="0" y="55295"/>
                </a:lnTo>
                <a:lnTo>
                  <a:pt x="75971" y="27647"/>
                </a:lnTo>
                <a:lnTo>
                  <a:pt x="0" y="0"/>
                </a:lnTo>
                <a:close/>
              </a:path>
            </a:pathLst>
          </a:custGeom>
          <a:solidFill>
            <a:srgbClr val="767661"/>
          </a:solidFill>
        </p:spPr>
        <p:txBody>
          <a:bodyPr wrap="square" lIns="0" tIns="0" rIns="0" bIns="0" rtlCol="0">
            <a:spAutoFit/>
          </a:bodyPr>
          <a:lstStyle/>
          <a:p>
            <a:endParaRPr/>
          </a:p>
        </p:txBody>
      </p:sp>
      <p:sp>
        <p:nvSpPr>
          <p:cNvPr id="12" name="object 9"/>
          <p:cNvSpPr/>
          <p:nvPr/>
        </p:nvSpPr>
        <p:spPr>
          <a:xfrm>
            <a:off x="1005879" y="960147"/>
            <a:ext cx="2359660" cy="1344295"/>
          </a:xfrm>
          <a:custGeom>
            <a:avLst/>
            <a:gdLst/>
            <a:ahLst/>
            <a:cxnLst/>
            <a:rect l="l" t="t" r="r" b="b"/>
            <a:pathLst>
              <a:path w="2359660" h="1344295">
                <a:moveTo>
                  <a:pt x="0" y="1344167"/>
                </a:moveTo>
                <a:lnTo>
                  <a:pt x="2359152" y="1344167"/>
                </a:lnTo>
                <a:lnTo>
                  <a:pt x="2359152" y="0"/>
                </a:lnTo>
                <a:lnTo>
                  <a:pt x="0" y="0"/>
                </a:lnTo>
                <a:lnTo>
                  <a:pt x="0" y="1344167"/>
                </a:lnTo>
                <a:close/>
              </a:path>
            </a:pathLst>
          </a:custGeom>
          <a:solidFill>
            <a:srgbClr val="FDB913"/>
          </a:solidFill>
        </p:spPr>
        <p:txBody>
          <a:bodyPr wrap="square" lIns="0" tIns="0" rIns="0" bIns="0" rtlCol="0">
            <a:spAutoFit/>
          </a:bodyPr>
          <a:lstStyle/>
          <a:p>
            <a:endParaRPr dirty="0"/>
          </a:p>
        </p:txBody>
      </p:sp>
      <p:sp>
        <p:nvSpPr>
          <p:cNvPr id="14" name="object 11"/>
          <p:cNvSpPr/>
          <p:nvPr/>
        </p:nvSpPr>
        <p:spPr>
          <a:xfrm>
            <a:off x="3931927" y="868708"/>
            <a:ext cx="2359660" cy="1344295"/>
          </a:xfrm>
          <a:custGeom>
            <a:avLst/>
            <a:gdLst/>
            <a:ahLst/>
            <a:cxnLst/>
            <a:rect l="l" t="t" r="r" b="b"/>
            <a:pathLst>
              <a:path w="2359660" h="1344295">
                <a:moveTo>
                  <a:pt x="0" y="1344167"/>
                </a:moveTo>
                <a:lnTo>
                  <a:pt x="2359152" y="1344167"/>
                </a:lnTo>
                <a:lnTo>
                  <a:pt x="2359152" y="0"/>
                </a:lnTo>
                <a:lnTo>
                  <a:pt x="0" y="0"/>
                </a:lnTo>
                <a:lnTo>
                  <a:pt x="0" y="1344167"/>
                </a:lnTo>
                <a:close/>
              </a:path>
            </a:pathLst>
          </a:custGeom>
          <a:solidFill>
            <a:srgbClr val="FDB913"/>
          </a:solidFill>
        </p:spPr>
        <p:txBody>
          <a:bodyPr wrap="square" lIns="0" tIns="0" rIns="0" bIns="0" rtlCol="0">
            <a:spAutoFit/>
          </a:bodyPr>
          <a:lstStyle/>
          <a:p>
            <a:endParaRPr/>
          </a:p>
        </p:txBody>
      </p:sp>
      <p:sp>
        <p:nvSpPr>
          <p:cNvPr id="15" name="object 12"/>
          <p:cNvSpPr txBox="1"/>
          <p:nvPr/>
        </p:nvSpPr>
        <p:spPr>
          <a:xfrm>
            <a:off x="4480561" y="1079190"/>
            <a:ext cx="1337945" cy="923330"/>
          </a:xfrm>
          <a:prstGeom prst="rect">
            <a:avLst/>
          </a:prstGeom>
        </p:spPr>
        <p:txBody>
          <a:bodyPr vert="horz" wrap="square" lIns="0" tIns="0" rIns="0" bIns="0" rtlCol="0">
            <a:spAutoFit/>
          </a:bodyPr>
          <a:lstStyle/>
          <a:p>
            <a:pPr marL="97155" marR="6350" indent="-85090" algn="ctr">
              <a:lnSpc>
                <a:spcPct val="100000"/>
              </a:lnSpc>
            </a:pPr>
            <a:r>
              <a:rPr lang="en-US" sz="2000" spc="-5" dirty="0" smtClean="0">
                <a:solidFill>
                  <a:srgbClr val="FFFFFF"/>
                </a:solidFill>
                <a:latin typeface="Arial"/>
                <a:cs typeface="Arial"/>
              </a:rPr>
              <a:t>Then how to address equity</a:t>
            </a:r>
            <a:r>
              <a:rPr sz="2000" dirty="0" smtClean="0">
                <a:solidFill>
                  <a:srgbClr val="FFFFFF"/>
                </a:solidFill>
                <a:latin typeface="Arial"/>
                <a:cs typeface="Arial"/>
              </a:rPr>
              <a:t>?</a:t>
            </a:r>
            <a:endParaRPr sz="2000" dirty="0">
              <a:latin typeface="Arial"/>
              <a:cs typeface="Arial"/>
            </a:endParaRPr>
          </a:p>
        </p:txBody>
      </p:sp>
      <p:sp>
        <p:nvSpPr>
          <p:cNvPr id="16" name="object 13"/>
          <p:cNvSpPr txBox="1"/>
          <p:nvPr/>
        </p:nvSpPr>
        <p:spPr>
          <a:xfrm>
            <a:off x="1076083" y="2849888"/>
            <a:ext cx="914390" cy="185521"/>
          </a:xfrm>
          <a:prstGeom prst="rect">
            <a:avLst/>
          </a:prstGeom>
        </p:spPr>
        <p:txBody>
          <a:bodyPr vert="horz" wrap="square" lIns="0" tIns="0" rIns="0" bIns="0" rtlCol="0">
            <a:spAutoFit/>
          </a:bodyPr>
          <a:lstStyle/>
          <a:p>
            <a:pPr marL="130810" marR="6350" indent="-118745" algn="ctr">
              <a:lnSpc>
                <a:spcPts val="1400"/>
              </a:lnSpc>
            </a:pPr>
            <a:r>
              <a:rPr lang="en-US" sz="1400" dirty="0" smtClean="0">
                <a:solidFill>
                  <a:srgbClr val="767661"/>
                </a:solidFill>
                <a:latin typeface="Arial"/>
                <a:cs typeface="Arial"/>
              </a:rPr>
              <a:t>Yes</a:t>
            </a:r>
            <a:endParaRPr sz="1400" dirty="0">
              <a:latin typeface="Arial"/>
              <a:cs typeface="Arial"/>
            </a:endParaRPr>
          </a:p>
        </p:txBody>
      </p:sp>
      <p:sp>
        <p:nvSpPr>
          <p:cNvPr id="17" name="object 14"/>
          <p:cNvSpPr/>
          <p:nvPr/>
        </p:nvSpPr>
        <p:spPr>
          <a:xfrm>
            <a:off x="1005878" y="2606049"/>
            <a:ext cx="1054800" cy="673200"/>
          </a:xfrm>
          <a:custGeom>
            <a:avLst/>
            <a:gdLst/>
            <a:ahLst/>
            <a:cxnLst/>
            <a:rect l="l" t="t" r="r" b="b"/>
            <a:pathLst>
              <a:path w="1054735" h="672464">
                <a:moveTo>
                  <a:pt x="0" y="672083"/>
                </a:moveTo>
                <a:lnTo>
                  <a:pt x="1054354" y="672083"/>
                </a:lnTo>
                <a:lnTo>
                  <a:pt x="1054354" y="0"/>
                </a:lnTo>
                <a:lnTo>
                  <a:pt x="0" y="0"/>
                </a:lnTo>
                <a:lnTo>
                  <a:pt x="0" y="672083"/>
                </a:lnTo>
                <a:close/>
              </a:path>
            </a:pathLst>
          </a:custGeom>
          <a:ln w="19050">
            <a:solidFill>
              <a:srgbClr val="FDB913"/>
            </a:solidFill>
          </a:ln>
        </p:spPr>
        <p:txBody>
          <a:bodyPr wrap="square" lIns="0" tIns="0" rIns="0" bIns="0" rtlCol="0">
            <a:spAutoFit/>
          </a:bodyPr>
          <a:lstStyle/>
          <a:p>
            <a:endParaRPr/>
          </a:p>
        </p:txBody>
      </p:sp>
      <p:sp>
        <p:nvSpPr>
          <p:cNvPr id="18" name="object 15"/>
          <p:cNvSpPr txBox="1"/>
          <p:nvPr/>
        </p:nvSpPr>
        <p:spPr>
          <a:xfrm>
            <a:off x="2341304" y="2831777"/>
            <a:ext cx="944244" cy="185521"/>
          </a:xfrm>
          <a:prstGeom prst="rect">
            <a:avLst/>
          </a:prstGeom>
        </p:spPr>
        <p:txBody>
          <a:bodyPr vert="horz" wrap="square" lIns="0" tIns="0" rIns="0" bIns="0" rtlCol="0">
            <a:spAutoFit/>
          </a:bodyPr>
          <a:lstStyle/>
          <a:p>
            <a:pPr marL="12700" marR="6350" algn="ctr">
              <a:lnSpc>
                <a:spcPts val="1400"/>
              </a:lnSpc>
            </a:pPr>
            <a:r>
              <a:rPr lang="en-US" sz="1400" spc="-5" dirty="0" smtClean="0">
                <a:solidFill>
                  <a:srgbClr val="767661"/>
                </a:solidFill>
                <a:latin typeface="Arial"/>
                <a:cs typeface="Arial"/>
              </a:rPr>
              <a:t>No</a:t>
            </a:r>
            <a:endParaRPr sz="1400" dirty="0">
              <a:latin typeface="Arial"/>
              <a:cs typeface="Arial"/>
            </a:endParaRPr>
          </a:p>
        </p:txBody>
      </p:sp>
      <p:sp>
        <p:nvSpPr>
          <p:cNvPr id="19" name="object 16"/>
          <p:cNvSpPr/>
          <p:nvPr/>
        </p:nvSpPr>
        <p:spPr>
          <a:xfrm>
            <a:off x="2286026" y="2606049"/>
            <a:ext cx="1054800" cy="673200"/>
          </a:xfrm>
          <a:custGeom>
            <a:avLst/>
            <a:gdLst/>
            <a:ahLst/>
            <a:cxnLst/>
            <a:rect l="l" t="t" r="r" b="b"/>
            <a:pathLst>
              <a:path w="1054735" h="672464">
                <a:moveTo>
                  <a:pt x="0" y="672083"/>
                </a:moveTo>
                <a:lnTo>
                  <a:pt x="1054353" y="672083"/>
                </a:lnTo>
                <a:lnTo>
                  <a:pt x="1054353" y="0"/>
                </a:lnTo>
                <a:lnTo>
                  <a:pt x="0" y="0"/>
                </a:lnTo>
                <a:lnTo>
                  <a:pt x="0" y="672083"/>
                </a:lnTo>
                <a:close/>
              </a:path>
            </a:pathLst>
          </a:custGeom>
          <a:ln w="19050">
            <a:solidFill>
              <a:srgbClr val="FDB913"/>
            </a:solidFill>
          </a:ln>
        </p:spPr>
        <p:txBody>
          <a:bodyPr wrap="square" lIns="0" tIns="0" rIns="0" bIns="0" rtlCol="0">
            <a:spAutoFit/>
          </a:bodyPr>
          <a:lstStyle/>
          <a:p>
            <a:endParaRPr/>
          </a:p>
        </p:txBody>
      </p:sp>
      <p:sp>
        <p:nvSpPr>
          <p:cNvPr id="21" name="object 18"/>
          <p:cNvSpPr txBox="1"/>
          <p:nvPr/>
        </p:nvSpPr>
        <p:spPr>
          <a:xfrm>
            <a:off x="4206244" y="2499130"/>
            <a:ext cx="1811026" cy="215444"/>
          </a:xfrm>
          <a:prstGeom prst="rect">
            <a:avLst/>
          </a:prstGeom>
        </p:spPr>
        <p:txBody>
          <a:bodyPr vert="horz" wrap="square" lIns="0" tIns="0" rIns="0" bIns="0" rtlCol="0">
            <a:spAutoFit/>
          </a:bodyPr>
          <a:lstStyle/>
          <a:p>
            <a:pPr marL="12700" algn="ctr">
              <a:lnSpc>
                <a:spcPct val="100000"/>
              </a:lnSpc>
            </a:pPr>
            <a:r>
              <a:rPr lang="en-US" sz="1400" dirty="0" smtClean="0">
                <a:solidFill>
                  <a:srgbClr val="767661"/>
                </a:solidFill>
                <a:latin typeface="Arial"/>
                <a:cs typeface="Arial"/>
              </a:rPr>
              <a:t>Equity framework</a:t>
            </a:r>
            <a:endParaRPr sz="1400" dirty="0">
              <a:latin typeface="Arial"/>
              <a:cs typeface="Arial"/>
            </a:endParaRPr>
          </a:p>
        </p:txBody>
      </p:sp>
      <p:sp>
        <p:nvSpPr>
          <p:cNvPr id="22" name="object 19"/>
          <p:cNvSpPr/>
          <p:nvPr/>
        </p:nvSpPr>
        <p:spPr>
          <a:xfrm>
            <a:off x="4069085" y="2341481"/>
            <a:ext cx="2085344" cy="565200"/>
          </a:xfrm>
          <a:custGeom>
            <a:avLst/>
            <a:gdLst/>
            <a:ahLst/>
            <a:cxnLst/>
            <a:rect l="l" t="t" r="r" b="b"/>
            <a:pathLst>
              <a:path w="1054735" h="672464">
                <a:moveTo>
                  <a:pt x="0" y="672083"/>
                </a:moveTo>
                <a:lnTo>
                  <a:pt x="1054353" y="672083"/>
                </a:lnTo>
                <a:lnTo>
                  <a:pt x="1054353" y="0"/>
                </a:lnTo>
                <a:lnTo>
                  <a:pt x="0" y="0"/>
                </a:lnTo>
                <a:lnTo>
                  <a:pt x="0" y="672083"/>
                </a:lnTo>
                <a:close/>
              </a:path>
            </a:pathLst>
          </a:custGeom>
          <a:ln w="19050">
            <a:solidFill>
              <a:srgbClr val="FDB913"/>
            </a:solidFill>
          </a:ln>
        </p:spPr>
        <p:txBody>
          <a:bodyPr wrap="square" lIns="0" tIns="0" rIns="0" bIns="0" rtlCol="0">
            <a:spAutoFit/>
          </a:bodyPr>
          <a:lstStyle/>
          <a:p>
            <a:endParaRPr/>
          </a:p>
        </p:txBody>
      </p:sp>
      <p:sp>
        <p:nvSpPr>
          <p:cNvPr id="24" name="object 21"/>
          <p:cNvSpPr txBox="1"/>
          <p:nvPr/>
        </p:nvSpPr>
        <p:spPr>
          <a:xfrm>
            <a:off x="4328485" y="3899622"/>
            <a:ext cx="1520823" cy="430887"/>
          </a:xfrm>
          <a:prstGeom prst="rect">
            <a:avLst/>
          </a:prstGeom>
        </p:spPr>
        <p:txBody>
          <a:bodyPr vert="horz" wrap="square" lIns="0" tIns="0" rIns="0" bIns="0" rtlCol="0">
            <a:spAutoFit/>
          </a:bodyPr>
          <a:lstStyle/>
          <a:p>
            <a:pPr algn="ctr">
              <a:lnSpc>
                <a:spcPct val="100000"/>
              </a:lnSpc>
            </a:pPr>
            <a:r>
              <a:rPr lang="en-US" sz="1400" dirty="0">
                <a:solidFill>
                  <a:srgbClr val="767661"/>
                </a:solidFill>
                <a:latin typeface="Arial"/>
                <a:cs typeface="Arial"/>
              </a:rPr>
              <a:t>Special LDCs/</a:t>
            </a:r>
            <a:r>
              <a:rPr lang="en-US" sz="1400" dirty="0" smtClean="0">
                <a:solidFill>
                  <a:srgbClr val="767661"/>
                </a:solidFill>
                <a:latin typeface="Arial"/>
                <a:cs typeface="Arial"/>
              </a:rPr>
              <a:t>SIDS </a:t>
            </a:r>
            <a:r>
              <a:rPr lang="en-US" sz="1400" dirty="0">
                <a:solidFill>
                  <a:srgbClr val="767661"/>
                </a:solidFill>
                <a:latin typeface="Arial"/>
                <a:cs typeface="Arial"/>
              </a:rPr>
              <a:t>treatment</a:t>
            </a:r>
            <a:endParaRPr sz="1400" dirty="0">
              <a:solidFill>
                <a:srgbClr val="767661"/>
              </a:solidFill>
              <a:latin typeface="Arial"/>
              <a:cs typeface="Arial"/>
            </a:endParaRPr>
          </a:p>
        </p:txBody>
      </p:sp>
      <p:sp>
        <p:nvSpPr>
          <p:cNvPr id="26" name="object 26"/>
          <p:cNvSpPr/>
          <p:nvPr/>
        </p:nvSpPr>
        <p:spPr>
          <a:xfrm>
            <a:off x="1463074" y="2514610"/>
            <a:ext cx="1325880" cy="103505"/>
          </a:xfrm>
          <a:custGeom>
            <a:avLst/>
            <a:gdLst/>
            <a:ahLst/>
            <a:cxnLst/>
            <a:rect l="l" t="t" r="r" b="b"/>
            <a:pathLst>
              <a:path w="1325880" h="103505">
                <a:moveTo>
                  <a:pt x="0" y="103124"/>
                </a:moveTo>
                <a:lnTo>
                  <a:pt x="0" y="0"/>
                </a:lnTo>
                <a:lnTo>
                  <a:pt x="1325359" y="0"/>
                </a:lnTo>
                <a:lnTo>
                  <a:pt x="1325359" y="103124"/>
                </a:lnTo>
              </a:path>
            </a:pathLst>
          </a:custGeom>
          <a:ln w="9525">
            <a:solidFill>
              <a:srgbClr val="FDB913"/>
            </a:solidFill>
          </a:ln>
        </p:spPr>
        <p:txBody>
          <a:bodyPr wrap="square" lIns="0" tIns="0" rIns="0" bIns="0" rtlCol="0">
            <a:spAutoFit/>
          </a:bodyPr>
          <a:lstStyle/>
          <a:p>
            <a:endParaRPr/>
          </a:p>
        </p:txBody>
      </p:sp>
      <p:sp>
        <p:nvSpPr>
          <p:cNvPr id="27" name="object 27"/>
          <p:cNvSpPr/>
          <p:nvPr/>
        </p:nvSpPr>
        <p:spPr>
          <a:xfrm>
            <a:off x="2103147" y="2240293"/>
            <a:ext cx="0" cy="273050"/>
          </a:xfrm>
          <a:custGeom>
            <a:avLst/>
            <a:gdLst/>
            <a:ahLst/>
            <a:cxnLst/>
            <a:rect l="l" t="t" r="r" b="b"/>
            <a:pathLst>
              <a:path h="273050">
                <a:moveTo>
                  <a:pt x="0" y="272808"/>
                </a:moveTo>
                <a:lnTo>
                  <a:pt x="0" y="0"/>
                </a:lnTo>
              </a:path>
            </a:pathLst>
          </a:custGeom>
          <a:ln w="9524">
            <a:solidFill>
              <a:srgbClr val="FDB913"/>
            </a:solidFill>
          </a:ln>
        </p:spPr>
        <p:txBody>
          <a:bodyPr wrap="square" lIns="0" tIns="0" rIns="0" bIns="0" rtlCol="0">
            <a:spAutoFit/>
          </a:bodyPr>
          <a:lstStyle/>
          <a:p>
            <a:endParaRPr/>
          </a:p>
        </p:txBody>
      </p:sp>
      <p:grpSp>
        <p:nvGrpSpPr>
          <p:cNvPr id="39" name="Group 38"/>
          <p:cNvGrpSpPr/>
          <p:nvPr/>
        </p:nvGrpSpPr>
        <p:grpSpPr>
          <a:xfrm>
            <a:off x="3016222" y="3049460"/>
            <a:ext cx="477520" cy="477520"/>
            <a:chOff x="1159813" y="3272033"/>
            <a:chExt cx="477520" cy="477520"/>
          </a:xfrm>
        </p:grpSpPr>
        <p:sp>
          <p:nvSpPr>
            <p:cNvPr id="40"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41"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30" name="Title 1"/>
          <p:cNvSpPr>
            <a:spLocks noGrp="1"/>
          </p:cNvSpPr>
          <p:nvPr>
            <p:ph type="ctrTitle"/>
          </p:nvPr>
        </p:nvSpPr>
        <p:spPr>
          <a:xfrm>
            <a:off x="440597" y="139350"/>
            <a:ext cx="7772400" cy="838937"/>
          </a:xfrm>
        </p:spPr>
        <p:txBody>
          <a:bodyPr anchor="t">
            <a:normAutofit/>
          </a:bodyPr>
          <a:lstStyle/>
          <a:p>
            <a:r>
              <a:rPr lang="en-US" sz="3600" dirty="0" smtClean="0">
                <a:solidFill>
                  <a:srgbClr val="007A4D"/>
                </a:solidFill>
              </a:rPr>
              <a:t>CHOICES ON EQUITY</a:t>
            </a:r>
            <a:endParaRPr lang="en-US" sz="3600" dirty="0">
              <a:solidFill>
                <a:srgbClr val="007A4D"/>
              </a:solidFill>
            </a:endParaRPr>
          </a:p>
        </p:txBody>
      </p:sp>
      <p:sp>
        <p:nvSpPr>
          <p:cNvPr id="55" name="object 29"/>
          <p:cNvSpPr txBox="1"/>
          <p:nvPr/>
        </p:nvSpPr>
        <p:spPr>
          <a:xfrm>
            <a:off x="4123214" y="5349271"/>
            <a:ext cx="1977086" cy="861774"/>
          </a:xfrm>
          <a:prstGeom prst="rect">
            <a:avLst/>
          </a:prstGeom>
        </p:spPr>
        <p:txBody>
          <a:bodyPr vert="horz" wrap="square" lIns="0" tIns="0" rIns="0" bIns="0" rtlCol="0">
            <a:spAutoFit/>
          </a:bodyPr>
          <a:lstStyle/>
          <a:p>
            <a:pPr marL="12700" algn="ctr">
              <a:lnSpc>
                <a:spcPct val="100000"/>
              </a:lnSpc>
            </a:pPr>
            <a:r>
              <a:rPr lang="en-US" sz="1400" dirty="0">
                <a:solidFill>
                  <a:srgbClr val="767661"/>
                </a:solidFill>
                <a:latin typeface="Arial"/>
                <a:cs typeface="Arial"/>
              </a:rPr>
              <a:t>Types of commitments, robustness and type of information based on capability </a:t>
            </a:r>
            <a:endParaRPr sz="1400" dirty="0">
              <a:solidFill>
                <a:srgbClr val="767661"/>
              </a:solidFill>
              <a:latin typeface="Arial"/>
              <a:cs typeface="Arial"/>
            </a:endParaRPr>
          </a:p>
        </p:txBody>
      </p:sp>
      <p:sp>
        <p:nvSpPr>
          <p:cNvPr id="33" name="TextBox 32"/>
          <p:cNvSpPr txBox="1"/>
          <p:nvPr/>
        </p:nvSpPr>
        <p:spPr>
          <a:xfrm>
            <a:off x="4048667" y="3111509"/>
            <a:ext cx="2105762" cy="523220"/>
          </a:xfrm>
          <a:prstGeom prst="rect">
            <a:avLst/>
          </a:prstGeom>
          <a:noFill/>
        </p:spPr>
        <p:txBody>
          <a:bodyPr wrap="square" rtlCol="0">
            <a:spAutoFit/>
          </a:bodyPr>
          <a:lstStyle/>
          <a:p>
            <a:pPr algn="ctr">
              <a:lnSpc>
                <a:spcPct val="100000"/>
              </a:lnSpc>
            </a:pPr>
            <a:r>
              <a:rPr lang="en-US" sz="1400" dirty="0">
                <a:solidFill>
                  <a:srgbClr val="767661"/>
                </a:solidFill>
                <a:latin typeface="Arial"/>
                <a:cs typeface="Arial"/>
              </a:rPr>
              <a:t>Provision of support for developing countries </a:t>
            </a:r>
          </a:p>
        </p:txBody>
      </p:sp>
      <p:grpSp>
        <p:nvGrpSpPr>
          <p:cNvPr id="49" name="Group 48"/>
          <p:cNvGrpSpPr/>
          <p:nvPr/>
        </p:nvGrpSpPr>
        <p:grpSpPr>
          <a:xfrm>
            <a:off x="6051929" y="2528686"/>
            <a:ext cx="477520" cy="477520"/>
            <a:chOff x="1159813" y="3272033"/>
            <a:chExt cx="477520" cy="477520"/>
          </a:xfrm>
        </p:grpSpPr>
        <p:sp>
          <p:nvSpPr>
            <p:cNvPr id="50"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51"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3" name="TextBox 2"/>
          <p:cNvSpPr txBox="1"/>
          <p:nvPr/>
        </p:nvSpPr>
        <p:spPr>
          <a:xfrm>
            <a:off x="1024308" y="1237028"/>
            <a:ext cx="2316518" cy="707886"/>
          </a:xfrm>
          <a:prstGeom prst="rect">
            <a:avLst/>
          </a:prstGeom>
          <a:noFill/>
        </p:spPr>
        <p:txBody>
          <a:bodyPr wrap="square" rtlCol="0">
            <a:spAutoFit/>
          </a:bodyPr>
          <a:lstStyle/>
          <a:p>
            <a:pPr algn="ctr"/>
            <a:r>
              <a:rPr lang="en-US" sz="2000" spc="-5" dirty="0">
                <a:solidFill>
                  <a:srgbClr val="FFFFFF"/>
                </a:solidFill>
                <a:latin typeface="Arial"/>
                <a:cs typeface="Arial"/>
              </a:rPr>
              <a:t>Formal process with set </a:t>
            </a:r>
            <a:r>
              <a:rPr lang="en-US" sz="2000" spc="-5" dirty="0" smtClean="0">
                <a:solidFill>
                  <a:srgbClr val="FFFFFF"/>
                </a:solidFill>
                <a:latin typeface="Arial"/>
                <a:cs typeface="Arial"/>
              </a:rPr>
              <a:t>criteria?</a:t>
            </a:r>
            <a:endParaRPr lang="en-US" dirty="0"/>
          </a:p>
        </p:txBody>
      </p:sp>
      <p:sp>
        <p:nvSpPr>
          <p:cNvPr id="54" name="object 19"/>
          <p:cNvSpPr/>
          <p:nvPr/>
        </p:nvSpPr>
        <p:spPr>
          <a:xfrm>
            <a:off x="4077959" y="3090519"/>
            <a:ext cx="2085344" cy="565200"/>
          </a:xfrm>
          <a:custGeom>
            <a:avLst/>
            <a:gdLst/>
            <a:ahLst/>
            <a:cxnLst/>
            <a:rect l="l" t="t" r="r" b="b"/>
            <a:pathLst>
              <a:path w="1054735" h="672464">
                <a:moveTo>
                  <a:pt x="0" y="672083"/>
                </a:moveTo>
                <a:lnTo>
                  <a:pt x="1054353" y="672083"/>
                </a:lnTo>
                <a:lnTo>
                  <a:pt x="1054353" y="0"/>
                </a:lnTo>
                <a:lnTo>
                  <a:pt x="0" y="0"/>
                </a:lnTo>
                <a:lnTo>
                  <a:pt x="0" y="672083"/>
                </a:lnTo>
                <a:close/>
              </a:path>
            </a:pathLst>
          </a:custGeom>
          <a:ln w="19050">
            <a:solidFill>
              <a:srgbClr val="FDB913"/>
            </a:solidFill>
          </a:ln>
        </p:spPr>
        <p:txBody>
          <a:bodyPr wrap="square" lIns="0" tIns="0" rIns="0" bIns="0" rtlCol="0">
            <a:spAutoFit/>
          </a:bodyPr>
          <a:lstStyle/>
          <a:p>
            <a:endParaRPr/>
          </a:p>
        </p:txBody>
      </p:sp>
      <p:sp>
        <p:nvSpPr>
          <p:cNvPr id="58" name="object 2"/>
          <p:cNvSpPr/>
          <p:nvPr/>
        </p:nvSpPr>
        <p:spPr>
          <a:xfrm>
            <a:off x="5074912" y="2905703"/>
            <a:ext cx="45719" cy="182878"/>
          </a:xfrm>
          <a:custGeom>
            <a:avLst/>
            <a:gdLst/>
            <a:ahLst/>
            <a:cxnLst/>
            <a:rect l="l" t="t" r="r" b="b"/>
            <a:pathLst>
              <a:path h="220344">
                <a:moveTo>
                  <a:pt x="0" y="0"/>
                </a:moveTo>
                <a:lnTo>
                  <a:pt x="0" y="220218"/>
                </a:lnTo>
              </a:path>
            </a:pathLst>
          </a:custGeom>
          <a:ln w="9525">
            <a:solidFill>
              <a:srgbClr val="FDB913"/>
            </a:solidFill>
          </a:ln>
        </p:spPr>
        <p:txBody>
          <a:bodyPr wrap="square" lIns="0" tIns="0" rIns="0" bIns="0" rtlCol="0">
            <a:spAutoFit/>
          </a:bodyPr>
          <a:lstStyle/>
          <a:p>
            <a:endParaRPr/>
          </a:p>
        </p:txBody>
      </p:sp>
      <p:sp>
        <p:nvSpPr>
          <p:cNvPr id="59" name="object 19"/>
          <p:cNvSpPr/>
          <p:nvPr/>
        </p:nvSpPr>
        <p:spPr>
          <a:xfrm>
            <a:off x="4069085" y="3832466"/>
            <a:ext cx="2085344" cy="565200"/>
          </a:xfrm>
          <a:custGeom>
            <a:avLst/>
            <a:gdLst/>
            <a:ahLst/>
            <a:cxnLst/>
            <a:rect l="l" t="t" r="r" b="b"/>
            <a:pathLst>
              <a:path w="1054735" h="672464">
                <a:moveTo>
                  <a:pt x="0" y="672083"/>
                </a:moveTo>
                <a:lnTo>
                  <a:pt x="1054353" y="672083"/>
                </a:lnTo>
                <a:lnTo>
                  <a:pt x="1054353" y="0"/>
                </a:lnTo>
                <a:lnTo>
                  <a:pt x="0" y="0"/>
                </a:lnTo>
                <a:lnTo>
                  <a:pt x="0" y="672083"/>
                </a:lnTo>
                <a:close/>
              </a:path>
            </a:pathLst>
          </a:custGeom>
          <a:ln w="19050">
            <a:solidFill>
              <a:srgbClr val="FDB913"/>
            </a:solidFill>
          </a:ln>
        </p:spPr>
        <p:txBody>
          <a:bodyPr wrap="square" lIns="0" tIns="0" rIns="0" bIns="0" rtlCol="0">
            <a:spAutoFit/>
          </a:bodyPr>
          <a:lstStyle/>
          <a:p>
            <a:endParaRPr/>
          </a:p>
        </p:txBody>
      </p:sp>
      <p:sp>
        <p:nvSpPr>
          <p:cNvPr id="60" name="object 2"/>
          <p:cNvSpPr/>
          <p:nvPr/>
        </p:nvSpPr>
        <p:spPr>
          <a:xfrm>
            <a:off x="5066038" y="3655719"/>
            <a:ext cx="45719" cy="182878"/>
          </a:xfrm>
          <a:custGeom>
            <a:avLst/>
            <a:gdLst/>
            <a:ahLst/>
            <a:cxnLst/>
            <a:rect l="l" t="t" r="r" b="b"/>
            <a:pathLst>
              <a:path h="220344">
                <a:moveTo>
                  <a:pt x="0" y="0"/>
                </a:moveTo>
                <a:lnTo>
                  <a:pt x="0" y="220218"/>
                </a:lnTo>
              </a:path>
            </a:pathLst>
          </a:custGeom>
          <a:ln w="9525">
            <a:solidFill>
              <a:srgbClr val="FDB913"/>
            </a:solidFill>
          </a:ln>
        </p:spPr>
        <p:txBody>
          <a:bodyPr wrap="square" lIns="0" tIns="0" rIns="0" bIns="0" rtlCol="0">
            <a:spAutoFit/>
          </a:bodyPr>
          <a:lstStyle/>
          <a:p>
            <a:endParaRPr/>
          </a:p>
        </p:txBody>
      </p:sp>
      <p:sp>
        <p:nvSpPr>
          <p:cNvPr id="61" name="object 19"/>
          <p:cNvSpPr/>
          <p:nvPr/>
        </p:nvSpPr>
        <p:spPr>
          <a:xfrm>
            <a:off x="4077959" y="4577441"/>
            <a:ext cx="2085344" cy="565200"/>
          </a:xfrm>
          <a:custGeom>
            <a:avLst/>
            <a:gdLst/>
            <a:ahLst/>
            <a:cxnLst/>
            <a:rect l="l" t="t" r="r" b="b"/>
            <a:pathLst>
              <a:path w="1054735" h="672464">
                <a:moveTo>
                  <a:pt x="0" y="672083"/>
                </a:moveTo>
                <a:lnTo>
                  <a:pt x="1054353" y="672083"/>
                </a:lnTo>
                <a:lnTo>
                  <a:pt x="1054353" y="0"/>
                </a:lnTo>
                <a:lnTo>
                  <a:pt x="0" y="0"/>
                </a:lnTo>
                <a:lnTo>
                  <a:pt x="0" y="672083"/>
                </a:lnTo>
                <a:close/>
              </a:path>
            </a:pathLst>
          </a:custGeom>
          <a:ln w="19050">
            <a:solidFill>
              <a:srgbClr val="FDB913"/>
            </a:solidFill>
          </a:ln>
        </p:spPr>
        <p:txBody>
          <a:bodyPr wrap="square" lIns="0" tIns="0" rIns="0" bIns="0" rtlCol="0">
            <a:spAutoFit/>
          </a:bodyPr>
          <a:lstStyle/>
          <a:p>
            <a:endParaRPr/>
          </a:p>
        </p:txBody>
      </p:sp>
      <p:sp>
        <p:nvSpPr>
          <p:cNvPr id="62" name="object 2"/>
          <p:cNvSpPr/>
          <p:nvPr/>
        </p:nvSpPr>
        <p:spPr>
          <a:xfrm>
            <a:off x="5074913" y="4397666"/>
            <a:ext cx="45719" cy="182878"/>
          </a:xfrm>
          <a:custGeom>
            <a:avLst/>
            <a:gdLst/>
            <a:ahLst/>
            <a:cxnLst/>
            <a:rect l="l" t="t" r="r" b="b"/>
            <a:pathLst>
              <a:path h="220344">
                <a:moveTo>
                  <a:pt x="0" y="0"/>
                </a:moveTo>
                <a:lnTo>
                  <a:pt x="0" y="220218"/>
                </a:lnTo>
              </a:path>
            </a:pathLst>
          </a:custGeom>
          <a:ln w="9525">
            <a:solidFill>
              <a:srgbClr val="FDB913"/>
            </a:solidFill>
          </a:ln>
        </p:spPr>
        <p:txBody>
          <a:bodyPr wrap="square" lIns="0" tIns="0" rIns="0" bIns="0" rtlCol="0">
            <a:spAutoFit/>
          </a:bodyPr>
          <a:lstStyle/>
          <a:p>
            <a:endParaRPr/>
          </a:p>
        </p:txBody>
      </p:sp>
      <p:sp>
        <p:nvSpPr>
          <p:cNvPr id="63" name="TextBox 62"/>
          <p:cNvSpPr txBox="1"/>
          <p:nvPr/>
        </p:nvSpPr>
        <p:spPr>
          <a:xfrm>
            <a:off x="4354709" y="4598431"/>
            <a:ext cx="1493678" cy="523220"/>
          </a:xfrm>
          <a:prstGeom prst="rect">
            <a:avLst/>
          </a:prstGeom>
          <a:noFill/>
        </p:spPr>
        <p:txBody>
          <a:bodyPr wrap="none" rtlCol="0">
            <a:spAutoFit/>
          </a:bodyPr>
          <a:lstStyle/>
          <a:p>
            <a:pPr algn="ctr">
              <a:lnSpc>
                <a:spcPct val="100000"/>
              </a:lnSpc>
            </a:pPr>
            <a:r>
              <a:rPr lang="en-US" sz="1400" dirty="0">
                <a:solidFill>
                  <a:srgbClr val="767661"/>
                </a:solidFill>
                <a:latin typeface="Arial"/>
                <a:cs typeface="Arial"/>
              </a:rPr>
              <a:t>Balance </a:t>
            </a:r>
          </a:p>
          <a:p>
            <a:pPr algn="ctr">
              <a:lnSpc>
                <a:spcPct val="100000"/>
              </a:lnSpc>
            </a:pPr>
            <a:r>
              <a:rPr lang="en-US" sz="1400" dirty="0">
                <a:solidFill>
                  <a:srgbClr val="767661"/>
                </a:solidFill>
                <a:latin typeface="Arial"/>
                <a:cs typeface="Arial"/>
              </a:rPr>
              <a:t>(3 cycles + L&amp;D</a:t>
            </a:r>
            <a:r>
              <a:rPr lang="en-US" sz="1400" spc="-5" dirty="0" smtClean="0">
                <a:solidFill>
                  <a:srgbClr val="767661"/>
                </a:solidFill>
                <a:latin typeface="Arial"/>
                <a:cs typeface="Arial"/>
              </a:rPr>
              <a:t>)</a:t>
            </a:r>
            <a:endParaRPr lang="en-US" sz="1400" dirty="0">
              <a:latin typeface="Arial"/>
              <a:cs typeface="Arial"/>
            </a:endParaRPr>
          </a:p>
        </p:txBody>
      </p:sp>
      <p:sp>
        <p:nvSpPr>
          <p:cNvPr id="64" name="object 19"/>
          <p:cNvSpPr/>
          <p:nvPr/>
        </p:nvSpPr>
        <p:spPr>
          <a:xfrm>
            <a:off x="4077960" y="5322958"/>
            <a:ext cx="2085344" cy="914400"/>
          </a:xfrm>
          <a:custGeom>
            <a:avLst/>
            <a:gdLst/>
            <a:ahLst/>
            <a:cxnLst/>
            <a:rect l="l" t="t" r="r" b="b"/>
            <a:pathLst>
              <a:path w="1054735" h="672464">
                <a:moveTo>
                  <a:pt x="0" y="672083"/>
                </a:moveTo>
                <a:lnTo>
                  <a:pt x="1054353" y="672083"/>
                </a:lnTo>
                <a:lnTo>
                  <a:pt x="1054353" y="0"/>
                </a:lnTo>
                <a:lnTo>
                  <a:pt x="0" y="0"/>
                </a:lnTo>
                <a:lnTo>
                  <a:pt x="0" y="672083"/>
                </a:lnTo>
                <a:close/>
              </a:path>
            </a:pathLst>
          </a:custGeom>
          <a:ln w="19050">
            <a:solidFill>
              <a:srgbClr val="FDB913"/>
            </a:solidFill>
          </a:ln>
        </p:spPr>
        <p:txBody>
          <a:bodyPr wrap="square" lIns="0" tIns="0" rIns="0" bIns="0" rtlCol="0">
            <a:spAutoFit/>
          </a:bodyPr>
          <a:lstStyle/>
          <a:p>
            <a:endParaRPr/>
          </a:p>
        </p:txBody>
      </p:sp>
      <p:sp>
        <p:nvSpPr>
          <p:cNvPr id="65" name="object 2"/>
          <p:cNvSpPr/>
          <p:nvPr/>
        </p:nvSpPr>
        <p:spPr>
          <a:xfrm>
            <a:off x="5074914" y="5143183"/>
            <a:ext cx="45719" cy="182878"/>
          </a:xfrm>
          <a:custGeom>
            <a:avLst/>
            <a:gdLst/>
            <a:ahLst/>
            <a:cxnLst/>
            <a:rect l="l" t="t" r="r" b="b"/>
            <a:pathLst>
              <a:path h="220344">
                <a:moveTo>
                  <a:pt x="0" y="0"/>
                </a:moveTo>
                <a:lnTo>
                  <a:pt x="0" y="220218"/>
                </a:lnTo>
              </a:path>
            </a:pathLst>
          </a:custGeom>
          <a:ln w="9525">
            <a:solidFill>
              <a:srgbClr val="FDB913"/>
            </a:solidFill>
          </a:ln>
        </p:spPr>
        <p:txBody>
          <a:bodyPr wrap="square" lIns="0" tIns="0" rIns="0" bIns="0" rtlCol="0">
            <a:spAutoFit/>
          </a:bodyPr>
          <a:lstStyle/>
          <a:p>
            <a:endParaRPr/>
          </a:p>
        </p:txBody>
      </p:sp>
      <p:grpSp>
        <p:nvGrpSpPr>
          <p:cNvPr id="34" name="Group 33"/>
          <p:cNvGrpSpPr/>
          <p:nvPr/>
        </p:nvGrpSpPr>
        <p:grpSpPr>
          <a:xfrm>
            <a:off x="6052827" y="3270014"/>
            <a:ext cx="477520" cy="477520"/>
            <a:chOff x="1159813" y="3272033"/>
            <a:chExt cx="477520" cy="477520"/>
          </a:xfrm>
        </p:grpSpPr>
        <p:sp>
          <p:nvSpPr>
            <p:cNvPr id="35"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36"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grpSp>
        <p:nvGrpSpPr>
          <p:cNvPr id="37" name="Group 36"/>
          <p:cNvGrpSpPr/>
          <p:nvPr/>
        </p:nvGrpSpPr>
        <p:grpSpPr>
          <a:xfrm>
            <a:off x="6052827" y="4011585"/>
            <a:ext cx="477520" cy="477520"/>
            <a:chOff x="1159813" y="3272033"/>
            <a:chExt cx="477520" cy="477520"/>
          </a:xfrm>
        </p:grpSpPr>
        <p:sp>
          <p:nvSpPr>
            <p:cNvPr id="38"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42"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grpSp>
        <p:nvGrpSpPr>
          <p:cNvPr id="43" name="Group 42"/>
          <p:cNvGrpSpPr/>
          <p:nvPr/>
        </p:nvGrpSpPr>
        <p:grpSpPr>
          <a:xfrm>
            <a:off x="6050614" y="4757102"/>
            <a:ext cx="477520" cy="477520"/>
            <a:chOff x="1159813" y="3272033"/>
            <a:chExt cx="477520" cy="477520"/>
          </a:xfrm>
        </p:grpSpPr>
        <p:sp>
          <p:nvSpPr>
            <p:cNvPr id="44"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45"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grpSp>
        <p:nvGrpSpPr>
          <p:cNvPr id="46" name="Group 45"/>
          <p:cNvGrpSpPr/>
          <p:nvPr/>
        </p:nvGrpSpPr>
        <p:grpSpPr>
          <a:xfrm>
            <a:off x="6052827" y="5828376"/>
            <a:ext cx="477520" cy="477520"/>
            <a:chOff x="1159813" y="3272033"/>
            <a:chExt cx="477520" cy="477520"/>
          </a:xfrm>
        </p:grpSpPr>
        <p:sp>
          <p:nvSpPr>
            <p:cNvPr id="47"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48"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Tree>
    <p:extLst>
      <p:ext uri="{BB962C8B-B14F-4D97-AF65-F5344CB8AC3E}">
        <p14:creationId xmlns:p14="http://schemas.microsoft.com/office/powerpoint/2010/main" val="1190990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597" y="139350"/>
            <a:ext cx="7772400" cy="838937"/>
          </a:xfrm>
        </p:spPr>
        <p:txBody>
          <a:bodyPr anchor="t">
            <a:normAutofit/>
          </a:bodyPr>
          <a:lstStyle/>
          <a:p>
            <a:r>
              <a:rPr lang="en-US" sz="3600" dirty="0" smtClean="0">
                <a:solidFill>
                  <a:srgbClr val="007A4D"/>
                </a:solidFill>
              </a:rPr>
              <a:t>ELEMENTS OF MITIGATION (1) </a:t>
            </a:r>
            <a:endParaRPr lang="en-US" sz="3600" dirty="0">
              <a:solidFill>
                <a:srgbClr val="007A4D"/>
              </a:solidFill>
            </a:endParaRPr>
          </a:p>
        </p:txBody>
      </p:sp>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06498" y="868708"/>
            <a:ext cx="7931005" cy="5346144"/>
          </a:xfrm>
          <a:prstGeom prst="roundRect">
            <a:avLst/>
          </a:prstGeom>
          <a:solidFill>
            <a:schemeClr val="accent4">
              <a:lumMod val="40000"/>
              <a:lumOff val="60000"/>
            </a:schemeClr>
          </a:solidFill>
        </p:spPr>
        <p:txBody>
          <a:bodyPr wrap="square" rtlCol="0">
            <a:spAutoFit/>
          </a:bodyPr>
          <a:lstStyle/>
          <a:p>
            <a:pPr marL="285750" lvl="0" indent="-285750">
              <a:buFont typeface="Arial" panose="020B0604020202020204" pitchFamily="34" charset="0"/>
              <a:buChar char="•"/>
            </a:pPr>
            <a:r>
              <a:rPr lang="en-US" sz="2200" dirty="0" smtClean="0">
                <a:solidFill>
                  <a:schemeClr val="bg1">
                    <a:lumMod val="10000"/>
                  </a:schemeClr>
                </a:solidFill>
                <a:latin typeface="Arial" panose="020B0604020202020204" pitchFamily="34" charset="0"/>
                <a:cs typeface="Arial" panose="020B0604020202020204" pitchFamily="34" charset="0"/>
              </a:rPr>
              <a:t>Parties shall prepare, regularly update, and implement mitigation commitments</a:t>
            </a:r>
          </a:p>
          <a:p>
            <a:pPr marL="285750" lvl="0" indent="-285750">
              <a:buFont typeface="Arial" panose="020B0604020202020204" pitchFamily="34" charset="0"/>
              <a:buChar char="•"/>
            </a:pPr>
            <a:endParaRPr lang="en-US" sz="2200" i="1" dirty="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200" dirty="0" smtClean="0">
                <a:solidFill>
                  <a:schemeClr val="bg1">
                    <a:lumMod val="10000"/>
                  </a:schemeClr>
                </a:solidFill>
                <a:latin typeface="+mj-lt"/>
              </a:rPr>
              <a:t>The </a:t>
            </a:r>
            <a:r>
              <a:rPr lang="en-US" sz="2200" dirty="0">
                <a:solidFill>
                  <a:schemeClr val="bg1">
                    <a:lumMod val="10000"/>
                  </a:schemeClr>
                </a:solidFill>
                <a:latin typeface="+mj-lt"/>
              </a:rPr>
              <a:t>ambition of all Parties’ mitigation commitments shall be raised in a continuous mitigation cycle every five years, </a:t>
            </a:r>
            <a:r>
              <a:rPr lang="en-US" sz="2200" dirty="0">
                <a:solidFill>
                  <a:srgbClr val="000000"/>
                </a:solidFill>
                <a:latin typeface="+mj-lt"/>
              </a:rPr>
              <a:t>informed by and informing the adaptation cycle and the support </a:t>
            </a:r>
            <a:r>
              <a:rPr lang="en-US" sz="2200" dirty="0" smtClean="0">
                <a:solidFill>
                  <a:srgbClr val="000000"/>
                </a:solidFill>
                <a:latin typeface="+mj-lt"/>
              </a:rPr>
              <a:t>cycle</a:t>
            </a:r>
            <a:endParaRPr lang="en-US" sz="2200" dirty="0">
              <a:solidFill>
                <a:srgbClr val="000000"/>
              </a:solidFill>
              <a:latin typeface="+mj-lt"/>
            </a:endParaRPr>
          </a:p>
          <a:p>
            <a:pPr lvl="0"/>
            <a:endParaRPr lang="en-US" sz="2200" dirty="0" smtClean="0">
              <a:solidFill>
                <a:schemeClr val="bg1">
                  <a:lumMod val="10000"/>
                </a:schemeClr>
              </a:solidFill>
              <a:latin typeface="Arial" panose="020B0604020202020204" pitchFamily="34" charset="0"/>
              <a:cs typeface="Arial" panose="020B0604020202020204" pitchFamily="34" charset="0"/>
            </a:endParaRPr>
          </a:p>
          <a:p>
            <a:pPr marL="342900" indent="-342900">
              <a:buFont typeface="Arial"/>
              <a:buChar char="•"/>
            </a:pPr>
            <a:r>
              <a:rPr lang="en-US" sz="2200" dirty="0">
                <a:solidFill>
                  <a:schemeClr val="bg1">
                    <a:lumMod val="10000"/>
                  </a:schemeClr>
                </a:solidFill>
                <a:latin typeface="+mj-lt"/>
              </a:rPr>
              <a:t>Developing countries, including, in particular, least developed countries and small island developing States, shall be eligible for </a:t>
            </a:r>
            <a:r>
              <a:rPr lang="en-US" sz="2200" dirty="0" smtClean="0">
                <a:solidFill>
                  <a:schemeClr val="bg1">
                    <a:lumMod val="10000"/>
                  </a:schemeClr>
                </a:solidFill>
                <a:latin typeface="+mj-lt"/>
              </a:rPr>
              <a:t>support</a:t>
            </a:r>
          </a:p>
          <a:p>
            <a:endParaRPr lang="en-US" sz="2200" dirty="0" smtClean="0">
              <a:solidFill>
                <a:schemeClr val="bg1">
                  <a:lumMod val="10000"/>
                </a:schemeClr>
              </a:solidFill>
              <a:latin typeface="Arial" panose="020B0604020202020204" pitchFamily="34" charset="0"/>
              <a:cs typeface="Arial" panose="020B0604020202020204" pitchFamily="34" charset="0"/>
            </a:endParaRPr>
          </a:p>
          <a:p>
            <a:pPr marL="342900" lvl="0" indent="-342900">
              <a:buFont typeface="Arial"/>
              <a:buChar char="•"/>
            </a:pPr>
            <a:r>
              <a:rPr lang="en-US" sz="2200" dirty="0" smtClean="0">
                <a:solidFill>
                  <a:schemeClr val="bg1">
                    <a:lumMod val="10000"/>
                  </a:schemeClr>
                </a:solidFill>
                <a:latin typeface="Arial" panose="020B0604020202020204" pitchFamily="34" charset="0"/>
                <a:cs typeface="Arial" panose="020B0604020202020204" pitchFamily="34" charset="0"/>
              </a:rPr>
              <a:t>Least developed countries </a:t>
            </a:r>
            <a:r>
              <a:rPr lang="en-US" sz="2200" dirty="0">
                <a:solidFill>
                  <a:schemeClr val="bg1">
                    <a:lumMod val="10000"/>
                  </a:schemeClr>
                </a:solidFill>
                <a:latin typeface="Arial" panose="020B0604020202020204" pitchFamily="34" charset="0"/>
                <a:cs typeface="Arial" panose="020B0604020202020204" pitchFamily="34" charset="0"/>
              </a:rPr>
              <a:t>and </a:t>
            </a:r>
            <a:r>
              <a:rPr lang="en-US" sz="2200" dirty="0" smtClean="0">
                <a:solidFill>
                  <a:schemeClr val="bg1">
                    <a:lumMod val="10000"/>
                  </a:schemeClr>
                </a:solidFill>
                <a:latin typeface="Arial" panose="020B0604020202020204" pitchFamily="34" charset="0"/>
                <a:cs typeface="Arial" panose="020B0604020202020204" pitchFamily="34" charset="0"/>
              </a:rPr>
              <a:t>small island developing States shall have particular flexibility</a:t>
            </a:r>
          </a:p>
        </p:txBody>
      </p:sp>
      <p:grpSp>
        <p:nvGrpSpPr>
          <p:cNvPr id="3" name="Group 2"/>
          <p:cNvGrpSpPr/>
          <p:nvPr/>
        </p:nvGrpSpPr>
        <p:grpSpPr>
          <a:xfrm>
            <a:off x="8104095" y="76200"/>
            <a:ext cx="963705" cy="988118"/>
            <a:chOff x="1676400" y="555788"/>
            <a:chExt cx="5791200" cy="5921212"/>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6425" y="1081088"/>
              <a:ext cx="5391150" cy="4695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2" name="Group 11"/>
            <p:cNvGrpSpPr/>
            <p:nvPr/>
          </p:nvGrpSpPr>
          <p:grpSpPr>
            <a:xfrm>
              <a:off x="1676400" y="555788"/>
              <a:ext cx="5791200" cy="5921212"/>
              <a:chOff x="1676400" y="555788"/>
              <a:chExt cx="5791200" cy="5921212"/>
            </a:xfrm>
          </p:grpSpPr>
          <p:sp>
            <p:nvSpPr>
              <p:cNvPr id="13" name="Oval 12"/>
              <p:cNvSpPr/>
              <p:nvPr/>
            </p:nvSpPr>
            <p:spPr>
              <a:xfrm>
                <a:off x="1676400" y="688848"/>
                <a:ext cx="5791200" cy="5788152"/>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 name="Rectangle 13"/>
              <p:cNvSpPr/>
              <p:nvPr/>
            </p:nvSpPr>
            <p:spPr>
              <a:xfrm>
                <a:off x="4038600" y="666750"/>
                <a:ext cx="1066800" cy="952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 name="Isosceles Triangle 14"/>
              <p:cNvSpPr/>
              <p:nvPr/>
            </p:nvSpPr>
            <p:spPr>
              <a:xfrm rot="4633627">
                <a:off x="3848099" y="562931"/>
                <a:ext cx="381000" cy="366713"/>
              </a:xfrm>
              <a:prstGeom prst="triangle">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grpSp>
    </p:spTree>
    <p:extLst>
      <p:ext uri="{BB962C8B-B14F-4D97-AF65-F5344CB8AC3E}">
        <p14:creationId xmlns:p14="http://schemas.microsoft.com/office/powerpoint/2010/main" val="1274581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small" dirty="0" smtClean="0">
                <a:solidFill>
                  <a:srgbClr val="008A3E"/>
                </a:solidFill>
                <a:latin typeface="Times New Roman" pitchFamily="18" charset="0"/>
                <a:cs typeface="Times New Roman" pitchFamily="18" charset="0"/>
              </a:rPr>
              <a:t>Important Points in the Agreement</a:t>
            </a:r>
            <a:endParaRPr lang="en-US" b="1" cap="small" dirty="0">
              <a:solidFill>
                <a:srgbClr val="008A3E"/>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lvl="0" algn="just"/>
            <a:r>
              <a:rPr lang="en-US" b="1" dirty="0" smtClean="0">
                <a:latin typeface="Times New Roman" pitchFamily="18" charset="0"/>
                <a:cs typeface="Times New Roman" pitchFamily="18" charset="0"/>
              </a:rPr>
              <a:t>Differentiation</a:t>
            </a:r>
          </a:p>
          <a:p>
            <a:pPr lvl="0" algn="just"/>
            <a:r>
              <a:rPr lang="en-US" b="1" dirty="0" smtClean="0">
                <a:latin typeface="Times New Roman" pitchFamily="18" charset="0"/>
                <a:cs typeface="Times New Roman" pitchFamily="18" charset="0"/>
              </a:rPr>
              <a:t>Long-Term Goal</a:t>
            </a:r>
          </a:p>
          <a:p>
            <a:pPr algn="just"/>
            <a:r>
              <a:rPr lang="en-US" b="1" dirty="0" smtClean="0">
                <a:latin typeface="Times New Roman" pitchFamily="18" charset="0"/>
                <a:cs typeface="Times New Roman" pitchFamily="18" charset="0"/>
              </a:rPr>
              <a:t>Mitigation</a:t>
            </a:r>
          </a:p>
          <a:p>
            <a:pPr algn="just"/>
            <a:r>
              <a:rPr lang="en-US" b="1" dirty="0" smtClean="0">
                <a:latin typeface="Times New Roman" pitchFamily="18" charset="0"/>
                <a:cs typeface="Times New Roman" pitchFamily="18" charset="0"/>
              </a:rPr>
              <a:t>Carbon Markets</a:t>
            </a:r>
          </a:p>
          <a:p>
            <a:pPr algn="just"/>
            <a:r>
              <a:rPr lang="en-US" b="1" dirty="0" smtClean="0">
                <a:latin typeface="Times New Roman" pitchFamily="18" charset="0"/>
                <a:cs typeface="Times New Roman" pitchFamily="18" charset="0"/>
              </a:rPr>
              <a:t>Transparency and Support</a:t>
            </a:r>
          </a:p>
          <a:p>
            <a:pPr algn="just"/>
            <a:r>
              <a:rPr lang="en-US" b="1" dirty="0" smtClean="0">
                <a:latin typeface="Times New Roman" pitchFamily="18" charset="0"/>
                <a:cs typeface="Times New Roman" pitchFamily="18" charset="0"/>
              </a:rPr>
              <a:t>Finance</a:t>
            </a:r>
          </a:p>
          <a:p>
            <a:pPr lvl="0" algn="just"/>
            <a:r>
              <a:rPr lang="en-US" b="1" dirty="0" smtClean="0">
                <a:latin typeface="Times New Roman" pitchFamily="18" charset="0"/>
                <a:cs typeface="Times New Roman" pitchFamily="18" charset="0"/>
              </a:rPr>
              <a:t>Adaptation</a:t>
            </a:r>
            <a:endParaRPr lang="en-US" b="1" dirty="0">
              <a:latin typeface="Times New Roman" pitchFamily="18" charset="0"/>
              <a:cs typeface="Times New Roman" pitchFamily="18" charset="0"/>
            </a:endParaRPr>
          </a:p>
          <a:p>
            <a:pPr lvl="0" algn="just"/>
            <a:r>
              <a:rPr lang="en-US" b="1" dirty="0">
                <a:latin typeface="Times New Roman" pitchFamily="18" charset="0"/>
                <a:cs typeface="Times New Roman" pitchFamily="18" charset="0"/>
              </a:rPr>
              <a:t>Loss and </a:t>
            </a:r>
            <a:r>
              <a:rPr lang="en-US" b="1" dirty="0" smtClean="0">
                <a:latin typeface="Times New Roman" pitchFamily="18" charset="0"/>
                <a:cs typeface="Times New Roman" pitchFamily="18" charset="0"/>
              </a:rPr>
              <a:t>Damage</a:t>
            </a:r>
            <a:endParaRPr lang="en-US" b="1"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xit" presetSubtype="16" fill="hold" grpId="0" nodeType="clickEffect">
                                  <p:stCondLst>
                                    <p:cond delay="0"/>
                                  </p:stCondLst>
                                  <p:childTnLst>
                                    <p:animEffect transition="out" filter="diamond(in)">
                                      <p:cBhvr>
                                        <p:cTn id="46" dur="1000"/>
                                        <p:tgtEl>
                                          <p:spTgt spid="2"/>
                                        </p:tgtEl>
                                      </p:cBhvr>
                                    </p:animEffect>
                                    <p:set>
                                      <p:cBhvr>
                                        <p:cTn id="47" dur="1" fill="hold">
                                          <p:stCondLst>
                                            <p:cond delay="999"/>
                                          </p:stCondLst>
                                        </p:cTn>
                                        <p:tgtEl>
                                          <p:spTgt spid="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8" presetClass="exit" presetSubtype="16" fill="hold" grpId="1" nodeType="clickEffect">
                                  <p:stCondLst>
                                    <p:cond delay="0"/>
                                  </p:stCondLst>
                                  <p:childTnLst>
                                    <p:animEffect transition="out" filter="diamond(in)">
                                      <p:cBhvr>
                                        <p:cTn id="51" dur="1000"/>
                                        <p:tgtEl>
                                          <p:spTgt spid="3">
                                            <p:txEl>
                                              <p:pRg st="0" end="0"/>
                                            </p:txEl>
                                          </p:spTgt>
                                        </p:tgtEl>
                                      </p:cBhvr>
                                    </p:animEffect>
                                    <p:set>
                                      <p:cBhvr>
                                        <p:cTn id="52" dur="1" fill="hold">
                                          <p:stCondLst>
                                            <p:cond delay="999"/>
                                          </p:stCondLst>
                                        </p:cTn>
                                        <p:tgtEl>
                                          <p:spTgt spid="3">
                                            <p:txEl>
                                              <p:pRg st="0" end="0"/>
                                            </p:txEl>
                                          </p:spTgt>
                                        </p:tgtEl>
                                        <p:attrNameLst>
                                          <p:attrName>style.visibility</p:attrName>
                                        </p:attrNameLst>
                                      </p:cBhvr>
                                      <p:to>
                                        <p:strVal val="hidden"/>
                                      </p:to>
                                    </p:set>
                                  </p:childTnLst>
                                </p:cTn>
                              </p:par>
                              <p:par>
                                <p:cTn id="53" presetID="8" presetClass="exit" presetSubtype="16" fill="hold" grpId="1" nodeType="withEffect">
                                  <p:stCondLst>
                                    <p:cond delay="0"/>
                                  </p:stCondLst>
                                  <p:childTnLst>
                                    <p:animEffect transition="out" filter="diamond(in)">
                                      <p:cBhvr>
                                        <p:cTn id="54" dur="1000"/>
                                        <p:tgtEl>
                                          <p:spTgt spid="3">
                                            <p:txEl>
                                              <p:pRg st="1" end="1"/>
                                            </p:txEl>
                                          </p:spTgt>
                                        </p:tgtEl>
                                      </p:cBhvr>
                                    </p:animEffect>
                                    <p:set>
                                      <p:cBhvr>
                                        <p:cTn id="55" dur="1" fill="hold">
                                          <p:stCondLst>
                                            <p:cond delay="999"/>
                                          </p:stCondLst>
                                        </p:cTn>
                                        <p:tgtEl>
                                          <p:spTgt spid="3">
                                            <p:txEl>
                                              <p:pRg st="1" end="1"/>
                                            </p:txEl>
                                          </p:spTgt>
                                        </p:tgtEl>
                                        <p:attrNameLst>
                                          <p:attrName>style.visibility</p:attrName>
                                        </p:attrNameLst>
                                      </p:cBhvr>
                                      <p:to>
                                        <p:strVal val="hidden"/>
                                      </p:to>
                                    </p:set>
                                  </p:childTnLst>
                                </p:cTn>
                              </p:par>
                              <p:par>
                                <p:cTn id="56" presetID="8" presetClass="exit" presetSubtype="16" fill="hold" grpId="1" nodeType="withEffect">
                                  <p:stCondLst>
                                    <p:cond delay="0"/>
                                  </p:stCondLst>
                                  <p:childTnLst>
                                    <p:animEffect transition="out" filter="diamond(in)">
                                      <p:cBhvr>
                                        <p:cTn id="57" dur="1000"/>
                                        <p:tgtEl>
                                          <p:spTgt spid="3">
                                            <p:txEl>
                                              <p:pRg st="2" end="2"/>
                                            </p:txEl>
                                          </p:spTgt>
                                        </p:tgtEl>
                                      </p:cBhvr>
                                    </p:animEffect>
                                    <p:set>
                                      <p:cBhvr>
                                        <p:cTn id="58" dur="1" fill="hold">
                                          <p:stCondLst>
                                            <p:cond delay="999"/>
                                          </p:stCondLst>
                                        </p:cTn>
                                        <p:tgtEl>
                                          <p:spTgt spid="3">
                                            <p:txEl>
                                              <p:pRg st="2" end="2"/>
                                            </p:txEl>
                                          </p:spTgt>
                                        </p:tgtEl>
                                        <p:attrNameLst>
                                          <p:attrName>style.visibility</p:attrName>
                                        </p:attrNameLst>
                                      </p:cBhvr>
                                      <p:to>
                                        <p:strVal val="hidden"/>
                                      </p:to>
                                    </p:set>
                                  </p:childTnLst>
                                </p:cTn>
                              </p:par>
                              <p:par>
                                <p:cTn id="59" presetID="8" presetClass="exit" presetSubtype="16" fill="hold" grpId="1" nodeType="withEffect">
                                  <p:stCondLst>
                                    <p:cond delay="0"/>
                                  </p:stCondLst>
                                  <p:childTnLst>
                                    <p:animEffect transition="out" filter="diamond(in)">
                                      <p:cBhvr>
                                        <p:cTn id="60" dur="1000"/>
                                        <p:tgtEl>
                                          <p:spTgt spid="3">
                                            <p:txEl>
                                              <p:pRg st="3" end="3"/>
                                            </p:txEl>
                                          </p:spTgt>
                                        </p:tgtEl>
                                      </p:cBhvr>
                                    </p:animEffect>
                                    <p:set>
                                      <p:cBhvr>
                                        <p:cTn id="61" dur="1" fill="hold">
                                          <p:stCondLst>
                                            <p:cond delay="999"/>
                                          </p:stCondLst>
                                        </p:cTn>
                                        <p:tgtEl>
                                          <p:spTgt spid="3">
                                            <p:txEl>
                                              <p:pRg st="3" end="3"/>
                                            </p:txEl>
                                          </p:spTgt>
                                        </p:tgtEl>
                                        <p:attrNameLst>
                                          <p:attrName>style.visibility</p:attrName>
                                        </p:attrNameLst>
                                      </p:cBhvr>
                                      <p:to>
                                        <p:strVal val="hidden"/>
                                      </p:to>
                                    </p:set>
                                  </p:childTnLst>
                                </p:cTn>
                              </p:par>
                              <p:par>
                                <p:cTn id="62" presetID="8" presetClass="exit" presetSubtype="16" fill="hold" grpId="1" nodeType="withEffect">
                                  <p:stCondLst>
                                    <p:cond delay="0"/>
                                  </p:stCondLst>
                                  <p:childTnLst>
                                    <p:animEffect transition="out" filter="diamond(in)">
                                      <p:cBhvr>
                                        <p:cTn id="63" dur="1000"/>
                                        <p:tgtEl>
                                          <p:spTgt spid="3">
                                            <p:txEl>
                                              <p:pRg st="4" end="4"/>
                                            </p:txEl>
                                          </p:spTgt>
                                        </p:tgtEl>
                                      </p:cBhvr>
                                    </p:animEffect>
                                    <p:set>
                                      <p:cBhvr>
                                        <p:cTn id="64" dur="1" fill="hold">
                                          <p:stCondLst>
                                            <p:cond delay="999"/>
                                          </p:stCondLst>
                                        </p:cTn>
                                        <p:tgtEl>
                                          <p:spTgt spid="3">
                                            <p:txEl>
                                              <p:pRg st="4" end="4"/>
                                            </p:txEl>
                                          </p:spTgt>
                                        </p:tgtEl>
                                        <p:attrNameLst>
                                          <p:attrName>style.visibility</p:attrName>
                                        </p:attrNameLst>
                                      </p:cBhvr>
                                      <p:to>
                                        <p:strVal val="hidden"/>
                                      </p:to>
                                    </p:set>
                                  </p:childTnLst>
                                </p:cTn>
                              </p:par>
                              <p:par>
                                <p:cTn id="65" presetID="8" presetClass="exit" presetSubtype="16" fill="hold" grpId="1" nodeType="withEffect">
                                  <p:stCondLst>
                                    <p:cond delay="0"/>
                                  </p:stCondLst>
                                  <p:childTnLst>
                                    <p:animEffect transition="out" filter="diamond(in)">
                                      <p:cBhvr>
                                        <p:cTn id="66" dur="1000"/>
                                        <p:tgtEl>
                                          <p:spTgt spid="3">
                                            <p:txEl>
                                              <p:pRg st="5" end="5"/>
                                            </p:txEl>
                                          </p:spTgt>
                                        </p:tgtEl>
                                      </p:cBhvr>
                                    </p:animEffect>
                                    <p:set>
                                      <p:cBhvr>
                                        <p:cTn id="67" dur="1" fill="hold">
                                          <p:stCondLst>
                                            <p:cond delay="999"/>
                                          </p:stCondLst>
                                        </p:cTn>
                                        <p:tgtEl>
                                          <p:spTgt spid="3">
                                            <p:txEl>
                                              <p:pRg st="5" end="5"/>
                                            </p:txEl>
                                          </p:spTgt>
                                        </p:tgtEl>
                                        <p:attrNameLst>
                                          <p:attrName>style.visibility</p:attrName>
                                        </p:attrNameLst>
                                      </p:cBhvr>
                                      <p:to>
                                        <p:strVal val="hidden"/>
                                      </p:to>
                                    </p:set>
                                  </p:childTnLst>
                                </p:cTn>
                              </p:par>
                              <p:par>
                                <p:cTn id="68" presetID="8" presetClass="exit" presetSubtype="16" fill="hold" grpId="1" nodeType="withEffect">
                                  <p:stCondLst>
                                    <p:cond delay="0"/>
                                  </p:stCondLst>
                                  <p:childTnLst>
                                    <p:animEffect transition="out" filter="diamond(in)">
                                      <p:cBhvr>
                                        <p:cTn id="69" dur="1000"/>
                                        <p:tgtEl>
                                          <p:spTgt spid="3">
                                            <p:txEl>
                                              <p:pRg st="6" end="6"/>
                                            </p:txEl>
                                          </p:spTgt>
                                        </p:tgtEl>
                                      </p:cBhvr>
                                    </p:animEffect>
                                    <p:set>
                                      <p:cBhvr>
                                        <p:cTn id="70" dur="1" fill="hold">
                                          <p:stCondLst>
                                            <p:cond delay="999"/>
                                          </p:stCondLst>
                                        </p:cTn>
                                        <p:tgtEl>
                                          <p:spTgt spid="3">
                                            <p:txEl>
                                              <p:pRg st="6" end="6"/>
                                            </p:txEl>
                                          </p:spTgt>
                                        </p:tgtEl>
                                        <p:attrNameLst>
                                          <p:attrName>style.visibility</p:attrName>
                                        </p:attrNameLst>
                                      </p:cBhvr>
                                      <p:to>
                                        <p:strVal val="hidden"/>
                                      </p:to>
                                    </p:set>
                                  </p:childTnLst>
                                </p:cTn>
                              </p:par>
                              <p:par>
                                <p:cTn id="71" presetID="8" presetClass="exit" presetSubtype="16" fill="hold" grpId="1" nodeType="withEffect">
                                  <p:stCondLst>
                                    <p:cond delay="0"/>
                                  </p:stCondLst>
                                  <p:childTnLst>
                                    <p:animEffect transition="out" filter="diamond(in)">
                                      <p:cBhvr>
                                        <p:cTn id="72" dur="1000"/>
                                        <p:tgtEl>
                                          <p:spTgt spid="3">
                                            <p:txEl>
                                              <p:pRg st="7" end="7"/>
                                            </p:txEl>
                                          </p:spTgt>
                                        </p:tgtEl>
                                      </p:cBhvr>
                                    </p:animEffect>
                                    <p:set>
                                      <p:cBhvr>
                                        <p:cTn id="73" dur="1" fill="hold">
                                          <p:stCondLst>
                                            <p:cond delay="999"/>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 grpId="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597" y="139350"/>
            <a:ext cx="7772400" cy="838937"/>
          </a:xfrm>
        </p:spPr>
        <p:txBody>
          <a:bodyPr anchor="t">
            <a:normAutofit/>
          </a:bodyPr>
          <a:lstStyle/>
          <a:p>
            <a:r>
              <a:rPr lang="en-US" sz="3600" dirty="0" smtClean="0">
                <a:solidFill>
                  <a:srgbClr val="007A4D"/>
                </a:solidFill>
              </a:rPr>
              <a:t>ELEMENTS OF MITIGATION (2) </a:t>
            </a:r>
            <a:endParaRPr lang="en-US" sz="3600" dirty="0">
              <a:solidFill>
                <a:srgbClr val="007A4D"/>
              </a:solidFill>
            </a:endParaRPr>
          </a:p>
        </p:txBody>
      </p:sp>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34034" y="1234464"/>
            <a:ext cx="8475933" cy="4597003"/>
          </a:xfrm>
          <a:prstGeom prst="roundRect">
            <a:avLst/>
          </a:prstGeom>
          <a:solidFill>
            <a:schemeClr val="accent4">
              <a:lumMod val="40000"/>
              <a:lumOff val="60000"/>
            </a:schemeClr>
          </a:solidFill>
        </p:spPr>
        <p:txBody>
          <a:bodyPr wrap="square" rtlCol="0">
            <a:spAutoFit/>
          </a:bodyPr>
          <a:lstStyle/>
          <a:p>
            <a:pPr marL="342900" lvl="0" indent="-342900">
              <a:buFont typeface="Arial" panose="020B0604020202020204" pitchFamily="34" charset="0"/>
              <a:buChar char="•"/>
            </a:pPr>
            <a:r>
              <a:rPr lang="en-US" sz="2200" dirty="0" smtClean="0">
                <a:solidFill>
                  <a:schemeClr val="bg1">
                    <a:lumMod val="10000"/>
                  </a:schemeClr>
                </a:solidFill>
                <a:latin typeface="Arial" panose="020B0604020202020204" pitchFamily="34" charset="0"/>
                <a:cs typeface="Arial" panose="020B0604020202020204" pitchFamily="34" charset="0"/>
              </a:rPr>
              <a:t>Each Party may at any time submit mitigation commitments that are additional</a:t>
            </a:r>
          </a:p>
          <a:p>
            <a:pPr lvl="0"/>
            <a:endParaRPr lang="en-US" sz="2200" dirty="0" smtClean="0">
              <a:solidFill>
                <a:schemeClr val="bg1">
                  <a:lumMod val="1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An independent </a:t>
            </a:r>
            <a:r>
              <a:rPr lang="en-US" sz="2200" dirty="0">
                <a:solidFill>
                  <a:schemeClr val="bg1">
                    <a:lumMod val="10000"/>
                  </a:schemeClr>
                </a:solidFill>
                <a:latin typeface="Arial" panose="020B0604020202020204" pitchFamily="34" charset="0"/>
                <a:cs typeface="Arial" panose="020B0604020202020204" pitchFamily="34" charset="0"/>
              </a:rPr>
              <a:t>expert panel is established to undertake individual and global </a:t>
            </a:r>
            <a:r>
              <a:rPr lang="en-US" sz="2200" dirty="0" smtClean="0">
                <a:solidFill>
                  <a:schemeClr val="bg1">
                    <a:lumMod val="10000"/>
                  </a:schemeClr>
                </a:solidFill>
                <a:latin typeface="Arial" panose="020B0604020202020204" pitchFamily="34" charset="0"/>
                <a:cs typeface="Arial" panose="020B0604020202020204" pitchFamily="34" charset="0"/>
              </a:rPr>
              <a:t>assessments, which will be considered by the MOP</a:t>
            </a:r>
            <a:endParaRPr lang="en-US" sz="2200" dirty="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2200" dirty="0" smtClean="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200" dirty="0" smtClean="0">
                <a:solidFill>
                  <a:schemeClr val="bg1">
                    <a:lumMod val="10000"/>
                  </a:schemeClr>
                </a:solidFill>
                <a:latin typeface="Arial" panose="020B0604020202020204" pitchFamily="34" charset="0"/>
                <a:cs typeface="Arial" panose="020B0604020202020204" pitchFamily="34" charset="0"/>
              </a:rPr>
              <a:t>Competent </a:t>
            </a:r>
            <a:r>
              <a:rPr lang="en-US" sz="2200" dirty="0">
                <a:solidFill>
                  <a:schemeClr val="bg1">
                    <a:lumMod val="10000"/>
                  </a:schemeClr>
                </a:solidFill>
                <a:latin typeface="Arial" panose="020B0604020202020204" pitchFamily="34" charset="0"/>
                <a:cs typeface="Arial" panose="020B0604020202020204" pitchFamily="34" charset="0"/>
              </a:rPr>
              <a:t>IO and NGOs, </a:t>
            </a:r>
            <a:r>
              <a:rPr lang="en-US" sz="2200" dirty="0" smtClean="0">
                <a:solidFill>
                  <a:schemeClr val="bg1">
                    <a:lumMod val="10000"/>
                  </a:schemeClr>
                </a:solidFill>
                <a:latin typeface="Arial" panose="020B0604020202020204" pitchFamily="34" charset="0"/>
                <a:cs typeface="Arial" panose="020B0604020202020204" pitchFamily="34" charset="0"/>
              </a:rPr>
              <a:t>and sub-national </a:t>
            </a:r>
            <a:r>
              <a:rPr lang="en-US" sz="2200" dirty="0">
                <a:solidFill>
                  <a:schemeClr val="bg1">
                    <a:lumMod val="10000"/>
                  </a:schemeClr>
                </a:solidFill>
                <a:latin typeface="Arial" panose="020B0604020202020204" pitchFamily="34" charset="0"/>
                <a:cs typeface="Arial" panose="020B0604020202020204" pitchFamily="34" charset="0"/>
              </a:rPr>
              <a:t>authorities are encouraged to provide input</a:t>
            </a:r>
          </a:p>
          <a:p>
            <a:pPr lvl="0"/>
            <a:endParaRPr lang="en-US" sz="2200" dirty="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200" dirty="0" smtClean="0">
                <a:solidFill>
                  <a:schemeClr val="bg1">
                    <a:lumMod val="10000"/>
                  </a:schemeClr>
                </a:solidFill>
                <a:latin typeface="Arial" panose="020B0604020202020204" pitchFamily="34" charset="0"/>
                <a:cs typeface="Arial" panose="020B0604020202020204" pitchFamily="34" charset="0"/>
              </a:rPr>
              <a:t>Market and non-market mechanisms and new economic mechanism(s) allow for cooperation between Parties</a:t>
            </a:r>
          </a:p>
        </p:txBody>
      </p:sp>
      <p:grpSp>
        <p:nvGrpSpPr>
          <p:cNvPr id="3" name="Group 2"/>
          <p:cNvGrpSpPr/>
          <p:nvPr/>
        </p:nvGrpSpPr>
        <p:grpSpPr>
          <a:xfrm>
            <a:off x="8104095" y="76200"/>
            <a:ext cx="963705" cy="988118"/>
            <a:chOff x="1676400" y="555788"/>
            <a:chExt cx="5791200" cy="5921212"/>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6425" y="1081088"/>
              <a:ext cx="5391150" cy="4695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2" name="Group 11"/>
            <p:cNvGrpSpPr/>
            <p:nvPr/>
          </p:nvGrpSpPr>
          <p:grpSpPr>
            <a:xfrm>
              <a:off x="1676400" y="555788"/>
              <a:ext cx="5791200" cy="5921212"/>
              <a:chOff x="1676400" y="555788"/>
              <a:chExt cx="5791200" cy="5921212"/>
            </a:xfrm>
          </p:grpSpPr>
          <p:sp>
            <p:nvSpPr>
              <p:cNvPr id="13" name="Oval 12"/>
              <p:cNvSpPr/>
              <p:nvPr/>
            </p:nvSpPr>
            <p:spPr>
              <a:xfrm>
                <a:off x="1676400" y="688848"/>
                <a:ext cx="5791200" cy="5788152"/>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 name="Rectangle 13"/>
              <p:cNvSpPr/>
              <p:nvPr/>
            </p:nvSpPr>
            <p:spPr>
              <a:xfrm>
                <a:off x="4038600" y="666750"/>
                <a:ext cx="1066800" cy="952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 name="Isosceles Triangle 14"/>
              <p:cNvSpPr/>
              <p:nvPr/>
            </p:nvSpPr>
            <p:spPr>
              <a:xfrm rot="4633627">
                <a:off x="3848099" y="562931"/>
                <a:ext cx="381000" cy="366713"/>
              </a:xfrm>
              <a:prstGeom prst="triangle">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grpSp>
    </p:spTree>
    <p:extLst>
      <p:ext uri="{BB962C8B-B14F-4D97-AF65-F5344CB8AC3E}">
        <p14:creationId xmlns:p14="http://schemas.microsoft.com/office/powerpoint/2010/main" val="1248583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7"/>
          <p:cNvSpPr/>
          <p:nvPr/>
        </p:nvSpPr>
        <p:spPr>
          <a:xfrm>
            <a:off x="5394950" y="1691659"/>
            <a:ext cx="1005829" cy="1280146"/>
          </a:xfrm>
          <a:custGeom>
            <a:avLst/>
            <a:gdLst/>
            <a:ahLst/>
            <a:cxnLst/>
            <a:rect l="l" t="t" r="r" b="b"/>
            <a:pathLst>
              <a:path w="1710054" h="1281429">
                <a:moveTo>
                  <a:pt x="0" y="1281429"/>
                </a:moveTo>
                <a:lnTo>
                  <a:pt x="1464805" y="1281429"/>
                </a:lnTo>
                <a:lnTo>
                  <a:pt x="1464805" y="0"/>
                </a:lnTo>
                <a:lnTo>
                  <a:pt x="1709724" y="0"/>
                </a:lnTo>
              </a:path>
            </a:pathLst>
          </a:custGeom>
          <a:ln w="3175">
            <a:solidFill>
              <a:srgbClr val="767661"/>
            </a:solidFill>
          </a:ln>
        </p:spPr>
        <p:txBody>
          <a:bodyPr wrap="square" lIns="0" tIns="0" rIns="0" bIns="0" rtlCol="0">
            <a:spAutoFit/>
          </a:bodyPr>
          <a:lstStyle/>
          <a:p>
            <a:endParaRPr/>
          </a:p>
        </p:txBody>
      </p:sp>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4" name="object 2"/>
          <p:cNvSpPr/>
          <p:nvPr/>
        </p:nvSpPr>
        <p:spPr>
          <a:xfrm>
            <a:off x="4480560" y="2194573"/>
            <a:ext cx="45719" cy="274317"/>
          </a:xfrm>
          <a:custGeom>
            <a:avLst/>
            <a:gdLst/>
            <a:ahLst/>
            <a:cxnLst/>
            <a:rect l="l" t="t" r="r" b="b"/>
            <a:pathLst>
              <a:path h="220344">
                <a:moveTo>
                  <a:pt x="0" y="0"/>
                </a:moveTo>
                <a:lnTo>
                  <a:pt x="0" y="220218"/>
                </a:lnTo>
              </a:path>
            </a:pathLst>
          </a:custGeom>
          <a:ln w="9525">
            <a:solidFill>
              <a:srgbClr val="FDB913"/>
            </a:solidFill>
          </a:ln>
        </p:spPr>
        <p:txBody>
          <a:bodyPr wrap="square" lIns="0" tIns="0" rIns="0" bIns="0" rtlCol="0">
            <a:spAutoFit/>
          </a:bodyPr>
          <a:lstStyle/>
          <a:p>
            <a:endParaRPr/>
          </a:p>
        </p:txBody>
      </p:sp>
      <p:sp>
        <p:nvSpPr>
          <p:cNvPr id="6" name="object 3"/>
          <p:cNvSpPr/>
          <p:nvPr/>
        </p:nvSpPr>
        <p:spPr>
          <a:xfrm flipH="1">
            <a:off x="4480560" y="3016251"/>
            <a:ext cx="45719" cy="183600"/>
          </a:xfrm>
          <a:custGeom>
            <a:avLst/>
            <a:gdLst/>
            <a:ahLst/>
            <a:cxnLst/>
            <a:rect l="l" t="t" r="r" b="b"/>
            <a:pathLst>
              <a:path h="229870">
                <a:moveTo>
                  <a:pt x="0" y="0"/>
                </a:moveTo>
                <a:lnTo>
                  <a:pt x="0" y="229743"/>
                </a:lnTo>
              </a:path>
            </a:pathLst>
          </a:custGeom>
          <a:ln w="9525">
            <a:solidFill>
              <a:srgbClr val="FDB913"/>
            </a:solidFill>
          </a:ln>
        </p:spPr>
        <p:txBody>
          <a:bodyPr wrap="square" lIns="0" tIns="0" rIns="0" bIns="0" rtlCol="0">
            <a:spAutoFit/>
          </a:bodyPr>
          <a:lstStyle/>
          <a:p>
            <a:endParaRPr/>
          </a:p>
        </p:txBody>
      </p:sp>
      <p:sp>
        <p:nvSpPr>
          <p:cNvPr id="8" name="object 5"/>
          <p:cNvSpPr/>
          <p:nvPr/>
        </p:nvSpPr>
        <p:spPr>
          <a:xfrm>
            <a:off x="2733188" y="1810746"/>
            <a:ext cx="517525" cy="1281430"/>
          </a:xfrm>
          <a:custGeom>
            <a:avLst/>
            <a:gdLst/>
            <a:ahLst/>
            <a:cxnLst/>
            <a:rect l="l" t="t" r="r" b="b"/>
            <a:pathLst>
              <a:path w="517525" h="1281429">
                <a:moveTo>
                  <a:pt x="0" y="1281429"/>
                </a:moveTo>
                <a:lnTo>
                  <a:pt x="272529" y="1281429"/>
                </a:lnTo>
                <a:lnTo>
                  <a:pt x="272529" y="0"/>
                </a:lnTo>
                <a:lnTo>
                  <a:pt x="517448" y="0"/>
                </a:lnTo>
              </a:path>
            </a:pathLst>
          </a:custGeom>
          <a:ln w="3175">
            <a:solidFill>
              <a:srgbClr val="767661"/>
            </a:solidFill>
          </a:ln>
        </p:spPr>
        <p:txBody>
          <a:bodyPr wrap="square" lIns="0" tIns="0" rIns="0" bIns="0" rtlCol="0">
            <a:spAutoFit/>
          </a:bodyPr>
          <a:lstStyle/>
          <a:p>
            <a:endParaRPr/>
          </a:p>
        </p:txBody>
      </p:sp>
      <p:sp>
        <p:nvSpPr>
          <p:cNvPr id="9" name="object 6"/>
          <p:cNvSpPr/>
          <p:nvPr/>
        </p:nvSpPr>
        <p:spPr>
          <a:xfrm>
            <a:off x="3230114" y="1783098"/>
            <a:ext cx="76200" cy="55880"/>
          </a:xfrm>
          <a:custGeom>
            <a:avLst/>
            <a:gdLst/>
            <a:ahLst/>
            <a:cxnLst/>
            <a:rect l="l" t="t" r="r" b="b"/>
            <a:pathLst>
              <a:path w="76200" h="55880">
                <a:moveTo>
                  <a:pt x="0" y="0"/>
                </a:moveTo>
                <a:lnTo>
                  <a:pt x="20523" y="27647"/>
                </a:lnTo>
                <a:lnTo>
                  <a:pt x="0" y="55295"/>
                </a:lnTo>
                <a:lnTo>
                  <a:pt x="75971" y="27647"/>
                </a:lnTo>
                <a:lnTo>
                  <a:pt x="0" y="0"/>
                </a:lnTo>
                <a:close/>
              </a:path>
            </a:pathLst>
          </a:custGeom>
          <a:solidFill>
            <a:srgbClr val="767661"/>
          </a:solidFill>
        </p:spPr>
        <p:txBody>
          <a:bodyPr wrap="square" lIns="0" tIns="0" rIns="0" bIns="0" rtlCol="0">
            <a:spAutoFit/>
          </a:bodyPr>
          <a:lstStyle/>
          <a:p>
            <a:endParaRPr/>
          </a:p>
        </p:txBody>
      </p:sp>
      <p:sp>
        <p:nvSpPr>
          <p:cNvPr id="12" name="object 9"/>
          <p:cNvSpPr/>
          <p:nvPr/>
        </p:nvSpPr>
        <p:spPr>
          <a:xfrm>
            <a:off x="457245" y="960147"/>
            <a:ext cx="2359660" cy="1344295"/>
          </a:xfrm>
          <a:custGeom>
            <a:avLst/>
            <a:gdLst/>
            <a:ahLst/>
            <a:cxnLst/>
            <a:rect l="l" t="t" r="r" b="b"/>
            <a:pathLst>
              <a:path w="2359660" h="1344295">
                <a:moveTo>
                  <a:pt x="0" y="1344167"/>
                </a:moveTo>
                <a:lnTo>
                  <a:pt x="2359152" y="1344167"/>
                </a:lnTo>
                <a:lnTo>
                  <a:pt x="2359152" y="0"/>
                </a:lnTo>
                <a:lnTo>
                  <a:pt x="0" y="0"/>
                </a:lnTo>
                <a:lnTo>
                  <a:pt x="0" y="1344167"/>
                </a:lnTo>
                <a:close/>
              </a:path>
            </a:pathLst>
          </a:custGeom>
          <a:solidFill>
            <a:srgbClr val="FDB913"/>
          </a:solidFill>
        </p:spPr>
        <p:txBody>
          <a:bodyPr wrap="square" lIns="0" tIns="0" rIns="0" bIns="0" rtlCol="0">
            <a:spAutoFit/>
          </a:bodyPr>
          <a:lstStyle/>
          <a:p>
            <a:endParaRPr/>
          </a:p>
        </p:txBody>
      </p:sp>
      <p:sp>
        <p:nvSpPr>
          <p:cNvPr id="14" name="object 11"/>
          <p:cNvSpPr/>
          <p:nvPr/>
        </p:nvSpPr>
        <p:spPr>
          <a:xfrm>
            <a:off x="3291854" y="960147"/>
            <a:ext cx="2359660" cy="1344295"/>
          </a:xfrm>
          <a:custGeom>
            <a:avLst/>
            <a:gdLst/>
            <a:ahLst/>
            <a:cxnLst/>
            <a:rect l="l" t="t" r="r" b="b"/>
            <a:pathLst>
              <a:path w="2359660" h="1344295">
                <a:moveTo>
                  <a:pt x="0" y="1344167"/>
                </a:moveTo>
                <a:lnTo>
                  <a:pt x="2359152" y="1344167"/>
                </a:lnTo>
                <a:lnTo>
                  <a:pt x="2359152" y="0"/>
                </a:lnTo>
                <a:lnTo>
                  <a:pt x="0" y="0"/>
                </a:lnTo>
                <a:lnTo>
                  <a:pt x="0" y="1344167"/>
                </a:lnTo>
                <a:close/>
              </a:path>
            </a:pathLst>
          </a:custGeom>
          <a:solidFill>
            <a:srgbClr val="FDB913"/>
          </a:solidFill>
        </p:spPr>
        <p:txBody>
          <a:bodyPr wrap="square" lIns="0" tIns="0" rIns="0" bIns="0" rtlCol="0">
            <a:spAutoFit/>
          </a:bodyPr>
          <a:lstStyle/>
          <a:p>
            <a:endParaRPr/>
          </a:p>
        </p:txBody>
      </p:sp>
      <p:sp>
        <p:nvSpPr>
          <p:cNvPr id="17" name="object 14"/>
          <p:cNvSpPr/>
          <p:nvPr/>
        </p:nvSpPr>
        <p:spPr>
          <a:xfrm>
            <a:off x="365806" y="2606049"/>
            <a:ext cx="1097280" cy="601200"/>
          </a:xfrm>
          <a:custGeom>
            <a:avLst/>
            <a:gdLst/>
            <a:ahLst/>
            <a:cxnLst/>
            <a:rect l="l" t="t" r="r" b="b"/>
            <a:pathLst>
              <a:path w="1054735" h="672464">
                <a:moveTo>
                  <a:pt x="0" y="672083"/>
                </a:moveTo>
                <a:lnTo>
                  <a:pt x="1054354" y="672083"/>
                </a:lnTo>
                <a:lnTo>
                  <a:pt x="1054354" y="0"/>
                </a:lnTo>
                <a:lnTo>
                  <a:pt x="0" y="0"/>
                </a:lnTo>
                <a:lnTo>
                  <a:pt x="0" y="672083"/>
                </a:lnTo>
                <a:close/>
              </a:path>
            </a:pathLst>
          </a:custGeom>
          <a:ln w="19050">
            <a:solidFill>
              <a:srgbClr val="FDB913"/>
            </a:solidFill>
          </a:ln>
        </p:spPr>
        <p:txBody>
          <a:bodyPr wrap="square" lIns="0" tIns="0" rIns="0" bIns="0" rtlCol="0">
            <a:spAutoFit/>
          </a:bodyPr>
          <a:lstStyle/>
          <a:p>
            <a:endParaRPr/>
          </a:p>
        </p:txBody>
      </p:sp>
      <p:sp>
        <p:nvSpPr>
          <p:cNvPr id="19" name="object 16"/>
          <p:cNvSpPr/>
          <p:nvPr/>
        </p:nvSpPr>
        <p:spPr>
          <a:xfrm>
            <a:off x="1683901" y="2622389"/>
            <a:ext cx="1097280" cy="601200"/>
          </a:xfrm>
          <a:custGeom>
            <a:avLst/>
            <a:gdLst/>
            <a:ahLst/>
            <a:cxnLst/>
            <a:rect l="l" t="t" r="r" b="b"/>
            <a:pathLst>
              <a:path w="1054735" h="672464">
                <a:moveTo>
                  <a:pt x="0" y="672083"/>
                </a:moveTo>
                <a:lnTo>
                  <a:pt x="1054353" y="672083"/>
                </a:lnTo>
                <a:lnTo>
                  <a:pt x="1054353" y="0"/>
                </a:lnTo>
                <a:lnTo>
                  <a:pt x="0" y="0"/>
                </a:lnTo>
                <a:lnTo>
                  <a:pt x="0" y="672083"/>
                </a:lnTo>
                <a:close/>
              </a:path>
            </a:pathLst>
          </a:custGeom>
          <a:ln w="19050">
            <a:solidFill>
              <a:srgbClr val="FDB913"/>
            </a:solidFill>
          </a:ln>
        </p:spPr>
        <p:txBody>
          <a:bodyPr wrap="square" lIns="0" tIns="0" rIns="0" bIns="0" rtlCol="0">
            <a:spAutoFit/>
          </a:bodyPr>
          <a:lstStyle/>
          <a:p>
            <a:endParaRPr/>
          </a:p>
        </p:txBody>
      </p:sp>
      <p:sp>
        <p:nvSpPr>
          <p:cNvPr id="21" name="object 18"/>
          <p:cNvSpPr txBox="1"/>
          <p:nvPr/>
        </p:nvSpPr>
        <p:spPr>
          <a:xfrm>
            <a:off x="3817624" y="2643959"/>
            <a:ext cx="1371585" cy="215444"/>
          </a:xfrm>
          <a:prstGeom prst="rect">
            <a:avLst/>
          </a:prstGeom>
        </p:spPr>
        <p:txBody>
          <a:bodyPr vert="horz" wrap="square" lIns="0" tIns="0" rIns="0" bIns="0" rtlCol="0">
            <a:spAutoFit/>
          </a:bodyPr>
          <a:lstStyle/>
          <a:p>
            <a:pPr marL="12700">
              <a:lnSpc>
                <a:spcPct val="100000"/>
              </a:lnSpc>
            </a:pPr>
            <a:r>
              <a:rPr lang="en-US" sz="1400" dirty="0" smtClean="0">
                <a:solidFill>
                  <a:srgbClr val="767661"/>
                </a:solidFill>
                <a:latin typeface="Arial"/>
                <a:cs typeface="Arial"/>
              </a:rPr>
              <a:t>Long-term goal</a:t>
            </a:r>
            <a:endParaRPr sz="1400" dirty="0">
              <a:latin typeface="Arial"/>
              <a:cs typeface="Arial"/>
            </a:endParaRPr>
          </a:p>
        </p:txBody>
      </p:sp>
      <p:sp>
        <p:nvSpPr>
          <p:cNvPr id="22" name="object 19"/>
          <p:cNvSpPr/>
          <p:nvPr/>
        </p:nvSpPr>
        <p:spPr>
          <a:xfrm>
            <a:off x="3566171" y="2482218"/>
            <a:ext cx="1828780" cy="529200"/>
          </a:xfrm>
          <a:custGeom>
            <a:avLst/>
            <a:gdLst/>
            <a:ahLst/>
            <a:cxnLst/>
            <a:rect l="l" t="t" r="r" b="b"/>
            <a:pathLst>
              <a:path w="1054735" h="672464">
                <a:moveTo>
                  <a:pt x="0" y="672083"/>
                </a:moveTo>
                <a:lnTo>
                  <a:pt x="1054353" y="672083"/>
                </a:lnTo>
                <a:lnTo>
                  <a:pt x="1054353" y="0"/>
                </a:lnTo>
                <a:lnTo>
                  <a:pt x="0" y="0"/>
                </a:lnTo>
                <a:lnTo>
                  <a:pt x="0" y="672083"/>
                </a:lnTo>
                <a:close/>
              </a:path>
            </a:pathLst>
          </a:custGeom>
          <a:ln w="19050">
            <a:solidFill>
              <a:srgbClr val="FDB913"/>
            </a:solidFill>
          </a:ln>
        </p:spPr>
        <p:txBody>
          <a:bodyPr wrap="square" lIns="0" tIns="0" rIns="0" bIns="0" rtlCol="0">
            <a:spAutoFit/>
          </a:bodyPr>
          <a:lstStyle/>
          <a:p>
            <a:endParaRPr/>
          </a:p>
        </p:txBody>
      </p:sp>
      <p:sp>
        <p:nvSpPr>
          <p:cNvPr id="23" name="object 20"/>
          <p:cNvSpPr/>
          <p:nvPr/>
        </p:nvSpPr>
        <p:spPr>
          <a:xfrm>
            <a:off x="3566171" y="3206509"/>
            <a:ext cx="1828780" cy="529200"/>
          </a:xfrm>
          <a:custGeom>
            <a:avLst/>
            <a:gdLst/>
            <a:ahLst/>
            <a:cxnLst/>
            <a:rect l="l" t="t" r="r" b="b"/>
            <a:pathLst>
              <a:path w="1054735" h="672464">
                <a:moveTo>
                  <a:pt x="0" y="672084"/>
                </a:moveTo>
                <a:lnTo>
                  <a:pt x="1054353" y="672084"/>
                </a:lnTo>
                <a:lnTo>
                  <a:pt x="1054353" y="0"/>
                </a:lnTo>
                <a:lnTo>
                  <a:pt x="0" y="0"/>
                </a:lnTo>
                <a:lnTo>
                  <a:pt x="0" y="672084"/>
                </a:lnTo>
                <a:close/>
              </a:path>
            </a:pathLst>
          </a:custGeom>
          <a:ln w="19049">
            <a:solidFill>
              <a:srgbClr val="FDB913"/>
            </a:solidFill>
          </a:ln>
        </p:spPr>
        <p:txBody>
          <a:bodyPr wrap="square" lIns="0" tIns="0" rIns="0" bIns="0" rtlCol="0">
            <a:spAutoFit/>
          </a:bodyPr>
          <a:lstStyle/>
          <a:p>
            <a:endParaRPr/>
          </a:p>
        </p:txBody>
      </p:sp>
      <p:sp>
        <p:nvSpPr>
          <p:cNvPr id="24" name="object 21"/>
          <p:cNvSpPr txBox="1"/>
          <p:nvPr/>
        </p:nvSpPr>
        <p:spPr>
          <a:xfrm>
            <a:off x="3566172" y="3260358"/>
            <a:ext cx="1828780" cy="430887"/>
          </a:xfrm>
          <a:prstGeom prst="rect">
            <a:avLst/>
          </a:prstGeom>
        </p:spPr>
        <p:txBody>
          <a:bodyPr vert="horz" wrap="square" lIns="0" tIns="0" rIns="0" bIns="0" rtlCol="0">
            <a:spAutoFit/>
          </a:bodyPr>
          <a:lstStyle/>
          <a:p>
            <a:pPr algn="ctr">
              <a:lnSpc>
                <a:spcPct val="100000"/>
              </a:lnSpc>
            </a:pPr>
            <a:r>
              <a:rPr lang="en-US" sz="1400" spc="-5" dirty="0" smtClean="0">
                <a:solidFill>
                  <a:srgbClr val="767661"/>
                </a:solidFill>
                <a:latin typeface="Arial"/>
                <a:cs typeface="Arial"/>
              </a:rPr>
              <a:t>No roll-back + strengthen</a:t>
            </a:r>
            <a:endParaRPr sz="1400" dirty="0">
              <a:latin typeface="Arial"/>
              <a:cs typeface="Arial"/>
            </a:endParaRPr>
          </a:p>
        </p:txBody>
      </p:sp>
      <p:sp>
        <p:nvSpPr>
          <p:cNvPr id="25" name="object 22"/>
          <p:cNvSpPr/>
          <p:nvPr/>
        </p:nvSpPr>
        <p:spPr>
          <a:xfrm>
            <a:off x="3566171" y="3919442"/>
            <a:ext cx="1828780" cy="529200"/>
          </a:xfrm>
          <a:custGeom>
            <a:avLst/>
            <a:gdLst/>
            <a:ahLst/>
            <a:cxnLst/>
            <a:rect l="l" t="t" r="r" b="b"/>
            <a:pathLst>
              <a:path w="1054735" h="672464">
                <a:moveTo>
                  <a:pt x="0" y="672084"/>
                </a:moveTo>
                <a:lnTo>
                  <a:pt x="1054353" y="672084"/>
                </a:lnTo>
                <a:lnTo>
                  <a:pt x="1054353" y="0"/>
                </a:lnTo>
                <a:lnTo>
                  <a:pt x="0" y="0"/>
                </a:lnTo>
                <a:lnTo>
                  <a:pt x="0" y="672084"/>
                </a:lnTo>
                <a:close/>
              </a:path>
            </a:pathLst>
          </a:custGeom>
          <a:ln w="19049">
            <a:solidFill>
              <a:srgbClr val="FDB913"/>
            </a:solidFill>
          </a:ln>
        </p:spPr>
        <p:txBody>
          <a:bodyPr wrap="square" lIns="0" tIns="0" rIns="0" bIns="0" rtlCol="0">
            <a:spAutoFit/>
          </a:bodyPr>
          <a:lstStyle/>
          <a:p>
            <a:endParaRPr/>
          </a:p>
        </p:txBody>
      </p:sp>
      <p:sp>
        <p:nvSpPr>
          <p:cNvPr id="26" name="object 26"/>
          <p:cNvSpPr/>
          <p:nvPr/>
        </p:nvSpPr>
        <p:spPr>
          <a:xfrm>
            <a:off x="914440" y="2502544"/>
            <a:ext cx="1325880" cy="103505"/>
          </a:xfrm>
          <a:custGeom>
            <a:avLst/>
            <a:gdLst/>
            <a:ahLst/>
            <a:cxnLst/>
            <a:rect l="l" t="t" r="r" b="b"/>
            <a:pathLst>
              <a:path w="1325880" h="103505">
                <a:moveTo>
                  <a:pt x="0" y="103124"/>
                </a:moveTo>
                <a:lnTo>
                  <a:pt x="0" y="0"/>
                </a:lnTo>
                <a:lnTo>
                  <a:pt x="1325359" y="0"/>
                </a:lnTo>
                <a:lnTo>
                  <a:pt x="1325359" y="103124"/>
                </a:lnTo>
              </a:path>
            </a:pathLst>
          </a:custGeom>
          <a:ln w="9525">
            <a:solidFill>
              <a:srgbClr val="FDB913"/>
            </a:solidFill>
          </a:ln>
        </p:spPr>
        <p:txBody>
          <a:bodyPr wrap="square" lIns="0" tIns="0" rIns="0" bIns="0" rtlCol="0">
            <a:spAutoFit/>
          </a:bodyPr>
          <a:lstStyle/>
          <a:p>
            <a:endParaRPr/>
          </a:p>
        </p:txBody>
      </p:sp>
      <p:sp>
        <p:nvSpPr>
          <p:cNvPr id="27" name="object 27"/>
          <p:cNvSpPr/>
          <p:nvPr/>
        </p:nvSpPr>
        <p:spPr>
          <a:xfrm>
            <a:off x="1554513" y="2240293"/>
            <a:ext cx="0" cy="273050"/>
          </a:xfrm>
          <a:custGeom>
            <a:avLst/>
            <a:gdLst/>
            <a:ahLst/>
            <a:cxnLst/>
            <a:rect l="l" t="t" r="r" b="b"/>
            <a:pathLst>
              <a:path h="273050">
                <a:moveTo>
                  <a:pt x="0" y="272808"/>
                </a:moveTo>
                <a:lnTo>
                  <a:pt x="0" y="0"/>
                </a:lnTo>
              </a:path>
            </a:pathLst>
          </a:custGeom>
          <a:ln w="9524">
            <a:solidFill>
              <a:srgbClr val="FDB913"/>
            </a:solidFill>
          </a:ln>
        </p:spPr>
        <p:txBody>
          <a:bodyPr wrap="square" lIns="0" tIns="0" rIns="0" bIns="0" rtlCol="0">
            <a:spAutoFit/>
          </a:bodyPr>
          <a:lstStyle/>
          <a:p>
            <a:endParaRPr/>
          </a:p>
        </p:txBody>
      </p:sp>
      <p:grpSp>
        <p:nvGrpSpPr>
          <p:cNvPr id="39" name="Group 38"/>
          <p:cNvGrpSpPr/>
          <p:nvPr/>
        </p:nvGrpSpPr>
        <p:grpSpPr>
          <a:xfrm>
            <a:off x="2660838" y="2998282"/>
            <a:ext cx="477520" cy="477520"/>
            <a:chOff x="1159813" y="3272033"/>
            <a:chExt cx="477520" cy="477520"/>
          </a:xfrm>
        </p:grpSpPr>
        <p:sp>
          <p:nvSpPr>
            <p:cNvPr id="40"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41"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30" name="Title 1"/>
          <p:cNvSpPr>
            <a:spLocks noGrp="1"/>
          </p:cNvSpPr>
          <p:nvPr>
            <p:ph type="ctrTitle"/>
          </p:nvPr>
        </p:nvSpPr>
        <p:spPr>
          <a:xfrm>
            <a:off x="440597" y="139350"/>
            <a:ext cx="7772400" cy="838937"/>
          </a:xfrm>
        </p:spPr>
        <p:txBody>
          <a:bodyPr anchor="t">
            <a:normAutofit/>
          </a:bodyPr>
          <a:lstStyle/>
          <a:p>
            <a:r>
              <a:rPr lang="en-US" sz="3600" dirty="0" smtClean="0">
                <a:solidFill>
                  <a:srgbClr val="007A4D"/>
                </a:solidFill>
              </a:rPr>
              <a:t>CHOICES ON MITIGATION</a:t>
            </a:r>
            <a:endParaRPr lang="en-US" sz="3600" dirty="0">
              <a:solidFill>
                <a:srgbClr val="007A4D"/>
              </a:solidFill>
            </a:endParaRPr>
          </a:p>
        </p:txBody>
      </p:sp>
      <p:sp>
        <p:nvSpPr>
          <p:cNvPr id="28" name="object 22"/>
          <p:cNvSpPr/>
          <p:nvPr/>
        </p:nvSpPr>
        <p:spPr>
          <a:xfrm>
            <a:off x="3566171" y="4634079"/>
            <a:ext cx="1828780" cy="529200"/>
          </a:xfrm>
          <a:custGeom>
            <a:avLst/>
            <a:gdLst/>
            <a:ahLst/>
            <a:cxnLst/>
            <a:rect l="l" t="t" r="r" b="b"/>
            <a:pathLst>
              <a:path w="1054735" h="672464">
                <a:moveTo>
                  <a:pt x="0" y="672084"/>
                </a:moveTo>
                <a:lnTo>
                  <a:pt x="1054353" y="672084"/>
                </a:lnTo>
                <a:lnTo>
                  <a:pt x="1054353" y="0"/>
                </a:lnTo>
                <a:lnTo>
                  <a:pt x="0" y="0"/>
                </a:lnTo>
                <a:lnTo>
                  <a:pt x="0" y="672084"/>
                </a:lnTo>
                <a:close/>
              </a:path>
            </a:pathLst>
          </a:custGeom>
          <a:ln w="19049">
            <a:solidFill>
              <a:srgbClr val="FDB913"/>
            </a:solidFill>
          </a:ln>
        </p:spPr>
        <p:txBody>
          <a:bodyPr wrap="square" lIns="0" tIns="0" rIns="0" bIns="0" rtlCol="0">
            <a:spAutoFit/>
          </a:bodyPr>
          <a:lstStyle/>
          <a:p>
            <a:endParaRPr/>
          </a:p>
        </p:txBody>
      </p:sp>
      <p:sp>
        <p:nvSpPr>
          <p:cNvPr id="29" name="object 21"/>
          <p:cNvSpPr txBox="1"/>
          <p:nvPr/>
        </p:nvSpPr>
        <p:spPr>
          <a:xfrm>
            <a:off x="3657610" y="4779800"/>
            <a:ext cx="1645902" cy="215444"/>
          </a:xfrm>
          <a:prstGeom prst="rect">
            <a:avLst/>
          </a:prstGeom>
        </p:spPr>
        <p:txBody>
          <a:bodyPr vert="horz" wrap="square" lIns="0" tIns="0" rIns="0" bIns="0" rtlCol="0">
            <a:spAutoFit/>
          </a:bodyPr>
          <a:lstStyle/>
          <a:p>
            <a:pPr algn="ctr">
              <a:lnSpc>
                <a:spcPct val="100000"/>
              </a:lnSpc>
            </a:pPr>
            <a:r>
              <a:rPr lang="en-US" sz="1400" spc="-5" dirty="0" smtClean="0">
                <a:solidFill>
                  <a:srgbClr val="767661"/>
                </a:solidFill>
                <a:latin typeface="Arial"/>
                <a:cs typeface="Arial"/>
              </a:rPr>
              <a:t>Ex ante assessment</a:t>
            </a:r>
            <a:endParaRPr sz="1400" dirty="0">
              <a:latin typeface="Arial"/>
              <a:cs typeface="Arial"/>
            </a:endParaRPr>
          </a:p>
        </p:txBody>
      </p:sp>
      <p:sp>
        <p:nvSpPr>
          <p:cNvPr id="31" name="object 19"/>
          <p:cNvSpPr/>
          <p:nvPr/>
        </p:nvSpPr>
        <p:spPr>
          <a:xfrm>
            <a:off x="3568980" y="5349366"/>
            <a:ext cx="1828780" cy="529200"/>
          </a:xfrm>
          <a:custGeom>
            <a:avLst/>
            <a:gdLst/>
            <a:ahLst/>
            <a:cxnLst/>
            <a:rect l="l" t="t" r="r" b="b"/>
            <a:pathLst>
              <a:path w="1054735" h="672464">
                <a:moveTo>
                  <a:pt x="0" y="672083"/>
                </a:moveTo>
                <a:lnTo>
                  <a:pt x="1054353" y="672083"/>
                </a:lnTo>
                <a:lnTo>
                  <a:pt x="1054353" y="0"/>
                </a:lnTo>
                <a:lnTo>
                  <a:pt x="0" y="0"/>
                </a:lnTo>
                <a:lnTo>
                  <a:pt x="0" y="672083"/>
                </a:lnTo>
                <a:close/>
              </a:path>
            </a:pathLst>
          </a:custGeom>
          <a:ln w="19050">
            <a:solidFill>
              <a:srgbClr val="FDB913"/>
            </a:solidFill>
          </a:ln>
        </p:spPr>
        <p:txBody>
          <a:bodyPr wrap="square" lIns="0" tIns="0" rIns="0" bIns="0" rtlCol="0">
            <a:spAutoFit/>
          </a:bodyPr>
          <a:lstStyle/>
          <a:p>
            <a:endParaRPr/>
          </a:p>
        </p:txBody>
      </p:sp>
      <p:grpSp>
        <p:nvGrpSpPr>
          <p:cNvPr id="32" name="Group 31"/>
          <p:cNvGrpSpPr/>
          <p:nvPr/>
        </p:nvGrpSpPr>
        <p:grpSpPr>
          <a:xfrm>
            <a:off x="5280557" y="2720062"/>
            <a:ext cx="477520" cy="477520"/>
            <a:chOff x="1159813" y="3272033"/>
            <a:chExt cx="477520" cy="477520"/>
          </a:xfrm>
        </p:grpSpPr>
        <p:sp>
          <p:nvSpPr>
            <p:cNvPr id="33"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34"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grpSp>
        <p:nvGrpSpPr>
          <p:cNvPr id="35" name="Group 34"/>
          <p:cNvGrpSpPr/>
          <p:nvPr/>
        </p:nvGrpSpPr>
        <p:grpSpPr>
          <a:xfrm>
            <a:off x="5280557" y="3413278"/>
            <a:ext cx="477520" cy="477520"/>
            <a:chOff x="1159813" y="3272033"/>
            <a:chExt cx="477520" cy="477520"/>
          </a:xfrm>
        </p:grpSpPr>
        <p:sp>
          <p:nvSpPr>
            <p:cNvPr id="36"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37"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48" name="object 25"/>
          <p:cNvSpPr/>
          <p:nvPr/>
        </p:nvSpPr>
        <p:spPr>
          <a:xfrm>
            <a:off x="6400780" y="987437"/>
            <a:ext cx="2359660" cy="1344295"/>
          </a:xfrm>
          <a:custGeom>
            <a:avLst/>
            <a:gdLst/>
            <a:ahLst/>
            <a:cxnLst/>
            <a:rect l="l" t="t" r="r" b="b"/>
            <a:pathLst>
              <a:path w="2359659" h="1344295">
                <a:moveTo>
                  <a:pt x="0" y="1344167"/>
                </a:moveTo>
                <a:lnTo>
                  <a:pt x="2359151" y="1344167"/>
                </a:lnTo>
                <a:lnTo>
                  <a:pt x="2359151" y="0"/>
                </a:lnTo>
                <a:lnTo>
                  <a:pt x="0" y="0"/>
                </a:lnTo>
                <a:lnTo>
                  <a:pt x="0" y="1344167"/>
                </a:lnTo>
                <a:close/>
              </a:path>
            </a:pathLst>
          </a:custGeom>
          <a:solidFill>
            <a:srgbClr val="FDB913"/>
          </a:solidFill>
        </p:spPr>
        <p:txBody>
          <a:bodyPr wrap="square" lIns="0" tIns="0" rIns="0" bIns="0" rtlCol="0">
            <a:spAutoFit/>
          </a:bodyPr>
          <a:lstStyle/>
          <a:p>
            <a:endParaRPr/>
          </a:p>
        </p:txBody>
      </p:sp>
      <p:sp>
        <p:nvSpPr>
          <p:cNvPr id="49" name="object 26"/>
          <p:cNvSpPr txBox="1"/>
          <p:nvPr/>
        </p:nvSpPr>
        <p:spPr>
          <a:xfrm>
            <a:off x="6766536" y="1180406"/>
            <a:ext cx="1635125" cy="924560"/>
          </a:xfrm>
          <a:prstGeom prst="rect">
            <a:avLst/>
          </a:prstGeom>
        </p:spPr>
        <p:txBody>
          <a:bodyPr vert="horz" wrap="square" lIns="0" tIns="0" rIns="0" bIns="0" rtlCol="0">
            <a:spAutoFit/>
          </a:bodyPr>
          <a:lstStyle/>
          <a:p>
            <a:pPr marL="12065" marR="6350" indent="635" algn="ctr">
              <a:lnSpc>
                <a:spcPct val="100000"/>
              </a:lnSpc>
            </a:pPr>
            <a:r>
              <a:rPr sz="2000" dirty="0">
                <a:solidFill>
                  <a:srgbClr val="FFFFFF"/>
                </a:solidFill>
                <a:latin typeface="Arial"/>
                <a:cs typeface="Arial"/>
              </a:rPr>
              <a:t>What</a:t>
            </a:r>
            <a:r>
              <a:rPr sz="2000" spc="-40" dirty="0">
                <a:solidFill>
                  <a:srgbClr val="FFFFFF"/>
                </a:solidFill>
                <a:latin typeface="Arial"/>
                <a:cs typeface="Arial"/>
              </a:rPr>
              <a:t>’</a:t>
            </a:r>
            <a:r>
              <a:rPr sz="2000" dirty="0">
                <a:solidFill>
                  <a:srgbClr val="FFFFFF"/>
                </a:solidFill>
                <a:latin typeface="Arial"/>
                <a:cs typeface="Arial"/>
              </a:rPr>
              <a:t>s the </a:t>
            </a:r>
            <a:r>
              <a:rPr sz="2000" spc="-5" dirty="0">
                <a:solidFill>
                  <a:srgbClr val="FFFFFF"/>
                </a:solidFill>
                <a:latin typeface="Arial"/>
                <a:cs typeface="Arial"/>
              </a:rPr>
              <a:t>lon</a:t>
            </a:r>
            <a:r>
              <a:rPr sz="2000" dirty="0">
                <a:solidFill>
                  <a:srgbClr val="FFFFFF"/>
                </a:solidFill>
                <a:latin typeface="Arial"/>
                <a:cs typeface="Arial"/>
              </a:rPr>
              <a:t>g term </a:t>
            </a:r>
            <a:r>
              <a:rPr sz="2000" spc="-5" dirty="0">
                <a:solidFill>
                  <a:srgbClr val="FFFFFF"/>
                </a:solidFill>
                <a:latin typeface="Arial"/>
                <a:cs typeface="Arial"/>
              </a:rPr>
              <a:t>goal o</a:t>
            </a:r>
            <a:r>
              <a:rPr sz="2000" dirty="0">
                <a:solidFill>
                  <a:srgbClr val="FFFFFF"/>
                </a:solidFill>
                <a:latin typeface="Arial"/>
                <a:cs typeface="Arial"/>
              </a:rPr>
              <a:t>f the cycle?</a:t>
            </a:r>
            <a:endParaRPr sz="2000" dirty="0">
              <a:latin typeface="Arial"/>
              <a:cs typeface="Arial"/>
            </a:endParaRPr>
          </a:p>
        </p:txBody>
      </p:sp>
      <p:sp>
        <p:nvSpPr>
          <p:cNvPr id="50" name="object 30"/>
          <p:cNvSpPr/>
          <p:nvPr/>
        </p:nvSpPr>
        <p:spPr>
          <a:xfrm>
            <a:off x="6410940" y="2886668"/>
            <a:ext cx="2339340" cy="672465"/>
          </a:xfrm>
          <a:custGeom>
            <a:avLst/>
            <a:gdLst/>
            <a:ahLst/>
            <a:cxnLst/>
            <a:rect l="l" t="t" r="r" b="b"/>
            <a:pathLst>
              <a:path w="2339340" h="672464">
                <a:moveTo>
                  <a:pt x="0" y="672083"/>
                </a:moveTo>
                <a:lnTo>
                  <a:pt x="2338832" y="672083"/>
                </a:lnTo>
                <a:lnTo>
                  <a:pt x="2338832" y="0"/>
                </a:lnTo>
                <a:lnTo>
                  <a:pt x="0" y="0"/>
                </a:lnTo>
                <a:lnTo>
                  <a:pt x="0" y="672083"/>
                </a:lnTo>
                <a:close/>
              </a:path>
            </a:pathLst>
          </a:custGeom>
          <a:ln w="19049">
            <a:solidFill>
              <a:srgbClr val="FDB913"/>
            </a:solidFill>
          </a:ln>
        </p:spPr>
        <p:txBody>
          <a:bodyPr wrap="square" lIns="0" tIns="0" rIns="0" bIns="0" rtlCol="0">
            <a:spAutoFit/>
          </a:bodyPr>
          <a:lstStyle/>
          <a:p>
            <a:endParaRPr/>
          </a:p>
        </p:txBody>
      </p:sp>
      <p:sp>
        <p:nvSpPr>
          <p:cNvPr id="51" name="object 29"/>
          <p:cNvSpPr txBox="1"/>
          <p:nvPr/>
        </p:nvSpPr>
        <p:spPr>
          <a:xfrm>
            <a:off x="6536358" y="3103330"/>
            <a:ext cx="2058958" cy="215444"/>
          </a:xfrm>
          <a:prstGeom prst="rect">
            <a:avLst/>
          </a:prstGeom>
        </p:spPr>
        <p:txBody>
          <a:bodyPr vert="horz" wrap="square" lIns="0" tIns="0" rIns="0" bIns="0" rtlCol="0">
            <a:spAutoFit/>
          </a:bodyPr>
          <a:lstStyle/>
          <a:p>
            <a:pPr marL="12700">
              <a:lnSpc>
                <a:spcPct val="100000"/>
              </a:lnSpc>
            </a:pPr>
            <a:r>
              <a:rPr lang="en-US" sz="1400" spc="-5" dirty="0" smtClean="0">
                <a:solidFill>
                  <a:srgbClr val="767661"/>
                </a:solidFill>
                <a:latin typeface="Arial"/>
                <a:cs typeface="Arial"/>
              </a:rPr>
              <a:t>Emission reduction target</a:t>
            </a:r>
            <a:endParaRPr sz="1400" dirty="0">
              <a:latin typeface="Arial"/>
              <a:cs typeface="Arial"/>
            </a:endParaRPr>
          </a:p>
        </p:txBody>
      </p:sp>
      <p:sp>
        <p:nvSpPr>
          <p:cNvPr id="52" name="object 30"/>
          <p:cNvSpPr/>
          <p:nvPr/>
        </p:nvSpPr>
        <p:spPr>
          <a:xfrm>
            <a:off x="6410940" y="3776177"/>
            <a:ext cx="2339340" cy="672465"/>
          </a:xfrm>
          <a:custGeom>
            <a:avLst/>
            <a:gdLst/>
            <a:ahLst/>
            <a:cxnLst/>
            <a:rect l="l" t="t" r="r" b="b"/>
            <a:pathLst>
              <a:path w="2339340" h="672464">
                <a:moveTo>
                  <a:pt x="0" y="672083"/>
                </a:moveTo>
                <a:lnTo>
                  <a:pt x="2338832" y="672083"/>
                </a:lnTo>
                <a:lnTo>
                  <a:pt x="2338832" y="0"/>
                </a:lnTo>
                <a:lnTo>
                  <a:pt x="0" y="0"/>
                </a:lnTo>
                <a:lnTo>
                  <a:pt x="0" y="672083"/>
                </a:lnTo>
                <a:close/>
              </a:path>
            </a:pathLst>
          </a:custGeom>
          <a:ln w="19049">
            <a:solidFill>
              <a:srgbClr val="FDB913"/>
            </a:solidFill>
          </a:ln>
        </p:spPr>
        <p:txBody>
          <a:bodyPr wrap="square" lIns="0" tIns="0" rIns="0" bIns="0" rtlCol="0">
            <a:spAutoFit/>
          </a:bodyPr>
          <a:lstStyle/>
          <a:p>
            <a:endParaRPr/>
          </a:p>
        </p:txBody>
      </p:sp>
      <p:sp>
        <p:nvSpPr>
          <p:cNvPr id="53" name="object 31"/>
          <p:cNvSpPr txBox="1"/>
          <p:nvPr/>
        </p:nvSpPr>
        <p:spPr>
          <a:xfrm>
            <a:off x="6559847" y="3910669"/>
            <a:ext cx="2041525" cy="389890"/>
          </a:xfrm>
          <a:prstGeom prst="rect">
            <a:avLst/>
          </a:prstGeom>
        </p:spPr>
        <p:txBody>
          <a:bodyPr vert="horz" wrap="square" lIns="0" tIns="0" rIns="0" bIns="0" rtlCol="0">
            <a:spAutoFit/>
          </a:bodyPr>
          <a:lstStyle/>
          <a:p>
            <a:pPr marL="12700" marR="6350" indent="9525">
              <a:lnSpc>
                <a:spcPts val="1500"/>
              </a:lnSpc>
            </a:pPr>
            <a:r>
              <a:rPr lang="en-US" sz="1400" spc="-5" dirty="0">
                <a:solidFill>
                  <a:srgbClr val="767661"/>
                </a:solidFill>
                <a:latin typeface="Arial"/>
                <a:cs typeface="Arial"/>
              </a:rPr>
              <a:t>P</a:t>
            </a:r>
            <a:r>
              <a:rPr sz="1400" spc="-5" dirty="0" smtClean="0">
                <a:solidFill>
                  <a:srgbClr val="767661"/>
                </a:solidFill>
                <a:latin typeface="Arial"/>
                <a:cs typeface="Arial"/>
              </a:rPr>
              <a:t>has</a:t>
            </a:r>
            <a:r>
              <a:rPr sz="1400" dirty="0" smtClean="0">
                <a:solidFill>
                  <a:srgbClr val="767661"/>
                </a:solidFill>
                <a:latin typeface="Arial"/>
                <a:cs typeface="Arial"/>
              </a:rPr>
              <a:t>e </a:t>
            </a:r>
            <a:r>
              <a:rPr sz="1400" spc="-5" dirty="0">
                <a:solidFill>
                  <a:srgbClr val="767661"/>
                </a:solidFill>
                <a:latin typeface="Arial"/>
                <a:cs typeface="Arial"/>
              </a:rPr>
              <a:t>ou</a:t>
            </a:r>
            <a:r>
              <a:rPr sz="1400" dirty="0">
                <a:solidFill>
                  <a:srgbClr val="767661"/>
                </a:solidFill>
                <a:latin typeface="Arial"/>
                <a:cs typeface="Arial"/>
              </a:rPr>
              <a:t>t </a:t>
            </a:r>
            <a:r>
              <a:rPr sz="1400" spc="-5" dirty="0">
                <a:solidFill>
                  <a:srgbClr val="767661"/>
                </a:solidFill>
                <a:latin typeface="Arial"/>
                <a:cs typeface="Arial"/>
              </a:rPr>
              <a:t>al</a:t>
            </a:r>
            <a:r>
              <a:rPr sz="1400" dirty="0">
                <a:solidFill>
                  <a:srgbClr val="767661"/>
                </a:solidFill>
                <a:latin typeface="Arial"/>
                <a:cs typeface="Arial"/>
              </a:rPr>
              <a:t>l </a:t>
            </a:r>
            <a:r>
              <a:rPr sz="1400" spc="-5" dirty="0">
                <a:solidFill>
                  <a:srgbClr val="767661"/>
                </a:solidFill>
                <a:latin typeface="Arial"/>
                <a:cs typeface="Arial"/>
              </a:rPr>
              <a:t>greenhouse ga</a:t>
            </a:r>
            <a:r>
              <a:rPr sz="1400" dirty="0">
                <a:solidFill>
                  <a:srgbClr val="767661"/>
                </a:solidFill>
                <a:latin typeface="Arial"/>
                <a:cs typeface="Arial"/>
              </a:rPr>
              <a:t>s </a:t>
            </a:r>
            <a:r>
              <a:rPr sz="1400" spc="-5" dirty="0">
                <a:solidFill>
                  <a:srgbClr val="767661"/>
                </a:solidFill>
                <a:latin typeface="Arial"/>
                <a:cs typeface="Arial"/>
              </a:rPr>
              <a:t>emission</a:t>
            </a:r>
            <a:r>
              <a:rPr sz="1400" dirty="0">
                <a:solidFill>
                  <a:srgbClr val="767661"/>
                </a:solidFill>
                <a:latin typeface="Arial"/>
                <a:cs typeface="Arial"/>
              </a:rPr>
              <a:t>s to </a:t>
            </a:r>
            <a:r>
              <a:rPr sz="1400" spc="-5" dirty="0">
                <a:solidFill>
                  <a:srgbClr val="767661"/>
                </a:solidFill>
                <a:latin typeface="Arial"/>
                <a:cs typeface="Arial"/>
              </a:rPr>
              <a:t>ne</a:t>
            </a:r>
            <a:r>
              <a:rPr sz="1400" dirty="0">
                <a:solidFill>
                  <a:srgbClr val="767661"/>
                </a:solidFill>
                <a:latin typeface="Arial"/>
                <a:cs typeface="Arial"/>
              </a:rPr>
              <a:t>t zero</a:t>
            </a:r>
            <a:endParaRPr sz="1400" dirty="0">
              <a:latin typeface="Arial"/>
              <a:cs typeface="Arial"/>
            </a:endParaRPr>
          </a:p>
        </p:txBody>
      </p:sp>
      <p:sp>
        <p:nvSpPr>
          <p:cNvPr id="54" name="object 30"/>
          <p:cNvSpPr/>
          <p:nvPr/>
        </p:nvSpPr>
        <p:spPr>
          <a:xfrm>
            <a:off x="6414428" y="4659011"/>
            <a:ext cx="2339340" cy="672465"/>
          </a:xfrm>
          <a:custGeom>
            <a:avLst/>
            <a:gdLst/>
            <a:ahLst/>
            <a:cxnLst/>
            <a:rect l="l" t="t" r="r" b="b"/>
            <a:pathLst>
              <a:path w="2339340" h="672464">
                <a:moveTo>
                  <a:pt x="0" y="672083"/>
                </a:moveTo>
                <a:lnTo>
                  <a:pt x="2338832" y="672083"/>
                </a:lnTo>
                <a:lnTo>
                  <a:pt x="2338832" y="0"/>
                </a:lnTo>
                <a:lnTo>
                  <a:pt x="0" y="0"/>
                </a:lnTo>
                <a:lnTo>
                  <a:pt x="0" y="672083"/>
                </a:lnTo>
                <a:close/>
              </a:path>
            </a:pathLst>
          </a:custGeom>
          <a:ln w="19049">
            <a:solidFill>
              <a:srgbClr val="FDB913"/>
            </a:solidFill>
          </a:ln>
        </p:spPr>
        <p:txBody>
          <a:bodyPr wrap="square" lIns="0" tIns="0" rIns="0" bIns="0" rtlCol="0">
            <a:spAutoFit/>
          </a:bodyPr>
          <a:lstStyle/>
          <a:p>
            <a:endParaRPr/>
          </a:p>
        </p:txBody>
      </p:sp>
      <p:sp>
        <p:nvSpPr>
          <p:cNvPr id="55" name="object 34"/>
          <p:cNvSpPr txBox="1"/>
          <p:nvPr/>
        </p:nvSpPr>
        <p:spPr>
          <a:xfrm>
            <a:off x="6494471" y="4859458"/>
            <a:ext cx="2194536" cy="215444"/>
          </a:xfrm>
          <a:prstGeom prst="rect">
            <a:avLst/>
          </a:prstGeom>
        </p:spPr>
        <p:txBody>
          <a:bodyPr vert="horz" wrap="square" lIns="0" tIns="0" rIns="0" bIns="0" rtlCol="0">
            <a:spAutoFit/>
          </a:bodyPr>
          <a:lstStyle/>
          <a:p>
            <a:pPr marL="12700" algn="ctr">
              <a:lnSpc>
                <a:spcPct val="100000"/>
              </a:lnSpc>
            </a:pPr>
            <a:r>
              <a:rPr lang="en-US" sz="1400" spc="-5" dirty="0" smtClean="0">
                <a:solidFill>
                  <a:srgbClr val="767661"/>
                </a:solidFill>
                <a:latin typeface="Arial"/>
                <a:cs typeface="Arial"/>
              </a:rPr>
              <a:t>Global decarbonization</a:t>
            </a:r>
            <a:endParaRPr sz="1400" dirty="0">
              <a:latin typeface="Arial"/>
              <a:cs typeface="Arial"/>
            </a:endParaRPr>
          </a:p>
        </p:txBody>
      </p:sp>
      <p:sp>
        <p:nvSpPr>
          <p:cNvPr id="56" name="object 2"/>
          <p:cNvSpPr/>
          <p:nvPr/>
        </p:nvSpPr>
        <p:spPr>
          <a:xfrm>
            <a:off x="7584098" y="2190849"/>
            <a:ext cx="60991" cy="695819"/>
          </a:xfrm>
          <a:custGeom>
            <a:avLst/>
            <a:gdLst/>
            <a:ahLst/>
            <a:cxnLst/>
            <a:rect l="l" t="t" r="r" b="b"/>
            <a:pathLst>
              <a:path h="220344">
                <a:moveTo>
                  <a:pt x="0" y="0"/>
                </a:moveTo>
                <a:lnTo>
                  <a:pt x="0" y="220218"/>
                </a:lnTo>
              </a:path>
            </a:pathLst>
          </a:custGeom>
          <a:ln w="9525">
            <a:solidFill>
              <a:srgbClr val="FDB913"/>
            </a:solidFill>
          </a:ln>
        </p:spPr>
        <p:txBody>
          <a:bodyPr wrap="square" lIns="0" tIns="0" rIns="0" bIns="0" rtlCol="0">
            <a:spAutoFit/>
          </a:bodyPr>
          <a:lstStyle/>
          <a:p>
            <a:endParaRPr/>
          </a:p>
        </p:txBody>
      </p:sp>
      <p:sp>
        <p:nvSpPr>
          <p:cNvPr id="57" name="object 2"/>
          <p:cNvSpPr/>
          <p:nvPr/>
        </p:nvSpPr>
        <p:spPr>
          <a:xfrm>
            <a:off x="7591739" y="3564878"/>
            <a:ext cx="0" cy="220345"/>
          </a:xfrm>
          <a:custGeom>
            <a:avLst/>
            <a:gdLst/>
            <a:ahLst/>
            <a:cxnLst/>
            <a:rect l="l" t="t" r="r" b="b"/>
            <a:pathLst>
              <a:path h="220344">
                <a:moveTo>
                  <a:pt x="0" y="0"/>
                </a:moveTo>
                <a:lnTo>
                  <a:pt x="0" y="220218"/>
                </a:lnTo>
              </a:path>
            </a:pathLst>
          </a:custGeom>
          <a:ln w="9525">
            <a:solidFill>
              <a:srgbClr val="FDB913"/>
            </a:solidFill>
          </a:ln>
        </p:spPr>
        <p:txBody>
          <a:bodyPr wrap="square" lIns="0" tIns="0" rIns="0" bIns="0" rtlCol="0">
            <a:spAutoFit/>
          </a:bodyPr>
          <a:lstStyle/>
          <a:p>
            <a:endParaRPr/>
          </a:p>
        </p:txBody>
      </p:sp>
      <p:grpSp>
        <p:nvGrpSpPr>
          <p:cNvPr id="58" name="Group 57"/>
          <p:cNvGrpSpPr/>
          <p:nvPr/>
        </p:nvGrpSpPr>
        <p:grpSpPr>
          <a:xfrm>
            <a:off x="8601372" y="4097180"/>
            <a:ext cx="477520" cy="477520"/>
            <a:chOff x="1159813" y="3272033"/>
            <a:chExt cx="477520" cy="477520"/>
          </a:xfrm>
        </p:grpSpPr>
        <p:sp>
          <p:nvSpPr>
            <p:cNvPr id="59"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60"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2" name="TextBox 1"/>
          <p:cNvSpPr txBox="1"/>
          <p:nvPr/>
        </p:nvSpPr>
        <p:spPr>
          <a:xfrm>
            <a:off x="3593235" y="4020436"/>
            <a:ext cx="1820365" cy="307777"/>
          </a:xfrm>
          <a:prstGeom prst="rect">
            <a:avLst/>
          </a:prstGeom>
          <a:noFill/>
        </p:spPr>
        <p:txBody>
          <a:bodyPr wrap="none" rtlCol="0">
            <a:spAutoFit/>
          </a:bodyPr>
          <a:lstStyle/>
          <a:p>
            <a:pPr algn="ctr">
              <a:lnSpc>
                <a:spcPct val="100000"/>
              </a:lnSpc>
            </a:pPr>
            <a:r>
              <a:rPr lang="en-US" sz="1400" spc="-5" dirty="0">
                <a:solidFill>
                  <a:srgbClr val="767661"/>
                </a:solidFill>
                <a:latin typeface="Arial"/>
                <a:cs typeface="Arial"/>
              </a:rPr>
              <a:t>Common accounting</a:t>
            </a:r>
            <a:endParaRPr lang="en-US" sz="1400" dirty="0">
              <a:latin typeface="Arial"/>
              <a:cs typeface="Arial"/>
            </a:endParaRPr>
          </a:p>
        </p:txBody>
      </p:sp>
      <p:grpSp>
        <p:nvGrpSpPr>
          <p:cNvPr id="64" name="Group 63"/>
          <p:cNvGrpSpPr/>
          <p:nvPr/>
        </p:nvGrpSpPr>
        <p:grpSpPr>
          <a:xfrm>
            <a:off x="5275658" y="4135069"/>
            <a:ext cx="477520" cy="477520"/>
            <a:chOff x="1159813" y="3272033"/>
            <a:chExt cx="477520" cy="477520"/>
          </a:xfrm>
        </p:grpSpPr>
        <p:sp>
          <p:nvSpPr>
            <p:cNvPr id="65"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66"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67" name="object 3"/>
          <p:cNvSpPr/>
          <p:nvPr/>
        </p:nvSpPr>
        <p:spPr>
          <a:xfrm flipH="1">
            <a:off x="4480561" y="3747763"/>
            <a:ext cx="45719" cy="183600"/>
          </a:xfrm>
          <a:custGeom>
            <a:avLst/>
            <a:gdLst/>
            <a:ahLst/>
            <a:cxnLst/>
            <a:rect l="l" t="t" r="r" b="b"/>
            <a:pathLst>
              <a:path h="229870">
                <a:moveTo>
                  <a:pt x="0" y="0"/>
                </a:moveTo>
                <a:lnTo>
                  <a:pt x="0" y="229743"/>
                </a:lnTo>
              </a:path>
            </a:pathLst>
          </a:custGeom>
          <a:ln w="9525">
            <a:solidFill>
              <a:srgbClr val="FDB913"/>
            </a:solidFill>
          </a:ln>
        </p:spPr>
        <p:txBody>
          <a:bodyPr wrap="square" lIns="0" tIns="0" rIns="0" bIns="0" rtlCol="0">
            <a:spAutoFit/>
          </a:bodyPr>
          <a:lstStyle/>
          <a:p>
            <a:endParaRPr/>
          </a:p>
        </p:txBody>
      </p:sp>
      <p:sp>
        <p:nvSpPr>
          <p:cNvPr id="68" name="object 3"/>
          <p:cNvSpPr/>
          <p:nvPr/>
        </p:nvSpPr>
        <p:spPr>
          <a:xfrm flipH="1">
            <a:off x="4480561" y="5166340"/>
            <a:ext cx="45719" cy="183600"/>
          </a:xfrm>
          <a:custGeom>
            <a:avLst/>
            <a:gdLst/>
            <a:ahLst/>
            <a:cxnLst/>
            <a:rect l="l" t="t" r="r" b="b"/>
            <a:pathLst>
              <a:path h="229870">
                <a:moveTo>
                  <a:pt x="0" y="0"/>
                </a:moveTo>
                <a:lnTo>
                  <a:pt x="0" y="229743"/>
                </a:lnTo>
              </a:path>
            </a:pathLst>
          </a:custGeom>
          <a:ln w="9525">
            <a:solidFill>
              <a:srgbClr val="FDB913"/>
            </a:solidFill>
          </a:ln>
        </p:spPr>
        <p:txBody>
          <a:bodyPr wrap="square" lIns="0" tIns="0" rIns="0" bIns="0" rtlCol="0">
            <a:spAutoFit/>
          </a:bodyPr>
          <a:lstStyle/>
          <a:p>
            <a:endParaRPr/>
          </a:p>
        </p:txBody>
      </p:sp>
      <p:grpSp>
        <p:nvGrpSpPr>
          <p:cNvPr id="69" name="Group 68"/>
          <p:cNvGrpSpPr/>
          <p:nvPr/>
        </p:nvGrpSpPr>
        <p:grpSpPr>
          <a:xfrm>
            <a:off x="5275658" y="5541884"/>
            <a:ext cx="477520" cy="477520"/>
            <a:chOff x="1159813" y="3272033"/>
            <a:chExt cx="477520" cy="477520"/>
          </a:xfrm>
        </p:grpSpPr>
        <p:sp>
          <p:nvSpPr>
            <p:cNvPr id="70"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71"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72" name="object 3"/>
          <p:cNvSpPr/>
          <p:nvPr/>
        </p:nvSpPr>
        <p:spPr>
          <a:xfrm flipH="1">
            <a:off x="4480561" y="4450479"/>
            <a:ext cx="45719" cy="183600"/>
          </a:xfrm>
          <a:custGeom>
            <a:avLst/>
            <a:gdLst/>
            <a:ahLst/>
            <a:cxnLst/>
            <a:rect l="l" t="t" r="r" b="b"/>
            <a:pathLst>
              <a:path h="229870">
                <a:moveTo>
                  <a:pt x="0" y="0"/>
                </a:moveTo>
                <a:lnTo>
                  <a:pt x="0" y="229743"/>
                </a:lnTo>
              </a:path>
            </a:pathLst>
          </a:custGeom>
          <a:ln w="9525">
            <a:solidFill>
              <a:srgbClr val="FDB913"/>
            </a:solidFill>
          </a:ln>
        </p:spPr>
        <p:txBody>
          <a:bodyPr wrap="square" lIns="0" tIns="0" rIns="0" bIns="0" rtlCol="0">
            <a:spAutoFit/>
          </a:bodyPr>
          <a:lstStyle/>
          <a:p>
            <a:endParaRPr/>
          </a:p>
        </p:txBody>
      </p:sp>
      <p:sp>
        <p:nvSpPr>
          <p:cNvPr id="73" name="object 2"/>
          <p:cNvSpPr/>
          <p:nvPr/>
        </p:nvSpPr>
        <p:spPr>
          <a:xfrm>
            <a:off x="7603462" y="4438666"/>
            <a:ext cx="0" cy="220345"/>
          </a:xfrm>
          <a:custGeom>
            <a:avLst/>
            <a:gdLst/>
            <a:ahLst/>
            <a:cxnLst/>
            <a:rect l="l" t="t" r="r" b="b"/>
            <a:pathLst>
              <a:path h="220344">
                <a:moveTo>
                  <a:pt x="0" y="0"/>
                </a:moveTo>
                <a:lnTo>
                  <a:pt x="0" y="220218"/>
                </a:lnTo>
              </a:path>
            </a:pathLst>
          </a:custGeom>
          <a:ln w="9525">
            <a:solidFill>
              <a:srgbClr val="FDB913"/>
            </a:solidFill>
          </a:ln>
        </p:spPr>
        <p:txBody>
          <a:bodyPr wrap="square" lIns="0" tIns="0" rIns="0" bIns="0" rtlCol="0">
            <a:spAutoFit/>
          </a:bodyPr>
          <a:lstStyle/>
          <a:p>
            <a:endParaRPr/>
          </a:p>
        </p:txBody>
      </p:sp>
      <p:sp>
        <p:nvSpPr>
          <p:cNvPr id="61" name="object 13"/>
          <p:cNvSpPr txBox="1"/>
          <p:nvPr/>
        </p:nvSpPr>
        <p:spPr>
          <a:xfrm>
            <a:off x="324531" y="2733104"/>
            <a:ext cx="1179829" cy="359073"/>
          </a:xfrm>
          <a:prstGeom prst="rect">
            <a:avLst/>
          </a:prstGeom>
        </p:spPr>
        <p:txBody>
          <a:bodyPr vert="horz" wrap="square" lIns="0" tIns="0" rIns="0" bIns="0" rtlCol="0">
            <a:spAutoFit/>
          </a:bodyPr>
          <a:lstStyle/>
          <a:p>
            <a:pPr marL="130810" marR="6350" indent="-118745" algn="ctr">
              <a:lnSpc>
                <a:spcPts val="1400"/>
              </a:lnSpc>
            </a:pPr>
            <a:r>
              <a:rPr lang="en-US" sz="1400" dirty="0" smtClean="0">
                <a:solidFill>
                  <a:srgbClr val="767661"/>
                </a:solidFill>
                <a:latin typeface="Arial"/>
                <a:cs typeface="Arial"/>
              </a:rPr>
              <a:t>Internationally</a:t>
            </a:r>
          </a:p>
          <a:p>
            <a:pPr marL="130810" marR="6350" indent="-118745" algn="ctr">
              <a:lnSpc>
                <a:spcPts val="1400"/>
              </a:lnSpc>
            </a:pPr>
            <a:r>
              <a:rPr lang="en-US" sz="1400" dirty="0">
                <a:solidFill>
                  <a:srgbClr val="767661"/>
                </a:solidFill>
                <a:latin typeface="Arial"/>
                <a:cs typeface="Arial"/>
              </a:rPr>
              <a:t>n</a:t>
            </a:r>
            <a:r>
              <a:rPr lang="en-US" sz="1400" dirty="0" smtClean="0">
                <a:solidFill>
                  <a:srgbClr val="767661"/>
                </a:solidFill>
                <a:latin typeface="Arial"/>
                <a:cs typeface="Arial"/>
              </a:rPr>
              <a:t>egotiated</a:t>
            </a:r>
            <a:endParaRPr sz="1400" dirty="0">
              <a:latin typeface="Arial"/>
              <a:cs typeface="Arial"/>
            </a:endParaRPr>
          </a:p>
        </p:txBody>
      </p:sp>
      <p:sp>
        <p:nvSpPr>
          <p:cNvPr id="62" name="object 15"/>
          <p:cNvSpPr txBox="1"/>
          <p:nvPr/>
        </p:nvSpPr>
        <p:spPr>
          <a:xfrm>
            <a:off x="1757585" y="2746451"/>
            <a:ext cx="1005829" cy="365057"/>
          </a:xfrm>
          <a:prstGeom prst="rect">
            <a:avLst/>
          </a:prstGeom>
        </p:spPr>
        <p:txBody>
          <a:bodyPr vert="horz" wrap="square" lIns="0" tIns="0" rIns="0" bIns="0" rtlCol="0">
            <a:spAutoFit/>
          </a:bodyPr>
          <a:lstStyle/>
          <a:p>
            <a:pPr marL="12700" marR="6350" algn="ctr">
              <a:lnSpc>
                <a:spcPts val="1400"/>
              </a:lnSpc>
            </a:pPr>
            <a:r>
              <a:rPr lang="en-US" sz="1400" spc="-5" dirty="0" smtClean="0">
                <a:solidFill>
                  <a:srgbClr val="767661"/>
                </a:solidFill>
                <a:latin typeface="Arial"/>
                <a:cs typeface="Arial"/>
              </a:rPr>
              <a:t>Nationally determined</a:t>
            </a:r>
            <a:endParaRPr sz="1400" dirty="0">
              <a:latin typeface="Arial"/>
              <a:cs typeface="Arial"/>
            </a:endParaRPr>
          </a:p>
        </p:txBody>
      </p:sp>
      <p:grpSp>
        <p:nvGrpSpPr>
          <p:cNvPr id="63" name="Group 62"/>
          <p:cNvGrpSpPr/>
          <p:nvPr/>
        </p:nvGrpSpPr>
        <p:grpSpPr>
          <a:xfrm>
            <a:off x="5280557" y="4835376"/>
            <a:ext cx="477520" cy="477520"/>
            <a:chOff x="1159813" y="3272033"/>
            <a:chExt cx="477520" cy="477520"/>
          </a:xfrm>
        </p:grpSpPr>
        <p:sp>
          <p:nvSpPr>
            <p:cNvPr id="74"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75"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3" name="TextBox 2"/>
          <p:cNvSpPr txBox="1"/>
          <p:nvPr/>
        </p:nvSpPr>
        <p:spPr>
          <a:xfrm>
            <a:off x="656134" y="1251362"/>
            <a:ext cx="1842492" cy="707886"/>
          </a:xfrm>
          <a:prstGeom prst="rect">
            <a:avLst/>
          </a:prstGeom>
          <a:noFill/>
        </p:spPr>
        <p:txBody>
          <a:bodyPr wrap="none" rtlCol="0">
            <a:spAutoFit/>
          </a:bodyPr>
          <a:lstStyle/>
          <a:p>
            <a:pPr algn="ctr"/>
            <a:r>
              <a:rPr lang="en-US" sz="2000" spc="-5" dirty="0">
                <a:solidFill>
                  <a:srgbClr val="FFFFFF"/>
                </a:solidFill>
                <a:latin typeface="Arial"/>
                <a:cs typeface="Arial"/>
              </a:rPr>
              <a:t>Setting </a:t>
            </a:r>
            <a:r>
              <a:rPr lang="en-US" sz="2000" spc="-5" dirty="0" smtClean="0">
                <a:solidFill>
                  <a:srgbClr val="FFFFFF"/>
                </a:solidFill>
                <a:latin typeface="Arial"/>
                <a:cs typeface="Arial"/>
              </a:rPr>
              <a:t/>
            </a:r>
            <a:br>
              <a:rPr lang="en-US" sz="2000" spc="-5" dirty="0" smtClean="0">
                <a:solidFill>
                  <a:srgbClr val="FFFFFF"/>
                </a:solidFill>
                <a:latin typeface="Arial"/>
                <a:cs typeface="Arial"/>
              </a:rPr>
            </a:br>
            <a:r>
              <a:rPr lang="en-US" sz="2000" spc="-5" dirty="0" smtClean="0">
                <a:solidFill>
                  <a:srgbClr val="FFFFFF"/>
                </a:solidFill>
                <a:latin typeface="Arial"/>
                <a:cs typeface="Arial"/>
              </a:rPr>
              <a:t>commitments</a:t>
            </a:r>
            <a:r>
              <a:rPr lang="en-US" sz="2000" spc="-5" dirty="0">
                <a:solidFill>
                  <a:srgbClr val="FFFFFF"/>
                </a:solidFill>
                <a:latin typeface="Arial"/>
                <a:cs typeface="Arial"/>
              </a:rPr>
              <a:t>?</a:t>
            </a:r>
          </a:p>
        </p:txBody>
      </p:sp>
      <p:sp>
        <p:nvSpPr>
          <p:cNvPr id="7" name="TextBox 6"/>
          <p:cNvSpPr txBox="1"/>
          <p:nvPr/>
        </p:nvSpPr>
        <p:spPr>
          <a:xfrm>
            <a:off x="3645812" y="1278351"/>
            <a:ext cx="1715213" cy="707886"/>
          </a:xfrm>
          <a:prstGeom prst="rect">
            <a:avLst/>
          </a:prstGeom>
          <a:noFill/>
        </p:spPr>
        <p:txBody>
          <a:bodyPr wrap="none" rtlCol="0">
            <a:spAutoFit/>
          </a:bodyPr>
          <a:lstStyle/>
          <a:p>
            <a:pPr algn="ctr"/>
            <a:r>
              <a:rPr lang="en-US" sz="2000" spc="-5" dirty="0">
                <a:solidFill>
                  <a:srgbClr val="FFFFFF"/>
                </a:solidFill>
                <a:latin typeface="Arial"/>
                <a:cs typeface="Arial"/>
              </a:rPr>
              <a:t>How to close </a:t>
            </a:r>
            <a:r>
              <a:rPr lang="en-US" sz="2000" spc="-5" dirty="0" smtClean="0">
                <a:solidFill>
                  <a:srgbClr val="FFFFFF"/>
                </a:solidFill>
                <a:latin typeface="Arial"/>
                <a:cs typeface="Arial"/>
              </a:rPr>
              <a:t/>
            </a:r>
            <a:br>
              <a:rPr lang="en-US" sz="2000" spc="-5" dirty="0" smtClean="0">
                <a:solidFill>
                  <a:srgbClr val="FFFFFF"/>
                </a:solidFill>
                <a:latin typeface="Arial"/>
                <a:cs typeface="Arial"/>
              </a:rPr>
            </a:br>
            <a:r>
              <a:rPr lang="en-US" sz="2000" spc="-5" dirty="0" smtClean="0">
                <a:solidFill>
                  <a:srgbClr val="FFFFFF"/>
                </a:solidFill>
                <a:latin typeface="Arial"/>
                <a:cs typeface="Arial"/>
              </a:rPr>
              <a:t>the gap?</a:t>
            </a:r>
            <a:endParaRPr lang="en-US" dirty="0"/>
          </a:p>
        </p:txBody>
      </p:sp>
      <p:sp>
        <p:nvSpPr>
          <p:cNvPr id="10" name="TextBox 9"/>
          <p:cNvSpPr txBox="1"/>
          <p:nvPr/>
        </p:nvSpPr>
        <p:spPr>
          <a:xfrm>
            <a:off x="3937239" y="5460077"/>
            <a:ext cx="1132361" cy="307777"/>
          </a:xfrm>
          <a:prstGeom prst="rect">
            <a:avLst/>
          </a:prstGeom>
          <a:noFill/>
        </p:spPr>
        <p:txBody>
          <a:bodyPr wrap="none" rtlCol="0">
            <a:spAutoFit/>
          </a:bodyPr>
          <a:lstStyle/>
          <a:p>
            <a:r>
              <a:rPr lang="en-US" sz="1400" spc="-5" dirty="0">
                <a:solidFill>
                  <a:srgbClr val="767661"/>
                </a:solidFill>
                <a:latin typeface="Arial"/>
                <a:cs typeface="Arial"/>
              </a:rPr>
              <a:t>5 year cycle</a:t>
            </a:r>
          </a:p>
        </p:txBody>
      </p:sp>
      <p:sp>
        <p:nvSpPr>
          <p:cNvPr id="76" name="object 6"/>
          <p:cNvSpPr/>
          <p:nvPr/>
        </p:nvSpPr>
        <p:spPr>
          <a:xfrm>
            <a:off x="6324579" y="1663719"/>
            <a:ext cx="76200" cy="55880"/>
          </a:xfrm>
          <a:custGeom>
            <a:avLst/>
            <a:gdLst/>
            <a:ahLst/>
            <a:cxnLst/>
            <a:rect l="l" t="t" r="r" b="b"/>
            <a:pathLst>
              <a:path w="76200" h="55880">
                <a:moveTo>
                  <a:pt x="0" y="0"/>
                </a:moveTo>
                <a:lnTo>
                  <a:pt x="20523" y="27647"/>
                </a:lnTo>
                <a:lnTo>
                  <a:pt x="0" y="55295"/>
                </a:lnTo>
                <a:lnTo>
                  <a:pt x="75971" y="27647"/>
                </a:lnTo>
                <a:lnTo>
                  <a:pt x="0" y="0"/>
                </a:lnTo>
                <a:close/>
              </a:path>
            </a:pathLst>
          </a:custGeom>
          <a:solidFill>
            <a:srgbClr val="767661"/>
          </a:solidFill>
        </p:spPr>
        <p:txBody>
          <a:bodyPr wrap="square" lIns="0" tIns="0" rIns="0" bIns="0" rtlCol="0">
            <a:spAutoFit/>
          </a:bodyPr>
          <a:lstStyle/>
          <a:p>
            <a:endParaRPr/>
          </a:p>
        </p:txBody>
      </p:sp>
    </p:spTree>
    <p:extLst>
      <p:ext uri="{BB962C8B-B14F-4D97-AF65-F5344CB8AC3E}">
        <p14:creationId xmlns:p14="http://schemas.microsoft.com/office/powerpoint/2010/main" val="3788128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597" y="139350"/>
            <a:ext cx="7772400" cy="838937"/>
          </a:xfrm>
        </p:spPr>
        <p:txBody>
          <a:bodyPr anchor="t">
            <a:normAutofit/>
          </a:bodyPr>
          <a:lstStyle/>
          <a:p>
            <a:r>
              <a:rPr lang="en-US" sz="3600" dirty="0" smtClean="0">
                <a:solidFill>
                  <a:srgbClr val="007A4D"/>
                </a:solidFill>
              </a:rPr>
              <a:t>ELEMENTS OF ADAPTATION (1)</a:t>
            </a:r>
            <a:endParaRPr lang="en-US" sz="3600" dirty="0">
              <a:solidFill>
                <a:srgbClr val="007A4D"/>
              </a:solidFill>
            </a:endParaRPr>
          </a:p>
        </p:txBody>
      </p:sp>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09600" y="1234464"/>
            <a:ext cx="7924800" cy="4528899"/>
          </a:xfrm>
          <a:prstGeom prst="roundRect">
            <a:avLst/>
          </a:prstGeom>
          <a:solidFill>
            <a:schemeClr val="accent4">
              <a:lumMod val="40000"/>
              <a:lumOff val="60000"/>
            </a:schemeClr>
          </a:solidFill>
        </p:spPr>
        <p:txBody>
          <a:bodyPr wrap="square" rtlCol="0">
            <a:spAutoFit/>
          </a:bodyPr>
          <a:lstStyle/>
          <a:p>
            <a:pPr marL="285750" lvl="0" indent="-285750">
              <a:buFont typeface="Arial" panose="020B0604020202020204" pitchFamily="34" charset="0"/>
              <a:buChar char="•"/>
            </a:pPr>
            <a:r>
              <a:rPr lang="en-US" sz="2000" dirty="0" smtClean="0">
                <a:solidFill>
                  <a:schemeClr val="bg1">
                    <a:lumMod val="10000"/>
                  </a:schemeClr>
                </a:solidFill>
                <a:latin typeface="Arial" panose="020B0604020202020204" pitchFamily="34" charset="0"/>
                <a:cs typeface="Arial" panose="020B0604020202020204" pitchFamily="34" charset="0"/>
              </a:rPr>
              <a:t>Shall prepare, regularly update and implement adaptation efforts statements</a:t>
            </a:r>
          </a:p>
          <a:p>
            <a:pPr marL="285750" lvl="0" indent="-285750">
              <a:buFont typeface="Arial" panose="020B0604020202020204" pitchFamily="34" charset="0"/>
              <a:buChar char="•"/>
            </a:pPr>
            <a:endParaRPr lang="en-US" sz="2000" dirty="0" smtClean="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smtClean="0">
                <a:solidFill>
                  <a:schemeClr val="bg1">
                    <a:lumMod val="10000"/>
                  </a:schemeClr>
                </a:solidFill>
                <a:latin typeface="Arial" panose="020B0604020202020204" pitchFamily="34" charset="0"/>
                <a:cs typeface="Arial" panose="020B0604020202020204" pitchFamily="34" charset="0"/>
              </a:rPr>
              <a:t>The adaptation effort shall be enhanced, communicated and updated in a continuous adaptation cycle, informed by the mitigation cycle and the support cycle</a:t>
            </a:r>
          </a:p>
          <a:p>
            <a:pPr lvl="0"/>
            <a:endParaRPr lang="en-US" sz="2000" dirty="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smtClean="0">
                <a:solidFill>
                  <a:schemeClr val="bg1">
                    <a:lumMod val="10000"/>
                  </a:schemeClr>
                </a:solidFill>
                <a:latin typeface="Arial" panose="020B0604020202020204" pitchFamily="34" charset="0"/>
                <a:cs typeface="Arial" panose="020B0604020202020204" pitchFamily="34" charset="0"/>
              </a:rPr>
              <a:t>The MOP shall consider, every five years, ways to enhance adaption action</a:t>
            </a:r>
          </a:p>
          <a:p>
            <a:pPr marL="285750" lvl="0" indent="-285750">
              <a:buFont typeface="Arial" panose="020B0604020202020204" pitchFamily="34" charset="0"/>
              <a:buChar char="•"/>
            </a:pPr>
            <a:endParaRPr lang="en-US" sz="2000" dirty="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smtClean="0">
                <a:solidFill>
                  <a:schemeClr val="bg1">
                    <a:lumMod val="10000"/>
                  </a:schemeClr>
                </a:solidFill>
                <a:latin typeface="Arial" panose="020B0604020202020204" pitchFamily="34" charset="0"/>
                <a:cs typeface="Arial" panose="020B0604020202020204" pitchFamily="34" charset="0"/>
              </a:rPr>
              <a:t>The Adaptation Committee shall, upon submission of the adaptation efforts statements, every five years, undertake a review and submit a report</a:t>
            </a:r>
          </a:p>
        </p:txBody>
      </p:sp>
      <p:grpSp>
        <p:nvGrpSpPr>
          <p:cNvPr id="3" name="Group 2"/>
          <p:cNvGrpSpPr/>
          <p:nvPr/>
        </p:nvGrpSpPr>
        <p:grpSpPr>
          <a:xfrm>
            <a:off x="8013943" y="76200"/>
            <a:ext cx="977657" cy="1048861"/>
            <a:chOff x="1765543" y="551339"/>
            <a:chExt cx="5791200" cy="5921212"/>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7943" y="1447800"/>
              <a:ext cx="5321057" cy="449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4" name="Group 13"/>
            <p:cNvGrpSpPr/>
            <p:nvPr/>
          </p:nvGrpSpPr>
          <p:grpSpPr>
            <a:xfrm>
              <a:off x="1765543" y="551339"/>
              <a:ext cx="5791200" cy="5921212"/>
              <a:chOff x="1676400" y="555788"/>
              <a:chExt cx="5791200" cy="5921212"/>
            </a:xfrm>
          </p:grpSpPr>
          <p:sp>
            <p:nvSpPr>
              <p:cNvPr id="15" name="Oval 14"/>
              <p:cNvSpPr/>
              <p:nvPr/>
            </p:nvSpPr>
            <p:spPr>
              <a:xfrm>
                <a:off x="1676400" y="688848"/>
                <a:ext cx="5791200" cy="5788152"/>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 name="Rectangle 15"/>
              <p:cNvSpPr/>
              <p:nvPr/>
            </p:nvSpPr>
            <p:spPr>
              <a:xfrm>
                <a:off x="4038600" y="666750"/>
                <a:ext cx="1066800" cy="952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 name="Isosceles Triangle 16"/>
              <p:cNvSpPr/>
              <p:nvPr/>
            </p:nvSpPr>
            <p:spPr>
              <a:xfrm rot="4633627">
                <a:off x="3848099" y="562931"/>
                <a:ext cx="381000" cy="366713"/>
              </a:xfrm>
              <a:prstGeom prst="triangle">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grpSp>
    </p:spTree>
    <p:extLst>
      <p:ext uri="{BB962C8B-B14F-4D97-AF65-F5344CB8AC3E}">
        <p14:creationId xmlns:p14="http://schemas.microsoft.com/office/powerpoint/2010/main" val="959464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597" y="139350"/>
            <a:ext cx="7772400" cy="838937"/>
          </a:xfrm>
        </p:spPr>
        <p:txBody>
          <a:bodyPr anchor="t">
            <a:normAutofit/>
          </a:bodyPr>
          <a:lstStyle/>
          <a:p>
            <a:r>
              <a:rPr lang="en-US" sz="3600" dirty="0" smtClean="0">
                <a:solidFill>
                  <a:srgbClr val="007A4D"/>
                </a:solidFill>
              </a:rPr>
              <a:t>ELEMENTS OF ADAPTATION (2)</a:t>
            </a:r>
            <a:endParaRPr lang="en-US" sz="3600" dirty="0">
              <a:solidFill>
                <a:srgbClr val="007A4D"/>
              </a:solidFill>
            </a:endParaRPr>
          </a:p>
        </p:txBody>
      </p:sp>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09600" y="1592796"/>
            <a:ext cx="7924800" cy="3847862"/>
          </a:xfrm>
          <a:prstGeom prst="roundRect">
            <a:avLst/>
          </a:prstGeom>
          <a:solidFill>
            <a:schemeClr val="accent4">
              <a:lumMod val="40000"/>
              <a:lumOff val="60000"/>
            </a:schemeClr>
          </a:solidFill>
        </p:spPr>
        <p:txBody>
          <a:bodyPr wrap="square" rtlCol="0">
            <a:spAutoFit/>
          </a:bodyPr>
          <a:lstStyle/>
          <a:p>
            <a:pPr marL="342900" lvl="0" indent="-342900">
              <a:buFont typeface="Arial" panose="020B0604020202020204" pitchFamily="34" charset="0"/>
              <a:buChar char="•"/>
            </a:pPr>
            <a:r>
              <a:rPr lang="en-US" sz="2000" dirty="0" smtClean="0">
                <a:solidFill>
                  <a:schemeClr val="bg1">
                    <a:lumMod val="10000"/>
                  </a:schemeClr>
                </a:solidFill>
                <a:latin typeface="Arial" panose="020B0604020202020204" pitchFamily="34" charset="0"/>
                <a:cs typeface="Arial" panose="020B0604020202020204" pitchFamily="34" charset="0"/>
              </a:rPr>
              <a:t>Shall </a:t>
            </a:r>
            <a:r>
              <a:rPr lang="en-US" sz="2000" dirty="0">
                <a:solidFill>
                  <a:schemeClr val="bg1">
                    <a:lumMod val="10000"/>
                  </a:schemeClr>
                </a:solidFill>
                <a:latin typeface="Arial" panose="020B0604020202020204" pitchFamily="34" charset="0"/>
                <a:cs typeface="Arial" panose="020B0604020202020204" pitchFamily="34" charset="0"/>
              </a:rPr>
              <a:t>aim to ensure the allocation of public finance is balanced (equal </a:t>
            </a:r>
            <a:r>
              <a:rPr lang="en-US" sz="2000" dirty="0" smtClean="0">
                <a:solidFill>
                  <a:schemeClr val="bg1">
                    <a:lumMod val="10000"/>
                  </a:schemeClr>
                </a:solidFill>
                <a:latin typeface="Arial" panose="020B0604020202020204" pitchFamily="34" charset="0"/>
                <a:cs typeface="Arial" panose="020B0604020202020204" pitchFamily="34" charset="0"/>
              </a:rPr>
              <a:t>allocation)</a:t>
            </a:r>
          </a:p>
          <a:p>
            <a:pPr lvl="0"/>
            <a:endParaRPr lang="en-US" sz="2000" dirty="0" smtClean="0">
              <a:solidFill>
                <a:srgbClr val="000000"/>
              </a:solidFill>
              <a:latin typeface="+mj-lt"/>
              <a:cs typeface="Arial" panose="020B0604020202020204" pitchFamily="34" charset="0"/>
            </a:endParaRPr>
          </a:p>
          <a:p>
            <a:pPr marL="285750" indent="-285750">
              <a:buFont typeface="Arial" panose="020B0604020202020204" pitchFamily="34" charset="0"/>
              <a:buChar char="•"/>
            </a:pPr>
            <a:r>
              <a:rPr lang="en-US" sz="2000" dirty="0">
                <a:solidFill>
                  <a:srgbClr val="000000"/>
                </a:solidFill>
                <a:latin typeface="+mj-lt"/>
              </a:rPr>
              <a:t>Developing countries, including, in particular, least developed countries and small island developing States, shall be eligible for </a:t>
            </a:r>
            <a:r>
              <a:rPr lang="en-US" sz="2000" dirty="0" smtClean="0">
                <a:solidFill>
                  <a:srgbClr val="000000"/>
                </a:solidFill>
                <a:latin typeface="+mj-lt"/>
              </a:rPr>
              <a:t>support</a:t>
            </a:r>
          </a:p>
          <a:p>
            <a:endParaRPr lang="en-US" sz="2000" dirty="0">
              <a:solidFill>
                <a:srgbClr val="000000"/>
              </a:solidFill>
              <a:latin typeface="+mj-lt"/>
            </a:endParaRPr>
          </a:p>
          <a:p>
            <a:pPr marL="285750" indent="-285750">
              <a:buFont typeface="Arial" panose="020B0604020202020204" pitchFamily="34" charset="0"/>
              <a:buChar char="•"/>
            </a:pPr>
            <a:r>
              <a:rPr lang="en-US" sz="2000" dirty="0">
                <a:solidFill>
                  <a:srgbClr val="000000"/>
                </a:solidFill>
                <a:latin typeface="+mj-lt"/>
              </a:rPr>
              <a:t>Relevant international organizations and expert bodies outside the Convention are encouraged to cooperate and invited to report regularly on their actions and activities to achieve the long-term adaptation </a:t>
            </a:r>
            <a:r>
              <a:rPr lang="en-US" sz="2000" dirty="0" smtClean="0">
                <a:solidFill>
                  <a:srgbClr val="000000"/>
                </a:solidFill>
                <a:latin typeface="+mj-lt"/>
              </a:rPr>
              <a:t>goal</a:t>
            </a:r>
            <a:endParaRPr lang="en-US" sz="2000" dirty="0" smtClean="0">
              <a:solidFill>
                <a:srgbClr val="000000"/>
              </a:solidFill>
              <a:latin typeface="+mj-lt"/>
              <a:cs typeface="Arial" panose="020B0604020202020204" pitchFamily="34" charset="0"/>
            </a:endParaRPr>
          </a:p>
        </p:txBody>
      </p:sp>
      <p:grpSp>
        <p:nvGrpSpPr>
          <p:cNvPr id="3" name="Group 2"/>
          <p:cNvGrpSpPr/>
          <p:nvPr/>
        </p:nvGrpSpPr>
        <p:grpSpPr>
          <a:xfrm>
            <a:off x="8013943" y="76200"/>
            <a:ext cx="977657" cy="1048861"/>
            <a:chOff x="1765543" y="551339"/>
            <a:chExt cx="5791200" cy="5921212"/>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7943" y="1447800"/>
              <a:ext cx="5321057" cy="449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4" name="Group 13"/>
            <p:cNvGrpSpPr/>
            <p:nvPr/>
          </p:nvGrpSpPr>
          <p:grpSpPr>
            <a:xfrm>
              <a:off x="1765543" y="551339"/>
              <a:ext cx="5791200" cy="5921212"/>
              <a:chOff x="1676400" y="555788"/>
              <a:chExt cx="5791200" cy="5921212"/>
            </a:xfrm>
          </p:grpSpPr>
          <p:sp>
            <p:nvSpPr>
              <p:cNvPr id="15" name="Oval 14"/>
              <p:cNvSpPr/>
              <p:nvPr/>
            </p:nvSpPr>
            <p:spPr>
              <a:xfrm>
                <a:off x="1676400" y="688848"/>
                <a:ext cx="5791200" cy="5788152"/>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 name="Rectangle 15"/>
              <p:cNvSpPr/>
              <p:nvPr/>
            </p:nvSpPr>
            <p:spPr>
              <a:xfrm>
                <a:off x="4038600" y="666750"/>
                <a:ext cx="1066800" cy="9525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 name="Isosceles Triangle 16"/>
              <p:cNvSpPr/>
              <p:nvPr/>
            </p:nvSpPr>
            <p:spPr>
              <a:xfrm rot="4633627">
                <a:off x="3848099" y="562931"/>
                <a:ext cx="381000" cy="366713"/>
              </a:xfrm>
              <a:prstGeom prst="triangle">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grpSp>
    </p:spTree>
    <p:extLst>
      <p:ext uri="{BB962C8B-B14F-4D97-AF65-F5344CB8AC3E}">
        <p14:creationId xmlns:p14="http://schemas.microsoft.com/office/powerpoint/2010/main" val="2175095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8" name="object 5"/>
          <p:cNvSpPr txBox="1"/>
          <p:nvPr/>
        </p:nvSpPr>
        <p:spPr>
          <a:xfrm>
            <a:off x="635795" y="1882143"/>
            <a:ext cx="2002789" cy="314960"/>
          </a:xfrm>
          <a:prstGeom prst="rect">
            <a:avLst/>
          </a:prstGeom>
        </p:spPr>
        <p:txBody>
          <a:bodyPr vert="horz" wrap="square" lIns="0" tIns="0" rIns="0" bIns="0" rtlCol="0">
            <a:spAutoFit/>
          </a:bodyPr>
          <a:lstStyle/>
          <a:p>
            <a:pPr marL="12700">
              <a:lnSpc>
                <a:spcPct val="100000"/>
              </a:lnSpc>
            </a:pPr>
            <a:r>
              <a:rPr sz="2000" dirty="0">
                <a:solidFill>
                  <a:srgbClr val="FFFFFF"/>
                </a:solidFill>
                <a:latin typeface="Arial"/>
                <a:cs typeface="Arial"/>
              </a:rPr>
              <a:t>Goal</a:t>
            </a:r>
            <a:r>
              <a:rPr sz="2000" spc="-5" dirty="0">
                <a:solidFill>
                  <a:srgbClr val="FFFFFF"/>
                </a:solidFill>
                <a:latin typeface="Arial"/>
                <a:cs typeface="Arial"/>
              </a:rPr>
              <a:t> o</a:t>
            </a:r>
            <a:r>
              <a:rPr sz="2000" dirty="0">
                <a:solidFill>
                  <a:srgbClr val="FFFFFF"/>
                </a:solidFill>
                <a:latin typeface="Arial"/>
                <a:cs typeface="Arial"/>
              </a:rPr>
              <a:t>r </a:t>
            </a:r>
            <a:r>
              <a:rPr sz="2000" spc="-5" dirty="0">
                <a:solidFill>
                  <a:srgbClr val="FFFFFF"/>
                </a:solidFill>
                <a:latin typeface="Arial"/>
                <a:cs typeface="Arial"/>
              </a:rPr>
              <a:t>N</a:t>
            </a:r>
            <a:r>
              <a:rPr sz="2000" dirty="0">
                <a:solidFill>
                  <a:srgbClr val="FFFFFF"/>
                </a:solidFill>
                <a:latin typeface="Arial"/>
                <a:cs typeface="Arial"/>
              </a:rPr>
              <a:t>o Goal?</a:t>
            </a:r>
            <a:endParaRPr sz="2000">
              <a:latin typeface="Arial"/>
              <a:cs typeface="Arial"/>
            </a:endParaRPr>
          </a:p>
        </p:txBody>
      </p:sp>
      <p:sp>
        <p:nvSpPr>
          <p:cNvPr id="9" name="object 8"/>
          <p:cNvSpPr txBox="1"/>
          <p:nvPr/>
        </p:nvSpPr>
        <p:spPr>
          <a:xfrm>
            <a:off x="457245" y="3158947"/>
            <a:ext cx="1054690" cy="215444"/>
          </a:xfrm>
          <a:prstGeom prst="rect">
            <a:avLst/>
          </a:prstGeom>
        </p:spPr>
        <p:txBody>
          <a:bodyPr vert="horz" wrap="square" lIns="0" tIns="0" rIns="0" bIns="0" rtlCol="0">
            <a:spAutoFit/>
          </a:bodyPr>
          <a:lstStyle/>
          <a:p>
            <a:pPr marL="12700" algn="ctr">
              <a:lnSpc>
                <a:spcPct val="100000"/>
              </a:lnSpc>
            </a:pPr>
            <a:r>
              <a:rPr lang="en-US" sz="1400" dirty="0" smtClean="0">
                <a:solidFill>
                  <a:srgbClr val="767661"/>
                </a:solidFill>
                <a:latin typeface="Arial"/>
                <a:cs typeface="Arial"/>
              </a:rPr>
              <a:t>Quantitative</a:t>
            </a:r>
            <a:endParaRPr sz="1400" dirty="0">
              <a:latin typeface="Arial"/>
              <a:cs typeface="Arial"/>
            </a:endParaRPr>
          </a:p>
        </p:txBody>
      </p:sp>
      <p:sp>
        <p:nvSpPr>
          <p:cNvPr id="10" name="object 9"/>
          <p:cNvSpPr/>
          <p:nvPr/>
        </p:nvSpPr>
        <p:spPr>
          <a:xfrm>
            <a:off x="457200" y="2935985"/>
            <a:ext cx="1054735" cy="672465"/>
          </a:xfrm>
          <a:custGeom>
            <a:avLst/>
            <a:gdLst/>
            <a:ahLst/>
            <a:cxnLst/>
            <a:rect l="l" t="t" r="r" b="b"/>
            <a:pathLst>
              <a:path w="1054735" h="672464">
                <a:moveTo>
                  <a:pt x="0" y="672083"/>
                </a:moveTo>
                <a:lnTo>
                  <a:pt x="1054354" y="672083"/>
                </a:lnTo>
                <a:lnTo>
                  <a:pt x="1054354" y="0"/>
                </a:lnTo>
                <a:lnTo>
                  <a:pt x="0" y="0"/>
                </a:lnTo>
                <a:lnTo>
                  <a:pt x="0" y="672083"/>
                </a:lnTo>
                <a:close/>
              </a:path>
            </a:pathLst>
          </a:custGeom>
          <a:ln w="19050">
            <a:solidFill>
              <a:srgbClr val="FDB913"/>
            </a:solidFill>
          </a:ln>
        </p:spPr>
        <p:txBody>
          <a:bodyPr wrap="square" lIns="0" tIns="0" rIns="0" bIns="0" rtlCol="0">
            <a:spAutoFit/>
          </a:bodyPr>
          <a:lstStyle/>
          <a:p>
            <a:endParaRPr/>
          </a:p>
        </p:txBody>
      </p:sp>
      <p:sp>
        <p:nvSpPr>
          <p:cNvPr id="11" name="object 10"/>
          <p:cNvSpPr txBox="1"/>
          <p:nvPr/>
        </p:nvSpPr>
        <p:spPr>
          <a:xfrm>
            <a:off x="1796303" y="3154681"/>
            <a:ext cx="1020557" cy="219709"/>
          </a:xfrm>
          <a:prstGeom prst="rect">
            <a:avLst/>
          </a:prstGeom>
        </p:spPr>
        <p:txBody>
          <a:bodyPr vert="horz" wrap="square" lIns="0" tIns="0" rIns="0" bIns="0" rtlCol="0">
            <a:spAutoFit/>
          </a:bodyPr>
          <a:lstStyle/>
          <a:p>
            <a:pPr marL="12700" algn="ctr">
              <a:lnSpc>
                <a:spcPct val="100000"/>
              </a:lnSpc>
            </a:pPr>
            <a:r>
              <a:rPr lang="en-US" sz="1400" spc="-5" dirty="0" smtClean="0">
                <a:solidFill>
                  <a:srgbClr val="767661"/>
                </a:solidFill>
                <a:latin typeface="Arial"/>
                <a:cs typeface="Arial"/>
              </a:rPr>
              <a:t>Qualitative</a:t>
            </a:r>
            <a:endParaRPr sz="1400" dirty="0">
              <a:latin typeface="Arial"/>
              <a:cs typeface="Arial"/>
            </a:endParaRPr>
          </a:p>
        </p:txBody>
      </p:sp>
      <p:sp>
        <p:nvSpPr>
          <p:cNvPr id="12" name="object 11"/>
          <p:cNvSpPr/>
          <p:nvPr/>
        </p:nvSpPr>
        <p:spPr>
          <a:xfrm>
            <a:off x="1755648" y="2935985"/>
            <a:ext cx="1054735" cy="672465"/>
          </a:xfrm>
          <a:custGeom>
            <a:avLst/>
            <a:gdLst/>
            <a:ahLst/>
            <a:cxnLst/>
            <a:rect l="l" t="t" r="r" b="b"/>
            <a:pathLst>
              <a:path w="1054735" h="672464">
                <a:moveTo>
                  <a:pt x="0" y="672083"/>
                </a:moveTo>
                <a:lnTo>
                  <a:pt x="1054353" y="672083"/>
                </a:lnTo>
                <a:lnTo>
                  <a:pt x="1054353" y="0"/>
                </a:lnTo>
                <a:lnTo>
                  <a:pt x="0" y="0"/>
                </a:lnTo>
                <a:lnTo>
                  <a:pt x="0" y="672083"/>
                </a:lnTo>
                <a:close/>
              </a:path>
            </a:pathLst>
          </a:custGeom>
          <a:ln w="19050">
            <a:solidFill>
              <a:srgbClr val="FDB913"/>
            </a:solidFill>
          </a:ln>
        </p:spPr>
        <p:txBody>
          <a:bodyPr wrap="square" lIns="0" tIns="0" rIns="0" bIns="0" rtlCol="0">
            <a:spAutoFit/>
          </a:bodyPr>
          <a:lstStyle/>
          <a:p>
            <a:endParaRPr/>
          </a:p>
        </p:txBody>
      </p:sp>
      <p:sp>
        <p:nvSpPr>
          <p:cNvPr id="16" name="object 18"/>
          <p:cNvSpPr/>
          <p:nvPr/>
        </p:nvSpPr>
        <p:spPr>
          <a:xfrm>
            <a:off x="952703" y="2842388"/>
            <a:ext cx="1325880" cy="103505"/>
          </a:xfrm>
          <a:custGeom>
            <a:avLst/>
            <a:gdLst/>
            <a:ahLst/>
            <a:cxnLst/>
            <a:rect l="l" t="t" r="r" b="b"/>
            <a:pathLst>
              <a:path w="1325880" h="103505">
                <a:moveTo>
                  <a:pt x="0" y="103124"/>
                </a:moveTo>
                <a:lnTo>
                  <a:pt x="0" y="0"/>
                </a:lnTo>
                <a:lnTo>
                  <a:pt x="1325359" y="0"/>
                </a:lnTo>
                <a:lnTo>
                  <a:pt x="1325359" y="103124"/>
                </a:lnTo>
              </a:path>
            </a:pathLst>
          </a:custGeom>
          <a:ln w="9525">
            <a:solidFill>
              <a:srgbClr val="FDB913"/>
            </a:solidFill>
          </a:ln>
        </p:spPr>
        <p:txBody>
          <a:bodyPr wrap="square" lIns="0" tIns="0" rIns="0" bIns="0" rtlCol="0">
            <a:spAutoFit/>
          </a:bodyPr>
          <a:lstStyle/>
          <a:p>
            <a:endParaRPr/>
          </a:p>
        </p:txBody>
      </p:sp>
      <p:sp>
        <p:nvSpPr>
          <p:cNvPr id="17" name="object 19"/>
          <p:cNvSpPr/>
          <p:nvPr/>
        </p:nvSpPr>
        <p:spPr>
          <a:xfrm>
            <a:off x="1615382" y="2564815"/>
            <a:ext cx="0" cy="273050"/>
          </a:xfrm>
          <a:custGeom>
            <a:avLst/>
            <a:gdLst/>
            <a:ahLst/>
            <a:cxnLst/>
            <a:rect l="l" t="t" r="r" b="b"/>
            <a:pathLst>
              <a:path h="273050">
                <a:moveTo>
                  <a:pt x="0" y="272808"/>
                </a:moveTo>
                <a:lnTo>
                  <a:pt x="0" y="0"/>
                </a:lnTo>
              </a:path>
            </a:pathLst>
          </a:custGeom>
          <a:ln w="9524">
            <a:solidFill>
              <a:srgbClr val="FDB913"/>
            </a:solidFill>
          </a:ln>
        </p:spPr>
        <p:txBody>
          <a:bodyPr wrap="square" lIns="0" tIns="0" rIns="0" bIns="0" rtlCol="0">
            <a:spAutoFit/>
          </a:bodyPr>
          <a:lstStyle/>
          <a:p>
            <a:endParaRPr/>
          </a:p>
        </p:txBody>
      </p:sp>
      <p:sp>
        <p:nvSpPr>
          <p:cNvPr id="18" name="object 28"/>
          <p:cNvSpPr/>
          <p:nvPr/>
        </p:nvSpPr>
        <p:spPr>
          <a:xfrm>
            <a:off x="457200" y="1371600"/>
            <a:ext cx="2359660" cy="1344295"/>
          </a:xfrm>
          <a:custGeom>
            <a:avLst/>
            <a:gdLst/>
            <a:ahLst/>
            <a:cxnLst/>
            <a:rect l="l" t="t" r="r" b="b"/>
            <a:pathLst>
              <a:path w="2359660" h="1344295">
                <a:moveTo>
                  <a:pt x="0" y="1344167"/>
                </a:moveTo>
                <a:lnTo>
                  <a:pt x="2359152" y="1344167"/>
                </a:lnTo>
                <a:lnTo>
                  <a:pt x="2359152" y="0"/>
                </a:lnTo>
                <a:lnTo>
                  <a:pt x="0" y="0"/>
                </a:lnTo>
                <a:lnTo>
                  <a:pt x="0" y="1344167"/>
                </a:lnTo>
                <a:close/>
              </a:path>
            </a:pathLst>
          </a:custGeom>
          <a:solidFill>
            <a:srgbClr val="FDB913"/>
          </a:solidFill>
        </p:spPr>
        <p:txBody>
          <a:bodyPr wrap="square" lIns="0" tIns="0" rIns="0" bIns="0" rtlCol="0">
            <a:spAutoFit/>
          </a:bodyPr>
          <a:lstStyle/>
          <a:p>
            <a:endParaRPr/>
          </a:p>
        </p:txBody>
      </p:sp>
      <p:sp>
        <p:nvSpPr>
          <p:cNvPr id="19" name="object 29"/>
          <p:cNvSpPr txBox="1"/>
          <p:nvPr/>
        </p:nvSpPr>
        <p:spPr>
          <a:xfrm>
            <a:off x="635795" y="1882143"/>
            <a:ext cx="2002789" cy="314960"/>
          </a:xfrm>
          <a:prstGeom prst="rect">
            <a:avLst/>
          </a:prstGeom>
        </p:spPr>
        <p:txBody>
          <a:bodyPr vert="horz" wrap="square" lIns="0" tIns="0" rIns="0" bIns="0" rtlCol="0">
            <a:spAutoFit/>
          </a:bodyPr>
          <a:lstStyle/>
          <a:p>
            <a:pPr marL="12700" algn="ctr">
              <a:lnSpc>
                <a:spcPct val="100000"/>
              </a:lnSpc>
            </a:pPr>
            <a:r>
              <a:rPr sz="2000" dirty="0" smtClean="0">
                <a:solidFill>
                  <a:srgbClr val="FFFFFF"/>
                </a:solidFill>
                <a:latin typeface="Arial"/>
                <a:cs typeface="Arial"/>
              </a:rPr>
              <a:t>Goal</a:t>
            </a:r>
            <a:r>
              <a:rPr sz="2000" dirty="0">
                <a:solidFill>
                  <a:srgbClr val="FFFFFF"/>
                </a:solidFill>
                <a:latin typeface="Arial"/>
                <a:cs typeface="Arial"/>
              </a:rPr>
              <a:t>?</a:t>
            </a:r>
            <a:endParaRPr sz="2000" dirty="0">
              <a:latin typeface="Arial"/>
              <a:cs typeface="Arial"/>
            </a:endParaRPr>
          </a:p>
        </p:txBody>
      </p:sp>
      <p:sp>
        <p:nvSpPr>
          <p:cNvPr id="14" name="Title 1"/>
          <p:cNvSpPr txBox="1">
            <a:spLocks/>
          </p:cNvSpPr>
          <p:nvPr/>
        </p:nvSpPr>
        <p:spPr>
          <a:xfrm>
            <a:off x="440597" y="139350"/>
            <a:ext cx="7772400" cy="83893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b="0" i="0" kern="1200">
                <a:solidFill>
                  <a:schemeClr val="accent4"/>
                </a:solidFill>
                <a:latin typeface="Arial MT Cn Lt"/>
                <a:ea typeface="+mj-ea"/>
                <a:cs typeface="Arial MT Cn Lt"/>
              </a:defRPr>
            </a:lvl1pPr>
          </a:lstStyle>
          <a:p>
            <a:r>
              <a:rPr lang="en-US" sz="3600" dirty="0" smtClean="0">
                <a:solidFill>
                  <a:srgbClr val="007A4D"/>
                </a:solidFill>
              </a:rPr>
              <a:t>CHOICES ON ADAPTATION</a:t>
            </a:r>
            <a:endParaRPr lang="en-US" sz="3600" dirty="0">
              <a:solidFill>
                <a:srgbClr val="007A4D"/>
              </a:solidFill>
            </a:endParaRPr>
          </a:p>
        </p:txBody>
      </p:sp>
      <p:grpSp>
        <p:nvGrpSpPr>
          <p:cNvPr id="13" name="Group 12"/>
          <p:cNvGrpSpPr/>
          <p:nvPr/>
        </p:nvGrpSpPr>
        <p:grpSpPr>
          <a:xfrm>
            <a:off x="2638584" y="3324578"/>
            <a:ext cx="477520" cy="477520"/>
            <a:chOff x="1159813" y="3272033"/>
            <a:chExt cx="477520" cy="477520"/>
          </a:xfrm>
        </p:grpSpPr>
        <p:sp>
          <p:nvSpPr>
            <p:cNvPr id="15"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20"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21" name="object 30"/>
          <p:cNvSpPr/>
          <p:nvPr/>
        </p:nvSpPr>
        <p:spPr>
          <a:xfrm>
            <a:off x="3395598" y="1371600"/>
            <a:ext cx="2359660" cy="1344295"/>
          </a:xfrm>
          <a:custGeom>
            <a:avLst/>
            <a:gdLst/>
            <a:ahLst/>
            <a:cxnLst/>
            <a:rect l="l" t="t" r="r" b="b"/>
            <a:pathLst>
              <a:path w="2359660" h="1344295">
                <a:moveTo>
                  <a:pt x="0" y="1344167"/>
                </a:moveTo>
                <a:lnTo>
                  <a:pt x="2359152" y="1344167"/>
                </a:lnTo>
                <a:lnTo>
                  <a:pt x="2359152" y="0"/>
                </a:lnTo>
                <a:lnTo>
                  <a:pt x="0" y="0"/>
                </a:lnTo>
                <a:lnTo>
                  <a:pt x="0" y="1344167"/>
                </a:lnTo>
                <a:close/>
              </a:path>
            </a:pathLst>
          </a:custGeom>
          <a:solidFill>
            <a:srgbClr val="FDB913"/>
          </a:solidFill>
        </p:spPr>
        <p:txBody>
          <a:bodyPr wrap="square" lIns="0" tIns="0" rIns="0" bIns="0" rtlCol="0">
            <a:spAutoFit/>
          </a:bodyPr>
          <a:lstStyle/>
          <a:p>
            <a:endParaRPr/>
          </a:p>
        </p:txBody>
      </p:sp>
      <p:sp>
        <p:nvSpPr>
          <p:cNvPr id="22" name="object 15"/>
          <p:cNvSpPr/>
          <p:nvPr/>
        </p:nvSpPr>
        <p:spPr>
          <a:xfrm>
            <a:off x="3703317" y="2895600"/>
            <a:ext cx="1645902" cy="672465"/>
          </a:xfrm>
          <a:custGeom>
            <a:avLst/>
            <a:gdLst/>
            <a:ahLst/>
            <a:cxnLst/>
            <a:rect l="l" t="t" r="r" b="b"/>
            <a:pathLst>
              <a:path w="2339340" h="672464">
                <a:moveTo>
                  <a:pt x="0" y="672083"/>
                </a:moveTo>
                <a:lnTo>
                  <a:pt x="2338832" y="672083"/>
                </a:lnTo>
                <a:lnTo>
                  <a:pt x="2338832" y="0"/>
                </a:lnTo>
                <a:lnTo>
                  <a:pt x="0" y="0"/>
                </a:lnTo>
                <a:lnTo>
                  <a:pt x="0" y="672083"/>
                </a:lnTo>
                <a:close/>
              </a:path>
            </a:pathLst>
          </a:custGeom>
          <a:solidFill>
            <a:srgbClr val="FFFFFF"/>
          </a:solidFill>
          <a:ln w="19049">
            <a:solidFill>
              <a:srgbClr val="FDB913"/>
            </a:solidFill>
          </a:ln>
        </p:spPr>
        <p:txBody>
          <a:bodyPr wrap="square" lIns="0" tIns="0" rIns="0" bIns="0" rtlCol="0">
            <a:spAutoFit/>
          </a:bodyPr>
          <a:lstStyle/>
          <a:p>
            <a:endParaRPr/>
          </a:p>
        </p:txBody>
      </p:sp>
      <p:sp>
        <p:nvSpPr>
          <p:cNvPr id="23" name="object 15"/>
          <p:cNvSpPr/>
          <p:nvPr/>
        </p:nvSpPr>
        <p:spPr>
          <a:xfrm>
            <a:off x="3703317" y="3837655"/>
            <a:ext cx="1645902" cy="672465"/>
          </a:xfrm>
          <a:custGeom>
            <a:avLst/>
            <a:gdLst/>
            <a:ahLst/>
            <a:cxnLst/>
            <a:rect l="l" t="t" r="r" b="b"/>
            <a:pathLst>
              <a:path w="2339340" h="672464">
                <a:moveTo>
                  <a:pt x="0" y="672083"/>
                </a:moveTo>
                <a:lnTo>
                  <a:pt x="2338832" y="672083"/>
                </a:lnTo>
                <a:lnTo>
                  <a:pt x="2338832" y="0"/>
                </a:lnTo>
                <a:lnTo>
                  <a:pt x="0" y="0"/>
                </a:lnTo>
                <a:lnTo>
                  <a:pt x="0" y="672083"/>
                </a:lnTo>
                <a:close/>
              </a:path>
            </a:pathLst>
          </a:custGeom>
          <a:solidFill>
            <a:schemeClr val="bg1"/>
          </a:solidFill>
          <a:ln w="19049">
            <a:solidFill>
              <a:srgbClr val="FDB913"/>
            </a:solidFill>
          </a:ln>
        </p:spPr>
        <p:txBody>
          <a:bodyPr wrap="square" lIns="0" tIns="0" rIns="0" bIns="0" rtlCol="0">
            <a:spAutoFit/>
          </a:bodyPr>
          <a:lstStyle/>
          <a:p>
            <a:endParaRPr/>
          </a:p>
        </p:txBody>
      </p:sp>
      <p:sp>
        <p:nvSpPr>
          <p:cNvPr id="24" name="bk object 17"/>
          <p:cNvSpPr/>
          <p:nvPr/>
        </p:nvSpPr>
        <p:spPr>
          <a:xfrm>
            <a:off x="2103146" y="2043683"/>
            <a:ext cx="1256839" cy="1842512"/>
          </a:xfrm>
          <a:custGeom>
            <a:avLst/>
            <a:gdLst/>
            <a:ahLst/>
            <a:cxnLst/>
            <a:rect l="l" t="t" r="r" b="b"/>
            <a:pathLst>
              <a:path w="2410460" h="1837054">
                <a:moveTo>
                  <a:pt x="0" y="1564386"/>
                </a:moveTo>
                <a:lnTo>
                  <a:pt x="0" y="1836915"/>
                </a:lnTo>
                <a:lnTo>
                  <a:pt x="2104567" y="1836915"/>
                </a:lnTo>
                <a:lnTo>
                  <a:pt x="2104567" y="0"/>
                </a:lnTo>
                <a:lnTo>
                  <a:pt x="2410307" y="0"/>
                </a:lnTo>
              </a:path>
            </a:pathLst>
          </a:custGeom>
          <a:ln w="3175">
            <a:solidFill>
              <a:srgbClr val="767661"/>
            </a:solidFill>
          </a:ln>
        </p:spPr>
        <p:txBody>
          <a:bodyPr wrap="square" lIns="0" tIns="0" rIns="0" bIns="0" rtlCol="0">
            <a:spAutoFit/>
          </a:bodyPr>
          <a:lstStyle/>
          <a:p>
            <a:endParaRPr/>
          </a:p>
        </p:txBody>
      </p:sp>
      <p:sp>
        <p:nvSpPr>
          <p:cNvPr id="26" name="object 31"/>
          <p:cNvSpPr txBox="1"/>
          <p:nvPr/>
        </p:nvSpPr>
        <p:spPr>
          <a:xfrm>
            <a:off x="3503500" y="1882143"/>
            <a:ext cx="2143125" cy="314960"/>
          </a:xfrm>
          <a:prstGeom prst="rect">
            <a:avLst/>
          </a:prstGeom>
        </p:spPr>
        <p:txBody>
          <a:bodyPr vert="horz" wrap="square" lIns="0" tIns="0" rIns="0" bIns="0" rtlCol="0">
            <a:spAutoFit/>
          </a:bodyPr>
          <a:lstStyle/>
          <a:p>
            <a:pPr marL="12700" algn="ctr">
              <a:lnSpc>
                <a:spcPct val="100000"/>
              </a:lnSpc>
            </a:pPr>
            <a:r>
              <a:rPr lang="en-US" sz="2000" dirty="0" smtClean="0">
                <a:solidFill>
                  <a:srgbClr val="FFFFFF"/>
                </a:solidFill>
                <a:latin typeface="Arial"/>
                <a:cs typeface="Arial"/>
              </a:rPr>
              <a:t>Political Parity</a:t>
            </a:r>
            <a:endParaRPr sz="2000" dirty="0">
              <a:latin typeface="Arial"/>
              <a:cs typeface="Arial"/>
            </a:endParaRPr>
          </a:p>
        </p:txBody>
      </p:sp>
      <p:sp>
        <p:nvSpPr>
          <p:cNvPr id="28" name="object 13"/>
          <p:cNvSpPr txBox="1"/>
          <p:nvPr/>
        </p:nvSpPr>
        <p:spPr>
          <a:xfrm>
            <a:off x="3861257" y="4066165"/>
            <a:ext cx="1330021" cy="215444"/>
          </a:xfrm>
          <a:prstGeom prst="rect">
            <a:avLst/>
          </a:prstGeom>
        </p:spPr>
        <p:txBody>
          <a:bodyPr vert="horz" wrap="square" lIns="0" tIns="0" rIns="0" bIns="0" rtlCol="0">
            <a:spAutoFit/>
          </a:bodyPr>
          <a:lstStyle/>
          <a:p>
            <a:pPr marL="12700">
              <a:lnSpc>
                <a:spcPct val="100000"/>
              </a:lnSpc>
            </a:pPr>
            <a:r>
              <a:rPr lang="en-US" sz="1400" dirty="0" smtClean="0">
                <a:solidFill>
                  <a:srgbClr val="767661"/>
                </a:solidFill>
                <a:latin typeface="Arial"/>
                <a:cs typeface="Arial"/>
              </a:rPr>
              <a:t>Effort statement</a:t>
            </a:r>
            <a:endParaRPr sz="1400" dirty="0">
              <a:solidFill>
                <a:schemeClr val="tx1">
                  <a:lumMod val="75000"/>
                </a:schemeClr>
              </a:solidFill>
              <a:latin typeface="Arial"/>
              <a:cs typeface="Arial"/>
            </a:endParaRPr>
          </a:p>
        </p:txBody>
      </p:sp>
      <p:grpSp>
        <p:nvGrpSpPr>
          <p:cNvPr id="25" name="Group 24"/>
          <p:cNvGrpSpPr/>
          <p:nvPr/>
        </p:nvGrpSpPr>
        <p:grpSpPr>
          <a:xfrm>
            <a:off x="5208128" y="3213770"/>
            <a:ext cx="477520" cy="477520"/>
            <a:chOff x="1159813" y="3272033"/>
            <a:chExt cx="477520" cy="477520"/>
          </a:xfrm>
        </p:grpSpPr>
        <p:sp>
          <p:nvSpPr>
            <p:cNvPr id="29"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30"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33" name="object 15"/>
          <p:cNvSpPr/>
          <p:nvPr/>
        </p:nvSpPr>
        <p:spPr>
          <a:xfrm>
            <a:off x="7823483" y="4463190"/>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sp>
        <p:nvSpPr>
          <p:cNvPr id="34" name="object 32"/>
          <p:cNvSpPr/>
          <p:nvPr/>
        </p:nvSpPr>
        <p:spPr>
          <a:xfrm>
            <a:off x="6327647" y="1371600"/>
            <a:ext cx="2359660" cy="1344295"/>
          </a:xfrm>
          <a:custGeom>
            <a:avLst/>
            <a:gdLst/>
            <a:ahLst/>
            <a:cxnLst/>
            <a:rect l="l" t="t" r="r" b="b"/>
            <a:pathLst>
              <a:path w="2359659" h="1344295">
                <a:moveTo>
                  <a:pt x="0" y="1344167"/>
                </a:moveTo>
                <a:lnTo>
                  <a:pt x="2359152" y="1344167"/>
                </a:lnTo>
                <a:lnTo>
                  <a:pt x="2359152" y="0"/>
                </a:lnTo>
                <a:lnTo>
                  <a:pt x="0" y="0"/>
                </a:lnTo>
                <a:lnTo>
                  <a:pt x="0" y="1344167"/>
                </a:lnTo>
                <a:close/>
              </a:path>
            </a:pathLst>
          </a:custGeom>
          <a:solidFill>
            <a:srgbClr val="FDB913"/>
          </a:solidFill>
        </p:spPr>
        <p:txBody>
          <a:bodyPr wrap="square" lIns="0" tIns="0" rIns="0" bIns="0" rtlCol="0">
            <a:spAutoFit/>
          </a:bodyPr>
          <a:lstStyle/>
          <a:p>
            <a:endParaRPr/>
          </a:p>
        </p:txBody>
      </p:sp>
      <p:sp>
        <p:nvSpPr>
          <p:cNvPr id="35" name="object 31"/>
          <p:cNvSpPr txBox="1"/>
          <p:nvPr/>
        </p:nvSpPr>
        <p:spPr>
          <a:xfrm>
            <a:off x="6438010" y="1735970"/>
            <a:ext cx="2143125" cy="615553"/>
          </a:xfrm>
          <a:prstGeom prst="rect">
            <a:avLst/>
          </a:prstGeom>
        </p:spPr>
        <p:txBody>
          <a:bodyPr vert="horz" wrap="square" lIns="0" tIns="0" rIns="0" bIns="0" rtlCol="0">
            <a:spAutoFit/>
          </a:bodyPr>
          <a:lstStyle/>
          <a:p>
            <a:pPr marL="12700" algn="ctr">
              <a:lnSpc>
                <a:spcPct val="100000"/>
              </a:lnSpc>
            </a:pPr>
            <a:r>
              <a:rPr lang="en-US" sz="2000" dirty="0" smtClean="0">
                <a:solidFill>
                  <a:schemeClr val="bg1"/>
                </a:solidFill>
                <a:latin typeface="Arial"/>
                <a:cs typeface="Arial"/>
              </a:rPr>
              <a:t>Further Enhancement </a:t>
            </a:r>
            <a:endParaRPr sz="2000" dirty="0">
              <a:solidFill>
                <a:schemeClr val="bg1"/>
              </a:solidFill>
              <a:latin typeface="Arial"/>
              <a:cs typeface="Arial"/>
            </a:endParaRPr>
          </a:p>
        </p:txBody>
      </p:sp>
      <p:sp>
        <p:nvSpPr>
          <p:cNvPr id="37" name="object 15"/>
          <p:cNvSpPr/>
          <p:nvPr/>
        </p:nvSpPr>
        <p:spPr>
          <a:xfrm>
            <a:off x="6776869" y="2989365"/>
            <a:ext cx="1607828" cy="672465"/>
          </a:xfrm>
          <a:custGeom>
            <a:avLst/>
            <a:gdLst/>
            <a:ahLst/>
            <a:cxnLst/>
            <a:rect l="l" t="t" r="r" b="b"/>
            <a:pathLst>
              <a:path w="2339340" h="672464">
                <a:moveTo>
                  <a:pt x="0" y="672083"/>
                </a:moveTo>
                <a:lnTo>
                  <a:pt x="2338832" y="672083"/>
                </a:lnTo>
                <a:lnTo>
                  <a:pt x="2338832" y="0"/>
                </a:lnTo>
                <a:lnTo>
                  <a:pt x="0" y="0"/>
                </a:lnTo>
                <a:lnTo>
                  <a:pt x="0" y="672083"/>
                </a:lnTo>
                <a:close/>
              </a:path>
            </a:pathLst>
          </a:custGeom>
          <a:solidFill>
            <a:srgbClr val="FFFFFF"/>
          </a:solidFill>
          <a:ln w="19049">
            <a:solidFill>
              <a:srgbClr val="FDB913"/>
            </a:solidFill>
          </a:ln>
        </p:spPr>
        <p:txBody>
          <a:bodyPr wrap="square" lIns="0" tIns="0" rIns="0" bIns="0" rtlCol="0">
            <a:spAutoFit/>
          </a:bodyPr>
          <a:lstStyle/>
          <a:p>
            <a:endParaRPr/>
          </a:p>
        </p:txBody>
      </p:sp>
      <p:sp>
        <p:nvSpPr>
          <p:cNvPr id="38" name="object 13"/>
          <p:cNvSpPr txBox="1"/>
          <p:nvPr/>
        </p:nvSpPr>
        <p:spPr>
          <a:xfrm>
            <a:off x="3887557" y="3124875"/>
            <a:ext cx="1330021" cy="215444"/>
          </a:xfrm>
          <a:prstGeom prst="rect">
            <a:avLst/>
          </a:prstGeom>
        </p:spPr>
        <p:txBody>
          <a:bodyPr vert="horz" wrap="square" lIns="0" tIns="0" rIns="0" bIns="0" rtlCol="0">
            <a:spAutoFit/>
          </a:bodyPr>
          <a:lstStyle/>
          <a:p>
            <a:pPr marL="12700" algn="ctr">
              <a:lnSpc>
                <a:spcPct val="100000"/>
              </a:lnSpc>
            </a:pPr>
            <a:r>
              <a:rPr lang="en-US" sz="1400" dirty="0">
                <a:latin typeface="Arial"/>
                <a:cs typeface="Arial"/>
              </a:rPr>
              <a:t>5-year </a:t>
            </a:r>
            <a:r>
              <a:rPr lang="en-US" sz="1400" dirty="0">
                <a:solidFill>
                  <a:srgbClr val="767661"/>
                </a:solidFill>
                <a:latin typeface="Arial"/>
                <a:cs typeface="Arial"/>
              </a:rPr>
              <a:t>c</a:t>
            </a:r>
            <a:r>
              <a:rPr lang="en-US" sz="1400" dirty="0" smtClean="0">
                <a:solidFill>
                  <a:srgbClr val="767661"/>
                </a:solidFill>
                <a:latin typeface="Arial"/>
                <a:cs typeface="Arial"/>
              </a:rPr>
              <a:t>ycle</a:t>
            </a:r>
            <a:endParaRPr sz="1400" dirty="0">
              <a:solidFill>
                <a:schemeClr val="tx1">
                  <a:lumMod val="75000"/>
                </a:schemeClr>
              </a:solidFill>
              <a:latin typeface="Arial"/>
              <a:cs typeface="Arial"/>
            </a:endParaRPr>
          </a:p>
        </p:txBody>
      </p:sp>
      <p:sp>
        <p:nvSpPr>
          <p:cNvPr id="39" name="object 13"/>
          <p:cNvSpPr txBox="1"/>
          <p:nvPr/>
        </p:nvSpPr>
        <p:spPr>
          <a:xfrm>
            <a:off x="7078110" y="3109134"/>
            <a:ext cx="981163" cy="430887"/>
          </a:xfrm>
          <a:prstGeom prst="rect">
            <a:avLst/>
          </a:prstGeom>
        </p:spPr>
        <p:txBody>
          <a:bodyPr vert="horz" wrap="square" lIns="0" tIns="0" rIns="0" bIns="0" rtlCol="0">
            <a:spAutoFit/>
          </a:bodyPr>
          <a:lstStyle/>
          <a:p>
            <a:pPr marL="12700" algn="ctr">
              <a:lnSpc>
                <a:spcPct val="100000"/>
              </a:lnSpc>
            </a:pPr>
            <a:r>
              <a:rPr lang="en-US" sz="1400" dirty="0" smtClean="0">
                <a:latin typeface="Arial"/>
                <a:cs typeface="Arial"/>
              </a:rPr>
              <a:t>MRV </a:t>
            </a:r>
          </a:p>
          <a:p>
            <a:pPr marL="12700" algn="ctr">
              <a:lnSpc>
                <a:spcPct val="100000"/>
              </a:lnSpc>
            </a:pPr>
            <a:r>
              <a:rPr lang="en-US" sz="1400" dirty="0" smtClean="0">
                <a:latin typeface="Arial"/>
                <a:cs typeface="Arial"/>
              </a:rPr>
              <a:t>(or M &amp; E)</a:t>
            </a:r>
            <a:endParaRPr sz="1400" dirty="0">
              <a:latin typeface="Arial"/>
              <a:cs typeface="Arial"/>
            </a:endParaRPr>
          </a:p>
        </p:txBody>
      </p:sp>
      <p:sp>
        <p:nvSpPr>
          <p:cNvPr id="41" name="object 15"/>
          <p:cNvSpPr/>
          <p:nvPr/>
        </p:nvSpPr>
        <p:spPr>
          <a:xfrm>
            <a:off x="6776869" y="3985316"/>
            <a:ext cx="1607828" cy="672465"/>
          </a:xfrm>
          <a:custGeom>
            <a:avLst/>
            <a:gdLst/>
            <a:ahLst/>
            <a:cxnLst/>
            <a:rect l="l" t="t" r="r" b="b"/>
            <a:pathLst>
              <a:path w="2339340" h="672464">
                <a:moveTo>
                  <a:pt x="0" y="672083"/>
                </a:moveTo>
                <a:lnTo>
                  <a:pt x="2338832" y="672083"/>
                </a:lnTo>
                <a:lnTo>
                  <a:pt x="2338832" y="0"/>
                </a:lnTo>
                <a:lnTo>
                  <a:pt x="0" y="0"/>
                </a:lnTo>
                <a:lnTo>
                  <a:pt x="0" y="672083"/>
                </a:lnTo>
                <a:close/>
              </a:path>
            </a:pathLst>
          </a:custGeom>
          <a:solidFill>
            <a:schemeClr val="bg1"/>
          </a:solidFill>
          <a:ln w="19049">
            <a:solidFill>
              <a:srgbClr val="FDB913"/>
            </a:solidFill>
          </a:ln>
        </p:spPr>
        <p:txBody>
          <a:bodyPr wrap="square" lIns="0" tIns="0" rIns="0" bIns="0" rtlCol="0">
            <a:spAutoFit/>
          </a:bodyPr>
          <a:lstStyle/>
          <a:p>
            <a:endParaRPr/>
          </a:p>
        </p:txBody>
      </p:sp>
      <p:sp>
        <p:nvSpPr>
          <p:cNvPr id="42" name="object 13"/>
          <p:cNvSpPr txBox="1"/>
          <p:nvPr/>
        </p:nvSpPr>
        <p:spPr>
          <a:xfrm>
            <a:off x="6738315" y="4086182"/>
            <a:ext cx="1684935" cy="430887"/>
          </a:xfrm>
          <a:prstGeom prst="rect">
            <a:avLst/>
          </a:prstGeom>
        </p:spPr>
        <p:txBody>
          <a:bodyPr vert="horz" wrap="square" lIns="0" tIns="0" rIns="0" bIns="0" rtlCol="0">
            <a:spAutoFit/>
          </a:bodyPr>
          <a:lstStyle/>
          <a:p>
            <a:pPr marL="12700" algn="ctr">
              <a:lnSpc>
                <a:spcPct val="100000"/>
              </a:lnSpc>
            </a:pPr>
            <a:r>
              <a:rPr lang="en-US" sz="1400" dirty="0" smtClean="0">
                <a:solidFill>
                  <a:srgbClr val="767661"/>
                </a:solidFill>
                <a:latin typeface="Arial"/>
                <a:cs typeface="Arial"/>
              </a:rPr>
              <a:t>Adaptation committee </a:t>
            </a:r>
            <a:r>
              <a:rPr lang="en-US" sz="1400" dirty="0">
                <a:solidFill>
                  <a:srgbClr val="767661"/>
                </a:solidFill>
                <a:latin typeface="Arial"/>
                <a:cs typeface="Arial"/>
              </a:rPr>
              <a:t>r</a:t>
            </a:r>
            <a:r>
              <a:rPr lang="en-US" sz="1400" dirty="0" smtClean="0">
                <a:solidFill>
                  <a:srgbClr val="767661"/>
                </a:solidFill>
                <a:latin typeface="Arial"/>
                <a:cs typeface="Arial"/>
              </a:rPr>
              <a:t>ole</a:t>
            </a:r>
            <a:endParaRPr sz="1400" dirty="0">
              <a:solidFill>
                <a:schemeClr val="tx1">
                  <a:lumMod val="75000"/>
                </a:schemeClr>
              </a:solidFill>
              <a:latin typeface="Arial"/>
              <a:cs typeface="Arial"/>
            </a:endParaRPr>
          </a:p>
        </p:txBody>
      </p:sp>
      <p:sp>
        <p:nvSpPr>
          <p:cNvPr id="52" name="object 15"/>
          <p:cNvSpPr/>
          <p:nvPr/>
        </p:nvSpPr>
        <p:spPr>
          <a:xfrm>
            <a:off x="3703317" y="4824511"/>
            <a:ext cx="1645902" cy="672465"/>
          </a:xfrm>
          <a:custGeom>
            <a:avLst/>
            <a:gdLst/>
            <a:ahLst/>
            <a:cxnLst/>
            <a:rect l="l" t="t" r="r" b="b"/>
            <a:pathLst>
              <a:path w="2339340" h="672464">
                <a:moveTo>
                  <a:pt x="0" y="672083"/>
                </a:moveTo>
                <a:lnTo>
                  <a:pt x="2338832" y="672083"/>
                </a:lnTo>
                <a:lnTo>
                  <a:pt x="2338832" y="0"/>
                </a:lnTo>
                <a:lnTo>
                  <a:pt x="0" y="0"/>
                </a:lnTo>
                <a:lnTo>
                  <a:pt x="0" y="672083"/>
                </a:lnTo>
                <a:close/>
              </a:path>
            </a:pathLst>
          </a:custGeom>
          <a:solidFill>
            <a:schemeClr val="bg1"/>
          </a:solidFill>
          <a:ln w="19049">
            <a:solidFill>
              <a:srgbClr val="FDB913"/>
            </a:solidFill>
          </a:ln>
        </p:spPr>
        <p:txBody>
          <a:bodyPr wrap="square" lIns="0" tIns="0" rIns="0" bIns="0" rtlCol="0">
            <a:spAutoFit/>
          </a:bodyPr>
          <a:lstStyle/>
          <a:p>
            <a:endParaRPr/>
          </a:p>
        </p:txBody>
      </p:sp>
      <p:sp>
        <p:nvSpPr>
          <p:cNvPr id="53" name="object 13"/>
          <p:cNvSpPr txBox="1"/>
          <p:nvPr/>
        </p:nvSpPr>
        <p:spPr>
          <a:xfrm>
            <a:off x="3710100" y="5053021"/>
            <a:ext cx="1684935" cy="215444"/>
          </a:xfrm>
          <a:prstGeom prst="rect">
            <a:avLst/>
          </a:prstGeom>
        </p:spPr>
        <p:txBody>
          <a:bodyPr vert="horz" wrap="square" lIns="0" tIns="0" rIns="0" bIns="0" rtlCol="0">
            <a:spAutoFit/>
          </a:bodyPr>
          <a:lstStyle/>
          <a:p>
            <a:pPr marL="12700" algn="ctr">
              <a:lnSpc>
                <a:spcPct val="100000"/>
              </a:lnSpc>
            </a:pPr>
            <a:r>
              <a:rPr lang="en-US" sz="1400" dirty="0" smtClean="0">
                <a:solidFill>
                  <a:srgbClr val="767661"/>
                </a:solidFill>
                <a:latin typeface="Arial"/>
                <a:cs typeface="Arial"/>
              </a:rPr>
              <a:t>50-50 finance </a:t>
            </a:r>
            <a:r>
              <a:rPr lang="en-US" sz="1400" dirty="0">
                <a:solidFill>
                  <a:srgbClr val="767661"/>
                </a:solidFill>
                <a:latin typeface="Arial"/>
                <a:cs typeface="Arial"/>
              </a:rPr>
              <a:t>s</a:t>
            </a:r>
            <a:r>
              <a:rPr lang="en-US" sz="1400" dirty="0" smtClean="0">
                <a:solidFill>
                  <a:srgbClr val="767661"/>
                </a:solidFill>
                <a:latin typeface="Arial"/>
                <a:cs typeface="Arial"/>
              </a:rPr>
              <a:t>plit</a:t>
            </a:r>
            <a:endParaRPr sz="1400" dirty="0">
              <a:solidFill>
                <a:schemeClr val="tx1">
                  <a:lumMod val="75000"/>
                </a:schemeClr>
              </a:solidFill>
              <a:latin typeface="Arial"/>
              <a:cs typeface="Arial"/>
            </a:endParaRPr>
          </a:p>
        </p:txBody>
      </p:sp>
      <p:grpSp>
        <p:nvGrpSpPr>
          <p:cNvPr id="54" name="Group 53"/>
          <p:cNvGrpSpPr/>
          <p:nvPr/>
        </p:nvGrpSpPr>
        <p:grpSpPr>
          <a:xfrm>
            <a:off x="5210758" y="5185486"/>
            <a:ext cx="477520" cy="477520"/>
            <a:chOff x="1159813" y="3272033"/>
            <a:chExt cx="477520" cy="477520"/>
          </a:xfrm>
        </p:grpSpPr>
        <p:sp>
          <p:nvSpPr>
            <p:cNvPr id="55"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56"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57" name="object 19"/>
          <p:cNvSpPr/>
          <p:nvPr/>
        </p:nvSpPr>
        <p:spPr>
          <a:xfrm>
            <a:off x="4552568" y="2712722"/>
            <a:ext cx="45719" cy="182878"/>
          </a:xfrm>
          <a:custGeom>
            <a:avLst/>
            <a:gdLst/>
            <a:ahLst/>
            <a:cxnLst/>
            <a:rect l="l" t="t" r="r" b="b"/>
            <a:pathLst>
              <a:path h="273050">
                <a:moveTo>
                  <a:pt x="0" y="272808"/>
                </a:moveTo>
                <a:lnTo>
                  <a:pt x="0" y="0"/>
                </a:lnTo>
              </a:path>
            </a:pathLst>
          </a:custGeom>
          <a:ln w="9524">
            <a:solidFill>
              <a:srgbClr val="FDB913"/>
            </a:solidFill>
          </a:ln>
        </p:spPr>
        <p:txBody>
          <a:bodyPr wrap="square" lIns="0" tIns="0" rIns="0" bIns="0" rtlCol="0">
            <a:spAutoFit/>
          </a:bodyPr>
          <a:lstStyle/>
          <a:p>
            <a:endParaRPr/>
          </a:p>
        </p:txBody>
      </p:sp>
      <p:sp>
        <p:nvSpPr>
          <p:cNvPr id="58" name="object 19"/>
          <p:cNvSpPr/>
          <p:nvPr/>
        </p:nvSpPr>
        <p:spPr>
          <a:xfrm>
            <a:off x="4545838" y="3575792"/>
            <a:ext cx="91439" cy="274317"/>
          </a:xfrm>
          <a:custGeom>
            <a:avLst/>
            <a:gdLst/>
            <a:ahLst/>
            <a:cxnLst/>
            <a:rect l="l" t="t" r="r" b="b"/>
            <a:pathLst>
              <a:path h="273050">
                <a:moveTo>
                  <a:pt x="0" y="272808"/>
                </a:moveTo>
                <a:lnTo>
                  <a:pt x="0" y="0"/>
                </a:lnTo>
              </a:path>
            </a:pathLst>
          </a:custGeom>
          <a:ln w="9524">
            <a:solidFill>
              <a:srgbClr val="FDB913"/>
            </a:solidFill>
          </a:ln>
        </p:spPr>
        <p:txBody>
          <a:bodyPr wrap="square" lIns="0" tIns="0" rIns="0" bIns="0" rtlCol="0">
            <a:spAutoFit/>
          </a:bodyPr>
          <a:lstStyle/>
          <a:p>
            <a:endParaRPr/>
          </a:p>
        </p:txBody>
      </p:sp>
      <p:sp>
        <p:nvSpPr>
          <p:cNvPr id="59" name="object 19"/>
          <p:cNvSpPr/>
          <p:nvPr/>
        </p:nvSpPr>
        <p:spPr>
          <a:xfrm>
            <a:off x="4549728" y="4517069"/>
            <a:ext cx="91439" cy="306000"/>
          </a:xfrm>
          <a:custGeom>
            <a:avLst/>
            <a:gdLst/>
            <a:ahLst/>
            <a:cxnLst/>
            <a:rect l="l" t="t" r="r" b="b"/>
            <a:pathLst>
              <a:path h="273050">
                <a:moveTo>
                  <a:pt x="0" y="272808"/>
                </a:moveTo>
                <a:lnTo>
                  <a:pt x="0" y="0"/>
                </a:lnTo>
              </a:path>
            </a:pathLst>
          </a:custGeom>
          <a:ln w="9524">
            <a:solidFill>
              <a:srgbClr val="FDB913"/>
            </a:solidFill>
          </a:ln>
        </p:spPr>
        <p:txBody>
          <a:bodyPr wrap="square" lIns="0" tIns="0" rIns="0" bIns="0" rtlCol="0">
            <a:spAutoFit/>
          </a:bodyPr>
          <a:lstStyle/>
          <a:p>
            <a:endParaRPr/>
          </a:p>
        </p:txBody>
      </p:sp>
      <p:sp>
        <p:nvSpPr>
          <p:cNvPr id="61" name="object 19"/>
          <p:cNvSpPr/>
          <p:nvPr/>
        </p:nvSpPr>
        <p:spPr>
          <a:xfrm>
            <a:off x="7568692" y="3671634"/>
            <a:ext cx="91439" cy="306000"/>
          </a:xfrm>
          <a:custGeom>
            <a:avLst/>
            <a:gdLst/>
            <a:ahLst/>
            <a:cxnLst/>
            <a:rect l="l" t="t" r="r" b="b"/>
            <a:pathLst>
              <a:path h="273050">
                <a:moveTo>
                  <a:pt x="0" y="272808"/>
                </a:moveTo>
                <a:lnTo>
                  <a:pt x="0" y="0"/>
                </a:lnTo>
              </a:path>
            </a:pathLst>
          </a:custGeom>
          <a:ln w="9524">
            <a:solidFill>
              <a:srgbClr val="FDB913"/>
            </a:solidFill>
          </a:ln>
        </p:spPr>
        <p:txBody>
          <a:bodyPr wrap="square" lIns="0" tIns="0" rIns="0" bIns="0" rtlCol="0">
            <a:spAutoFit/>
          </a:bodyPr>
          <a:lstStyle/>
          <a:p>
            <a:endParaRPr/>
          </a:p>
        </p:txBody>
      </p:sp>
      <p:sp>
        <p:nvSpPr>
          <p:cNvPr id="62" name="object 19"/>
          <p:cNvSpPr/>
          <p:nvPr/>
        </p:nvSpPr>
        <p:spPr>
          <a:xfrm>
            <a:off x="7568692" y="2671500"/>
            <a:ext cx="91439" cy="306000"/>
          </a:xfrm>
          <a:custGeom>
            <a:avLst/>
            <a:gdLst/>
            <a:ahLst/>
            <a:cxnLst/>
            <a:rect l="l" t="t" r="r" b="b"/>
            <a:pathLst>
              <a:path h="273050">
                <a:moveTo>
                  <a:pt x="0" y="272808"/>
                </a:moveTo>
                <a:lnTo>
                  <a:pt x="0" y="0"/>
                </a:lnTo>
              </a:path>
            </a:pathLst>
          </a:custGeom>
          <a:ln w="9524">
            <a:solidFill>
              <a:srgbClr val="FDB913"/>
            </a:solidFill>
          </a:ln>
        </p:spPr>
        <p:txBody>
          <a:bodyPr wrap="square" lIns="0" tIns="0" rIns="0" bIns="0" rtlCol="0">
            <a:spAutoFit/>
          </a:bodyPr>
          <a:lstStyle/>
          <a:p>
            <a:endParaRPr/>
          </a:p>
        </p:txBody>
      </p:sp>
      <p:sp>
        <p:nvSpPr>
          <p:cNvPr id="67" name="object 15"/>
          <p:cNvSpPr/>
          <p:nvPr/>
        </p:nvSpPr>
        <p:spPr>
          <a:xfrm>
            <a:off x="6776869" y="4954967"/>
            <a:ext cx="1613886" cy="914400"/>
          </a:xfrm>
          <a:custGeom>
            <a:avLst/>
            <a:gdLst/>
            <a:ahLst/>
            <a:cxnLst/>
            <a:rect l="l" t="t" r="r" b="b"/>
            <a:pathLst>
              <a:path w="2339340" h="672464">
                <a:moveTo>
                  <a:pt x="0" y="672083"/>
                </a:moveTo>
                <a:lnTo>
                  <a:pt x="2338832" y="672083"/>
                </a:lnTo>
                <a:lnTo>
                  <a:pt x="2338832" y="0"/>
                </a:lnTo>
                <a:lnTo>
                  <a:pt x="0" y="0"/>
                </a:lnTo>
                <a:lnTo>
                  <a:pt x="0" y="672083"/>
                </a:lnTo>
                <a:close/>
              </a:path>
            </a:pathLst>
          </a:custGeom>
          <a:solidFill>
            <a:schemeClr val="bg1"/>
          </a:solidFill>
          <a:ln w="19049">
            <a:solidFill>
              <a:srgbClr val="FDB913"/>
            </a:solidFill>
          </a:ln>
        </p:spPr>
        <p:txBody>
          <a:bodyPr wrap="square" lIns="0" tIns="0" rIns="0" bIns="0" rtlCol="0">
            <a:spAutoFit/>
          </a:bodyPr>
          <a:lstStyle/>
          <a:p>
            <a:endParaRPr/>
          </a:p>
        </p:txBody>
      </p:sp>
      <p:sp>
        <p:nvSpPr>
          <p:cNvPr id="68" name="object 19"/>
          <p:cNvSpPr/>
          <p:nvPr/>
        </p:nvSpPr>
        <p:spPr>
          <a:xfrm>
            <a:off x="7583812" y="4648967"/>
            <a:ext cx="91439" cy="306000"/>
          </a:xfrm>
          <a:custGeom>
            <a:avLst/>
            <a:gdLst/>
            <a:ahLst/>
            <a:cxnLst/>
            <a:rect l="l" t="t" r="r" b="b"/>
            <a:pathLst>
              <a:path h="273050">
                <a:moveTo>
                  <a:pt x="0" y="272808"/>
                </a:moveTo>
                <a:lnTo>
                  <a:pt x="0" y="0"/>
                </a:lnTo>
              </a:path>
            </a:pathLst>
          </a:custGeom>
          <a:ln w="9524">
            <a:solidFill>
              <a:srgbClr val="FDB913"/>
            </a:solidFill>
          </a:ln>
        </p:spPr>
        <p:txBody>
          <a:bodyPr wrap="square" lIns="0" tIns="0" rIns="0" bIns="0" rtlCol="0">
            <a:spAutoFit/>
          </a:bodyPr>
          <a:lstStyle/>
          <a:p>
            <a:endParaRPr/>
          </a:p>
        </p:txBody>
      </p:sp>
      <p:sp>
        <p:nvSpPr>
          <p:cNvPr id="69" name="object 13"/>
          <p:cNvSpPr txBox="1"/>
          <p:nvPr/>
        </p:nvSpPr>
        <p:spPr>
          <a:xfrm>
            <a:off x="6776869" y="4984193"/>
            <a:ext cx="1613886" cy="861774"/>
          </a:xfrm>
          <a:prstGeom prst="rect">
            <a:avLst/>
          </a:prstGeom>
        </p:spPr>
        <p:txBody>
          <a:bodyPr vert="horz" wrap="square" lIns="0" tIns="0" rIns="0" bIns="0" rtlCol="0">
            <a:spAutoFit/>
          </a:bodyPr>
          <a:lstStyle/>
          <a:p>
            <a:pPr marL="12700" algn="ctr">
              <a:lnSpc>
                <a:spcPct val="100000"/>
              </a:lnSpc>
            </a:pPr>
            <a:r>
              <a:rPr lang="en-US" sz="1400" dirty="0" smtClean="0">
                <a:latin typeface="Arial"/>
                <a:cs typeface="Arial"/>
              </a:rPr>
              <a:t>NAPs undertaken for different temperature scenarios</a:t>
            </a:r>
            <a:endParaRPr sz="1400" dirty="0">
              <a:latin typeface="Arial"/>
              <a:cs typeface="Arial"/>
            </a:endParaRPr>
          </a:p>
        </p:txBody>
      </p:sp>
      <p:grpSp>
        <p:nvGrpSpPr>
          <p:cNvPr id="70" name="Group 69"/>
          <p:cNvGrpSpPr/>
          <p:nvPr/>
        </p:nvGrpSpPr>
        <p:grpSpPr>
          <a:xfrm>
            <a:off x="8207157" y="3340319"/>
            <a:ext cx="477520" cy="477520"/>
            <a:chOff x="1159813" y="3272033"/>
            <a:chExt cx="477520" cy="477520"/>
          </a:xfrm>
        </p:grpSpPr>
        <p:sp>
          <p:nvSpPr>
            <p:cNvPr id="71"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72"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grpSp>
        <p:nvGrpSpPr>
          <p:cNvPr id="73" name="Group 72"/>
          <p:cNvGrpSpPr/>
          <p:nvPr/>
        </p:nvGrpSpPr>
        <p:grpSpPr>
          <a:xfrm>
            <a:off x="8209787" y="5543466"/>
            <a:ext cx="477520" cy="477520"/>
            <a:chOff x="1159813" y="3272033"/>
            <a:chExt cx="477520" cy="477520"/>
          </a:xfrm>
        </p:grpSpPr>
        <p:sp>
          <p:nvSpPr>
            <p:cNvPr id="74"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75"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grpSp>
        <p:nvGrpSpPr>
          <p:cNvPr id="76" name="Group 75"/>
          <p:cNvGrpSpPr/>
          <p:nvPr/>
        </p:nvGrpSpPr>
        <p:grpSpPr>
          <a:xfrm>
            <a:off x="5209443" y="4205623"/>
            <a:ext cx="477520" cy="477520"/>
            <a:chOff x="1159813" y="3272033"/>
            <a:chExt cx="477520" cy="477520"/>
          </a:xfrm>
        </p:grpSpPr>
        <p:sp>
          <p:nvSpPr>
            <p:cNvPr id="77"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78"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grpSp>
        <p:nvGrpSpPr>
          <p:cNvPr id="79" name="Group 78"/>
          <p:cNvGrpSpPr/>
          <p:nvPr/>
        </p:nvGrpSpPr>
        <p:grpSpPr>
          <a:xfrm>
            <a:off x="8208472" y="4337930"/>
            <a:ext cx="477520" cy="477520"/>
            <a:chOff x="1159813" y="3272033"/>
            <a:chExt cx="477520" cy="477520"/>
          </a:xfrm>
        </p:grpSpPr>
        <p:sp>
          <p:nvSpPr>
            <p:cNvPr id="80"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81"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60" name="object 6"/>
          <p:cNvSpPr/>
          <p:nvPr/>
        </p:nvSpPr>
        <p:spPr>
          <a:xfrm>
            <a:off x="3321885" y="2015807"/>
            <a:ext cx="76200" cy="55880"/>
          </a:xfrm>
          <a:custGeom>
            <a:avLst/>
            <a:gdLst/>
            <a:ahLst/>
            <a:cxnLst/>
            <a:rect l="l" t="t" r="r" b="b"/>
            <a:pathLst>
              <a:path w="76200" h="55880">
                <a:moveTo>
                  <a:pt x="0" y="0"/>
                </a:moveTo>
                <a:lnTo>
                  <a:pt x="20523" y="27647"/>
                </a:lnTo>
                <a:lnTo>
                  <a:pt x="0" y="55295"/>
                </a:lnTo>
                <a:lnTo>
                  <a:pt x="75971" y="27647"/>
                </a:lnTo>
                <a:lnTo>
                  <a:pt x="0" y="0"/>
                </a:lnTo>
                <a:close/>
              </a:path>
            </a:pathLst>
          </a:custGeom>
          <a:solidFill>
            <a:srgbClr val="767661"/>
          </a:solidFill>
        </p:spPr>
        <p:txBody>
          <a:bodyPr wrap="square" lIns="0" tIns="0" rIns="0" bIns="0" rtlCol="0">
            <a:spAutoFit/>
          </a:bodyPr>
          <a:lstStyle/>
          <a:p>
            <a:endParaRPr/>
          </a:p>
        </p:txBody>
      </p:sp>
    </p:spTree>
    <p:extLst>
      <p:ext uri="{BB962C8B-B14F-4D97-AF65-F5344CB8AC3E}">
        <p14:creationId xmlns:p14="http://schemas.microsoft.com/office/powerpoint/2010/main" val="3981483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8" name="object 5"/>
          <p:cNvSpPr txBox="1"/>
          <p:nvPr/>
        </p:nvSpPr>
        <p:spPr>
          <a:xfrm>
            <a:off x="635795" y="1882143"/>
            <a:ext cx="2002789" cy="314960"/>
          </a:xfrm>
          <a:prstGeom prst="rect">
            <a:avLst/>
          </a:prstGeom>
        </p:spPr>
        <p:txBody>
          <a:bodyPr vert="horz" wrap="square" lIns="0" tIns="0" rIns="0" bIns="0" rtlCol="0">
            <a:spAutoFit/>
          </a:bodyPr>
          <a:lstStyle/>
          <a:p>
            <a:pPr marL="12700">
              <a:lnSpc>
                <a:spcPct val="100000"/>
              </a:lnSpc>
            </a:pPr>
            <a:r>
              <a:rPr sz="2000" dirty="0">
                <a:solidFill>
                  <a:srgbClr val="FFFFFF"/>
                </a:solidFill>
                <a:latin typeface="Arial"/>
                <a:cs typeface="Arial"/>
              </a:rPr>
              <a:t>Goal</a:t>
            </a:r>
            <a:r>
              <a:rPr sz="2000" spc="-5" dirty="0">
                <a:solidFill>
                  <a:srgbClr val="FFFFFF"/>
                </a:solidFill>
                <a:latin typeface="Arial"/>
                <a:cs typeface="Arial"/>
              </a:rPr>
              <a:t> o</a:t>
            </a:r>
            <a:r>
              <a:rPr sz="2000" dirty="0">
                <a:solidFill>
                  <a:srgbClr val="FFFFFF"/>
                </a:solidFill>
                <a:latin typeface="Arial"/>
                <a:cs typeface="Arial"/>
              </a:rPr>
              <a:t>r </a:t>
            </a:r>
            <a:r>
              <a:rPr sz="2000" spc="-5" dirty="0">
                <a:solidFill>
                  <a:srgbClr val="FFFFFF"/>
                </a:solidFill>
                <a:latin typeface="Arial"/>
                <a:cs typeface="Arial"/>
              </a:rPr>
              <a:t>N</a:t>
            </a:r>
            <a:r>
              <a:rPr sz="2000" dirty="0">
                <a:solidFill>
                  <a:srgbClr val="FFFFFF"/>
                </a:solidFill>
                <a:latin typeface="Arial"/>
                <a:cs typeface="Arial"/>
              </a:rPr>
              <a:t>o Goal?</a:t>
            </a:r>
            <a:endParaRPr sz="2000">
              <a:latin typeface="Arial"/>
              <a:cs typeface="Arial"/>
            </a:endParaRPr>
          </a:p>
        </p:txBody>
      </p:sp>
      <p:sp>
        <p:nvSpPr>
          <p:cNvPr id="9" name="object 8"/>
          <p:cNvSpPr txBox="1"/>
          <p:nvPr/>
        </p:nvSpPr>
        <p:spPr>
          <a:xfrm>
            <a:off x="793790" y="3273015"/>
            <a:ext cx="381635" cy="224790"/>
          </a:xfrm>
          <a:prstGeom prst="rect">
            <a:avLst/>
          </a:prstGeom>
        </p:spPr>
        <p:txBody>
          <a:bodyPr vert="horz" wrap="square" lIns="0" tIns="0" rIns="0" bIns="0" rtlCol="0">
            <a:spAutoFit/>
          </a:bodyPr>
          <a:lstStyle/>
          <a:p>
            <a:pPr marL="12700">
              <a:lnSpc>
                <a:spcPct val="100000"/>
              </a:lnSpc>
            </a:pPr>
            <a:r>
              <a:rPr sz="1400" dirty="0">
                <a:solidFill>
                  <a:srgbClr val="767661"/>
                </a:solidFill>
                <a:latin typeface="Arial"/>
                <a:cs typeface="Arial"/>
              </a:rPr>
              <a:t>YES</a:t>
            </a:r>
            <a:endParaRPr sz="1400">
              <a:latin typeface="Arial"/>
              <a:cs typeface="Arial"/>
            </a:endParaRPr>
          </a:p>
        </p:txBody>
      </p:sp>
      <p:sp>
        <p:nvSpPr>
          <p:cNvPr id="10" name="object 9"/>
          <p:cNvSpPr/>
          <p:nvPr/>
        </p:nvSpPr>
        <p:spPr>
          <a:xfrm>
            <a:off x="457200" y="3050051"/>
            <a:ext cx="1054735" cy="672465"/>
          </a:xfrm>
          <a:custGeom>
            <a:avLst/>
            <a:gdLst/>
            <a:ahLst/>
            <a:cxnLst/>
            <a:rect l="l" t="t" r="r" b="b"/>
            <a:pathLst>
              <a:path w="1054735" h="672464">
                <a:moveTo>
                  <a:pt x="0" y="672083"/>
                </a:moveTo>
                <a:lnTo>
                  <a:pt x="1054354" y="672083"/>
                </a:lnTo>
                <a:lnTo>
                  <a:pt x="1054354" y="0"/>
                </a:lnTo>
                <a:lnTo>
                  <a:pt x="0" y="0"/>
                </a:lnTo>
                <a:lnTo>
                  <a:pt x="0" y="672083"/>
                </a:lnTo>
                <a:close/>
              </a:path>
            </a:pathLst>
          </a:custGeom>
          <a:ln w="19050">
            <a:solidFill>
              <a:srgbClr val="FDB913"/>
            </a:solidFill>
          </a:ln>
        </p:spPr>
        <p:txBody>
          <a:bodyPr wrap="square" lIns="0" tIns="0" rIns="0" bIns="0" rtlCol="0">
            <a:spAutoFit/>
          </a:bodyPr>
          <a:lstStyle/>
          <a:p>
            <a:endParaRPr/>
          </a:p>
        </p:txBody>
      </p:sp>
      <p:sp>
        <p:nvSpPr>
          <p:cNvPr id="11" name="object 10"/>
          <p:cNvSpPr txBox="1"/>
          <p:nvPr/>
        </p:nvSpPr>
        <p:spPr>
          <a:xfrm>
            <a:off x="2136775" y="3273015"/>
            <a:ext cx="292100" cy="224790"/>
          </a:xfrm>
          <a:prstGeom prst="rect">
            <a:avLst/>
          </a:prstGeom>
        </p:spPr>
        <p:txBody>
          <a:bodyPr vert="horz" wrap="square" lIns="0" tIns="0" rIns="0" bIns="0" rtlCol="0">
            <a:spAutoFit/>
          </a:bodyPr>
          <a:lstStyle/>
          <a:p>
            <a:pPr marL="12700">
              <a:lnSpc>
                <a:spcPct val="100000"/>
              </a:lnSpc>
            </a:pPr>
            <a:r>
              <a:rPr sz="1400" spc="-5" dirty="0">
                <a:solidFill>
                  <a:srgbClr val="767661"/>
                </a:solidFill>
                <a:latin typeface="Arial"/>
                <a:cs typeface="Arial"/>
              </a:rPr>
              <a:t>NO</a:t>
            </a:r>
            <a:endParaRPr sz="1400">
              <a:latin typeface="Arial"/>
              <a:cs typeface="Arial"/>
            </a:endParaRPr>
          </a:p>
        </p:txBody>
      </p:sp>
      <p:sp>
        <p:nvSpPr>
          <p:cNvPr id="12" name="object 11"/>
          <p:cNvSpPr/>
          <p:nvPr/>
        </p:nvSpPr>
        <p:spPr>
          <a:xfrm>
            <a:off x="1755648" y="3050051"/>
            <a:ext cx="1054735" cy="672465"/>
          </a:xfrm>
          <a:custGeom>
            <a:avLst/>
            <a:gdLst/>
            <a:ahLst/>
            <a:cxnLst/>
            <a:rect l="l" t="t" r="r" b="b"/>
            <a:pathLst>
              <a:path w="1054735" h="672464">
                <a:moveTo>
                  <a:pt x="0" y="672083"/>
                </a:moveTo>
                <a:lnTo>
                  <a:pt x="1054353" y="672083"/>
                </a:lnTo>
                <a:lnTo>
                  <a:pt x="1054353" y="0"/>
                </a:lnTo>
                <a:lnTo>
                  <a:pt x="0" y="0"/>
                </a:lnTo>
                <a:lnTo>
                  <a:pt x="0" y="672083"/>
                </a:lnTo>
                <a:close/>
              </a:path>
            </a:pathLst>
          </a:custGeom>
          <a:ln w="19050">
            <a:solidFill>
              <a:srgbClr val="FDB913"/>
            </a:solidFill>
          </a:ln>
        </p:spPr>
        <p:txBody>
          <a:bodyPr wrap="square" lIns="0" tIns="0" rIns="0" bIns="0" rtlCol="0">
            <a:spAutoFit/>
          </a:bodyPr>
          <a:lstStyle/>
          <a:p>
            <a:endParaRPr/>
          </a:p>
        </p:txBody>
      </p:sp>
      <p:grpSp>
        <p:nvGrpSpPr>
          <p:cNvPr id="13" name="Group 12"/>
          <p:cNvGrpSpPr/>
          <p:nvPr/>
        </p:nvGrpSpPr>
        <p:grpSpPr>
          <a:xfrm>
            <a:off x="1211170" y="3568065"/>
            <a:ext cx="477520" cy="477520"/>
            <a:chOff x="1159813" y="3272033"/>
            <a:chExt cx="477520" cy="477520"/>
          </a:xfrm>
        </p:grpSpPr>
        <p:sp>
          <p:nvSpPr>
            <p:cNvPr id="14"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15"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16" name="object 18"/>
          <p:cNvSpPr/>
          <p:nvPr/>
        </p:nvSpPr>
        <p:spPr>
          <a:xfrm>
            <a:off x="952703" y="2956454"/>
            <a:ext cx="1325880" cy="103505"/>
          </a:xfrm>
          <a:custGeom>
            <a:avLst/>
            <a:gdLst/>
            <a:ahLst/>
            <a:cxnLst/>
            <a:rect l="l" t="t" r="r" b="b"/>
            <a:pathLst>
              <a:path w="1325880" h="103505">
                <a:moveTo>
                  <a:pt x="0" y="103124"/>
                </a:moveTo>
                <a:lnTo>
                  <a:pt x="0" y="0"/>
                </a:lnTo>
                <a:lnTo>
                  <a:pt x="1325359" y="0"/>
                </a:lnTo>
                <a:lnTo>
                  <a:pt x="1325359" y="103124"/>
                </a:lnTo>
              </a:path>
            </a:pathLst>
          </a:custGeom>
          <a:ln w="9525">
            <a:solidFill>
              <a:srgbClr val="FDB913"/>
            </a:solidFill>
          </a:ln>
        </p:spPr>
        <p:txBody>
          <a:bodyPr wrap="square" lIns="0" tIns="0" rIns="0" bIns="0" rtlCol="0">
            <a:spAutoFit/>
          </a:bodyPr>
          <a:lstStyle/>
          <a:p>
            <a:endParaRPr/>
          </a:p>
        </p:txBody>
      </p:sp>
      <p:sp>
        <p:nvSpPr>
          <p:cNvPr id="17" name="object 19"/>
          <p:cNvSpPr/>
          <p:nvPr/>
        </p:nvSpPr>
        <p:spPr>
          <a:xfrm>
            <a:off x="1615382" y="2678881"/>
            <a:ext cx="0" cy="273050"/>
          </a:xfrm>
          <a:custGeom>
            <a:avLst/>
            <a:gdLst/>
            <a:ahLst/>
            <a:cxnLst/>
            <a:rect l="l" t="t" r="r" b="b"/>
            <a:pathLst>
              <a:path h="273050">
                <a:moveTo>
                  <a:pt x="0" y="272808"/>
                </a:moveTo>
                <a:lnTo>
                  <a:pt x="0" y="0"/>
                </a:lnTo>
              </a:path>
            </a:pathLst>
          </a:custGeom>
          <a:ln w="9524">
            <a:solidFill>
              <a:srgbClr val="FDB913"/>
            </a:solidFill>
          </a:ln>
        </p:spPr>
        <p:txBody>
          <a:bodyPr wrap="square" lIns="0" tIns="0" rIns="0" bIns="0" rtlCol="0">
            <a:spAutoFit/>
          </a:bodyPr>
          <a:lstStyle/>
          <a:p>
            <a:endParaRPr/>
          </a:p>
        </p:txBody>
      </p:sp>
      <p:sp>
        <p:nvSpPr>
          <p:cNvPr id="19" name="object 29"/>
          <p:cNvSpPr txBox="1"/>
          <p:nvPr/>
        </p:nvSpPr>
        <p:spPr>
          <a:xfrm>
            <a:off x="635795" y="1882143"/>
            <a:ext cx="2002789" cy="314960"/>
          </a:xfrm>
          <a:prstGeom prst="rect">
            <a:avLst/>
          </a:prstGeom>
        </p:spPr>
        <p:txBody>
          <a:bodyPr vert="horz" wrap="square" lIns="0" tIns="0" rIns="0" bIns="0" rtlCol="0">
            <a:spAutoFit/>
          </a:bodyPr>
          <a:lstStyle/>
          <a:p>
            <a:pPr marL="12700">
              <a:lnSpc>
                <a:spcPct val="100000"/>
              </a:lnSpc>
            </a:pPr>
            <a:r>
              <a:rPr sz="2000" dirty="0">
                <a:solidFill>
                  <a:srgbClr val="FFFFFF"/>
                </a:solidFill>
                <a:latin typeface="Arial"/>
                <a:cs typeface="Arial"/>
              </a:rPr>
              <a:t>Goal</a:t>
            </a:r>
            <a:r>
              <a:rPr sz="2000" spc="-5" dirty="0">
                <a:solidFill>
                  <a:srgbClr val="FFFFFF"/>
                </a:solidFill>
                <a:latin typeface="Arial"/>
                <a:cs typeface="Arial"/>
              </a:rPr>
              <a:t> o</a:t>
            </a:r>
            <a:r>
              <a:rPr sz="2000" dirty="0">
                <a:solidFill>
                  <a:srgbClr val="FFFFFF"/>
                </a:solidFill>
                <a:latin typeface="Arial"/>
                <a:cs typeface="Arial"/>
              </a:rPr>
              <a:t>r </a:t>
            </a:r>
            <a:r>
              <a:rPr sz="2000" spc="-5" dirty="0">
                <a:solidFill>
                  <a:srgbClr val="FFFFFF"/>
                </a:solidFill>
                <a:latin typeface="Arial"/>
                <a:cs typeface="Arial"/>
              </a:rPr>
              <a:t>N</a:t>
            </a:r>
            <a:r>
              <a:rPr sz="2000" dirty="0">
                <a:solidFill>
                  <a:srgbClr val="FFFFFF"/>
                </a:solidFill>
                <a:latin typeface="Arial"/>
                <a:cs typeface="Arial"/>
              </a:rPr>
              <a:t>o Goal?</a:t>
            </a:r>
            <a:endParaRPr sz="2000" dirty="0">
              <a:latin typeface="Arial"/>
              <a:cs typeface="Arial"/>
            </a:endParaRPr>
          </a:p>
        </p:txBody>
      </p:sp>
      <p:sp>
        <p:nvSpPr>
          <p:cNvPr id="34" name="bk object 18"/>
          <p:cNvSpPr/>
          <p:nvPr/>
        </p:nvSpPr>
        <p:spPr>
          <a:xfrm>
            <a:off x="3319398" y="2027296"/>
            <a:ext cx="76200" cy="55880"/>
          </a:xfrm>
          <a:custGeom>
            <a:avLst/>
            <a:gdLst/>
            <a:ahLst/>
            <a:cxnLst/>
            <a:rect l="l" t="t" r="r" b="b"/>
            <a:pathLst>
              <a:path w="76200" h="55880">
                <a:moveTo>
                  <a:pt x="0" y="0"/>
                </a:moveTo>
                <a:lnTo>
                  <a:pt x="20523" y="27647"/>
                </a:lnTo>
                <a:lnTo>
                  <a:pt x="0" y="55295"/>
                </a:lnTo>
                <a:lnTo>
                  <a:pt x="75971" y="27647"/>
                </a:lnTo>
                <a:lnTo>
                  <a:pt x="0" y="0"/>
                </a:lnTo>
                <a:close/>
              </a:path>
            </a:pathLst>
          </a:custGeom>
          <a:solidFill>
            <a:srgbClr val="767661"/>
          </a:solidFill>
        </p:spPr>
        <p:txBody>
          <a:bodyPr wrap="square" lIns="0" tIns="0" rIns="0" bIns="0" rtlCol="0">
            <a:spAutoFit/>
          </a:bodyPr>
          <a:lstStyle/>
          <a:p>
            <a:endParaRPr/>
          </a:p>
        </p:txBody>
      </p:sp>
      <p:sp>
        <p:nvSpPr>
          <p:cNvPr id="28" name="Title 1"/>
          <p:cNvSpPr txBox="1">
            <a:spLocks/>
          </p:cNvSpPr>
          <p:nvPr/>
        </p:nvSpPr>
        <p:spPr>
          <a:xfrm>
            <a:off x="440597" y="139350"/>
            <a:ext cx="7772400" cy="83893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b="0" i="0" kern="1200">
                <a:solidFill>
                  <a:schemeClr val="accent4"/>
                </a:solidFill>
                <a:latin typeface="Arial MT Cn Lt"/>
                <a:ea typeface="+mj-ea"/>
                <a:cs typeface="Arial MT Cn Lt"/>
              </a:defRPr>
            </a:lvl1pPr>
          </a:lstStyle>
          <a:p>
            <a:r>
              <a:rPr lang="en-US" sz="3600" dirty="0" smtClean="0">
                <a:solidFill>
                  <a:srgbClr val="007A4D"/>
                </a:solidFill>
              </a:rPr>
              <a:t>CHOICES ON LOSS &amp; DAMAGE</a:t>
            </a:r>
            <a:endParaRPr lang="en-US" sz="3600" dirty="0">
              <a:solidFill>
                <a:srgbClr val="007A4D"/>
              </a:solidFill>
            </a:endParaRPr>
          </a:p>
        </p:txBody>
      </p:sp>
      <p:grpSp>
        <p:nvGrpSpPr>
          <p:cNvPr id="29" name="Group 28"/>
          <p:cNvGrpSpPr/>
          <p:nvPr/>
        </p:nvGrpSpPr>
        <p:grpSpPr>
          <a:xfrm>
            <a:off x="457503" y="1362230"/>
            <a:ext cx="2359660" cy="1344295"/>
            <a:chOff x="457200" y="1371600"/>
            <a:chExt cx="2359660" cy="1344295"/>
          </a:xfrm>
        </p:grpSpPr>
        <p:sp>
          <p:nvSpPr>
            <p:cNvPr id="30" name="object 28"/>
            <p:cNvSpPr/>
            <p:nvPr/>
          </p:nvSpPr>
          <p:spPr>
            <a:xfrm>
              <a:off x="457200" y="1371600"/>
              <a:ext cx="2359660" cy="1344295"/>
            </a:xfrm>
            <a:custGeom>
              <a:avLst/>
              <a:gdLst/>
              <a:ahLst/>
              <a:cxnLst/>
              <a:rect l="l" t="t" r="r" b="b"/>
              <a:pathLst>
                <a:path w="2359660" h="1344295">
                  <a:moveTo>
                    <a:pt x="0" y="1344167"/>
                  </a:moveTo>
                  <a:lnTo>
                    <a:pt x="2359152" y="1344167"/>
                  </a:lnTo>
                  <a:lnTo>
                    <a:pt x="2359152" y="0"/>
                  </a:lnTo>
                  <a:lnTo>
                    <a:pt x="0" y="0"/>
                  </a:lnTo>
                  <a:lnTo>
                    <a:pt x="0" y="1344167"/>
                  </a:lnTo>
                  <a:close/>
                </a:path>
              </a:pathLst>
            </a:custGeom>
            <a:solidFill>
              <a:srgbClr val="FDB913"/>
            </a:solidFill>
          </p:spPr>
          <p:txBody>
            <a:bodyPr wrap="square" lIns="0" tIns="0" rIns="0" bIns="0" rtlCol="0">
              <a:spAutoFit/>
            </a:bodyPr>
            <a:lstStyle/>
            <a:p>
              <a:endParaRPr/>
            </a:p>
          </p:txBody>
        </p:sp>
        <p:sp>
          <p:nvSpPr>
            <p:cNvPr id="31" name="object 29"/>
            <p:cNvSpPr txBox="1"/>
            <p:nvPr/>
          </p:nvSpPr>
          <p:spPr>
            <a:xfrm>
              <a:off x="538961" y="1735970"/>
              <a:ext cx="2209800" cy="615553"/>
            </a:xfrm>
            <a:prstGeom prst="rect">
              <a:avLst/>
            </a:prstGeom>
          </p:spPr>
          <p:txBody>
            <a:bodyPr vert="horz" wrap="square" lIns="0" tIns="0" rIns="0" bIns="0" rtlCol="0">
              <a:spAutoFit/>
            </a:bodyPr>
            <a:lstStyle/>
            <a:p>
              <a:pPr marL="12700" algn="ctr">
                <a:lnSpc>
                  <a:spcPct val="100000"/>
                </a:lnSpc>
              </a:pPr>
              <a:r>
                <a:rPr lang="en-US" sz="2000" dirty="0" smtClean="0">
                  <a:solidFill>
                    <a:srgbClr val="FFFFFF"/>
                  </a:solidFill>
                  <a:latin typeface="Arial"/>
                  <a:cs typeface="Arial"/>
                </a:rPr>
                <a:t>Is Loss &amp; Damage in the Agreement?</a:t>
              </a:r>
              <a:endParaRPr sz="2000" dirty="0">
                <a:latin typeface="Arial"/>
                <a:cs typeface="Arial"/>
              </a:endParaRPr>
            </a:p>
          </p:txBody>
        </p:sp>
      </p:grpSp>
      <p:grpSp>
        <p:nvGrpSpPr>
          <p:cNvPr id="2" name="Group 1"/>
          <p:cNvGrpSpPr/>
          <p:nvPr/>
        </p:nvGrpSpPr>
        <p:grpSpPr>
          <a:xfrm>
            <a:off x="3395598" y="1371600"/>
            <a:ext cx="2372742" cy="4177665"/>
            <a:chOff x="3395598" y="1371600"/>
            <a:chExt cx="2372742" cy="4177665"/>
          </a:xfrm>
        </p:grpSpPr>
        <p:sp>
          <p:nvSpPr>
            <p:cNvPr id="6" name="object 3"/>
            <p:cNvSpPr/>
            <p:nvPr/>
          </p:nvSpPr>
          <p:spPr>
            <a:xfrm>
              <a:off x="4572000" y="2438400"/>
              <a:ext cx="45719" cy="1676400"/>
            </a:xfrm>
            <a:custGeom>
              <a:avLst/>
              <a:gdLst/>
              <a:ahLst/>
              <a:cxnLst/>
              <a:rect l="l" t="t" r="r" b="b"/>
              <a:pathLst>
                <a:path h="229870">
                  <a:moveTo>
                    <a:pt x="0" y="0"/>
                  </a:moveTo>
                  <a:lnTo>
                    <a:pt x="0" y="229743"/>
                  </a:lnTo>
                </a:path>
              </a:pathLst>
            </a:custGeom>
            <a:ln w="9525">
              <a:solidFill>
                <a:srgbClr val="FDB913"/>
              </a:solidFill>
            </a:ln>
          </p:spPr>
          <p:txBody>
            <a:bodyPr wrap="square" lIns="0" tIns="0" rIns="0" bIns="0" rtlCol="0">
              <a:spAutoFit/>
            </a:bodyPr>
            <a:lstStyle/>
            <a:p>
              <a:endParaRPr/>
            </a:p>
          </p:txBody>
        </p:sp>
        <p:sp>
          <p:nvSpPr>
            <p:cNvPr id="7" name="object 15"/>
            <p:cNvSpPr/>
            <p:nvPr/>
          </p:nvSpPr>
          <p:spPr>
            <a:xfrm>
              <a:off x="3429000" y="2895600"/>
              <a:ext cx="2339340" cy="672465"/>
            </a:xfrm>
            <a:custGeom>
              <a:avLst/>
              <a:gdLst/>
              <a:ahLst/>
              <a:cxnLst/>
              <a:rect l="l" t="t" r="r" b="b"/>
              <a:pathLst>
                <a:path w="2339340" h="672464">
                  <a:moveTo>
                    <a:pt x="0" y="672083"/>
                  </a:moveTo>
                  <a:lnTo>
                    <a:pt x="2338832" y="672083"/>
                  </a:lnTo>
                  <a:lnTo>
                    <a:pt x="2338832" y="0"/>
                  </a:lnTo>
                  <a:lnTo>
                    <a:pt x="0" y="0"/>
                  </a:lnTo>
                  <a:lnTo>
                    <a:pt x="0" y="672083"/>
                  </a:lnTo>
                  <a:close/>
                </a:path>
              </a:pathLst>
            </a:custGeom>
            <a:solidFill>
              <a:srgbClr val="FFFFFF"/>
            </a:solidFill>
            <a:ln w="19049">
              <a:solidFill>
                <a:srgbClr val="FDB913"/>
              </a:solidFill>
            </a:ln>
          </p:spPr>
          <p:txBody>
            <a:bodyPr wrap="square" lIns="0" tIns="0" rIns="0" bIns="0" rtlCol="0">
              <a:spAutoFit/>
            </a:bodyPr>
            <a:lstStyle/>
            <a:p>
              <a:endParaRPr/>
            </a:p>
          </p:txBody>
        </p:sp>
        <p:sp>
          <p:nvSpPr>
            <p:cNvPr id="20" name="object 30"/>
            <p:cNvSpPr/>
            <p:nvPr/>
          </p:nvSpPr>
          <p:spPr>
            <a:xfrm>
              <a:off x="3395598" y="1371600"/>
              <a:ext cx="2359660" cy="1344295"/>
            </a:xfrm>
            <a:custGeom>
              <a:avLst/>
              <a:gdLst/>
              <a:ahLst/>
              <a:cxnLst/>
              <a:rect l="l" t="t" r="r" b="b"/>
              <a:pathLst>
                <a:path w="2359660" h="1344295">
                  <a:moveTo>
                    <a:pt x="0" y="1344167"/>
                  </a:moveTo>
                  <a:lnTo>
                    <a:pt x="2359152" y="1344167"/>
                  </a:lnTo>
                  <a:lnTo>
                    <a:pt x="2359152" y="0"/>
                  </a:lnTo>
                  <a:lnTo>
                    <a:pt x="0" y="0"/>
                  </a:lnTo>
                  <a:lnTo>
                    <a:pt x="0" y="1344167"/>
                  </a:lnTo>
                  <a:close/>
                </a:path>
              </a:pathLst>
            </a:custGeom>
            <a:solidFill>
              <a:srgbClr val="FDB913"/>
            </a:solidFill>
          </p:spPr>
          <p:txBody>
            <a:bodyPr wrap="square" lIns="0" tIns="0" rIns="0" bIns="0" rtlCol="0">
              <a:spAutoFit/>
            </a:bodyPr>
            <a:lstStyle/>
            <a:p>
              <a:endParaRPr/>
            </a:p>
          </p:txBody>
        </p:sp>
        <p:sp>
          <p:nvSpPr>
            <p:cNvPr id="21" name="object 31"/>
            <p:cNvSpPr txBox="1"/>
            <p:nvPr/>
          </p:nvSpPr>
          <p:spPr>
            <a:xfrm>
              <a:off x="3661536" y="1747460"/>
              <a:ext cx="1874267" cy="615553"/>
            </a:xfrm>
            <a:prstGeom prst="rect">
              <a:avLst/>
            </a:prstGeom>
          </p:spPr>
          <p:txBody>
            <a:bodyPr vert="horz" wrap="square" lIns="0" tIns="0" rIns="0" bIns="0" rtlCol="0">
              <a:spAutoFit/>
            </a:bodyPr>
            <a:lstStyle/>
            <a:p>
              <a:pPr marL="12700" algn="ctr">
                <a:lnSpc>
                  <a:spcPct val="100000"/>
                </a:lnSpc>
              </a:pPr>
              <a:r>
                <a:rPr lang="en-US" sz="2000" dirty="0" smtClean="0">
                  <a:solidFill>
                    <a:srgbClr val="FFFFFF"/>
                  </a:solidFill>
                  <a:latin typeface="Arial"/>
                  <a:cs typeface="Arial"/>
                </a:rPr>
                <a:t>What is the vehicle?</a:t>
              </a:r>
              <a:endParaRPr sz="2000" dirty="0">
                <a:latin typeface="Arial"/>
                <a:cs typeface="Arial"/>
              </a:endParaRPr>
            </a:p>
          </p:txBody>
        </p:sp>
        <p:sp>
          <p:nvSpPr>
            <p:cNvPr id="25" name="object 13"/>
            <p:cNvSpPr txBox="1"/>
            <p:nvPr/>
          </p:nvSpPr>
          <p:spPr>
            <a:xfrm>
              <a:off x="3957461" y="3016388"/>
              <a:ext cx="1274796" cy="430887"/>
            </a:xfrm>
            <a:prstGeom prst="rect">
              <a:avLst/>
            </a:prstGeom>
          </p:spPr>
          <p:txBody>
            <a:bodyPr vert="horz" wrap="square" lIns="0" tIns="0" rIns="0" bIns="0" rtlCol="0">
              <a:spAutoFit/>
            </a:bodyPr>
            <a:lstStyle/>
            <a:p>
              <a:pPr marL="12700" algn="ctr">
                <a:lnSpc>
                  <a:spcPct val="100000"/>
                </a:lnSpc>
              </a:pPr>
              <a:r>
                <a:rPr lang="en-US" sz="1400" dirty="0">
                  <a:solidFill>
                    <a:srgbClr val="767661"/>
                  </a:solidFill>
                  <a:latin typeface="Arial"/>
                  <a:cs typeface="Arial"/>
                </a:rPr>
                <a:t>E</a:t>
              </a:r>
              <a:r>
                <a:rPr lang="en-US" sz="1400" dirty="0" smtClean="0">
                  <a:solidFill>
                    <a:srgbClr val="767661"/>
                  </a:solidFill>
                  <a:latin typeface="Arial"/>
                  <a:cs typeface="Arial"/>
                </a:rPr>
                <a:t>xtend the WIM beyond 2016</a:t>
              </a:r>
              <a:endParaRPr sz="1400" dirty="0">
                <a:solidFill>
                  <a:schemeClr val="tx1">
                    <a:lumMod val="75000"/>
                  </a:schemeClr>
                </a:solidFill>
                <a:latin typeface="Arial"/>
                <a:cs typeface="Arial"/>
              </a:endParaRPr>
            </a:p>
          </p:txBody>
        </p:sp>
        <p:sp>
          <p:nvSpPr>
            <p:cNvPr id="26" name="object 15"/>
            <p:cNvSpPr/>
            <p:nvPr/>
          </p:nvSpPr>
          <p:spPr>
            <a:xfrm>
              <a:off x="3429000" y="3886200"/>
              <a:ext cx="2339340" cy="672465"/>
            </a:xfrm>
            <a:custGeom>
              <a:avLst/>
              <a:gdLst/>
              <a:ahLst/>
              <a:cxnLst/>
              <a:rect l="l" t="t" r="r" b="b"/>
              <a:pathLst>
                <a:path w="2339340" h="672464">
                  <a:moveTo>
                    <a:pt x="0" y="672083"/>
                  </a:moveTo>
                  <a:lnTo>
                    <a:pt x="2338832" y="672083"/>
                  </a:lnTo>
                  <a:lnTo>
                    <a:pt x="2338832" y="0"/>
                  </a:lnTo>
                  <a:lnTo>
                    <a:pt x="0" y="0"/>
                  </a:lnTo>
                  <a:lnTo>
                    <a:pt x="0" y="672083"/>
                  </a:lnTo>
                  <a:close/>
                </a:path>
              </a:pathLst>
            </a:custGeom>
            <a:solidFill>
              <a:schemeClr val="bg1"/>
            </a:solidFill>
            <a:ln w="19049">
              <a:solidFill>
                <a:srgbClr val="FDB913"/>
              </a:solidFill>
            </a:ln>
          </p:spPr>
          <p:txBody>
            <a:bodyPr wrap="square" lIns="0" tIns="0" rIns="0" bIns="0" rtlCol="0">
              <a:spAutoFit/>
            </a:bodyPr>
            <a:lstStyle/>
            <a:p>
              <a:endParaRPr/>
            </a:p>
          </p:txBody>
        </p:sp>
        <p:sp>
          <p:nvSpPr>
            <p:cNvPr id="27" name="object 17"/>
            <p:cNvSpPr txBox="1"/>
            <p:nvPr/>
          </p:nvSpPr>
          <p:spPr>
            <a:xfrm>
              <a:off x="3720486" y="4114800"/>
              <a:ext cx="1794465" cy="215444"/>
            </a:xfrm>
            <a:prstGeom prst="rect">
              <a:avLst/>
            </a:prstGeom>
          </p:spPr>
          <p:txBody>
            <a:bodyPr vert="horz" wrap="square" lIns="0" tIns="0" rIns="0" bIns="0" rtlCol="0">
              <a:spAutoFit/>
            </a:bodyPr>
            <a:lstStyle/>
            <a:p>
              <a:pPr marL="12700">
                <a:lnSpc>
                  <a:spcPct val="100000"/>
                </a:lnSpc>
              </a:pPr>
              <a:r>
                <a:rPr lang="en-US" sz="1400" dirty="0">
                  <a:solidFill>
                    <a:srgbClr val="767661"/>
                  </a:solidFill>
                  <a:latin typeface="Arial"/>
                  <a:cs typeface="Arial"/>
                </a:rPr>
                <a:t>C</a:t>
              </a:r>
              <a:r>
                <a:rPr lang="en-US" sz="1400" dirty="0" smtClean="0">
                  <a:solidFill>
                    <a:srgbClr val="767661"/>
                  </a:solidFill>
                  <a:latin typeface="Arial"/>
                  <a:cs typeface="Arial"/>
                </a:rPr>
                <a:t>ompensation regime</a:t>
              </a:r>
              <a:endParaRPr sz="1400" dirty="0">
                <a:latin typeface="Arial"/>
                <a:cs typeface="Arial"/>
              </a:endParaRPr>
            </a:p>
          </p:txBody>
        </p:sp>
        <p:sp>
          <p:nvSpPr>
            <p:cNvPr id="37" name="object 15"/>
            <p:cNvSpPr/>
            <p:nvPr/>
          </p:nvSpPr>
          <p:spPr>
            <a:xfrm>
              <a:off x="3429000" y="4876800"/>
              <a:ext cx="2339340" cy="672465"/>
            </a:xfrm>
            <a:custGeom>
              <a:avLst/>
              <a:gdLst/>
              <a:ahLst/>
              <a:cxnLst/>
              <a:rect l="l" t="t" r="r" b="b"/>
              <a:pathLst>
                <a:path w="2339340" h="672464">
                  <a:moveTo>
                    <a:pt x="0" y="672083"/>
                  </a:moveTo>
                  <a:lnTo>
                    <a:pt x="2338832" y="672083"/>
                  </a:lnTo>
                  <a:lnTo>
                    <a:pt x="2338832" y="0"/>
                  </a:lnTo>
                  <a:lnTo>
                    <a:pt x="0" y="0"/>
                  </a:lnTo>
                  <a:lnTo>
                    <a:pt x="0" y="672083"/>
                  </a:lnTo>
                  <a:close/>
                </a:path>
              </a:pathLst>
            </a:custGeom>
            <a:solidFill>
              <a:schemeClr val="bg1"/>
            </a:solidFill>
            <a:ln w="19049">
              <a:solidFill>
                <a:srgbClr val="FDB913"/>
              </a:solidFill>
            </a:ln>
          </p:spPr>
          <p:txBody>
            <a:bodyPr wrap="square" lIns="0" tIns="0" rIns="0" bIns="0" rtlCol="0">
              <a:spAutoFit/>
            </a:bodyPr>
            <a:lstStyle/>
            <a:p>
              <a:endParaRPr/>
            </a:p>
          </p:txBody>
        </p:sp>
        <p:sp>
          <p:nvSpPr>
            <p:cNvPr id="39" name="object 19"/>
            <p:cNvSpPr/>
            <p:nvPr/>
          </p:nvSpPr>
          <p:spPr>
            <a:xfrm flipH="1">
              <a:off x="4526281" y="4558665"/>
              <a:ext cx="45719" cy="318135"/>
            </a:xfrm>
            <a:custGeom>
              <a:avLst/>
              <a:gdLst/>
              <a:ahLst/>
              <a:cxnLst/>
              <a:rect l="l" t="t" r="r" b="b"/>
              <a:pathLst>
                <a:path h="273050">
                  <a:moveTo>
                    <a:pt x="0" y="272808"/>
                  </a:moveTo>
                  <a:lnTo>
                    <a:pt x="0" y="0"/>
                  </a:lnTo>
                </a:path>
              </a:pathLst>
            </a:custGeom>
            <a:ln w="9524">
              <a:solidFill>
                <a:srgbClr val="FDB913"/>
              </a:solidFill>
            </a:ln>
          </p:spPr>
          <p:txBody>
            <a:bodyPr wrap="square" lIns="0" tIns="0" rIns="0" bIns="0" rtlCol="0">
              <a:spAutoFit/>
            </a:bodyPr>
            <a:lstStyle/>
            <a:p>
              <a:endParaRPr/>
            </a:p>
          </p:txBody>
        </p:sp>
        <p:sp>
          <p:nvSpPr>
            <p:cNvPr id="40" name="object 17"/>
            <p:cNvSpPr txBox="1"/>
            <p:nvPr/>
          </p:nvSpPr>
          <p:spPr>
            <a:xfrm>
              <a:off x="3735115" y="5109702"/>
              <a:ext cx="1794465" cy="215444"/>
            </a:xfrm>
            <a:prstGeom prst="rect">
              <a:avLst/>
            </a:prstGeom>
          </p:spPr>
          <p:txBody>
            <a:bodyPr vert="horz" wrap="square" lIns="0" tIns="0" rIns="0" bIns="0" rtlCol="0">
              <a:spAutoFit/>
            </a:bodyPr>
            <a:lstStyle/>
            <a:p>
              <a:pPr marL="12700" algn="ctr">
                <a:lnSpc>
                  <a:spcPct val="100000"/>
                </a:lnSpc>
              </a:pPr>
              <a:r>
                <a:rPr lang="en-US" sz="1400" dirty="0">
                  <a:solidFill>
                    <a:srgbClr val="767661"/>
                  </a:solidFill>
                  <a:latin typeface="Arial"/>
                  <a:cs typeface="Arial"/>
                </a:rPr>
                <a:t>S</a:t>
              </a:r>
              <a:r>
                <a:rPr lang="en-US" sz="1400" dirty="0" smtClean="0">
                  <a:solidFill>
                    <a:srgbClr val="767661"/>
                  </a:solidFill>
                  <a:latin typeface="Arial"/>
                  <a:cs typeface="Arial"/>
                </a:rPr>
                <a:t>pecific requirements </a:t>
              </a:r>
              <a:endParaRPr sz="1400" dirty="0">
                <a:latin typeface="Arial"/>
                <a:cs typeface="Arial"/>
              </a:endParaRPr>
            </a:p>
          </p:txBody>
        </p:sp>
      </p:grpSp>
      <p:grpSp>
        <p:nvGrpSpPr>
          <p:cNvPr id="38" name="Group 37"/>
          <p:cNvGrpSpPr/>
          <p:nvPr/>
        </p:nvGrpSpPr>
        <p:grpSpPr>
          <a:xfrm>
            <a:off x="6345393" y="1383090"/>
            <a:ext cx="2359660" cy="3187065"/>
            <a:chOff x="6327647" y="1371600"/>
            <a:chExt cx="2359660" cy="3187065"/>
          </a:xfrm>
        </p:grpSpPr>
        <p:sp>
          <p:nvSpPr>
            <p:cNvPr id="42" name="object 32"/>
            <p:cNvSpPr/>
            <p:nvPr/>
          </p:nvSpPr>
          <p:spPr>
            <a:xfrm>
              <a:off x="6327647" y="1371600"/>
              <a:ext cx="2359660" cy="1344295"/>
            </a:xfrm>
            <a:custGeom>
              <a:avLst/>
              <a:gdLst/>
              <a:ahLst/>
              <a:cxnLst/>
              <a:rect l="l" t="t" r="r" b="b"/>
              <a:pathLst>
                <a:path w="2359659" h="1344295">
                  <a:moveTo>
                    <a:pt x="0" y="1344167"/>
                  </a:moveTo>
                  <a:lnTo>
                    <a:pt x="2359152" y="1344167"/>
                  </a:lnTo>
                  <a:lnTo>
                    <a:pt x="2359152" y="0"/>
                  </a:lnTo>
                  <a:lnTo>
                    <a:pt x="0" y="0"/>
                  </a:lnTo>
                  <a:lnTo>
                    <a:pt x="0" y="1344167"/>
                  </a:lnTo>
                  <a:close/>
                </a:path>
              </a:pathLst>
            </a:custGeom>
            <a:solidFill>
              <a:srgbClr val="FDB913"/>
            </a:solidFill>
          </p:spPr>
          <p:txBody>
            <a:bodyPr wrap="square" lIns="0" tIns="0" rIns="0" bIns="0" rtlCol="0">
              <a:spAutoFit/>
            </a:bodyPr>
            <a:lstStyle/>
            <a:p>
              <a:endParaRPr/>
            </a:p>
          </p:txBody>
        </p:sp>
        <p:sp>
          <p:nvSpPr>
            <p:cNvPr id="43" name="object 3"/>
            <p:cNvSpPr/>
            <p:nvPr/>
          </p:nvSpPr>
          <p:spPr>
            <a:xfrm>
              <a:off x="7467600" y="2438400"/>
              <a:ext cx="45719" cy="1676400"/>
            </a:xfrm>
            <a:custGeom>
              <a:avLst/>
              <a:gdLst/>
              <a:ahLst/>
              <a:cxnLst/>
              <a:rect l="l" t="t" r="r" b="b"/>
              <a:pathLst>
                <a:path h="229870">
                  <a:moveTo>
                    <a:pt x="0" y="0"/>
                  </a:moveTo>
                  <a:lnTo>
                    <a:pt x="0" y="229743"/>
                  </a:lnTo>
                </a:path>
              </a:pathLst>
            </a:custGeom>
            <a:ln w="9525">
              <a:solidFill>
                <a:srgbClr val="FDB913"/>
              </a:solidFill>
            </a:ln>
          </p:spPr>
          <p:txBody>
            <a:bodyPr wrap="square" lIns="0" tIns="0" rIns="0" bIns="0" rtlCol="0">
              <a:spAutoFit/>
            </a:bodyPr>
            <a:lstStyle/>
            <a:p>
              <a:endParaRPr/>
            </a:p>
          </p:txBody>
        </p:sp>
        <p:sp>
          <p:nvSpPr>
            <p:cNvPr id="44" name="object 15"/>
            <p:cNvSpPr/>
            <p:nvPr/>
          </p:nvSpPr>
          <p:spPr>
            <a:xfrm>
              <a:off x="6337808" y="2935985"/>
              <a:ext cx="2339340" cy="672465"/>
            </a:xfrm>
            <a:custGeom>
              <a:avLst/>
              <a:gdLst/>
              <a:ahLst/>
              <a:cxnLst/>
              <a:rect l="l" t="t" r="r" b="b"/>
              <a:pathLst>
                <a:path w="2339340" h="672464">
                  <a:moveTo>
                    <a:pt x="0" y="672083"/>
                  </a:moveTo>
                  <a:lnTo>
                    <a:pt x="2338832" y="672083"/>
                  </a:lnTo>
                  <a:lnTo>
                    <a:pt x="2338832" y="0"/>
                  </a:lnTo>
                  <a:lnTo>
                    <a:pt x="0" y="0"/>
                  </a:lnTo>
                  <a:lnTo>
                    <a:pt x="0" y="672083"/>
                  </a:lnTo>
                  <a:close/>
                </a:path>
              </a:pathLst>
            </a:custGeom>
            <a:solidFill>
              <a:srgbClr val="FFFFFF"/>
            </a:solidFill>
            <a:ln w="19049">
              <a:solidFill>
                <a:srgbClr val="FDB913"/>
              </a:solidFill>
            </a:ln>
          </p:spPr>
          <p:txBody>
            <a:bodyPr wrap="square" lIns="0" tIns="0" rIns="0" bIns="0" rtlCol="0">
              <a:spAutoFit/>
            </a:bodyPr>
            <a:lstStyle/>
            <a:p>
              <a:endParaRPr/>
            </a:p>
          </p:txBody>
        </p:sp>
        <p:sp>
          <p:nvSpPr>
            <p:cNvPr id="45" name="object 15"/>
            <p:cNvSpPr/>
            <p:nvPr/>
          </p:nvSpPr>
          <p:spPr>
            <a:xfrm>
              <a:off x="6337808" y="3886200"/>
              <a:ext cx="2339340" cy="672465"/>
            </a:xfrm>
            <a:custGeom>
              <a:avLst/>
              <a:gdLst/>
              <a:ahLst/>
              <a:cxnLst/>
              <a:rect l="l" t="t" r="r" b="b"/>
              <a:pathLst>
                <a:path w="2339340" h="672464">
                  <a:moveTo>
                    <a:pt x="0" y="672083"/>
                  </a:moveTo>
                  <a:lnTo>
                    <a:pt x="2338832" y="672083"/>
                  </a:lnTo>
                  <a:lnTo>
                    <a:pt x="2338832" y="0"/>
                  </a:lnTo>
                  <a:lnTo>
                    <a:pt x="0" y="0"/>
                  </a:lnTo>
                  <a:lnTo>
                    <a:pt x="0" y="672083"/>
                  </a:lnTo>
                  <a:close/>
                </a:path>
              </a:pathLst>
            </a:custGeom>
            <a:solidFill>
              <a:srgbClr val="FFFFFF"/>
            </a:solidFill>
            <a:ln w="19049">
              <a:solidFill>
                <a:srgbClr val="FDB913"/>
              </a:solidFill>
            </a:ln>
          </p:spPr>
          <p:txBody>
            <a:bodyPr wrap="square" lIns="0" tIns="0" rIns="0" bIns="0" rtlCol="0">
              <a:spAutoFit/>
            </a:bodyPr>
            <a:lstStyle/>
            <a:p>
              <a:endParaRPr/>
            </a:p>
          </p:txBody>
        </p:sp>
        <p:sp>
          <p:nvSpPr>
            <p:cNvPr id="46" name="object 14"/>
            <p:cNvSpPr txBox="1"/>
            <p:nvPr/>
          </p:nvSpPr>
          <p:spPr>
            <a:xfrm>
              <a:off x="6365495" y="3074295"/>
              <a:ext cx="2275794" cy="430887"/>
            </a:xfrm>
            <a:prstGeom prst="rect">
              <a:avLst/>
            </a:prstGeom>
          </p:spPr>
          <p:txBody>
            <a:bodyPr vert="horz" wrap="square" lIns="0" tIns="0" rIns="0" bIns="0" rtlCol="0">
              <a:spAutoFit/>
            </a:bodyPr>
            <a:lstStyle/>
            <a:p>
              <a:pPr marL="12700" algn="ctr">
                <a:lnSpc>
                  <a:spcPct val="100000"/>
                </a:lnSpc>
              </a:pPr>
              <a:r>
                <a:rPr lang="en-US" sz="1400" dirty="0">
                  <a:solidFill>
                    <a:srgbClr val="767661"/>
                  </a:solidFill>
                  <a:latin typeface="Arial"/>
                  <a:cs typeface="Arial"/>
                </a:rPr>
                <a:t>A</a:t>
              </a:r>
              <a:r>
                <a:rPr lang="en-US" sz="1400" dirty="0" smtClean="0">
                  <a:solidFill>
                    <a:srgbClr val="767661"/>
                  </a:solidFill>
                  <a:latin typeface="Arial"/>
                  <a:cs typeface="Arial"/>
                </a:rPr>
                <a:t>ccelerate work under </a:t>
              </a:r>
              <a:br>
                <a:rPr lang="en-US" sz="1400" dirty="0" smtClean="0">
                  <a:solidFill>
                    <a:srgbClr val="767661"/>
                  </a:solidFill>
                  <a:latin typeface="Arial"/>
                  <a:cs typeface="Arial"/>
                </a:rPr>
              </a:br>
              <a:r>
                <a:rPr lang="en-US" sz="1400" dirty="0" smtClean="0">
                  <a:solidFill>
                    <a:srgbClr val="767661"/>
                  </a:solidFill>
                  <a:latin typeface="Arial"/>
                  <a:cs typeface="Arial"/>
                </a:rPr>
                <a:t>the WIM</a:t>
              </a:r>
              <a:endParaRPr sz="1400" dirty="0">
                <a:latin typeface="Arial"/>
                <a:cs typeface="Arial"/>
              </a:endParaRPr>
            </a:p>
          </p:txBody>
        </p:sp>
        <p:sp>
          <p:nvSpPr>
            <p:cNvPr id="47" name="object 20"/>
            <p:cNvSpPr txBox="1"/>
            <p:nvPr/>
          </p:nvSpPr>
          <p:spPr>
            <a:xfrm>
              <a:off x="6459070" y="4006988"/>
              <a:ext cx="2030001" cy="430887"/>
            </a:xfrm>
            <a:prstGeom prst="rect">
              <a:avLst/>
            </a:prstGeom>
          </p:spPr>
          <p:txBody>
            <a:bodyPr vert="horz" wrap="square" lIns="0" tIns="0" rIns="0" bIns="0" rtlCol="0">
              <a:spAutoFit/>
            </a:bodyPr>
            <a:lstStyle/>
            <a:p>
              <a:pPr marL="12700" algn="ctr">
                <a:lnSpc>
                  <a:spcPct val="100000"/>
                </a:lnSpc>
              </a:pPr>
              <a:r>
                <a:rPr lang="en-US" sz="1400" spc="-5" dirty="0">
                  <a:solidFill>
                    <a:srgbClr val="767661"/>
                  </a:solidFill>
                  <a:latin typeface="Arial"/>
                  <a:cs typeface="Arial"/>
                </a:rPr>
                <a:t>A</a:t>
              </a:r>
              <a:r>
                <a:rPr lang="en-US" sz="1400" spc="-5" dirty="0" smtClean="0">
                  <a:solidFill>
                    <a:srgbClr val="767661"/>
                  </a:solidFill>
                  <a:latin typeface="Arial"/>
                  <a:cs typeface="Arial"/>
                </a:rPr>
                <a:t>dditional research and scoping studies or pilots</a:t>
              </a:r>
              <a:endParaRPr sz="1400" dirty="0">
                <a:latin typeface="Arial"/>
                <a:cs typeface="Arial"/>
              </a:endParaRPr>
            </a:p>
          </p:txBody>
        </p:sp>
        <p:sp>
          <p:nvSpPr>
            <p:cNvPr id="48" name="object 31"/>
            <p:cNvSpPr txBox="1"/>
            <p:nvPr/>
          </p:nvSpPr>
          <p:spPr>
            <a:xfrm>
              <a:off x="6477000" y="1752600"/>
              <a:ext cx="2143125" cy="615553"/>
            </a:xfrm>
            <a:prstGeom prst="rect">
              <a:avLst/>
            </a:prstGeom>
          </p:spPr>
          <p:txBody>
            <a:bodyPr vert="horz" wrap="square" lIns="0" tIns="0" rIns="0" bIns="0" rtlCol="0">
              <a:spAutoFit/>
            </a:bodyPr>
            <a:lstStyle/>
            <a:p>
              <a:pPr marL="12700" algn="ctr">
                <a:lnSpc>
                  <a:spcPct val="100000"/>
                </a:lnSpc>
              </a:pPr>
              <a:r>
                <a:rPr lang="en-US" sz="2000" kern="0" dirty="0" smtClean="0">
                  <a:solidFill>
                    <a:prstClr val="white"/>
                  </a:solidFill>
                  <a:latin typeface="Arial"/>
                  <a:ea typeface="+mj-ea"/>
                  <a:cs typeface="Arial"/>
                </a:rPr>
                <a:t>What are the functions?</a:t>
              </a:r>
              <a:endParaRPr sz="2000" dirty="0">
                <a:latin typeface="Arial"/>
                <a:cs typeface="Arial"/>
              </a:endParaRPr>
            </a:p>
          </p:txBody>
        </p:sp>
      </p:grpSp>
      <p:grpSp>
        <p:nvGrpSpPr>
          <p:cNvPr id="63" name="Group 62"/>
          <p:cNvGrpSpPr/>
          <p:nvPr/>
        </p:nvGrpSpPr>
        <p:grpSpPr>
          <a:xfrm>
            <a:off x="8487193" y="3385883"/>
            <a:ext cx="477520" cy="477520"/>
            <a:chOff x="1159813" y="3272033"/>
            <a:chExt cx="477520" cy="477520"/>
          </a:xfrm>
        </p:grpSpPr>
        <p:sp>
          <p:nvSpPr>
            <p:cNvPr id="64"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65"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grpSp>
        <p:nvGrpSpPr>
          <p:cNvPr id="66" name="Group 65"/>
          <p:cNvGrpSpPr/>
          <p:nvPr/>
        </p:nvGrpSpPr>
        <p:grpSpPr>
          <a:xfrm>
            <a:off x="8476664" y="4363760"/>
            <a:ext cx="477520" cy="477520"/>
            <a:chOff x="1159813" y="3272033"/>
            <a:chExt cx="477520" cy="477520"/>
          </a:xfrm>
        </p:grpSpPr>
        <p:sp>
          <p:nvSpPr>
            <p:cNvPr id="67"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68"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grpSp>
        <p:nvGrpSpPr>
          <p:cNvPr id="49" name="Group 48"/>
          <p:cNvGrpSpPr/>
          <p:nvPr/>
        </p:nvGrpSpPr>
        <p:grpSpPr>
          <a:xfrm>
            <a:off x="5608067" y="3370814"/>
            <a:ext cx="477520" cy="477520"/>
            <a:chOff x="1159813" y="3272033"/>
            <a:chExt cx="477520" cy="477520"/>
          </a:xfrm>
        </p:grpSpPr>
        <p:sp>
          <p:nvSpPr>
            <p:cNvPr id="50"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51"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cxnSp>
        <p:nvCxnSpPr>
          <p:cNvPr id="4" name="Straight Connector 3"/>
          <p:cNvCxnSpPr/>
          <p:nvPr/>
        </p:nvCxnSpPr>
        <p:spPr>
          <a:xfrm>
            <a:off x="952703" y="3723640"/>
            <a:ext cx="0" cy="616745"/>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952703" y="4340385"/>
            <a:ext cx="2095297" cy="0"/>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flipV="1">
            <a:off x="3048000" y="2055236"/>
            <a:ext cx="0" cy="2285149"/>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a:off x="3048000" y="2055236"/>
            <a:ext cx="347598" cy="0"/>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a:xfrm>
            <a:off x="5781290" y="3217966"/>
            <a:ext cx="216978" cy="0"/>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a:xfrm flipV="1">
            <a:off x="5998268" y="2059780"/>
            <a:ext cx="0" cy="1158186"/>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a:xfrm>
            <a:off x="5998268" y="2059365"/>
            <a:ext cx="347598" cy="0"/>
          </a:xfrm>
          <a:prstGeom prst="line">
            <a:avLst/>
          </a:prstGeom>
          <a:ln w="3175"/>
          <a:effectLst/>
        </p:spPr>
        <p:style>
          <a:lnRef idx="2">
            <a:schemeClr val="dk1"/>
          </a:lnRef>
          <a:fillRef idx="0">
            <a:schemeClr val="dk1"/>
          </a:fillRef>
          <a:effectRef idx="1">
            <a:schemeClr val="dk1"/>
          </a:effectRef>
          <a:fontRef idx="minor">
            <a:schemeClr val="tx1"/>
          </a:fontRef>
        </p:style>
      </p:cxnSp>
      <p:sp>
        <p:nvSpPr>
          <p:cNvPr id="72" name="bk object 18"/>
          <p:cNvSpPr/>
          <p:nvPr/>
        </p:nvSpPr>
        <p:spPr>
          <a:xfrm>
            <a:off x="6275539" y="2034377"/>
            <a:ext cx="76200" cy="55880"/>
          </a:xfrm>
          <a:custGeom>
            <a:avLst/>
            <a:gdLst/>
            <a:ahLst/>
            <a:cxnLst/>
            <a:rect l="l" t="t" r="r" b="b"/>
            <a:pathLst>
              <a:path w="76200" h="55880">
                <a:moveTo>
                  <a:pt x="0" y="0"/>
                </a:moveTo>
                <a:lnTo>
                  <a:pt x="20523" y="27647"/>
                </a:lnTo>
                <a:lnTo>
                  <a:pt x="0" y="55295"/>
                </a:lnTo>
                <a:lnTo>
                  <a:pt x="75971" y="27647"/>
                </a:lnTo>
                <a:lnTo>
                  <a:pt x="0" y="0"/>
                </a:lnTo>
                <a:close/>
              </a:path>
            </a:pathLst>
          </a:custGeom>
          <a:solidFill>
            <a:srgbClr val="767661"/>
          </a:solidFill>
        </p:spPr>
        <p:txBody>
          <a:bodyPr wrap="square" lIns="0" tIns="0" rIns="0" bIns="0" rtlCol="0">
            <a:spAutoFit/>
          </a:bodyPr>
          <a:lstStyle/>
          <a:p>
            <a:endParaRPr/>
          </a:p>
        </p:txBody>
      </p:sp>
    </p:spTree>
    <p:extLst>
      <p:ext uri="{BB962C8B-B14F-4D97-AF65-F5344CB8AC3E}">
        <p14:creationId xmlns:p14="http://schemas.microsoft.com/office/powerpoint/2010/main" val="2357806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596" y="139350"/>
            <a:ext cx="8309703" cy="838937"/>
          </a:xfrm>
        </p:spPr>
        <p:txBody>
          <a:bodyPr anchor="t">
            <a:normAutofit fontScale="90000"/>
          </a:bodyPr>
          <a:lstStyle/>
          <a:p>
            <a:r>
              <a:rPr lang="en-US" sz="3600" dirty="0" smtClean="0">
                <a:solidFill>
                  <a:srgbClr val="007A4D"/>
                </a:solidFill>
              </a:rPr>
              <a:t>ELEMENTS OF ADDITIONAL COOPERATIVE ACTION</a:t>
            </a:r>
            <a:endParaRPr lang="en-US" sz="3600" dirty="0">
              <a:solidFill>
                <a:srgbClr val="007A4D"/>
              </a:solidFill>
            </a:endParaRPr>
          </a:p>
        </p:txBody>
      </p:sp>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96264" y="1143025"/>
            <a:ext cx="8351472" cy="5073729"/>
          </a:xfrm>
          <a:prstGeom prst="roundRect">
            <a:avLst/>
          </a:prstGeom>
          <a:solidFill>
            <a:schemeClr val="accent4">
              <a:lumMod val="40000"/>
              <a:lumOff val="60000"/>
            </a:schemeClr>
          </a:solidFill>
        </p:spPr>
        <p:txBody>
          <a:bodyPr wrap="square" rtlCol="0">
            <a:spAutoFit/>
          </a:bodyPr>
          <a:lstStyle/>
          <a:p>
            <a:pPr marL="285750" lvl="0" indent="-285750">
              <a:buFont typeface="Arial" panose="020B0604020202020204" pitchFamily="34" charset="0"/>
              <a:buChar char="•"/>
            </a:pPr>
            <a:r>
              <a:rPr lang="en-US" sz="2400" dirty="0">
                <a:solidFill>
                  <a:schemeClr val="bg1">
                    <a:lumMod val="10000"/>
                  </a:schemeClr>
                </a:solidFill>
                <a:latin typeface="Arial" panose="020B0604020202020204" pitchFamily="34" charset="0"/>
                <a:cs typeface="Arial" panose="020B0604020202020204" pitchFamily="34" charset="0"/>
              </a:rPr>
              <a:t>Parties </a:t>
            </a:r>
            <a:r>
              <a:rPr lang="en-US" sz="2400" dirty="0" smtClean="0">
                <a:solidFill>
                  <a:schemeClr val="bg1">
                    <a:lumMod val="10000"/>
                  </a:schemeClr>
                </a:solidFill>
                <a:latin typeface="Arial" panose="020B0604020202020204" pitchFamily="34" charset="0"/>
                <a:cs typeface="Arial" panose="020B0604020202020204" pitchFamily="34" charset="0"/>
              </a:rPr>
              <a:t>may </a:t>
            </a:r>
            <a:r>
              <a:rPr lang="en-US" sz="2400" dirty="0">
                <a:solidFill>
                  <a:schemeClr val="bg1">
                    <a:lumMod val="10000"/>
                  </a:schemeClr>
                </a:solidFill>
                <a:latin typeface="Arial" panose="020B0604020202020204" pitchFamily="34" charset="0"/>
                <a:cs typeface="Arial" panose="020B0604020202020204" pitchFamily="34" charset="0"/>
              </a:rPr>
              <a:t>prepare, communicate and implement joint agreements </a:t>
            </a:r>
            <a:r>
              <a:rPr lang="en-US" sz="2400" dirty="0" smtClean="0">
                <a:solidFill>
                  <a:schemeClr val="bg1">
                    <a:lumMod val="10000"/>
                  </a:schemeClr>
                </a:solidFill>
                <a:latin typeface="Arial" panose="020B0604020202020204" pitchFamily="34" charset="0"/>
                <a:cs typeface="Arial" panose="020B0604020202020204" pitchFamily="34" charset="0"/>
              </a:rPr>
              <a:t>to cooperate on actions that </a:t>
            </a:r>
            <a:r>
              <a:rPr lang="en-US" sz="2400" dirty="0">
                <a:solidFill>
                  <a:schemeClr val="bg1">
                    <a:lumMod val="10000"/>
                  </a:schemeClr>
                </a:solidFill>
                <a:latin typeface="Arial" panose="020B0604020202020204" pitchFamily="34" charset="0"/>
                <a:cs typeface="Arial" panose="020B0604020202020204" pitchFamily="34" charset="0"/>
              </a:rPr>
              <a:t>represent a </a:t>
            </a:r>
            <a:r>
              <a:rPr lang="en-US" sz="2400" dirty="0" smtClean="0">
                <a:solidFill>
                  <a:schemeClr val="bg1">
                    <a:lumMod val="10000"/>
                  </a:schemeClr>
                </a:solidFill>
                <a:latin typeface="Arial" panose="020B0604020202020204" pitchFamily="34" charset="0"/>
                <a:cs typeface="Arial" panose="020B0604020202020204" pitchFamily="34" charset="0"/>
              </a:rPr>
              <a:t>progression</a:t>
            </a:r>
          </a:p>
          <a:p>
            <a:pPr marL="285750" lvl="0" indent="-285750">
              <a:buFont typeface="Arial" panose="020B0604020202020204" pitchFamily="34" charset="0"/>
              <a:buChar char="•"/>
            </a:pPr>
            <a:endParaRPr lang="en-US" sz="2400" dirty="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400" dirty="0" smtClean="0">
                <a:solidFill>
                  <a:schemeClr val="bg1">
                    <a:lumMod val="10000"/>
                  </a:schemeClr>
                </a:solidFill>
                <a:latin typeface="Arial" panose="020B0604020202020204" pitchFamily="34" charset="0"/>
                <a:cs typeface="Arial" panose="020B0604020202020204" pitchFamily="34" charset="0"/>
              </a:rPr>
              <a:t>These supplementary actions may include non-state actors</a:t>
            </a:r>
          </a:p>
          <a:p>
            <a:pPr marL="285750" lvl="0" indent="-285750">
              <a:buFont typeface="Arial" panose="020B0604020202020204" pitchFamily="34" charset="0"/>
              <a:buChar char="•"/>
            </a:pPr>
            <a:endParaRPr lang="en-US" sz="2400" dirty="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400" dirty="0" smtClean="0">
                <a:solidFill>
                  <a:schemeClr val="bg1">
                    <a:lumMod val="10000"/>
                  </a:schemeClr>
                </a:solidFill>
                <a:latin typeface="Arial" panose="020B0604020202020204" pitchFamily="34" charset="0"/>
                <a:cs typeface="Arial" panose="020B0604020202020204" pitchFamily="34" charset="0"/>
              </a:rPr>
              <a:t>Parties may work with other international organizations in pursuit of cooperative action</a:t>
            </a:r>
          </a:p>
          <a:p>
            <a:pPr lvl="0"/>
            <a:endParaRPr lang="en-US" sz="2400" dirty="0" smtClean="0">
              <a:solidFill>
                <a:srgbClr val="3B3C36"/>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400" dirty="0">
                <a:solidFill>
                  <a:srgbClr val="3B3C36"/>
                </a:solidFill>
                <a:latin typeface="+mj-lt"/>
                <a:cs typeface="Arial" panose="020B0604020202020204" pitchFamily="34" charset="0"/>
              </a:rPr>
              <a:t>Guidelines for recognition and </a:t>
            </a:r>
            <a:r>
              <a:rPr lang="pt-BR" sz="2400" dirty="0">
                <a:solidFill>
                  <a:srgbClr val="3B3C36"/>
                </a:solidFill>
                <a:latin typeface="+mj-lt"/>
              </a:rPr>
              <a:t>contributions by subnational and non-State actors</a:t>
            </a:r>
            <a:r>
              <a:rPr lang="pt-BR" sz="2800" dirty="0">
                <a:solidFill>
                  <a:srgbClr val="FF0000"/>
                </a:solidFill>
                <a:latin typeface="+mj-lt"/>
              </a:rPr>
              <a:t> </a:t>
            </a:r>
            <a:endParaRPr lang="en-US" sz="2400" dirty="0" smtClean="0">
              <a:solidFill>
                <a:schemeClr val="bg1">
                  <a:lumMod val="10000"/>
                </a:schemeClr>
              </a:solidFill>
              <a:latin typeface="+mj-lt"/>
              <a:cs typeface="Arial" panose="020B0604020202020204" pitchFamily="34" charset="0"/>
            </a:endParaRPr>
          </a:p>
        </p:txBody>
      </p:sp>
    </p:spTree>
    <p:extLst>
      <p:ext uri="{BB962C8B-B14F-4D97-AF65-F5344CB8AC3E}">
        <p14:creationId xmlns:p14="http://schemas.microsoft.com/office/powerpoint/2010/main" val="849619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aphicFrame>
        <p:nvGraphicFramePr>
          <p:cNvPr id="8" name="Diagram 7"/>
          <p:cNvGraphicFramePr/>
          <p:nvPr>
            <p:extLst/>
          </p:nvPr>
        </p:nvGraphicFramePr>
        <p:xfrm>
          <a:off x="2057400" y="1371600"/>
          <a:ext cx="5181600" cy="40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676400" y="2060334"/>
            <a:ext cx="1676400" cy="2862322"/>
          </a:xfrm>
          <a:prstGeom prst="rect">
            <a:avLst/>
          </a:prstGeom>
          <a:solidFill>
            <a:schemeClr val="accent4">
              <a:lumMod val="40000"/>
              <a:lumOff val="60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rPr>
              <a:t>Inputs:</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prstClr val="black"/>
                </a:solidFill>
                <a:effectLst/>
                <a:uLnTx/>
                <a:uFillTx/>
                <a:latin typeface="Calibri"/>
              </a:rPr>
              <a:t>N</a:t>
            </a:r>
            <a:r>
              <a:rPr kumimoji="0" lang="en-US" sz="1800" b="0" i="0" u="none" strike="noStrike" kern="0" cap="none" spc="0" normalizeH="0" baseline="0" noProof="0" dirty="0" smtClean="0">
                <a:ln>
                  <a:noFill/>
                </a:ln>
                <a:solidFill>
                  <a:prstClr val="black"/>
                </a:solidFill>
                <a:effectLst/>
                <a:uLnTx/>
                <a:uFillTx/>
                <a:latin typeface="Calibri"/>
              </a:rPr>
              <a:t>ational reports</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smtClean="0">
                <a:ln>
                  <a:noFill/>
                </a:ln>
                <a:solidFill>
                  <a:prstClr val="black"/>
                </a:solidFill>
                <a:effectLst/>
                <a:uLnTx/>
                <a:uFillTx/>
                <a:latin typeface="Calibri"/>
              </a:rPr>
              <a:t>Biennial assessments</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smtClean="0">
                <a:ln>
                  <a:noFill/>
                </a:ln>
                <a:solidFill>
                  <a:prstClr val="black"/>
                </a:solidFill>
                <a:effectLst/>
                <a:uLnTx/>
                <a:uFillTx/>
                <a:latin typeface="Calibri"/>
              </a:rPr>
              <a:t>Reports by financial Institutions</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smtClean="0">
                <a:ln>
                  <a:noFill/>
                </a:ln>
                <a:solidFill>
                  <a:prstClr val="black"/>
                </a:solidFill>
                <a:effectLst/>
                <a:uLnTx/>
                <a:uFillTx/>
                <a:latin typeface="Calibri"/>
              </a:rPr>
              <a:t>Equity Framework</a:t>
            </a:r>
            <a:endParaRPr kumimoji="0" lang="en-US" sz="1800" b="0" i="0" u="none" strike="noStrike" kern="0" cap="none" spc="0" normalizeH="0" baseline="0" noProof="0" dirty="0">
              <a:ln>
                <a:noFill/>
              </a:ln>
              <a:solidFill>
                <a:prstClr val="black"/>
              </a:solidFill>
              <a:effectLst/>
              <a:uLnTx/>
              <a:uFillTx/>
              <a:latin typeface="Calibri"/>
            </a:endParaRPr>
          </a:p>
        </p:txBody>
      </p:sp>
      <p:sp>
        <p:nvSpPr>
          <p:cNvPr id="11" name="Title 1"/>
          <p:cNvSpPr>
            <a:spLocks noGrp="1"/>
          </p:cNvSpPr>
          <p:nvPr>
            <p:ph type="ctrTitle"/>
          </p:nvPr>
        </p:nvSpPr>
        <p:spPr>
          <a:xfrm>
            <a:off x="440597" y="151663"/>
            <a:ext cx="7772400" cy="838937"/>
          </a:xfrm>
        </p:spPr>
        <p:txBody>
          <a:bodyPr anchor="t">
            <a:normAutofit/>
          </a:bodyPr>
          <a:lstStyle/>
          <a:p>
            <a:r>
              <a:rPr lang="en-US" sz="3600" dirty="0" smtClean="0">
                <a:solidFill>
                  <a:srgbClr val="007A4D"/>
                </a:solidFill>
              </a:rPr>
              <a:t>SUPPORT CYCLE</a:t>
            </a:r>
            <a:endParaRPr lang="en-US" sz="3600" dirty="0">
              <a:solidFill>
                <a:srgbClr val="007A4D"/>
              </a:solidFill>
            </a:endParaRPr>
          </a:p>
        </p:txBody>
      </p:sp>
      <p:sp>
        <p:nvSpPr>
          <p:cNvPr id="6" name="TextBox 5"/>
          <p:cNvSpPr txBox="1"/>
          <p:nvPr/>
        </p:nvSpPr>
        <p:spPr>
          <a:xfrm>
            <a:off x="953862" y="5562600"/>
            <a:ext cx="7236276" cy="830997"/>
          </a:xfrm>
          <a:prstGeom prst="rect">
            <a:avLst/>
          </a:prstGeom>
          <a:noFill/>
        </p:spPr>
        <p:txBody>
          <a:bodyPr wrap="none" rtlCol="0">
            <a:spAutoFit/>
          </a:bodyPr>
          <a:lstStyle/>
          <a:p>
            <a:pPr algn="ctr"/>
            <a:r>
              <a:rPr lang="en-US" sz="2400" b="1" dirty="0">
                <a:solidFill>
                  <a:srgbClr val="007A4D"/>
                </a:solidFill>
                <a:latin typeface="Arial MT Cn Lt"/>
                <a:ea typeface="+mj-ea"/>
                <a:cs typeface="Arial MT Cn Lt"/>
              </a:rPr>
              <a:t>GOAL: </a:t>
            </a:r>
            <a:r>
              <a:rPr lang="en-US" sz="2400" b="1" dirty="0" smtClean="0">
                <a:solidFill>
                  <a:srgbClr val="007A4D"/>
                </a:solidFill>
                <a:latin typeface="Arial MT Cn Lt"/>
                <a:ea typeface="+mj-ea"/>
                <a:cs typeface="Arial MT Cn Lt"/>
              </a:rPr>
              <a:t>Support mitigation and adaptation goals </a:t>
            </a:r>
            <a:br>
              <a:rPr lang="en-US" sz="2400" b="1" dirty="0" smtClean="0">
                <a:solidFill>
                  <a:srgbClr val="007A4D"/>
                </a:solidFill>
                <a:latin typeface="Arial MT Cn Lt"/>
                <a:ea typeface="+mj-ea"/>
                <a:cs typeface="Arial MT Cn Lt"/>
              </a:rPr>
            </a:br>
            <a:r>
              <a:rPr lang="en-US" sz="2400" b="1" dirty="0" smtClean="0">
                <a:solidFill>
                  <a:srgbClr val="007A4D"/>
                </a:solidFill>
                <a:latin typeface="Arial MT Cn Lt"/>
                <a:ea typeface="+mj-ea"/>
                <a:cs typeface="Arial MT Cn Lt"/>
              </a:rPr>
              <a:t>and shift the agenda </a:t>
            </a:r>
            <a:endParaRPr lang="en-US" sz="2400" b="1" dirty="0">
              <a:solidFill>
                <a:srgbClr val="007A4D"/>
              </a:solidFill>
              <a:latin typeface="Arial MT Cn Lt"/>
              <a:ea typeface="+mj-ea"/>
              <a:cs typeface="Arial MT Cn Lt"/>
            </a:endParaRPr>
          </a:p>
        </p:txBody>
      </p:sp>
      <p:pic>
        <p:nvPicPr>
          <p:cNvPr id="1026" name="Picture 2" descr="C:\Users\cynthia.elliott\AppData\Local\Microsoft\Windows\Temporary Internet Files\Content.Outlook\VL8ASVIV\41315  Support Cycle revis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8300" y="680868"/>
            <a:ext cx="5867400" cy="49579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13502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597" y="139350"/>
            <a:ext cx="7772400" cy="838937"/>
          </a:xfrm>
        </p:spPr>
        <p:txBody>
          <a:bodyPr anchor="t">
            <a:normAutofit/>
          </a:bodyPr>
          <a:lstStyle/>
          <a:p>
            <a:r>
              <a:rPr lang="en-US" sz="3600" dirty="0" smtClean="0">
                <a:solidFill>
                  <a:srgbClr val="007A4D"/>
                </a:solidFill>
              </a:rPr>
              <a:t>ELEMENTS OF FINANCE (1)</a:t>
            </a:r>
            <a:endParaRPr lang="en-US" sz="3600" dirty="0">
              <a:solidFill>
                <a:srgbClr val="007A4D"/>
              </a:solidFill>
            </a:endParaRPr>
          </a:p>
        </p:txBody>
      </p:sp>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09600" y="1051586"/>
            <a:ext cx="7924800" cy="5005625"/>
          </a:xfrm>
          <a:prstGeom prst="roundRect">
            <a:avLst/>
          </a:prstGeom>
          <a:solidFill>
            <a:schemeClr val="accent4">
              <a:lumMod val="40000"/>
              <a:lumOff val="60000"/>
            </a:schemeClr>
          </a:solidFill>
        </p:spPr>
        <p:txBody>
          <a:bodyPr wrap="square" rtlCol="0">
            <a:spAutoFit/>
          </a:bodyPr>
          <a:lstStyle/>
          <a:p>
            <a:pPr marL="285750" lvl="0" indent="-285750">
              <a:buFont typeface="Arial" panose="020B0604020202020204" pitchFamily="34" charset="0"/>
              <a:buChar char="•"/>
            </a:pPr>
            <a:r>
              <a:rPr lang="en-US" sz="2400" dirty="0">
                <a:solidFill>
                  <a:schemeClr val="bg1">
                    <a:lumMod val="10000"/>
                  </a:schemeClr>
                </a:solidFill>
                <a:latin typeface="Arial" panose="020B0604020202020204" pitchFamily="34" charset="0"/>
                <a:cs typeface="Arial" panose="020B0604020202020204" pitchFamily="34" charset="0"/>
              </a:rPr>
              <a:t>Parties </a:t>
            </a:r>
            <a:r>
              <a:rPr lang="en-US" sz="2400" dirty="0" smtClean="0">
                <a:solidFill>
                  <a:schemeClr val="bg1">
                    <a:lumMod val="10000"/>
                  </a:schemeClr>
                </a:solidFill>
                <a:latin typeface="Arial" panose="020B0604020202020204" pitchFamily="34" charset="0"/>
                <a:cs typeface="Arial" panose="020B0604020202020204" pitchFamily="34" charset="0"/>
              </a:rPr>
              <a:t>shall shift and scale-up investments for low carbon and climate-resilient development</a:t>
            </a:r>
          </a:p>
          <a:p>
            <a:pPr marL="285750" lvl="0" indent="-285750">
              <a:buFont typeface="Arial" panose="020B0604020202020204" pitchFamily="34" charset="0"/>
              <a:buChar char="•"/>
            </a:pPr>
            <a:endParaRPr lang="en-US" sz="2400" dirty="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400" dirty="0" smtClean="0">
                <a:solidFill>
                  <a:schemeClr val="bg1">
                    <a:lumMod val="10000"/>
                  </a:schemeClr>
                </a:solidFill>
                <a:latin typeface="Arial" panose="020B0604020202020204" pitchFamily="34" charset="0"/>
                <a:cs typeface="Arial" panose="020B0604020202020204" pitchFamily="34" charset="0"/>
              </a:rPr>
              <a:t>Developed country Parties shall make financial contributions and mobilize finance at an increasing scale from a floor</a:t>
            </a:r>
          </a:p>
          <a:p>
            <a:pPr marL="285750" lvl="0" indent="-285750">
              <a:buFont typeface="Arial" panose="020B0604020202020204" pitchFamily="34" charset="0"/>
              <a:buChar char="•"/>
            </a:pPr>
            <a:endParaRPr lang="en-US" sz="2400" dirty="0" smtClean="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400" dirty="0" smtClean="0">
                <a:solidFill>
                  <a:schemeClr val="bg1">
                    <a:lumMod val="10000"/>
                  </a:schemeClr>
                </a:solidFill>
                <a:latin typeface="Arial" panose="020B0604020202020204" pitchFamily="34" charset="0"/>
                <a:cs typeface="Arial" panose="020B0604020202020204" pitchFamily="34" charset="0"/>
              </a:rPr>
              <a:t>Other Parties, regularly determined by the MOP, shall also provide financial contributions</a:t>
            </a:r>
          </a:p>
          <a:p>
            <a:pPr marL="285750" lvl="0" indent="-285750">
              <a:buFont typeface="Arial" panose="020B0604020202020204" pitchFamily="34" charset="0"/>
              <a:buChar char="•"/>
            </a:pPr>
            <a:endParaRPr lang="en-US" sz="2400" dirty="0" smtClean="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400" dirty="0" smtClean="0">
                <a:solidFill>
                  <a:schemeClr val="bg1">
                    <a:lumMod val="10000"/>
                  </a:schemeClr>
                </a:solidFill>
                <a:latin typeface="Arial" panose="020B0604020202020204" pitchFamily="34" charset="0"/>
                <a:cs typeface="Arial" panose="020B0604020202020204" pitchFamily="34" charset="0"/>
              </a:rPr>
              <a:t>Parties shall improve national policy and institutional frameworks for climate finance</a:t>
            </a:r>
          </a:p>
        </p:txBody>
      </p:sp>
    </p:spTree>
    <p:extLst>
      <p:ext uri="{BB962C8B-B14F-4D97-AF65-F5344CB8AC3E}">
        <p14:creationId xmlns:p14="http://schemas.microsoft.com/office/powerpoint/2010/main" val="6429334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597" y="139350"/>
            <a:ext cx="7772400" cy="838937"/>
          </a:xfrm>
        </p:spPr>
        <p:txBody>
          <a:bodyPr anchor="t">
            <a:normAutofit/>
          </a:bodyPr>
          <a:lstStyle/>
          <a:p>
            <a:r>
              <a:rPr lang="en-US" sz="3600" dirty="0" smtClean="0">
                <a:solidFill>
                  <a:srgbClr val="007A4D"/>
                </a:solidFill>
              </a:rPr>
              <a:t>ELEMENTS OF FINANCE (2)</a:t>
            </a:r>
            <a:endParaRPr lang="en-US" sz="3600" dirty="0">
              <a:solidFill>
                <a:srgbClr val="007A4D"/>
              </a:solidFill>
            </a:endParaRPr>
          </a:p>
        </p:txBody>
      </p:sp>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48684" y="1051586"/>
            <a:ext cx="7924800" cy="4188381"/>
          </a:xfrm>
          <a:prstGeom prst="roundRect">
            <a:avLst/>
          </a:prstGeom>
          <a:solidFill>
            <a:schemeClr val="accent4">
              <a:lumMod val="40000"/>
              <a:lumOff val="60000"/>
            </a:schemeClr>
          </a:solidFill>
        </p:spPr>
        <p:txBody>
          <a:bodyPr wrap="square" rtlCol="0">
            <a:spAutoFit/>
          </a:bodyPr>
          <a:lstStyle/>
          <a:p>
            <a:pPr marL="285750" lvl="0" indent="-285750">
              <a:buFont typeface="Arial" panose="020B0604020202020204" pitchFamily="34" charset="0"/>
              <a:buChar char="•"/>
            </a:pPr>
            <a:r>
              <a:rPr lang="en-US" sz="2000" dirty="0" smtClean="0">
                <a:solidFill>
                  <a:schemeClr val="bg1">
                    <a:lumMod val="10000"/>
                  </a:schemeClr>
                </a:solidFill>
                <a:latin typeface="Arial" panose="020B0604020202020204" pitchFamily="34" charset="0"/>
                <a:cs typeface="Arial" panose="020B0604020202020204" pitchFamily="34" charset="0"/>
              </a:rPr>
              <a:t>Every five years, until the LTGs are met, the provision of climate finance shall be scaled up as part of a continuous support cycle</a:t>
            </a:r>
          </a:p>
          <a:p>
            <a:pPr marL="285750" lvl="0" indent="-285750">
              <a:buFont typeface="Arial" panose="020B0604020202020204" pitchFamily="34" charset="0"/>
              <a:buChar char="•"/>
            </a:pPr>
            <a:endParaRPr lang="en-US" sz="2000" dirty="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smtClean="0">
                <a:solidFill>
                  <a:schemeClr val="bg1">
                    <a:lumMod val="10000"/>
                  </a:schemeClr>
                </a:solidFill>
                <a:latin typeface="Arial" panose="020B0604020202020204" pitchFamily="34" charset="0"/>
                <a:cs typeface="Arial" panose="020B0604020202020204" pitchFamily="34" charset="0"/>
              </a:rPr>
              <a:t>Each Party shall prepare and submit finance strategies</a:t>
            </a:r>
          </a:p>
          <a:p>
            <a:pPr lvl="0"/>
            <a:endParaRPr lang="en-US" sz="2000" dirty="0" smtClean="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smtClean="0">
                <a:solidFill>
                  <a:schemeClr val="bg1">
                    <a:lumMod val="10000"/>
                  </a:schemeClr>
                </a:solidFill>
                <a:latin typeface="Arial" panose="020B0604020202020204" pitchFamily="34" charset="0"/>
                <a:cs typeface="Arial" panose="020B0604020202020204" pitchFamily="34" charset="0"/>
              </a:rPr>
              <a:t>Standing Committee on Finance shall prepare and provide, for the MOP a synthesis and aggregate analysis of the strategies</a:t>
            </a:r>
          </a:p>
          <a:p>
            <a:pPr marL="285750" lvl="0" indent="-285750">
              <a:buFont typeface="Arial" panose="020B0604020202020204" pitchFamily="34" charset="0"/>
              <a:buChar char="•"/>
            </a:pPr>
            <a:endParaRPr lang="en-US" sz="2000" dirty="0" smtClean="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smtClean="0">
                <a:solidFill>
                  <a:schemeClr val="bg1">
                    <a:lumMod val="10000"/>
                  </a:schemeClr>
                </a:solidFill>
                <a:latin typeface="Arial" panose="020B0604020202020204" pitchFamily="34" charset="0"/>
                <a:cs typeface="Arial" panose="020B0604020202020204" pitchFamily="34" charset="0"/>
              </a:rPr>
              <a:t>Parties shall work with and through national and international financial institutions in order to align investment decisions and policies w the LTGs</a:t>
            </a:r>
            <a:endParaRPr lang="en-US" sz="2000" dirty="0">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595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imate_agree_qtp_848x480_585003587826.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4" name="object 2"/>
          <p:cNvSpPr/>
          <p:nvPr/>
        </p:nvSpPr>
        <p:spPr>
          <a:xfrm>
            <a:off x="4480561" y="2252111"/>
            <a:ext cx="0" cy="220345"/>
          </a:xfrm>
          <a:custGeom>
            <a:avLst/>
            <a:gdLst/>
            <a:ahLst/>
            <a:cxnLst/>
            <a:rect l="l" t="t" r="r" b="b"/>
            <a:pathLst>
              <a:path h="220344">
                <a:moveTo>
                  <a:pt x="0" y="0"/>
                </a:moveTo>
                <a:lnTo>
                  <a:pt x="0" y="220218"/>
                </a:lnTo>
              </a:path>
            </a:pathLst>
          </a:custGeom>
          <a:ln w="9525">
            <a:solidFill>
              <a:srgbClr val="FDB913"/>
            </a:solidFill>
          </a:ln>
        </p:spPr>
        <p:txBody>
          <a:bodyPr wrap="square" lIns="0" tIns="0" rIns="0" bIns="0" rtlCol="0">
            <a:spAutoFit/>
          </a:bodyPr>
          <a:lstStyle/>
          <a:p>
            <a:endParaRPr>
              <a:solidFill>
                <a:srgbClr val="76786C"/>
              </a:solidFill>
            </a:endParaRPr>
          </a:p>
        </p:txBody>
      </p:sp>
      <p:sp>
        <p:nvSpPr>
          <p:cNvPr id="6" name="object 3"/>
          <p:cNvSpPr/>
          <p:nvPr/>
        </p:nvSpPr>
        <p:spPr>
          <a:xfrm>
            <a:off x="4297684" y="2951480"/>
            <a:ext cx="0" cy="229870"/>
          </a:xfrm>
          <a:custGeom>
            <a:avLst/>
            <a:gdLst/>
            <a:ahLst/>
            <a:cxnLst/>
            <a:rect l="l" t="t" r="r" b="b"/>
            <a:pathLst>
              <a:path h="229870">
                <a:moveTo>
                  <a:pt x="0" y="0"/>
                </a:moveTo>
                <a:lnTo>
                  <a:pt x="0" y="229743"/>
                </a:lnTo>
              </a:path>
            </a:pathLst>
          </a:custGeom>
          <a:ln w="9525">
            <a:solidFill>
              <a:srgbClr val="FDB913"/>
            </a:solidFill>
          </a:ln>
        </p:spPr>
        <p:txBody>
          <a:bodyPr wrap="square" lIns="0" tIns="0" rIns="0" bIns="0" rtlCol="0">
            <a:spAutoFit/>
          </a:bodyPr>
          <a:lstStyle/>
          <a:p>
            <a:endParaRPr>
              <a:solidFill>
                <a:srgbClr val="76786C"/>
              </a:solidFill>
            </a:endParaRPr>
          </a:p>
        </p:txBody>
      </p:sp>
      <p:sp>
        <p:nvSpPr>
          <p:cNvPr id="7" name="object 4"/>
          <p:cNvSpPr/>
          <p:nvPr/>
        </p:nvSpPr>
        <p:spPr>
          <a:xfrm>
            <a:off x="4485323" y="4478189"/>
            <a:ext cx="0" cy="229870"/>
          </a:xfrm>
          <a:custGeom>
            <a:avLst/>
            <a:gdLst/>
            <a:ahLst/>
            <a:cxnLst/>
            <a:rect l="l" t="t" r="r" b="b"/>
            <a:pathLst>
              <a:path h="229870">
                <a:moveTo>
                  <a:pt x="0" y="0"/>
                </a:moveTo>
                <a:lnTo>
                  <a:pt x="0" y="229743"/>
                </a:lnTo>
              </a:path>
            </a:pathLst>
          </a:custGeom>
          <a:ln w="9525">
            <a:solidFill>
              <a:srgbClr val="FDB913"/>
            </a:solidFill>
          </a:ln>
        </p:spPr>
        <p:txBody>
          <a:bodyPr wrap="square" lIns="0" tIns="0" rIns="0" bIns="0" rtlCol="0">
            <a:spAutoFit/>
          </a:bodyPr>
          <a:lstStyle/>
          <a:p>
            <a:endParaRPr>
              <a:solidFill>
                <a:srgbClr val="76786C"/>
              </a:solidFill>
            </a:endParaRPr>
          </a:p>
        </p:txBody>
      </p:sp>
      <p:sp>
        <p:nvSpPr>
          <p:cNvPr id="8" name="object 5"/>
          <p:cNvSpPr/>
          <p:nvPr/>
        </p:nvSpPr>
        <p:spPr>
          <a:xfrm>
            <a:off x="2819526" y="1984248"/>
            <a:ext cx="517525" cy="1281430"/>
          </a:xfrm>
          <a:custGeom>
            <a:avLst/>
            <a:gdLst/>
            <a:ahLst/>
            <a:cxnLst/>
            <a:rect l="l" t="t" r="r" b="b"/>
            <a:pathLst>
              <a:path w="517525" h="1281429">
                <a:moveTo>
                  <a:pt x="0" y="1281429"/>
                </a:moveTo>
                <a:lnTo>
                  <a:pt x="272529" y="1281429"/>
                </a:lnTo>
                <a:lnTo>
                  <a:pt x="272529" y="0"/>
                </a:lnTo>
                <a:lnTo>
                  <a:pt x="517448" y="0"/>
                </a:lnTo>
              </a:path>
            </a:pathLst>
          </a:custGeom>
          <a:ln w="3175">
            <a:solidFill>
              <a:srgbClr val="767661"/>
            </a:solidFill>
          </a:ln>
        </p:spPr>
        <p:txBody>
          <a:bodyPr wrap="square" lIns="0" tIns="0" rIns="0" bIns="0" rtlCol="0">
            <a:spAutoFit/>
          </a:bodyPr>
          <a:lstStyle/>
          <a:p>
            <a:endParaRPr>
              <a:solidFill>
                <a:srgbClr val="76786C"/>
              </a:solidFill>
            </a:endParaRPr>
          </a:p>
        </p:txBody>
      </p:sp>
      <p:sp>
        <p:nvSpPr>
          <p:cNvPr id="9" name="object 6"/>
          <p:cNvSpPr/>
          <p:nvPr/>
        </p:nvSpPr>
        <p:spPr>
          <a:xfrm>
            <a:off x="3316452" y="1956600"/>
            <a:ext cx="76200" cy="55880"/>
          </a:xfrm>
          <a:custGeom>
            <a:avLst/>
            <a:gdLst/>
            <a:ahLst/>
            <a:cxnLst/>
            <a:rect l="l" t="t" r="r" b="b"/>
            <a:pathLst>
              <a:path w="76200" h="55880">
                <a:moveTo>
                  <a:pt x="0" y="0"/>
                </a:moveTo>
                <a:lnTo>
                  <a:pt x="20523" y="27647"/>
                </a:lnTo>
                <a:lnTo>
                  <a:pt x="0" y="55295"/>
                </a:lnTo>
                <a:lnTo>
                  <a:pt x="75971" y="27647"/>
                </a:lnTo>
                <a:lnTo>
                  <a:pt x="0" y="0"/>
                </a:lnTo>
                <a:close/>
              </a:path>
            </a:pathLst>
          </a:custGeom>
          <a:solidFill>
            <a:srgbClr val="767661"/>
          </a:solidFill>
        </p:spPr>
        <p:txBody>
          <a:bodyPr wrap="square" lIns="0" tIns="0" rIns="0" bIns="0" rtlCol="0">
            <a:spAutoFit/>
          </a:bodyPr>
          <a:lstStyle/>
          <a:p>
            <a:endParaRPr>
              <a:solidFill>
                <a:srgbClr val="76786C"/>
              </a:solidFill>
            </a:endParaRPr>
          </a:p>
        </p:txBody>
      </p:sp>
      <p:sp>
        <p:nvSpPr>
          <p:cNvPr id="12" name="object 9"/>
          <p:cNvSpPr/>
          <p:nvPr/>
        </p:nvSpPr>
        <p:spPr>
          <a:xfrm>
            <a:off x="457245" y="960147"/>
            <a:ext cx="2359660" cy="1344295"/>
          </a:xfrm>
          <a:custGeom>
            <a:avLst/>
            <a:gdLst/>
            <a:ahLst/>
            <a:cxnLst/>
            <a:rect l="l" t="t" r="r" b="b"/>
            <a:pathLst>
              <a:path w="2359660" h="1344295">
                <a:moveTo>
                  <a:pt x="0" y="1344167"/>
                </a:moveTo>
                <a:lnTo>
                  <a:pt x="2359152" y="1344167"/>
                </a:lnTo>
                <a:lnTo>
                  <a:pt x="2359152" y="0"/>
                </a:lnTo>
                <a:lnTo>
                  <a:pt x="0" y="0"/>
                </a:lnTo>
                <a:lnTo>
                  <a:pt x="0" y="1344167"/>
                </a:lnTo>
                <a:close/>
              </a:path>
            </a:pathLst>
          </a:custGeom>
          <a:solidFill>
            <a:srgbClr val="FDB913"/>
          </a:solidFill>
        </p:spPr>
        <p:txBody>
          <a:bodyPr wrap="square" lIns="0" tIns="0" rIns="0" bIns="0" rtlCol="0">
            <a:spAutoFit/>
          </a:bodyPr>
          <a:lstStyle/>
          <a:p>
            <a:endParaRPr>
              <a:solidFill>
                <a:srgbClr val="76786C"/>
              </a:solidFill>
            </a:endParaRPr>
          </a:p>
        </p:txBody>
      </p:sp>
      <p:sp>
        <p:nvSpPr>
          <p:cNvPr id="14" name="object 11"/>
          <p:cNvSpPr/>
          <p:nvPr/>
        </p:nvSpPr>
        <p:spPr>
          <a:xfrm>
            <a:off x="3291854" y="960147"/>
            <a:ext cx="2359660" cy="1344295"/>
          </a:xfrm>
          <a:custGeom>
            <a:avLst/>
            <a:gdLst/>
            <a:ahLst/>
            <a:cxnLst/>
            <a:rect l="l" t="t" r="r" b="b"/>
            <a:pathLst>
              <a:path w="2359660" h="1344295">
                <a:moveTo>
                  <a:pt x="0" y="1344167"/>
                </a:moveTo>
                <a:lnTo>
                  <a:pt x="2359152" y="1344167"/>
                </a:lnTo>
                <a:lnTo>
                  <a:pt x="2359152" y="0"/>
                </a:lnTo>
                <a:lnTo>
                  <a:pt x="0" y="0"/>
                </a:lnTo>
                <a:lnTo>
                  <a:pt x="0" y="1344167"/>
                </a:lnTo>
                <a:close/>
              </a:path>
            </a:pathLst>
          </a:custGeom>
          <a:solidFill>
            <a:srgbClr val="FDB913"/>
          </a:solidFill>
        </p:spPr>
        <p:txBody>
          <a:bodyPr wrap="square" lIns="0" tIns="0" rIns="0" bIns="0" rtlCol="0">
            <a:spAutoFit/>
          </a:bodyPr>
          <a:lstStyle/>
          <a:p>
            <a:endParaRPr>
              <a:solidFill>
                <a:srgbClr val="76786C"/>
              </a:solidFill>
            </a:endParaRPr>
          </a:p>
        </p:txBody>
      </p:sp>
      <p:sp>
        <p:nvSpPr>
          <p:cNvPr id="15" name="object 12"/>
          <p:cNvSpPr txBox="1"/>
          <p:nvPr/>
        </p:nvSpPr>
        <p:spPr>
          <a:xfrm>
            <a:off x="3457302" y="1324517"/>
            <a:ext cx="2067975" cy="615553"/>
          </a:xfrm>
          <a:prstGeom prst="rect">
            <a:avLst/>
          </a:prstGeom>
        </p:spPr>
        <p:txBody>
          <a:bodyPr vert="horz" wrap="square" lIns="0" tIns="0" rIns="0" bIns="0" rtlCol="0">
            <a:spAutoFit/>
          </a:bodyPr>
          <a:lstStyle/>
          <a:p>
            <a:pPr marL="97155" marR="6350" indent="-85090"/>
            <a:r>
              <a:rPr lang="en-US" sz="2000" spc="-5" dirty="0" smtClean="0">
                <a:solidFill>
                  <a:srgbClr val="FFFFFF"/>
                </a:solidFill>
                <a:latin typeface="Arial"/>
                <a:cs typeface="Arial"/>
              </a:rPr>
              <a:t>Credible pathway</a:t>
            </a:r>
          </a:p>
          <a:p>
            <a:pPr marL="97155" marR="6350" indent="-85090"/>
            <a:r>
              <a:rPr lang="en-US" sz="2000" spc="-5" dirty="0">
                <a:solidFill>
                  <a:srgbClr val="FFFFFF"/>
                </a:solidFill>
                <a:latin typeface="Arial"/>
                <a:cs typeface="Arial"/>
              </a:rPr>
              <a:t>i</a:t>
            </a:r>
            <a:r>
              <a:rPr lang="en-US" sz="2000" spc="-5" dirty="0" smtClean="0">
                <a:solidFill>
                  <a:srgbClr val="FFFFFF"/>
                </a:solidFill>
                <a:latin typeface="Arial"/>
                <a:cs typeface="Arial"/>
              </a:rPr>
              <a:t>n the Agreement</a:t>
            </a:r>
            <a:endParaRPr sz="2000" dirty="0">
              <a:solidFill>
                <a:srgbClr val="76786C"/>
              </a:solidFill>
              <a:latin typeface="Arial"/>
              <a:cs typeface="Arial"/>
            </a:endParaRPr>
          </a:p>
        </p:txBody>
      </p:sp>
      <p:sp>
        <p:nvSpPr>
          <p:cNvPr id="16" name="object 13"/>
          <p:cNvSpPr txBox="1"/>
          <p:nvPr/>
        </p:nvSpPr>
        <p:spPr>
          <a:xfrm>
            <a:off x="527449" y="2828497"/>
            <a:ext cx="914390" cy="185521"/>
          </a:xfrm>
          <a:prstGeom prst="rect">
            <a:avLst/>
          </a:prstGeom>
        </p:spPr>
        <p:txBody>
          <a:bodyPr vert="horz" wrap="square" lIns="0" tIns="0" rIns="0" bIns="0" rtlCol="0">
            <a:spAutoFit/>
          </a:bodyPr>
          <a:lstStyle/>
          <a:p>
            <a:pPr marL="130810" marR="6350" indent="-118745" algn="ctr">
              <a:lnSpc>
                <a:spcPts val="1400"/>
              </a:lnSpc>
            </a:pPr>
            <a:r>
              <a:rPr lang="en-US" sz="1400" dirty="0" smtClean="0">
                <a:solidFill>
                  <a:srgbClr val="767661"/>
                </a:solidFill>
                <a:latin typeface="Arial"/>
                <a:cs typeface="Arial"/>
              </a:rPr>
              <a:t>Yes</a:t>
            </a:r>
            <a:endParaRPr sz="1400" dirty="0">
              <a:solidFill>
                <a:srgbClr val="76786C"/>
              </a:solidFill>
              <a:latin typeface="Arial"/>
              <a:cs typeface="Arial"/>
            </a:endParaRPr>
          </a:p>
        </p:txBody>
      </p:sp>
      <p:sp>
        <p:nvSpPr>
          <p:cNvPr id="17" name="object 14"/>
          <p:cNvSpPr/>
          <p:nvPr/>
        </p:nvSpPr>
        <p:spPr>
          <a:xfrm>
            <a:off x="457244" y="2606048"/>
            <a:ext cx="1054800" cy="673200"/>
          </a:xfrm>
          <a:custGeom>
            <a:avLst/>
            <a:gdLst/>
            <a:ahLst/>
            <a:cxnLst/>
            <a:rect l="l" t="t" r="r" b="b"/>
            <a:pathLst>
              <a:path w="1054735" h="672464">
                <a:moveTo>
                  <a:pt x="0" y="672083"/>
                </a:moveTo>
                <a:lnTo>
                  <a:pt x="1054354" y="672083"/>
                </a:lnTo>
                <a:lnTo>
                  <a:pt x="1054354" y="0"/>
                </a:lnTo>
                <a:lnTo>
                  <a:pt x="0" y="0"/>
                </a:lnTo>
                <a:lnTo>
                  <a:pt x="0" y="672083"/>
                </a:lnTo>
                <a:close/>
              </a:path>
            </a:pathLst>
          </a:custGeom>
          <a:ln w="19050">
            <a:solidFill>
              <a:srgbClr val="FDB913"/>
            </a:solidFill>
          </a:ln>
        </p:spPr>
        <p:txBody>
          <a:bodyPr wrap="square" lIns="0" tIns="0" rIns="0" bIns="0" rtlCol="0">
            <a:spAutoFit/>
          </a:bodyPr>
          <a:lstStyle/>
          <a:p>
            <a:endParaRPr>
              <a:solidFill>
                <a:srgbClr val="76786C"/>
              </a:solidFill>
            </a:endParaRPr>
          </a:p>
        </p:txBody>
      </p:sp>
      <p:sp>
        <p:nvSpPr>
          <p:cNvPr id="18" name="object 15"/>
          <p:cNvSpPr txBox="1"/>
          <p:nvPr/>
        </p:nvSpPr>
        <p:spPr>
          <a:xfrm>
            <a:off x="1792670" y="2849887"/>
            <a:ext cx="944244" cy="185521"/>
          </a:xfrm>
          <a:prstGeom prst="rect">
            <a:avLst/>
          </a:prstGeom>
        </p:spPr>
        <p:txBody>
          <a:bodyPr vert="horz" wrap="square" lIns="0" tIns="0" rIns="0" bIns="0" rtlCol="0">
            <a:spAutoFit/>
          </a:bodyPr>
          <a:lstStyle/>
          <a:p>
            <a:pPr marL="12700" marR="6350" algn="ctr">
              <a:lnSpc>
                <a:spcPts val="1400"/>
              </a:lnSpc>
            </a:pPr>
            <a:r>
              <a:rPr lang="en-US" sz="1400" spc="-5" dirty="0" smtClean="0">
                <a:solidFill>
                  <a:srgbClr val="767661"/>
                </a:solidFill>
                <a:latin typeface="Arial"/>
                <a:cs typeface="Arial"/>
              </a:rPr>
              <a:t>No</a:t>
            </a:r>
            <a:endParaRPr sz="1400" dirty="0">
              <a:solidFill>
                <a:srgbClr val="76786C"/>
              </a:solidFill>
              <a:latin typeface="Arial"/>
              <a:cs typeface="Arial"/>
            </a:endParaRPr>
          </a:p>
        </p:txBody>
      </p:sp>
      <p:sp>
        <p:nvSpPr>
          <p:cNvPr id="19" name="object 16"/>
          <p:cNvSpPr/>
          <p:nvPr/>
        </p:nvSpPr>
        <p:spPr>
          <a:xfrm>
            <a:off x="1737392" y="2606048"/>
            <a:ext cx="1054800" cy="673200"/>
          </a:xfrm>
          <a:custGeom>
            <a:avLst/>
            <a:gdLst/>
            <a:ahLst/>
            <a:cxnLst/>
            <a:rect l="l" t="t" r="r" b="b"/>
            <a:pathLst>
              <a:path w="1054735" h="672464">
                <a:moveTo>
                  <a:pt x="0" y="672083"/>
                </a:moveTo>
                <a:lnTo>
                  <a:pt x="1054353" y="672083"/>
                </a:lnTo>
                <a:lnTo>
                  <a:pt x="1054353" y="0"/>
                </a:lnTo>
                <a:lnTo>
                  <a:pt x="0" y="0"/>
                </a:lnTo>
                <a:lnTo>
                  <a:pt x="0" y="672083"/>
                </a:lnTo>
                <a:close/>
              </a:path>
            </a:pathLst>
          </a:custGeom>
          <a:ln w="19050">
            <a:solidFill>
              <a:srgbClr val="FDB913"/>
            </a:solidFill>
          </a:ln>
        </p:spPr>
        <p:txBody>
          <a:bodyPr wrap="square" lIns="0" tIns="0" rIns="0" bIns="0" rtlCol="0">
            <a:spAutoFit/>
          </a:bodyPr>
          <a:lstStyle/>
          <a:p>
            <a:endParaRPr>
              <a:solidFill>
                <a:srgbClr val="76786C"/>
              </a:solidFill>
            </a:endParaRPr>
          </a:p>
        </p:txBody>
      </p:sp>
      <p:sp>
        <p:nvSpPr>
          <p:cNvPr id="20" name="object 17"/>
          <p:cNvSpPr/>
          <p:nvPr/>
        </p:nvSpPr>
        <p:spPr>
          <a:xfrm>
            <a:off x="3861945" y="2935985"/>
            <a:ext cx="1258690" cy="672465"/>
          </a:xfrm>
          <a:custGeom>
            <a:avLst/>
            <a:gdLst/>
            <a:ahLst/>
            <a:cxnLst/>
            <a:rect l="l" t="t" r="r" b="b"/>
            <a:pathLst>
              <a:path w="1054735" h="672464">
                <a:moveTo>
                  <a:pt x="0" y="672083"/>
                </a:moveTo>
                <a:lnTo>
                  <a:pt x="1054353" y="672083"/>
                </a:lnTo>
                <a:lnTo>
                  <a:pt x="1054353" y="0"/>
                </a:lnTo>
                <a:lnTo>
                  <a:pt x="0" y="0"/>
                </a:lnTo>
                <a:lnTo>
                  <a:pt x="0" y="672083"/>
                </a:lnTo>
                <a:close/>
              </a:path>
            </a:pathLst>
          </a:custGeom>
          <a:solidFill>
            <a:srgbClr val="FFFFFF"/>
          </a:solidFill>
        </p:spPr>
        <p:txBody>
          <a:bodyPr wrap="square" lIns="0" tIns="0" rIns="0" bIns="0" rtlCol="0">
            <a:spAutoFit/>
          </a:bodyPr>
          <a:lstStyle/>
          <a:p>
            <a:endParaRPr>
              <a:solidFill>
                <a:srgbClr val="76786C"/>
              </a:solidFill>
            </a:endParaRPr>
          </a:p>
        </p:txBody>
      </p:sp>
      <p:sp>
        <p:nvSpPr>
          <p:cNvPr id="21" name="object 18"/>
          <p:cNvSpPr txBox="1"/>
          <p:nvPr/>
        </p:nvSpPr>
        <p:spPr>
          <a:xfrm>
            <a:off x="4114805" y="2514610"/>
            <a:ext cx="737531" cy="430887"/>
          </a:xfrm>
          <a:prstGeom prst="rect">
            <a:avLst/>
          </a:prstGeom>
        </p:spPr>
        <p:txBody>
          <a:bodyPr vert="horz" wrap="square" lIns="0" tIns="0" rIns="0" bIns="0" rtlCol="0">
            <a:spAutoFit/>
          </a:bodyPr>
          <a:lstStyle/>
          <a:p>
            <a:pPr marL="12700" algn="ctr"/>
            <a:r>
              <a:rPr sz="1400" dirty="0" smtClean="0">
                <a:solidFill>
                  <a:srgbClr val="767661"/>
                </a:solidFill>
                <a:latin typeface="Arial"/>
                <a:cs typeface="Arial"/>
              </a:rPr>
              <a:t>5</a:t>
            </a:r>
            <a:r>
              <a:rPr lang="en-US" sz="1400" dirty="0" smtClean="0">
                <a:solidFill>
                  <a:srgbClr val="767661"/>
                </a:solidFill>
                <a:latin typeface="Arial"/>
                <a:cs typeface="Arial"/>
              </a:rPr>
              <a:t> yr cycles</a:t>
            </a:r>
            <a:endParaRPr sz="1400" dirty="0">
              <a:solidFill>
                <a:srgbClr val="76786C"/>
              </a:solidFill>
              <a:latin typeface="Arial"/>
              <a:cs typeface="Arial"/>
            </a:endParaRPr>
          </a:p>
        </p:txBody>
      </p:sp>
      <p:sp>
        <p:nvSpPr>
          <p:cNvPr id="23" name="object 20"/>
          <p:cNvSpPr/>
          <p:nvPr/>
        </p:nvSpPr>
        <p:spPr>
          <a:xfrm>
            <a:off x="3807357" y="3202100"/>
            <a:ext cx="1346400" cy="522000"/>
          </a:xfrm>
          <a:custGeom>
            <a:avLst/>
            <a:gdLst/>
            <a:ahLst/>
            <a:cxnLst/>
            <a:rect l="l" t="t" r="r" b="b"/>
            <a:pathLst>
              <a:path w="1054735" h="672464">
                <a:moveTo>
                  <a:pt x="0" y="672084"/>
                </a:moveTo>
                <a:lnTo>
                  <a:pt x="1054353" y="672084"/>
                </a:lnTo>
                <a:lnTo>
                  <a:pt x="1054353" y="0"/>
                </a:lnTo>
                <a:lnTo>
                  <a:pt x="0" y="0"/>
                </a:lnTo>
                <a:lnTo>
                  <a:pt x="0" y="672084"/>
                </a:lnTo>
                <a:close/>
              </a:path>
            </a:pathLst>
          </a:custGeom>
          <a:ln w="19049">
            <a:solidFill>
              <a:srgbClr val="FDB913"/>
            </a:solidFill>
          </a:ln>
        </p:spPr>
        <p:txBody>
          <a:bodyPr wrap="square" lIns="0" tIns="0" rIns="0" bIns="0" rtlCol="0">
            <a:spAutoFit/>
          </a:bodyPr>
          <a:lstStyle/>
          <a:p>
            <a:endParaRPr>
              <a:solidFill>
                <a:srgbClr val="76786C"/>
              </a:solidFill>
            </a:endParaRPr>
          </a:p>
        </p:txBody>
      </p:sp>
      <p:sp>
        <p:nvSpPr>
          <p:cNvPr id="24" name="object 21"/>
          <p:cNvSpPr txBox="1"/>
          <p:nvPr/>
        </p:nvSpPr>
        <p:spPr>
          <a:xfrm>
            <a:off x="3924601" y="3247656"/>
            <a:ext cx="1094166" cy="430887"/>
          </a:xfrm>
          <a:prstGeom prst="rect">
            <a:avLst/>
          </a:prstGeom>
        </p:spPr>
        <p:txBody>
          <a:bodyPr vert="horz" wrap="square" lIns="0" tIns="0" rIns="0" bIns="0" rtlCol="0">
            <a:spAutoFit/>
          </a:bodyPr>
          <a:lstStyle/>
          <a:p>
            <a:pPr algn="ctr"/>
            <a:r>
              <a:rPr lang="en-US" sz="1400" spc="-5" dirty="0" smtClean="0">
                <a:solidFill>
                  <a:srgbClr val="767661"/>
                </a:solidFill>
                <a:latin typeface="Arial"/>
                <a:cs typeface="Arial"/>
              </a:rPr>
              <a:t>Finance strategies</a:t>
            </a:r>
            <a:endParaRPr sz="1400" dirty="0">
              <a:solidFill>
                <a:srgbClr val="76786C"/>
              </a:solidFill>
              <a:latin typeface="Arial"/>
              <a:cs typeface="Arial"/>
            </a:endParaRPr>
          </a:p>
        </p:txBody>
      </p:sp>
      <p:sp>
        <p:nvSpPr>
          <p:cNvPr id="25" name="object 22"/>
          <p:cNvSpPr/>
          <p:nvPr/>
        </p:nvSpPr>
        <p:spPr>
          <a:xfrm>
            <a:off x="3798484" y="3956189"/>
            <a:ext cx="1346400" cy="522000"/>
          </a:xfrm>
          <a:custGeom>
            <a:avLst/>
            <a:gdLst/>
            <a:ahLst/>
            <a:cxnLst/>
            <a:rect l="l" t="t" r="r" b="b"/>
            <a:pathLst>
              <a:path w="1054735" h="672464">
                <a:moveTo>
                  <a:pt x="0" y="672084"/>
                </a:moveTo>
                <a:lnTo>
                  <a:pt x="1054353" y="672084"/>
                </a:lnTo>
                <a:lnTo>
                  <a:pt x="1054353" y="0"/>
                </a:lnTo>
                <a:lnTo>
                  <a:pt x="0" y="0"/>
                </a:lnTo>
                <a:lnTo>
                  <a:pt x="0" y="672084"/>
                </a:lnTo>
                <a:close/>
              </a:path>
            </a:pathLst>
          </a:custGeom>
          <a:ln w="19049">
            <a:solidFill>
              <a:srgbClr val="FDB913"/>
            </a:solidFill>
          </a:ln>
        </p:spPr>
        <p:txBody>
          <a:bodyPr wrap="square" lIns="0" tIns="0" rIns="0" bIns="0" rtlCol="0">
            <a:spAutoFit/>
          </a:bodyPr>
          <a:lstStyle/>
          <a:p>
            <a:endParaRPr>
              <a:solidFill>
                <a:srgbClr val="76786C"/>
              </a:solidFill>
            </a:endParaRPr>
          </a:p>
        </p:txBody>
      </p:sp>
      <p:sp>
        <p:nvSpPr>
          <p:cNvPr id="26" name="object 26"/>
          <p:cNvSpPr/>
          <p:nvPr/>
        </p:nvSpPr>
        <p:spPr>
          <a:xfrm>
            <a:off x="914440" y="2502544"/>
            <a:ext cx="1325880" cy="103505"/>
          </a:xfrm>
          <a:custGeom>
            <a:avLst/>
            <a:gdLst/>
            <a:ahLst/>
            <a:cxnLst/>
            <a:rect l="l" t="t" r="r" b="b"/>
            <a:pathLst>
              <a:path w="1325880" h="103505">
                <a:moveTo>
                  <a:pt x="0" y="103124"/>
                </a:moveTo>
                <a:lnTo>
                  <a:pt x="0" y="0"/>
                </a:lnTo>
                <a:lnTo>
                  <a:pt x="1325359" y="0"/>
                </a:lnTo>
                <a:lnTo>
                  <a:pt x="1325359" y="103124"/>
                </a:lnTo>
              </a:path>
            </a:pathLst>
          </a:custGeom>
          <a:ln w="9525">
            <a:solidFill>
              <a:srgbClr val="FDB913"/>
            </a:solidFill>
          </a:ln>
        </p:spPr>
        <p:txBody>
          <a:bodyPr wrap="square" lIns="0" tIns="0" rIns="0" bIns="0" rtlCol="0">
            <a:spAutoFit/>
          </a:bodyPr>
          <a:lstStyle/>
          <a:p>
            <a:endParaRPr>
              <a:solidFill>
                <a:srgbClr val="76786C"/>
              </a:solidFill>
            </a:endParaRPr>
          </a:p>
        </p:txBody>
      </p:sp>
      <p:sp>
        <p:nvSpPr>
          <p:cNvPr id="27" name="object 27"/>
          <p:cNvSpPr/>
          <p:nvPr/>
        </p:nvSpPr>
        <p:spPr>
          <a:xfrm>
            <a:off x="1554513" y="2240293"/>
            <a:ext cx="0" cy="273050"/>
          </a:xfrm>
          <a:custGeom>
            <a:avLst/>
            <a:gdLst/>
            <a:ahLst/>
            <a:cxnLst/>
            <a:rect l="l" t="t" r="r" b="b"/>
            <a:pathLst>
              <a:path h="273050">
                <a:moveTo>
                  <a:pt x="0" y="272808"/>
                </a:moveTo>
                <a:lnTo>
                  <a:pt x="0" y="0"/>
                </a:lnTo>
              </a:path>
            </a:pathLst>
          </a:custGeom>
          <a:ln w="9524">
            <a:solidFill>
              <a:srgbClr val="FDB913"/>
            </a:solidFill>
          </a:ln>
        </p:spPr>
        <p:txBody>
          <a:bodyPr wrap="square" lIns="0" tIns="0" rIns="0" bIns="0" rtlCol="0">
            <a:spAutoFit/>
          </a:bodyPr>
          <a:lstStyle/>
          <a:p>
            <a:endParaRPr>
              <a:solidFill>
                <a:srgbClr val="76786C"/>
              </a:solidFill>
            </a:endParaRPr>
          </a:p>
        </p:txBody>
      </p:sp>
      <p:grpSp>
        <p:nvGrpSpPr>
          <p:cNvPr id="39" name="Group 38"/>
          <p:cNvGrpSpPr/>
          <p:nvPr/>
        </p:nvGrpSpPr>
        <p:grpSpPr>
          <a:xfrm>
            <a:off x="2578145" y="3066415"/>
            <a:ext cx="477520" cy="477520"/>
            <a:chOff x="1159813" y="3272033"/>
            <a:chExt cx="477520" cy="477520"/>
          </a:xfrm>
        </p:grpSpPr>
        <p:sp>
          <p:nvSpPr>
            <p:cNvPr id="40"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solidFill>
                  <a:srgbClr val="76786C"/>
                </a:solidFill>
              </a:endParaRPr>
            </a:p>
          </p:txBody>
        </p:sp>
        <p:sp>
          <p:nvSpPr>
            <p:cNvPr id="41"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solidFill>
                  <a:srgbClr val="76786C"/>
                </a:solidFill>
              </a:endParaRPr>
            </a:p>
          </p:txBody>
        </p:sp>
      </p:grpSp>
      <p:sp>
        <p:nvSpPr>
          <p:cNvPr id="30" name="Title 1"/>
          <p:cNvSpPr>
            <a:spLocks noGrp="1"/>
          </p:cNvSpPr>
          <p:nvPr>
            <p:ph type="ctrTitle"/>
          </p:nvPr>
        </p:nvSpPr>
        <p:spPr>
          <a:xfrm>
            <a:off x="440597" y="139350"/>
            <a:ext cx="7772400" cy="838937"/>
          </a:xfrm>
        </p:spPr>
        <p:txBody>
          <a:bodyPr anchor="t">
            <a:normAutofit/>
          </a:bodyPr>
          <a:lstStyle/>
          <a:p>
            <a:r>
              <a:rPr lang="en-US" sz="3600" dirty="0" smtClean="0">
                <a:solidFill>
                  <a:srgbClr val="007A4D"/>
                </a:solidFill>
              </a:rPr>
              <a:t>CHOICES ON FINANCE</a:t>
            </a:r>
            <a:endParaRPr lang="en-US" sz="3600" dirty="0">
              <a:solidFill>
                <a:srgbClr val="007A4D"/>
              </a:solidFill>
            </a:endParaRPr>
          </a:p>
        </p:txBody>
      </p:sp>
      <p:sp>
        <p:nvSpPr>
          <p:cNvPr id="28" name="object 22"/>
          <p:cNvSpPr/>
          <p:nvPr/>
        </p:nvSpPr>
        <p:spPr>
          <a:xfrm>
            <a:off x="3799341" y="4712973"/>
            <a:ext cx="1346400" cy="493200"/>
          </a:xfrm>
          <a:custGeom>
            <a:avLst/>
            <a:gdLst/>
            <a:ahLst/>
            <a:cxnLst/>
            <a:rect l="l" t="t" r="r" b="b"/>
            <a:pathLst>
              <a:path w="1054735" h="672464">
                <a:moveTo>
                  <a:pt x="0" y="672084"/>
                </a:moveTo>
                <a:lnTo>
                  <a:pt x="1054353" y="672084"/>
                </a:lnTo>
                <a:lnTo>
                  <a:pt x="1054353" y="0"/>
                </a:lnTo>
                <a:lnTo>
                  <a:pt x="0" y="0"/>
                </a:lnTo>
                <a:lnTo>
                  <a:pt x="0" y="672084"/>
                </a:lnTo>
                <a:close/>
              </a:path>
            </a:pathLst>
          </a:custGeom>
          <a:ln w="19049">
            <a:solidFill>
              <a:srgbClr val="FDB913"/>
            </a:solidFill>
          </a:ln>
        </p:spPr>
        <p:txBody>
          <a:bodyPr wrap="square" lIns="0" tIns="0" rIns="0" bIns="0" rtlCol="0">
            <a:spAutoFit/>
          </a:bodyPr>
          <a:lstStyle/>
          <a:p>
            <a:endParaRPr>
              <a:solidFill>
                <a:srgbClr val="76786C"/>
              </a:solidFill>
            </a:endParaRPr>
          </a:p>
        </p:txBody>
      </p:sp>
      <p:sp>
        <p:nvSpPr>
          <p:cNvPr id="29" name="object 21"/>
          <p:cNvSpPr txBox="1"/>
          <p:nvPr/>
        </p:nvSpPr>
        <p:spPr>
          <a:xfrm>
            <a:off x="3799342" y="4855569"/>
            <a:ext cx="1346400" cy="215444"/>
          </a:xfrm>
          <a:prstGeom prst="rect">
            <a:avLst/>
          </a:prstGeom>
        </p:spPr>
        <p:txBody>
          <a:bodyPr vert="horz" wrap="square" lIns="0" tIns="0" rIns="0" bIns="0" rtlCol="0">
            <a:spAutoFit/>
          </a:bodyPr>
          <a:lstStyle/>
          <a:p>
            <a:pPr algn="ctr"/>
            <a:r>
              <a:rPr lang="en-US" sz="1400" spc="-5" dirty="0" smtClean="0">
                <a:solidFill>
                  <a:srgbClr val="767661"/>
                </a:solidFill>
                <a:latin typeface="Arial"/>
                <a:cs typeface="Arial"/>
              </a:rPr>
              <a:t>More MRV</a:t>
            </a:r>
            <a:endParaRPr sz="1400" dirty="0">
              <a:solidFill>
                <a:srgbClr val="76786C"/>
              </a:solidFill>
              <a:latin typeface="Arial"/>
              <a:cs typeface="Arial"/>
            </a:endParaRPr>
          </a:p>
        </p:txBody>
      </p:sp>
      <p:sp>
        <p:nvSpPr>
          <p:cNvPr id="31" name="object 19"/>
          <p:cNvSpPr/>
          <p:nvPr/>
        </p:nvSpPr>
        <p:spPr>
          <a:xfrm>
            <a:off x="3798484" y="5432819"/>
            <a:ext cx="1358285" cy="676078"/>
          </a:xfrm>
          <a:custGeom>
            <a:avLst/>
            <a:gdLst/>
            <a:ahLst/>
            <a:cxnLst/>
            <a:rect l="l" t="t" r="r" b="b"/>
            <a:pathLst>
              <a:path w="1054735" h="672464">
                <a:moveTo>
                  <a:pt x="0" y="672083"/>
                </a:moveTo>
                <a:lnTo>
                  <a:pt x="1054353" y="672083"/>
                </a:lnTo>
                <a:lnTo>
                  <a:pt x="1054353" y="0"/>
                </a:lnTo>
                <a:lnTo>
                  <a:pt x="0" y="0"/>
                </a:lnTo>
                <a:lnTo>
                  <a:pt x="0" y="672083"/>
                </a:lnTo>
                <a:close/>
              </a:path>
            </a:pathLst>
          </a:custGeom>
          <a:ln w="19050">
            <a:solidFill>
              <a:srgbClr val="FDB913"/>
            </a:solidFill>
          </a:ln>
        </p:spPr>
        <p:txBody>
          <a:bodyPr wrap="square" lIns="0" tIns="0" rIns="0" bIns="0" rtlCol="0">
            <a:spAutoFit/>
          </a:bodyPr>
          <a:lstStyle/>
          <a:p>
            <a:endParaRPr>
              <a:solidFill>
                <a:srgbClr val="76786C"/>
              </a:solidFill>
            </a:endParaRPr>
          </a:p>
        </p:txBody>
      </p:sp>
      <p:grpSp>
        <p:nvGrpSpPr>
          <p:cNvPr id="32" name="Group 31"/>
          <p:cNvGrpSpPr/>
          <p:nvPr/>
        </p:nvGrpSpPr>
        <p:grpSpPr>
          <a:xfrm>
            <a:off x="5016535" y="4892024"/>
            <a:ext cx="477520" cy="477520"/>
            <a:chOff x="1159813" y="3272033"/>
            <a:chExt cx="477520" cy="477520"/>
          </a:xfrm>
        </p:grpSpPr>
        <p:sp>
          <p:nvSpPr>
            <p:cNvPr id="33"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solidFill>
                  <a:srgbClr val="76786C"/>
                </a:solidFill>
              </a:endParaRPr>
            </a:p>
          </p:txBody>
        </p:sp>
        <p:sp>
          <p:nvSpPr>
            <p:cNvPr id="34"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solidFill>
                  <a:srgbClr val="76786C"/>
                </a:solidFill>
              </a:endParaRPr>
            </a:p>
          </p:txBody>
        </p:sp>
      </p:grpSp>
      <p:grpSp>
        <p:nvGrpSpPr>
          <p:cNvPr id="35" name="Group 34"/>
          <p:cNvGrpSpPr/>
          <p:nvPr/>
        </p:nvGrpSpPr>
        <p:grpSpPr>
          <a:xfrm>
            <a:off x="5013460" y="4178329"/>
            <a:ext cx="477520" cy="477520"/>
            <a:chOff x="1159813" y="3272033"/>
            <a:chExt cx="477520" cy="477520"/>
          </a:xfrm>
        </p:grpSpPr>
        <p:sp>
          <p:nvSpPr>
            <p:cNvPr id="36"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solidFill>
                  <a:srgbClr val="76786C"/>
                </a:solidFill>
              </a:endParaRPr>
            </a:p>
          </p:txBody>
        </p:sp>
        <p:sp>
          <p:nvSpPr>
            <p:cNvPr id="37"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solidFill>
                  <a:srgbClr val="76786C"/>
                </a:solidFill>
              </a:endParaRPr>
            </a:p>
          </p:txBody>
        </p:sp>
      </p:grpSp>
      <p:grpSp>
        <p:nvGrpSpPr>
          <p:cNvPr id="38" name="Group 37"/>
          <p:cNvGrpSpPr/>
          <p:nvPr/>
        </p:nvGrpSpPr>
        <p:grpSpPr>
          <a:xfrm>
            <a:off x="4990096" y="3418688"/>
            <a:ext cx="477520" cy="477520"/>
            <a:chOff x="1159813" y="3272033"/>
            <a:chExt cx="477520" cy="477520"/>
          </a:xfrm>
        </p:grpSpPr>
        <p:sp>
          <p:nvSpPr>
            <p:cNvPr id="42"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solidFill>
                  <a:srgbClr val="76786C"/>
                </a:solidFill>
              </a:endParaRPr>
            </a:p>
          </p:txBody>
        </p:sp>
        <p:sp>
          <p:nvSpPr>
            <p:cNvPr id="43"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solidFill>
                  <a:srgbClr val="76786C"/>
                </a:solidFill>
              </a:endParaRPr>
            </a:p>
          </p:txBody>
        </p:sp>
      </p:grpSp>
      <p:grpSp>
        <p:nvGrpSpPr>
          <p:cNvPr id="47" name="Group 46"/>
          <p:cNvGrpSpPr/>
          <p:nvPr/>
        </p:nvGrpSpPr>
        <p:grpSpPr>
          <a:xfrm>
            <a:off x="4988781" y="5820765"/>
            <a:ext cx="477520" cy="477520"/>
            <a:chOff x="1159813" y="3272033"/>
            <a:chExt cx="477520" cy="477520"/>
          </a:xfrm>
        </p:grpSpPr>
        <p:sp>
          <p:nvSpPr>
            <p:cNvPr id="48"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solidFill>
                  <a:srgbClr val="76786C"/>
                </a:solidFill>
              </a:endParaRPr>
            </a:p>
          </p:txBody>
        </p:sp>
        <p:sp>
          <p:nvSpPr>
            <p:cNvPr id="49"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solidFill>
                  <a:srgbClr val="76786C"/>
                </a:solidFill>
              </a:endParaRPr>
            </a:p>
          </p:txBody>
        </p:sp>
      </p:grpSp>
      <p:sp>
        <p:nvSpPr>
          <p:cNvPr id="52" name="object 19"/>
          <p:cNvSpPr/>
          <p:nvPr/>
        </p:nvSpPr>
        <p:spPr>
          <a:xfrm>
            <a:off x="3807361" y="2469053"/>
            <a:ext cx="1346400" cy="522000"/>
          </a:xfrm>
          <a:custGeom>
            <a:avLst/>
            <a:gdLst/>
            <a:ahLst/>
            <a:cxnLst/>
            <a:rect l="l" t="t" r="r" b="b"/>
            <a:pathLst>
              <a:path w="1054735" h="672464">
                <a:moveTo>
                  <a:pt x="0" y="672083"/>
                </a:moveTo>
                <a:lnTo>
                  <a:pt x="1054353" y="672083"/>
                </a:lnTo>
                <a:lnTo>
                  <a:pt x="1054353" y="0"/>
                </a:lnTo>
                <a:lnTo>
                  <a:pt x="0" y="0"/>
                </a:lnTo>
                <a:lnTo>
                  <a:pt x="0" y="672083"/>
                </a:lnTo>
                <a:close/>
              </a:path>
            </a:pathLst>
          </a:custGeom>
          <a:ln w="19050">
            <a:solidFill>
              <a:srgbClr val="FDB913"/>
            </a:solidFill>
          </a:ln>
        </p:spPr>
        <p:txBody>
          <a:bodyPr wrap="square" lIns="0" tIns="0" rIns="0" bIns="0" rtlCol="0">
            <a:spAutoFit/>
          </a:bodyPr>
          <a:lstStyle/>
          <a:p>
            <a:endParaRPr>
              <a:solidFill>
                <a:srgbClr val="76786C"/>
              </a:solidFill>
            </a:endParaRPr>
          </a:p>
        </p:txBody>
      </p:sp>
      <p:sp>
        <p:nvSpPr>
          <p:cNvPr id="2" name="TextBox 1"/>
          <p:cNvSpPr txBox="1"/>
          <p:nvPr/>
        </p:nvSpPr>
        <p:spPr>
          <a:xfrm>
            <a:off x="3807361" y="3958491"/>
            <a:ext cx="1337523" cy="523220"/>
          </a:xfrm>
          <a:prstGeom prst="rect">
            <a:avLst/>
          </a:prstGeom>
          <a:noFill/>
        </p:spPr>
        <p:txBody>
          <a:bodyPr wrap="square" rtlCol="0">
            <a:spAutoFit/>
          </a:bodyPr>
          <a:lstStyle/>
          <a:p>
            <a:pPr algn="ctr"/>
            <a:r>
              <a:rPr lang="fi-FI" sz="1400" spc="-5" dirty="0">
                <a:solidFill>
                  <a:srgbClr val="767661"/>
                </a:solidFill>
                <a:latin typeface="Arial"/>
                <a:cs typeface="Arial"/>
              </a:rPr>
              <a:t>Standing </a:t>
            </a:r>
            <a:r>
              <a:rPr lang="fi-FI" sz="1400" spc="-5" dirty="0" smtClean="0">
                <a:solidFill>
                  <a:srgbClr val="767661"/>
                </a:solidFill>
                <a:latin typeface="Arial"/>
                <a:cs typeface="Arial"/>
              </a:rPr>
              <a:t>committee</a:t>
            </a:r>
            <a:endParaRPr lang="fi-FI" sz="1400" dirty="0">
              <a:solidFill>
                <a:srgbClr val="76786C"/>
              </a:solidFill>
              <a:latin typeface="Arial"/>
              <a:cs typeface="Arial"/>
            </a:endParaRPr>
          </a:p>
        </p:txBody>
      </p:sp>
      <p:grpSp>
        <p:nvGrpSpPr>
          <p:cNvPr id="63" name="Group 62"/>
          <p:cNvGrpSpPr/>
          <p:nvPr/>
        </p:nvGrpSpPr>
        <p:grpSpPr>
          <a:xfrm>
            <a:off x="5394951" y="969125"/>
            <a:ext cx="3152388" cy="3878244"/>
            <a:chOff x="5394951" y="960147"/>
            <a:chExt cx="3152388" cy="3878244"/>
          </a:xfrm>
        </p:grpSpPr>
        <p:sp>
          <p:nvSpPr>
            <p:cNvPr id="64" name="object 5"/>
            <p:cNvSpPr/>
            <p:nvPr/>
          </p:nvSpPr>
          <p:spPr>
            <a:xfrm>
              <a:off x="5394951" y="1633033"/>
              <a:ext cx="792728" cy="1202798"/>
            </a:xfrm>
            <a:custGeom>
              <a:avLst/>
              <a:gdLst/>
              <a:ahLst/>
              <a:cxnLst/>
              <a:rect l="l" t="t" r="r" b="b"/>
              <a:pathLst>
                <a:path w="517525" h="1281429">
                  <a:moveTo>
                    <a:pt x="0" y="1281429"/>
                  </a:moveTo>
                  <a:lnTo>
                    <a:pt x="272529" y="1281429"/>
                  </a:lnTo>
                  <a:lnTo>
                    <a:pt x="272529" y="0"/>
                  </a:lnTo>
                  <a:lnTo>
                    <a:pt x="517448" y="0"/>
                  </a:lnTo>
                </a:path>
              </a:pathLst>
            </a:custGeom>
            <a:ln w="3175">
              <a:solidFill>
                <a:srgbClr val="767661"/>
              </a:solidFill>
            </a:ln>
          </p:spPr>
          <p:txBody>
            <a:bodyPr wrap="square" lIns="0" tIns="0" rIns="0" bIns="0" rtlCol="0">
              <a:spAutoFit/>
            </a:bodyPr>
            <a:lstStyle/>
            <a:p>
              <a:endParaRPr dirty="0">
                <a:solidFill>
                  <a:srgbClr val="76786C"/>
                </a:solidFill>
              </a:endParaRPr>
            </a:p>
          </p:txBody>
        </p:sp>
        <p:sp>
          <p:nvSpPr>
            <p:cNvPr id="65" name="object 11"/>
            <p:cNvSpPr/>
            <p:nvPr/>
          </p:nvSpPr>
          <p:spPr>
            <a:xfrm>
              <a:off x="6187679" y="960147"/>
              <a:ext cx="2359660" cy="1344295"/>
            </a:xfrm>
            <a:custGeom>
              <a:avLst/>
              <a:gdLst/>
              <a:ahLst/>
              <a:cxnLst/>
              <a:rect l="l" t="t" r="r" b="b"/>
              <a:pathLst>
                <a:path w="2359660" h="1344295">
                  <a:moveTo>
                    <a:pt x="0" y="1344167"/>
                  </a:moveTo>
                  <a:lnTo>
                    <a:pt x="2359152" y="1344167"/>
                  </a:lnTo>
                  <a:lnTo>
                    <a:pt x="2359152" y="0"/>
                  </a:lnTo>
                  <a:lnTo>
                    <a:pt x="0" y="0"/>
                  </a:lnTo>
                  <a:lnTo>
                    <a:pt x="0" y="1344167"/>
                  </a:lnTo>
                  <a:close/>
                </a:path>
              </a:pathLst>
            </a:custGeom>
            <a:solidFill>
              <a:srgbClr val="FDB913"/>
            </a:solidFill>
          </p:spPr>
          <p:txBody>
            <a:bodyPr wrap="square" lIns="0" tIns="0" rIns="0" bIns="0" rtlCol="0">
              <a:spAutoFit/>
            </a:bodyPr>
            <a:lstStyle/>
            <a:p>
              <a:endParaRPr dirty="0">
                <a:solidFill>
                  <a:srgbClr val="76786C"/>
                </a:solidFill>
              </a:endParaRPr>
            </a:p>
          </p:txBody>
        </p:sp>
        <p:sp>
          <p:nvSpPr>
            <p:cNvPr id="66" name="object 12"/>
            <p:cNvSpPr txBox="1"/>
            <p:nvPr/>
          </p:nvSpPr>
          <p:spPr>
            <a:xfrm>
              <a:off x="6515753" y="1443011"/>
              <a:ext cx="1703512" cy="307777"/>
            </a:xfrm>
            <a:prstGeom prst="rect">
              <a:avLst/>
            </a:prstGeom>
          </p:spPr>
          <p:txBody>
            <a:bodyPr vert="horz" wrap="square" lIns="0" tIns="0" rIns="0" bIns="0" rtlCol="0">
              <a:spAutoFit/>
            </a:bodyPr>
            <a:lstStyle/>
            <a:p>
              <a:pPr marL="97155" marR="6350" indent="-85090"/>
              <a:r>
                <a:rPr lang="en-US" sz="2000" spc="-5" dirty="0" smtClean="0">
                  <a:solidFill>
                    <a:srgbClr val="FFFFFF"/>
                  </a:solidFill>
                  <a:latin typeface="Arial"/>
                  <a:cs typeface="Arial"/>
                </a:rPr>
                <a:t>Support Cycle</a:t>
              </a:r>
              <a:endParaRPr sz="2000" dirty="0">
                <a:solidFill>
                  <a:srgbClr val="76786C"/>
                </a:solidFill>
                <a:latin typeface="Arial"/>
                <a:cs typeface="Arial"/>
              </a:endParaRPr>
            </a:p>
          </p:txBody>
        </p:sp>
        <p:sp>
          <p:nvSpPr>
            <p:cNvPr id="67" name="object 30"/>
            <p:cNvSpPr/>
            <p:nvPr/>
          </p:nvSpPr>
          <p:spPr>
            <a:xfrm>
              <a:off x="6403052" y="2494874"/>
              <a:ext cx="1944000" cy="637200"/>
            </a:xfrm>
            <a:custGeom>
              <a:avLst/>
              <a:gdLst/>
              <a:ahLst/>
              <a:cxnLst/>
              <a:rect l="l" t="t" r="r" b="b"/>
              <a:pathLst>
                <a:path w="2339340" h="672464">
                  <a:moveTo>
                    <a:pt x="0" y="672083"/>
                  </a:moveTo>
                  <a:lnTo>
                    <a:pt x="2338832" y="672083"/>
                  </a:lnTo>
                  <a:lnTo>
                    <a:pt x="2338832" y="0"/>
                  </a:lnTo>
                  <a:lnTo>
                    <a:pt x="0" y="0"/>
                  </a:lnTo>
                  <a:lnTo>
                    <a:pt x="0" y="672083"/>
                  </a:lnTo>
                  <a:close/>
                </a:path>
              </a:pathLst>
            </a:custGeom>
            <a:ln w="19049">
              <a:solidFill>
                <a:srgbClr val="FDB913"/>
              </a:solidFill>
            </a:ln>
          </p:spPr>
          <p:txBody>
            <a:bodyPr wrap="square" lIns="0" tIns="0" rIns="0" bIns="0" rtlCol="0">
              <a:spAutoFit/>
            </a:bodyPr>
            <a:lstStyle/>
            <a:p>
              <a:endParaRPr dirty="0">
                <a:solidFill>
                  <a:srgbClr val="76786C"/>
                </a:solidFill>
              </a:endParaRPr>
            </a:p>
          </p:txBody>
        </p:sp>
        <p:sp>
          <p:nvSpPr>
            <p:cNvPr id="68" name="object 30"/>
            <p:cNvSpPr/>
            <p:nvPr/>
          </p:nvSpPr>
          <p:spPr>
            <a:xfrm>
              <a:off x="6406760" y="3334185"/>
              <a:ext cx="1944000" cy="637200"/>
            </a:xfrm>
            <a:custGeom>
              <a:avLst/>
              <a:gdLst/>
              <a:ahLst/>
              <a:cxnLst/>
              <a:rect l="l" t="t" r="r" b="b"/>
              <a:pathLst>
                <a:path w="2339340" h="672464">
                  <a:moveTo>
                    <a:pt x="0" y="672083"/>
                  </a:moveTo>
                  <a:lnTo>
                    <a:pt x="2338832" y="672083"/>
                  </a:lnTo>
                  <a:lnTo>
                    <a:pt x="2338832" y="0"/>
                  </a:lnTo>
                  <a:lnTo>
                    <a:pt x="0" y="0"/>
                  </a:lnTo>
                  <a:lnTo>
                    <a:pt x="0" y="672083"/>
                  </a:lnTo>
                  <a:close/>
                </a:path>
              </a:pathLst>
            </a:custGeom>
            <a:ln w="19049">
              <a:solidFill>
                <a:srgbClr val="FDB913"/>
              </a:solidFill>
            </a:ln>
          </p:spPr>
          <p:txBody>
            <a:bodyPr wrap="square" lIns="0" tIns="0" rIns="0" bIns="0" rtlCol="0">
              <a:spAutoFit/>
            </a:bodyPr>
            <a:lstStyle/>
            <a:p>
              <a:endParaRPr dirty="0">
                <a:solidFill>
                  <a:srgbClr val="76786C"/>
                </a:solidFill>
              </a:endParaRPr>
            </a:p>
          </p:txBody>
        </p:sp>
        <p:sp>
          <p:nvSpPr>
            <p:cNvPr id="69" name="object 30"/>
            <p:cNvSpPr/>
            <p:nvPr/>
          </p:nvSpPr>
          <p:spPr>
            <a:xfrm>
              <a:off x="6404588" y="4186623"/>
              <a:ext cx="1944000" cy="637200"/>
            </a:xfrm>
            <a:custGeom>
              <a:avLst/>
              <a:gdLst/>
              <a:ahLst/>
              <a:cxnLst/>
              <a:rect l="l" t="t" r="r" b="b"/>
              <a:pathLst>
                <a:path w="2339340" h="672464">
                  <a:moveTo>
                    <a:pt x="0" y="672083"/>
                  </a:moveTo>
                  <a:lnTo>
                    <a:pt x="2338832" y="672083"/>
                  </a:lnTo>
                  <a:lnTo>
                    <a:pt x="2338832" y="0"/>
                  </a:lnTo>
                  <a:lnTo>
                    <a:pt x="0" y="0"/>
                  </a:lnTo>
                  <a:lnTo>
                    <a:pt x="0" y="672083"/>
                  </a:lnTo>
                  <a:close/>
                </a:path>
              </a:pathLst>
            </a:custGeom>
            <a:ln w="19049">
              <a:solidFill>
                <a:srgbClr val="FDB913"/>
              </a:solidFill>
            </a:ln>
          </p:spPr>
          <p:txBody>
            <a:bodyPr wrap="square" lIns="0" tIns="0" rIns="0" bIns="0" rtlCol="0">
              <a:spAutoFit/>
            </a:bodyPr>
            <a:lstStyle/>
            <a:p>
              <a:endParaRPr dirty="0">
                <a:solidFill>
                  <a:srgbClr val="76786C"/>
                </a:solidFill>
              </a:endParaRPr>
            </a:p>
          </p:txBody>
        </p:sp>
        <p:sp>
          <p:nvSpPr>
            <p:cNvPr id="70" name="object 29"/>
            <p:cNvSpPr txBox="1"/>
            <p:nvPr/>
          </p:nvSpPr>
          <p:spPr>
            <a:xfrm>
              <a:off x="6404588" y="2698143"/>
              <a:ext cx="1942464" cy="215444"/>
            </a:xfrm>
            <a:prstGeom prst="rect">
              <a:avLst/>
            </a:prstGeom>
          </p:spPr>
          <p:txBody>
            <a:bodyPr vert="horz" wrap="square" lIns="0" tIns="0" rIns="0" bIns="0" rtlCol="0">
              <a:spAutoFit/>
            </a:bodyPr>
            <a:lstStyle/>
            <a:p>
              <a:pPr marL="12700" algn="ctr"/>
              <a:r>
                <a:rPr lang="en-US" sz="1400" spc="-5" dirty="0" smtClean="0">
                  <a:solidFill>
                    <a:srgbClr val="767661"/>
                  </a:solidFill>
                  <a:latin typeface="Arial"/>
                  <a:cs typeface="Arial"/>
                </a:rPr>
                <a:t>Finance Cycle</a:t>
              </a:r>
              <a:endParaRPr sz="1400" dirty="0">
                <a:solidFill>
                  <a:srgbClr val="76786C"/>
                </a:solidFill>
                <a:latin typeface="Arial"/>
                <a:cs typeface="Arial"/>
              </a:endParaRPr>
            </a:p>
          </p:txBody>
        </p:sp>
        <p:sp>
          <p:nvSpPr>
            <p:cNvPr id="71" name="object 29"/>
            <p:cNvSpPr txBox="1"/>
            <p:nvPr/>
          </p:nvSpPr>
          <p:spPr>
            <a:xfrm>
              <a:off x="6544725" y="3437341"/>
              <a:ext cx="1645902" cy="430887"/>
            </a:xfrm>
            <a:prstGeom prst="rect">
              <a:avLst/>
            </a:prstGeom>
          </p:spPr>
          <p:txBody>
            <a:bodyPr vert="horz" wrap="square" lIns="0" tIns="0" rIns="0" bIns="0" rtlCol="0">
              <a:spAutoFit/>
            </a:bodyPr>
            <a:lstStyle/>
            <a:p>
              <a:pPr marL="12700" algn="ctr"/>
              <a:r>
                <a:rPr lang="en-US" sz="1400" spc="-5" dirty="0" smtClean="0">
                  <a:solidFill>
                    <a:srgbClr val="767661"/>
                  </a:solidFill>
                  <a:latin typeface="Arial"/>
                  <a:cs typeface="Arial"/>
                </a:rPr>
                <a:t>Capacity building mechanism</a:t>
              </a:r>
              <a:endParaRPr sz="1400" dirty="0">
                <a:solidFill>
                  <a:srgbClr val="76786C"/>
                </a:solidFill>
                <a:latin typeface="Arial"/>
                <a:cs typeface="Arial"/>
              </a:endParaRPr>
            </a:p>
          </p:txBody>
        </p:sp>
        <p:sp>
          <p:nvSpPr>
            <p:cNvPr id="72" name="object 29"/>
            <p:cNvSpPr txBox="1"/>
            <p:nvPr/>
          </p:nvSpPr>
          <p:spPr>
            <a:xfrm>
              <a:off x="6436769" y="4192060"/>
              <a:ext cx="1914993" cy="646331"/>
            </a:xfrm>
            <a:prstGeom prst="rect">
              <a:avLst/>
            </a:prstGeom>
          </p:spPr>
          <p:txBody>
            <a:bodyPr vert="horz" wrap="square" lIns="0" tIns="0" rIns="0" bIns="0" rtlCol="0">
              <a:spAutoFit/>
            </a:bodyPr>
            <a:lstStyle/>
            <a:p>
              <a:pPr marL="12700" algn="ctr"/>
              <a:r>
                <a:rPr lang="en-US" sz="1400" spc="-5" dirty="0" smtClean="0">
                  <a:solidFill>
                    <a:srgbClr val="767661"/>
                  </a:solidFill>
                  <a:latin typeface="Arial"/>
                  <a:cs typeface="Arial"/>
                </a:rPr>
                <a:t>Technology development and transfer</a:t>
              </a:r>
              <a:endParaRPr sz="1400" dirty="0">
                <a:solidFill>
                  <a:srgbClr val="76786C"/>
                </a:solidFill>
                <a:latin typeface="Arial"/>
                <a:cs typeface="Arial"/>
              </a:endParaRPr>
            </a:p>
          </p:txBody>
        </p:sp>
      </p:grpSp>
      <p:sp>
        <p:nvSpPr>
          <p:cNvPr id="3" name="TextBox 2"/>
          <p:cNvSpPr txBox="1"/>
          <p:nvPr/>
        </p:nvSpPr>
        <p:spPr>
          <a:xfrm>
            <a:off x="645456" y="1242957"/>
            <a:ext cx="1983235" cy="707886"/>
          </a:xfrm>
          <a:prstGeom prst="rect">
            <a:avLst/>
          </a:prstGeom>
          <a:noFill/>
        </p:spPr>
        <p:txBody>
          <a:bodyPr wrap="none" rtlCol="0">
            <a:spAutoFit/>
          </a:bodyPr>
          <a:lstStyle/>
          <a:p>
            <a:pPr algn="ctr"/>
            <a:r>
              <a:rPr lang="en-US" sz="2000" spc="-5" dirty="0">
                <a:solidFill>
                  <a:srgbClr val="FFFFFF"/>
                </a:solidFill>
                <a:latin typeface="Arial"/>
                <a:cs typeface="Arial"/>
              </a:rPr>
              <a:t>Numbers in the </a:t>
            </a:r>
            <a:br>
              <a:rPr lang="en-US" sz="2000" spc="-5" dirty="0">
                <a:solidFill>
                  <a:srgbClr val="FFFFFF"/>
                </a:solidFill>
                <a:latin typeface="Arial"/>
                <a:cs typeface="Arial"/>
              </a:rPr>
            </a:br>
            <a:r>
              <a:rPr lang="en-US" sz="2000" spc="-5" dirty="0">
                <a:solidFill>
                  <a:srgbClr val="FFFFFF"/>
                </a:solidFill>
                <a:latin typeface="Arial"/>
                <a:cs typeface="Arial"/>
              </a:rPr>
              <a:t>Agreement?</a:t>
            </a:r>
          </a:p>
        </p:txBody>
      </p:sp>
      <p:sp>
        <p:nvSpPr>
          <p:cNvPr id="58" name="object 2"/>
          <p:cNvSpPr/>
          <p:nvPr/>
        </p:nvSpPr>
        <p:spPr>
          <a:xfrm>
            <a:off x="7392729" y="2292998"/>
            <a:ext cx="0" cy="220345"/>
          </a:xfrm>
          <a:custGeom>
            <a:avLst/>
            <a:gdLst/>
            <a:ahLst/>
            <a:cxnLst/>
            <a:rect l="l" t="t" r="r" b="b"/>
            <a:pathLst>
              <a:path h="220344">
                <a:moveTo>
                  <a:pt x="0" y="0"/>
                </a:moveTo>
                <a:lnTo>
                  <a:pt x="0" y="220218"/>
                </a:lnTo>
              </a:path>
            </a:pathLst>
          </a:custGeom>
          <a:ln w="9525">
            <a:solidFill>
              <a:srgbClr val="FDB913"/>
            </a:solidFill>
          </a:ln>
        </p:spPr>
        <p:txBody>
          <a:bodyPr wrap="square" lIns="0" tIns="0" rIns="0" bIns="0" rtlCol="0">
            <a:spAutoFit/>
          </a:bodyPr>
          <a:lstStyle/>
          <a:p>
            <a:endParaRPr dirty="0">
              <a:solidFill>
                <a:srgbClr val="76786C"/>
              </a:solidFill>
            </a:endParaRPr>
          </a:p>
        </p:txBody>
      </p:sp>
      <p:sp>
        <p:nvSpPr>
          <p:cNvPr id="59" name="object 2"/>
          <p:cNvSpPr/>
          <p:nvPr/>
        </p:nvSpPr>
        <p:spPr>
          <a:xfrm>
            <a:off x="7375052" y="3131075"/>
            <a:ext cx="0" cy="220345"/>
          </a:xfrm>
          <a:custGeom>
            <a:avLst/>
            <a:gdLst/>
            <a:ahLst/>
            <a:cxnLst/>
            <a:rect l="l" t="t" r="r" b="b"/>
            <a:pathLst>
              <a:path h="220344">
                <a:moveTo>
                  <a:pt x="0" y="0"/>
                </a:moveTo>
                <a:lnTo>
                  <a:pt x="0" y="220218"/>
                </a:lnTo>
              </a:path>
            </a:pathLst>
          </a:custGeom>
          <a:ln w="9525">
            <a:solidFill>
              <a:srgbClr val="FDB913"/>
            </a:solidFill>
          </a:ln>
        </p:spPr>
        <p:txBody>
          <a:bodyPr wrap="square" lIns="0" tIns="0" rIns="0" bIns="0" rtlCol="0">
            <a:spAutoFit/>
          </a:bodyPr>
          <a:lstStyle/>
          <a:p>
            <a:endParaRPr dirty="0">
              <a:solidFill>
                <a:srgbClr val="76786C"/>
              </a:solidFill>
            </a:endParaRPr>
          </a:p>
        </p:txBody>
      </p:sp>
      <p:sp>
        <p:nvSpPr>
          <p:cNvPr id="60" name="object 2"/>
          <p:cNvSpPr/>
          <p:nvPr/>
        </p:nvSpPr>
        <p:spPr>
          <a:xfrm>
            <a:off x="7381474" y="3977634"/>
            <a:ext cx="0" cy="220345"/>
          </a:xfrm>
          <a:custGeom>
            <a:avLst/>
            <a:gdLst/>
            <a:ahLst/>
            <a:cxnLst/>
            <a:rect l="l" t="t" r="r" b="b"/>
            <a:pathLst>
              <a:path h="220344">
                <a:moveTo>
                  <a:pt x="0" y="0"/>
                </a:moveTo>
                <a:lnTo>
                  <a:pt x="0" y="220218"/>
                </a:lnTo>
              </a:path>
            </a:pathLst>
          </a:custGeom>
          <a:ln w="9525">
            <a:solidFill>
              <a:srgbClr val="FDB913"/>
            </a:solidFill>
          </a:ln>
        </p:spPr>
        <p:txBody>
          <a:bodyPr wrap="square" lIns="0" tIns="0" rIns="0" bIns="0" rtlCol="0">
            <a:spAutoFit/>
          </a:bodyPr>
          <a:lstStyle/>
          <a:p>
            <a:endParaRPr dirty="0">
              <a:solidFill>
                <a:srgbClr val="76786C"/>
              </a:solidFill>
            </a:endParaRPr>
          </a:p>
        </p:txBody>
      </p:sp>
      <p:grpSp>
        <p:nvGrpSpPr>
          <p:cNvPr id="61" name="Group 60"/>
          <p:cNvGrpSpPr/>
          <p:nvPr/>
        </p:nvGrpSpPr>
        <p:grpSpPr>
          <a:xfrm>
            <a:off x="8187021" y="2829783"/>
            <a:ext cx="477520" cy="477520"/>
            <a:chOff x="1159813" y="3272033"/>
            <a:chExt cx="477520" cy="477520"/>
          </a:xfrm>
        </p:grpSpPr>
        <p:sp>
          <p:nvSpPr>
            <p:cNvPr id="62"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dirty="0">
                <a:solidFill>
                  <a:srgbClr val="76786C"/>
                </a:solidFill>
              </a:endParaRPr>
            </a:p>
          </p:txBody>
        </p:sp>
        <p:sp>
          <p:nvSpPr>
            <p:cNvPr id="73"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dirty="0">
                <a:solidFill>
                  <a:srgbClr val="76786C"/>
                </a:solidFill>
              </a:endParaRPr>
            </a:p>
          </p:txBody>
        </p:sp>
      </p:grpSp>
      <p:grpSp>
        <p:nvGrpSpPr>
          <p:cNvPr id="74" name="Group 73"/>
          <p:cNvGrpSpPr/>
          <p:nvPr/>
        </p:nvGrpSpPr>
        <p:grpSpPr>
          <a:xfrm>
            <a:off x="8190627" y="3661763"/>
            <a:ext cx="477520" cy="477520"/>
            <a:chOff x="1159813" y="3272033"/>
            <a:chExt cx="477520" cy="477520"/>
          </a:xfrm>
        </p:grpSpPr>
        <p:sp>
          <p:nvSpPr>
            <p:cNvPr id="75"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dirty="0">
                <a:solidFill>
                  <a:srgbClr val="76786C"/>
                </a:solidFill>
              </a:endParaRPr>
            </a:p>
          </p:txBody>
        </p:sp>
        <p:sp>
          <p:nvSpPr>
            <p:cNvPr id="76"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dirty="0">
                <a:solidFill>
                  <a:srgbClr val="76786C"/>
                </a:solidFill>
              </a:endParaRPr>
            </a:p>
          </p:txBody>
        </p:sp>
      </p:grpSp>
      <p:grpSp>
        <p:nvGrpSpPr>
          <p:cNvPr id="77" name="Group 76"/>
          <p:cNvGrpSpPr/>
          <p:nvPr/>
        </p:nvGrpSpPr>
        <p:grpSpPr>
          <a:xfrm>
            <a:off x="8194381" y="4514201"/>
            <a:ext cx="477520" cy="477520"/>
            <a:chOff x="1159813" y="3272033"/>
            <a:chExt cx="477520" cy="477520"/>
          </a:xfrm>
        </p:grpSpPr>
        <p:sp>
          <p:nvSpPr>
            <p:cNvPr id="78"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dirty="0">
                <a:solidFill>
                  <a:srgbClr val="76786C"/>
                </a:solidFill>
              </a:endParaRPr>
            </a:p>
          </p:txBody>
        </p:sp>
        <p:sp>
          <p:nvSpPr>
            <p:cNvPr id="79"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dirty="0">
                <a:solidFill>
                  <a:srgbClr val="76786C"/>
                </a:solidFill>
              </a:endParaRPr>
            </a:p>
          </p:txBody>
        </p:sp>
      </p:grpSp>
      <p:grpSp>
        <p:nvGrpSpPr>
          <p:cNvPr id="44" name="Group 43"/>
          <p:cNvGrpSpPr/>
          <p:nvPr/>
        </p:nvGrpSpPr>
        <p:grpSpPr>
          <a:xfrm>
            <a:off x="4991411" y="2683805"/>
            <a:ext cx="477520" cy="477520"/>
            <a:chOff x="1159813" y="3272033"/>
            <a:chExt cx="477520" cy="477520"/>
          </a:xfrm>
        </p:grpSpPr>
        <p:sp>
          <p:nvSpPr>
            <p:cNvPr id="45"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dirty="0">
                <a:solidFill>
                  <a:srgbClr val="76786C"/>
                </a:solidFill>
              </a:endParaRPr>
            </a:p>
          </p:txBody>
        </p:sp>
        <p:sp>
          <p:nvSpPr>
            <p:cNvPr id="46"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dirty="0">
                <a:solidFill>
                  <a:srgbClr val="76786C"/>
                </a:solidFill>
              </a:endParaRPr>
            </a:p>
          </p:txBody>
        </p:sp>
      </p:grpSp>
      <p:sp>
        <p:nvSpPr>
          <p:cNvPr id="80" name="object 2"/>
          <p:cNvSpPr/>
          <p:nvPr/>
        </p:nvSpPr>
        <p:spPr>
          <a:xfrm>
            <a:off x="4471380" y="2991053"/>
            <a:ext cx="0" cy="220345"/>
          </a:xfrm>
          <a:custGeom>
            <a:avLst/>
            <a:gdLst/>
            <a:ahLst/>
            <a:cxnLst/>
            <a:rect l="l" t="t" r="r" b="b"/>
            <a:pathLst>
              <a:path h="220344">
                <a:moveTo>
                  <a:pt x="0" y="0"/>
                </a:moveTo>
                <a:lnTo>
                  <a:pt x="0" y="220218"/>
                </a:lnTo>
              </a:path>
            </a:pathLst>
          </a:custGeom>
          <a:ln w="9525">
            <a:solidFill>
              <a:srgbClr val="FDB913"/>
            </a:solidFill>
          </a:ln>
        </p:spPr>
        <p:txBody>
          <a:bodyPr wrap="square" lIns="0" tIns="0" rIns="0" bIns="0" rtlCol="0">
            <a:spAutoFit/>
          </a:bodyPr>
          <a:lstStyle/>
          <a:p>
            <a:endParaRPr dirty="0">
              <a:solidFill>
                <a:srgbClr val="76786C"/>
              </a:solidFill>
            </a:endParaRPr>
          </a:p>
        </p:txBody>
      </p:sp>
      <p:sp>
        <p:nvSpPr>
          <p:cNvPr id="81" name="object 2"/>
          <p:cNvSpPr/>
          <p:nvPr/>
        </p:nvSpPr>
        <p:spPr>
          <a:xfrm>
            <a:off x="4471684" y="3730927"/>
            <a:ext cx="0" cy="220345"/>
          </a:xfrm>
          <a:custGeom>
            <a:avLst/>
            <a:gdLst/>
            <a:ahLst/>
            <a:cxnLst/>
            <a:rect l="l" t="t" r="r" b="b"/>
            <a:pathLst>
              <a:path h="220344">
                <a:moveTo>
                  <a:pt x="0" y="0"/>
                </a:moveTo>
                <a:lnTo>
                  <a:pt x="0" y="220218"/>
                </a:lnTo>
              </a:path>
            </a:pathLst>
          </a:custGeom>
          <a:ln w="9525">
            <a:solidFill>
              <a:srgbClr val="FDB913"/>
            </a:solidFill>
          </a:ln>
        </p:spPr>
        <p:txBody>
          <a:bodyPr wrap="square" lIns="0" tIns="0" rIns="0" bIns="0" rtlCol="0">
            <a:spAutoFit/>
          </a:bodyPr>
          <a:lstStyle/>
          <a:p>
            <a:endParaRPr dirty="0">
              <a:solidFill>
                <a:srgbClr val="76786C"/>
              </a:solidFill>
            </a:endParaRPr>
          </a:p>
        </p:txBody>
      </p:sp>
      <p:sp>
        <p:nvSpPr>
          <p:cNvPr id="10" name="TextBox 9"/>
          <p:cNvSpPr txBox="1"/>
          <p:nvPr/>
        </p:nvSpPr>
        <p:spPr>
          <a:xfrm>
            <a:off x="3869256" y="5411350"/>
            <a:ext cx="1358285" cy="738664"/>
          </a:xfrm>
          <a:prstGeom prst="rect">
            <a:avLst/>
          </a:prstGeom>
          <a:noFill/>
        </p:spPr>
        <p:txBody>
          <a:bodyPr wrap="square" rtlCol="0">
            <a:spAutoFit/>
          </a:bodyPr>
          <a:lstStyle/>
          <a:p>
            <a:pPr algn="ctr"/>
            <a:r>
              <a:rPr lang="en-US" sz="1400" spc="-5" dirty="0">
                <a:solidFill>
                  <a:srgbClr val="767661"/>
                </a:solidFill>
                <a:latin typeface="Arial"/>
                <a:cs typeface="Arial"/>
              </a:rPr>
              <a:t>More Parties contribute in the future</a:t>
            </a:r>
          </a:p>
        </p:txBody>
      </p:sp>
      <p:sp>
        <p:nvSpPr>
          <p:cNvPr id="82" name="object 4"/>
          <p:cNvSpPr/>
          <p:nvPr/>
        </p:nvSpPr>
        <p:spPr>
          <a:xfrm>
            <a:off x="4485323" y="5202949"/>
            <a:ext cx="0" cy="229870"/>
          </a:xfrm>
          <a:custGeom>
            <a:avLst/>
            <a:gdLst/>
            <a:ahLst/>
            <a:cxnLst/>
            <a:rect l="l" t="t" r="r" b="b"/>
            <a:pathLst>
              <a:path h="229870">
                <a:moveTo>
                  <a:pt x="0" y="0"/>
                </a:moveTo>
                <a:lnTo>
                  <a:pt x="0" y="229743"/>
                </a:lnTo>
              </a:path>
            </a:pathLst>
          </a:custGeom>
          <a:ln w="9525">
            <a:solidFill>
              <a:srgbClr val="FDB913"/>
            </a:solidFill>
          </a:ln>
        </p:spPr>
        <p:txBody>
          <a:bodyPr wrap="square" lIns="0" tIns="0" rIns="0" bIns="0" rtlCol="0">
            <a:spAutoFit/>
          </a:bodyPr>
          <a:lstStyle/>
          <a:p>
            <a:endParaRPr>
              <a:solidFill>
                <a:srgbClr val="76786C"/>
              </a:solidFill>
            </a:endParaRPr>
          </a:p>
        </p:txBody>
      </p:sp>
      <p:sp>
        <p:nvSpPr>
          <p:cNvPr id="83" name="TextBox 82"/>
          <p:cNvSpPr txBox="1"/>
          <p:nvPr/>
        </p:nvSpPr>
        <p:spPr>
          <a:xfrm>
            <a:off x="2161288" y="5432819"/>
            <a:ext cx="1358285" cy="523220"/>
          </a:xfrm>
          <a:prstGeom prst="rect">
            <a:avLst/>
          </a:prstGeom>
          <a:noFill/>
        </p:spPr>
        <p:txBody>
          <a:bodyPr wrap="square" rtlCol="0">
            <a:spAutoFit/>
          </a:bodyPr>
          <a:lstStyle/>
          <a:p>
            <a:pPr algn="ctr"/>
            <a:r>
              <a:rPr lang="en-US" sz="1400" spc="-5" dirty="0" smtClean="0">
                <a:solidFill>
                  <a:srgbClr val="767661"/>
                </a:solidFill>
                <a:latin typeface="Arial"/>
                <a:cs typeface="Arial"/>
              </a:rPr>
              <a:t>Replenishment of the GCF</a:t>
            </a:r>
            <a:endParaRPr lang="en-US" sz="1400" spc="-5" dirty="0">
              <a:solidFill>
                <a:srgbClr val="767661"/>
              </a:solidFill>
              <a:latin typeface="Arial"/>
              <a:cs typeface="Arial"/>
            </a:endParaRPr>
          </a:p>
        </p:txBody>
      </p:sp>
      <p:sp>
        <p:nvSpPr>
          <p:cNvPr id="87" name="object 19"/>
          <p:cNvSpPr/>
          <p:nvPr/>
        </p:nvSpPr>
        <p:spPr>
          <a:xfrm>
            <a:off x="2161288" y="5434996"/>
            <a:ext cx="1358285" cy="699633"/>
          </a:xfrm>
          <a:custGeom>
            <a:avLst/>
            <a:gdLst/>
            <a:ahLst/>
            <a:cxnLst/>
            <a:rect l="l" t="t" r="r" b="b"/>
            <a:pathLst>
              <a:path w="1054735" h="672464">
                <a:moveTo>
                  <a:pt x="0" y="672083"/>
                </a:moveTo>
                <a:lnTo>
                  <a:pt x="1054353" y="672083"/>
                </a:lnTo>
                <a:lnTo>
                  <a:pt x="1054353" y="0"/>
                </a:lnTo>
                <a:lnTo>
                  <a:pt x="0" y="0"/>
                </a:lnTo>
                <a:lnTo>
                  <a:pt x="0" y="672083"/>
                </a:lnTo>
                <a:close/>
              </a:path>
            </a:pathLst>
          </a:custGeom>
          <a:ln w="19050">
            <a:solidFill>
              <a:srgbClr val="FDB913"/>
            </a:solidFill>
          </a:ln>
        </p:spPr>
        <p:txBody>
          <a:bodyPr wrap="square" lIns="0" tIns="0" rIns="0" bIns="0" rtlCol="0">
            <a:spAutoFit/>
          </a:bodyPr>
          <a:lstStyle/>
          <a:p>
            <a:endParaRPr>
              <a:solidFill>
                <a:srgbClr val="76786C"/>
              </a:solidFill>
            </a:endParaRPr>
          </a:p>
        </p:txBody>
      </p:sp>
      <p:cxnSp>
        <p:nvCxnSpPr>
          <p:cNvPr id="13" name="Straight Connector 12"/>
          <p:cNvCxnSpPr/>
          <p:nvPr/>
        </p:nvCxnSpPr>
        <p:spPr>
          <a:xfrm>
            <a:off x="3519573" y="5770858"/>
            <a:ext cx="28778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89" name="Group 88"/>
          <p:cNvGrpSpPr/>
          <p:nvPr/>
        </p:nvGrpSpPr>
        <p:grpSpPr>
          <a:xfrm>
            <a:off x="3194815" y="5832792"/>
            <a:ext cx="477520" cy="477520"/>
            <a:chOff x="1159813" y="3272033"/>
            <a:chExt cx="477520" cy="477520"/>
          </a:xfrm>
        </p:grpSpPr>
        <p:sp>
          <p:nvSpPr>
            <p:cNvPr id="90"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solidFill>
                  <a:srgbClr val="76786C"/>
                </a:solidFill>
              </a:endParaRPr>
            </a:p>
          </p:txBody>
        </p:sp>
        <p:sp>
          <p:nvSpPr>
            <p:cNvPr id="91"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solidFill>
                  <a:srgbClr val="76786C"/>
                </a:solidFill>
              </a:endParaRPr>
            </a:p>
          </p:txBody>
        </p:sp>
      </p:grpSp>
      <p:cxnSp>
        <p:nvCxnSpPr>
          <p:cNvPr id="84" name="Straight Connector 83"/>
          <p:cNvCxnSpPr/>
          <p:nvPr/>
        </p:nvCxnSpPr>
        <p:spPr>
          <a:xfrm>
            <a:off x="1873500" y="5780682"/>
            <a:ext cx="287788" cy="0"/>
          </a:xfrm>
          <a:prstGeom prst="line">
            <a:avLst/>
          </a:prstGeom>
        </p:spPr>
        <p:style>
          <a:lnRef idx="2">
            <a:schemeClr val="accent1"/>
          </a:lnRef>
          <a:fillRef idx="0">
            <a:schemeClr val="accent1"/>
          </a:fillRef>
          <a:effectRef idx="1">
            <a:schemeClr val="accent1"/>
          </a:effectRef>
          <a:fontRef idx="minor">
            <a:schemeClr val="tx1"/>
          </a:fontRef>
        </p:style>
      </p:cxnSp>
      <p:sp>
        <p:nvSpPr>
          <p:cNvPr id="85" name="object 19"/>
          <p:cNvSpPr/>
          <p:nvPr/>
        </p:nvSpPr>
        <p:spPr>
          <a:xfrm>
            <a:off x="274367" y="5434996"/>
            <a:ext cx="1599133" cy="715018"/>
          </a:xfrm>
          <a:custGeom>
            <a:avLst/>
            <a:gdLst/>
            <a:ahLst/>
            <a:cxnLst/>
            <a:rect l="l" t="t" r="r" b="b"/>
            <a:pathLst>
              <a:path w="1054735" h="672464">
                <a:moveTo>
                  <a:pt x="0" y="672083"/>
                </a:moveTo>
                <a:lnTo>
                  <a:pt x="1054353" y="672083"/>
                </a:lnTo>
                <a:lnTo>
                  <a:pt x="1054353" y="0"/>
                </a:lnTo>
                <a:lnTo>
                  <a:pt x="0" y="0"/>
                </a:lnTo>
                <a:lnTo>
                  <a:pt x="0" y="672083"/>
                </a:lnTo>
                <a:close/>
              </a:path>
            </a:pathLst>
          </a:custGeom>
          <a:ln w="19050">
            <a:solidFill>
              <a:srgbClr val="FDB913"/>
            </a:solidFill>
          </a:ln>
        </p:spPr>
        <p:txBody>
          <a:bodyPr wrap="square" lIns="0" tIns="0" rIns="0" bIns="0" rtlCol="0">
            <a:spAutoFit/>
          </a:bodyPr>
          <a:lstStyle/>
          <a:p>
            <a:endParaRPr>
              <a:solidFill>
                <a:srgbClr val="76786C"/>
              </a:solidFill>
            </a:endParaRPr>
          </a:p>
        </p:txBody>
      </p:sp>
      <p:sp>
        <p:nvSpPr>
          <p:cNvPr id="11" name="TextBox 10"/>
          <p:cNvSpPr txBox="1"/>
          <p:nvPr/>
        </p:nvSpPr>
        <p:spPr>
          <a:xfrm>
            <a:off x="303463" y="5370694"/>
            <a:ext cx="1713931" cy="830997"/>
          </a:xfrm>
          <a:prstGeom prst="rect">
            <a:avLst/>
          </a:prstGeom>
          <a:noFill/>
        </p:spPr>
        <p:txBody>
          <a:bodyPr wrap="none" rtlCol="0">
            <a:spAutoFit/>
          </a:bodyPr>
          <a:lstStyle/>
          <a:p>
            <a:r>
              <a:rPr lang="en-US" sz="1600" dirty="0" smtClean="0">
                <a:latin typeface="+mj-lt"/>
              </a:rPr>
              <a:t>Alignment of </a:t>
            </a:r>
          </a:p>
          <a:p>
            <a:r>
              <a:rPr lang="en-US" sz="1600" dirty="0" smtClean="0">
                <a:latin typeface="+mj-lt"/>
              </a:rPr>
              <a:t>IFIs with climate </a:t>
            </a:r>
          </a:p>
          <a:p>
            <a:r>
              <a:rPr lang="en-US" sz="1600" dirty="0" smtClean="0">
                <a:latin typeface="+mj-lt"/>
              </a:rPr>
              <a:t>objectives</a:t>
            </a:r>
            <a:endParaRPr lang="en-US" sz="1600" dirty="0">
              <a:latin typeface="+mj-lt"/>
            </a:endParaRPr>
          </a:p>
        </p:txBody>
      </p:sp>
      <p:grpSp>
        <p:nvGrpSpPr>
          <p:cNvPr id="86" name="Group 85"/>
          <p:cNvGrpSpPr/>
          <p:nvPr/>
        </p:nvGrpSpPr>
        <p:grpSpPr>
          <a:xfrm>
            <a:off x="1578967" y="5895869"/>
            <a:ext cx="477520" cy="477520"/>
            <a:chOff x="1159813" y="3272033"/>
            <a:chExt cx="477520" cy="477520"/>
          </a:xfrm>
        </p:grpSpPr>
        <p:sp>
          <p:nvSpPr>
            <p:cNvPr id="88" name="object 12"/>
            <p:cNvSpPr/>
            <p:nvPr/>
          </p:nvSpPr>
          <p:spPr>
            <a:xfrm>
              <a:off x="1159813" y="3272033"/>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solidFill>
                  <a:srgbClr val="76786C"/>
                </a:solidFill>
              </a:endParaRPr>
            </a:p>
          </p:txBody>
        </p:sp>
        <p:sp>
          <p:nvSpPr>
            <p:cNvPr id="92" name="object 15"/>
            <p:cNvSpPr/>
            <p:nvPr/>
          </p:nvSpPr>
          <p:spPr>
            <a:xfrm>
              <a:off x="1274386" y="3387959"/>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solidFill>
                  <a:srgbClr val="76786C"/>
                </a:solidFill>
              </a:endParaRPr>
            </a:p>
          </p:txBody>
        </p:sp>
      </p:grpSp>
    </p:spTree>
    <p:extLst>
      <p:ext uri="{BB962C8B-B14F-4D97-AF65-F5344CB8AC3E}">
        <p14:creationId xmlns:p14="http://schemas.microsoft.com/office/powerpoint/2010/main" val="38099790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7" name="object 4"/>
          <p:cNvSpPr/>
          <p:nvPr/>
        </p:nvSpPr>
        <p:spPr>
          <a:xfrm>
            <a:off x="6633060" y="2057400"/>
            <a:ext cx="0" cy="207645"/>
          </a:xfrm>
          <a:custGeom>
            <a:avLst/>
            <a:gdLst/>
            <a:ahLst/>
            <a:cxnLst/>
            <a:rect l="l" t="t" r="r" b="b"/>
            <a:pathLst>
              <a:path h="207644">
                <a:moveTo>
                  <a:pt x="0" y="0"/>
                </a:moveTo>
                <a:lnTo>
                  <a:pt x="0" y="207518"/>
                </a:lnTo>
              </a:path>
            </a:pathLst>
          </a:custGeom>
          <a:ln w="9525">
            <a:solidFill>
              <a:srgbClr val="FDB913"/>
            </a:solidFill>
          </a:ln>
        </p:spPr>
        <p:txBody>
          <a:bodyPr wrap="square" lIns="0" tIns="0" rIns="0" bIns="0" rtlCol="0">
            <a:spAutoFit/>
          </a:bodyPr>
          <a:lstStyle/>
          <a:p>
            <a:endParaRPr dirty="0"/>
          </a:p>
        </p:txBody>
      </p:sp>
      <p:sp>
        <p:nvSpPr>
          <p:cNvPr id="8" name="object 5"/>
          <p:cNvSpPr/>
          <p:nvPr/>
        </p:nvSpPr>
        <p:spPr>
          <a:xfrm>
            <a:off x="2196198" y="2124455"/>
            <a:ext cx="0" cy="217170"/>
          </a:xfrm>
          <a:custGeom>
            <a:avLst/>
            <a:gdLst/>
            <a:ahLst/>
            <a:cxnLst/>
            <a:rect l="l" t="t" r="r" b="b"/>
            <a:pathLst>
              <a:path h="217169">
                <a:moveTo>
                  <a:pt x="0" y="0"/>
                </a:moveTo>
                <a:lnTo>
                  <a:pt x="0" y="217042"/>
                </a:lnTo>
              </a:path>
            </a:pathLst>
          </a:custGeom>
          <a:ln w="9525">
            <a:solidFill>
              <a:srgbClr val="FDB913"/>
            </a:solidFill>
          </a:ln>
        </p:spPr>
        <p:txBody>
          <a:bodyPr wrap="square" lIns="0" tIns="0" rIns="0" bIns="0" rtlCol="0">
            <a:spAutoFit/>
          </a:bodyPr>
          <a:lstStyle/>
          <a:p>
            <a:endParaRPr dirty="0"/>
          </a:p>
        </p:txBody>
      </p:sp>
      <p:sp>
        <p:nvSpPr>
          <p:cNvPr id="9" name="object 6"/>
          <p:cNvSpPr/>
          <p:nvPr/>
        </p:nvSpPr>
        <p:spPr>
          <a:xfrm>
            <a:off x="2196198" y="3013582"/>
            <a:ext cx="0" cy="248920"/>
          </a:xfrm>
          <a:custGeom>
            <a:avLst/>
            <a:gdLst/>
            <a:ahLst/>
            <a:cxnLst/>
            <a:rect l="l" t="t" r="r" b="b"/>
            <a:pathLst>
              <a:path h="248920">
                <a:moveTo>
                  <a:pt x="0" y="0"/>
                </a:moveTo>
                <a:lnTo>
                  <a:pt x="0" y="248793"/>
                </a:lnTo>
              </a:path>
            </a:pathLst>
          </a:custGeom>
          <a:ln w="9525">
            <a:solidFill>
              <a:srgbClr val="FDB913"/>
            </a:solidFill>
          </a:ln>
        </p:spPr>
        <p:txBody>
          <a:bodyPr wrap="square" lIns="0" tIns="0" rIns="0" bIns="0" rtlCol="0">
            <a:spAutoFit/>
          </a:bodyPr>
          <a:lstStyle/>
          <a:p>
            <a:endParaRPr dirty="0"/>
          </a:p>
        </p:txBody>
      </p:sp>
      <p:sp>
        <p:nvSpPr>
          <p:cNvPr id="14" name="object 11"/>
          <p:cNvSpPr txBox="1"/>
          <p:nvPr/>
        </p:nvSpPr>
        <p:spPr>
          <a:xfrm>
            <a:off x="1752600" y="2538016"/>
            <a:ext cx="914400" cy="205184"/>
          </a:xfrm>
          <a:prstGeom prst="rect">
            <a:avLst/>
          </a:prstGeom>
        </p:spPr>
        <p:txBody>
          <a:bodyPr vert="horz" wrap="square" lIns="0" tIns="0" rIns="0" bIns="0" rtlCol="0">
            <a:spAutoFit/>
          </a:bodyPr>
          <a:lstStyle/>
          <a:p>
            <a:pPr marL="12700" marR="6350" indent="266065">
              <a:lnSpc>
                <a:spcPts val="1600"/>
              </a:lnSpc>
            </a:pPr>
            <a:r>
              <a:rPr lang="en-US" sz="1400" dirty="0" smtClean="0">
                <a:solidFill>
                  <a:srgbClr val="767661"/>
                </a:solidFill>
                <a:latin typeface="Arial"/>
                <a:cs typeface="Arial"/>
              </a:rPr>
              <a:t>YES</a:t>
            </a:r>
            <a:endParaRPr sz="1400" dirty="0">
              <a:latin typeface="Arial"/>
              <a:cs typeface="Arial"/>
            </a:endParaRPr>
          </a:p>
        </p:txBody>
      </p:sp>
      <p:sp>
        <p:nvSpPr>
          <p:cNvPr id="15" name="object 12"/>
          <p:cNvSpPr/>
          <p:nvPr/>
        </p:nvSpPr>
        <p:spPr>
          <a:xfrm>
            <a:off x="857250" y="2341117"/>
            <a:ext cx="2740660" cy="672465"/>
          </a:xfrm>
          <a:custGeom>
            <a:avLst/>
            <a:gdLst/>
            <a:ahLst/>
            <a:cxnLst/>
            <a:rect l="l" t="t" r="r" b="b"/>
            <a:pathLst>
              <a:path w="2740660" h="672464">
                <a:moveTo>
                  <a:pt x="0" y="672084"/>
                </a:moveTo>
                <a:lnTo>
                  <a:pt x="2740240" y="672084"/>
                </a:lnTo>
                <a:lnTo>
                  <a:pt x="2740240" y="0"/>
                </a:lnTo>
                <a:lnTo>
                  <a:pt x="0" y="0"/>
                </a:lnTo>
                <a:lnTo>
                  <a:pt x="0" y="672084"/>
                </a:lnTo>
                <a:close/>
              </a:path>
            </a:pathLst>
          </a:custGeom>
          <a:ln w="19050">
            <a:solidFill>
              <a:srgbClr val="FDB913"/>
            </a:solidFill>
          </a:ln>
        </p:spPr>
        <p:txBody>
          <a:bodyPr wrap="square" lIns="0" tIns="0" rIns="0" bIns="0" rtlCol="0">
            <a:spAutoFit/>
          </a:bodyPr>
          <a:lstStyle/>
          <a:p>
            <a:endParaRPr dirty="0"/>
          </a:p>
        </p:txBody>
      </p:sp>
      <p:sp>
        <p:nvSpPr>
          <p:cNvPr id="17" name="object 14"/>
          <p:cNvSpPr txBox="1"/>
          <p:nvPr/>
        </p:nvSpPr>
        <p:spPr>
          <a:xfrm>
            <a:off x="1281073" y="3458129"/>
            <a:ext cx="1873885" cy="205184"/>
          </a:xfrm>
          <a:prstGeom prst="rect">
            <a:avLst/>
          </a:prstGeom>
        </p:spPr>
        <p:txBody>
          <a:bodyPr vert="horz" wrap="square" lIns="0" tIns="0" rIns="0" bIns="0" rtlCol="0">
            <a:spAutoFit/>
          </a:bodyPr>
          <a:lstStyle/>
          <a:p>
            <a:pPr marL="12700" marR="6350" indent="17145" algn="ctr">
              <a:lnSpc>
                <a:spcPts val="1600"/>
              </a:lnSpc>
            </a:pPr>
            <a:r>
              <a:rPr lang="en-US" sz="1400" spc="-5" dirty="0" smtClean="0">
                <a:solidFill>
                  <a:srgbClr val="767661"/>
                </a:solidFill>
                <a:latin typeface="Arial"/>
                <a:cs typeface="Arial"/>
              </a:rPr>
              <a:t>NO</a:t>
            </a:r>
            <a:endParaRPr sz="1400" dirty="0">
              <a:latin typeface="Arial"/>
              <a:cs typeface="Arial"/>
            </a:endParaRPr>
          </a:p>
        </p:txBody>
      </p:sp>
      <p:sp>
        <p:nvSpPr>
          <p:cNvPr id="18" name="object 15"/>
          <p:cNvSpPr/>
          <p:nvPr/>
        </p:nvSpPr>
        <p:spPr>
          <a:xfrm>
            <a:off x="861683" y="3262502"/>
            <a:ext cx="2740660" cy="672465"/>
          </a:xfrm>
          <a:custGeom>
            <a:avLst/>
            <a:gdLst/>
            <a:ahLst/>
            <a:cxnLst/>
            <a:rect l="l" t="t" r="r" b="b"/>
            <a:pathLst>
              <a:path w="2740660" h="672464">
                <a:moveTo>
                  <a:pt x="0" y="672084"/>
                </a:moveTo>
                <a:lnTo>
                  <a:pt x="2740240" y="672084"/>
                </a:lnTo>
                <a:lnTo>
                  <a:pt x="2740240" y="0"/>
                </a:lnTo>
                <a:lnTo>
                  <a:pt x="0" y="0"/>
                </a:lnTo>
                <a:lnTo>
                  <a:pt x="0" y="672084"/>
                </a:lnTo>
                <a:close/>
              </a:path>
            </a:pathLst>
          </a:custGeom>
          <a:ln w="19050">
            <a:solidFill>
              <a:srgbClr val="FDB913"/>
            </a:solidFill>
          </a:ln>
        </p:spPr>
        <p:txBody>
          <a:bodyPr wrap="square" lIns="0" tIns="0" rIns="0" bIns="0" rtlCol="0">
            <a:spAutoFit/>
          </a:bodyPr>
          <a:lstStyle/>
          <a:p>
            <a:endParaRPr dirty="0"/>
          </a:p>
        </p:txBody>
      </p:sp>
      <p:sp>
        <p:nvSpPr>
          <p:cNvPr id="19" name="object 16"/>
          <p:cNvSpPr/>
          <p:nvPr/>
        </p:nvSpPr>
        <p:spPr>
          <a:xfrm>
            <a:off x="838200" y="990600"/>
            <a:ext cx="2759710" cy="1134110"/>
          </a:xfrm>
          <a:custGeom>
            <a:avLst/>
            <a:gdLst/>
            <a:ahLst/>
            <a:cxnLst/>
            <a:rect l="l" t="t" r="r" b="b"/>
            <a:pathLst>
              <a:path w="2759710" h="1134110">
                <a:moveTo>
                  <a:pt x="0" y="1133855"/>
                </a:moveTo>
                <a:lnTo>
                  <a:pt x="2759290" y="1133855"/>
                </a:lnTo>
                <a:lnTo>
                  <a:pt x="2759290" y="0"/>
                </a:lnTo>
                <a:lnTo>
                  <a:pt x="0" y="0"/>
                </a:lnTo>
                <a:lnTo>
                  <a:pt x="0" y="1133855"/>
                </a:lnTo>
                <a:close/>
              </a:path>
            </a:pathLst>
          </a:custGeom>
          <a:solidFill>
            <a:srgbClr val="FDB913"/>
          </a:solidFill>
        </p:spPr>
        <p:txBody>
          <a:bodyPr wrap="square" lIns="0" tIns="0" rIns="0" bIns="0" rtlCol="0">
            <a:spAutoFit/>
          </a:bodyPr>
          <a:lstStyle/>
          <a:p>
            <a:endParaRPr dirty="0"/>
          </a:p>
        </p:txBody>
      </p:sp>
      <p:sp>
        <p:nvSpPr>
          <p:cNvPr id="20" name="object 17"/>
          <p:cNvSpPr txBox="1"/>
          <p:nvPr/>
        </p:nvSpPr>
        <p:spPr>
          <a:xfrm>
            <a:off x="1192892" y="1066800"/>
            <a:ext cx="2010370" cy="923330"/>
          </a:xfrm>
          <a:prstGeom prst="rect">
            <a:avLst/>
          </a:prstGeom>
        </p:spPr>
        <p:txBody>
          <a:bodyPr vert="horz" wrap="square" lIns="0" tIns="0" rIns="0" bIns="0" rtlCol="0">
            <a:spAutoFit/>
          </a:bodyPr>
          <a:lstStyle/>
          <a:p>
            <a:pPr marL="12700" marR="6350" indent="67945" algn="ctr">
              <a:lnSpc>
                <a:spcPct val="100000"/>
              </a:lnSpc>
            </a:pPr>
            <a:r>
              <a:rPr lang="en-US" sz="2000" dirty="0" smtClean="0">
                <a:solidFill>
                  <a:srgbClr val="FFFFFF"/>
                </a:solidFill>
                <a:latin typeface="Arial"/>
                <a:cs typeface="Arial"/>
              </a:rPr>
              <a:t>Should we create a new TT mechanism</a:t>
            </a:r>
            <a:r>
              <a:rPr sz="2000" dirty="0" smtClean="0">
                <a:solidFill>
                  <a:srgbClr val="FFFFFF"/>
                </a:solidFill>
                <a:latin typeface="Arial"/>
                <a:cs typeface="Arial"/>
              </a:rPr>
              <a:t>?</a:t>
            </a:r>
            <a:endParaRPr sz="2000" dirty="0">
              <a:latin typeface="Arial"/>
              <a:cs typeface="Arial"/>
            </a:endParaRPr>
          </a:p>
        </p:txBody>
      </p:sp>
      <p:sp>
        <p:nvSpPr>
          <p:cNvPr id="23" name="object 20"/>
          <p:cNvSpPr/>
          <p:nvPr/>
        </p:nvSpPr>
        <p:spPr>
          <a:xfrm>
            <a:off x="5290337" y="990600"/>
            <a:ext cx="2759710" cy="1134110"/>
          </a:xfrm>
          <a:custGeom>
            <a:avLst/>
            <a:gdLst/>
            <a:ahLst/>
            <a:cxnLst/>
            <a:rect l="l" t="t" r="r" b="b"/>
            <a:pathLst>
              <a:path w="2759709" h="1134110">
                <a:moveTo>
                  <a:pt x="0" y="1133855"/>
                </a:moveTo>
                <a:lnTo>
                  <a:pt x="2759290" y="1133855"/>
                </a:lnTo>
                <a:lnTo>
                  <a:pt x="2759290" y="0"/>
                </a:lnTo>
                <a:lnTo>
                  <a:pt x="0" y="0"/>
                </a:lnTo>
                <a:lnTo>
                  <a:pt x="0" y="1133855"/>
                </a:lnTo>
                <a:close/>
              </a:path>
            </a:pathLst>
          </a:custGeom>
          <a:solidFill>
            <a:srgbClr val="FDB913"/>
          </a:solidFill>
        </p:spPr>
        <p:txBody>
          <a:bodyPr wrap="square" lIns="0" tIns="0" rIns="0" bIns="0" rtlCol="0">
            <a:spAutoFit/>
          </a:bodyPr>
          <a:lstStyle/>
          <a:p>
            <a:endParaRPr dirty="0"/>
          </a:p>
        </p:txBody>
      </p:sp>
      <p:sp>
        <p:nvSpPr>
          <p:cNvPr id="24" name="object 21"/>
          <p:cNvSpPr txBox="1"/>
          <p:nvPr/>
        </p:nvSpPr>
        <p:spPr>
          <a:xfrm>
            <a:off x="5486400" y="1095990"/>
            <a:ext cx="2362200" cy="923330"/>
          </a:xfrm>
          <a:prstGeom prst="rect">
            <a:avLst/>
          </a:prstGeom>
        </p:spPr>
        <p:txBody>
          <a:bodyPr vert="horz" wrap="square" lIns="0" tIns="0" rIns="0" bIns="0" rtlCol="0">
            <a:spAutoFit/>
          </a:bodyPr>
          <a:lstStyle/>
          <a:p>
            <a:pPr marL="12700" marR="6350" algn="ctr">
              <a:lnSpc>
                <a:spcPct val="100000"/>
              </a:lnSpc>
            </a:pPr>
            <a:r>
              <a:rPr lang="en-US" sz="2000" dirty="0" smtClean="0">
                <a:solidFill>
                  <a:srgbClr val="FFFFFF"/>
                </a:solidFill>
                <a:latin typeface="Arial"/>
                <a:cs typeface="Arial"/>
              </a:rPr>
              <a:t>How do we enhance existing technology </a:t>
            </a:r>
            <a:r>
              <a:rPr lang="en-US" sz="2000" dirty="0">
                <a:solidFill>
                  <a:srgbClr val="FFFFFF"/>
                </a:solidFill>
                <a:latin typeface="Arial"/>
                <a:cs typeface="Arial"/>
              </a:rPr>
              <a:t>t</a:t>
            </a:r>
            <a:r>
              <a:rPr lang="en-US" sz="2000" dirty="0" smtClean="0">
                <a:solidFill>
                  <a:srgbClr val="FFFFFF"/>
                </a:solidFill>
                <a:latin typeface="Arial"/>
                <a:cs typeface="Arial"/>
              </a:rPr>
              <a:t>ransfer</a:t>
            </a:r>
            <a:r>
              <a:rPr sz="2000" dirty="0" smtClean="0">
                <a:solidFill>
                  <a:srgbClr val="FFFFFF"/>
                </a:solidFill>
                <a:latin typeface="Arial"/>
                <a:cs typeface="Arial"/>
              </a:rPr>
              <a:t>?</a:t>
            </a:r>
            <a:endParaRPr sz="2000" dirty="0">
              <a:latin typeface="Arial"/>
              <a:cs typeface="Arial"/>
            </a:endParaRPr>
          </a:p>
        </p:txBody>
      </p:sp>
      <p:grpSp>
        <p:nvGrpSpPr>
          <p:cNvPr id="3" name="Group 2"/>
          <p:cNvGrpSpPr/>
          <p:nvPr/>
        </p:nvGrpSpPr>
        <p:grpSpPr>
          <a:xfrm>
            <a:off x="3306071" y="3770760"/>
            <a:ext cx="477520" cy="477520"/>
            <a:chOff x="2958962" y="4067456"/>
            <a:chExt cx="477520" cy="477520"/>
          </a:xfrm>
        </p:grpSpPr>
        <p:sp>
          <p:nvSpPr>
            <p:cNvPr id="25" name="object 22"/>
            <p:cNvSpPr/>
            <p:nvPr/>
          </p:nvSpPr>
          <p:spPr>
            <a:xfrm>
              <a:off x="2958962" y="4067456"/>
              <a:ext cx="477520" cy="477520"/>
            </a:xfrm>
            <a:custGeom>
              <a:avLst/>
              <a:gdLst/>
              <a:ahLst/>
              <a:cxnLst/>
              <a:rect l="l" t="t" r="r" b="b"/>
              <a:pathLst>
                <a:path w="477520"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dirty="0"/>
            </a:p>
          </p:txBody>
        </p:sp>
        <p:sp>
          <p:nvSpPr>
            <p:cNvPr id="26" name="object 23"/>
            <p:cNvSpPr/>
            <p:nvPr/>
          </p:nvSpPr>
          <p:spPr>
            <a:xfrm>
              <a:off x="3073537" y="4183383"/>
              <a:ext cx="245745" cy="221615"/>
            </a:xfrm>
            <a:custGeom>
              <a:avLst/>
              <a:gdLst/>
              <a:ahLst/>
              <a:cxnLst/>
              <a:rect l="l" t="t" r="r" b="b"/>
              <a:pathLst>
                <a:path w="245745"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dirty="0"/>
            </a:p>
          </p:txBody>
        </p:sp>
      </p:grpSp>
      <p:sp>
        <p:nvSpPr>
          <p:cNvPr id="28" name="object 25"/>
          <p:cNvSpPr txBox="1"/>
          <p:nvPr/>
        </p:nvSpPr>
        <p:spPr>
          <a:xfrm>
            <a:off x="10148252" y="-1232644"/>
            <a:ext cx="1221105" cy="367030"/>
          </a:xfrm>
          <a:prstGeom prst="rect">
            <a:avLst/>
          </a:prstGeom>
        </p:spPr>
        <p:txBody>
          <a:bodyPr vert="horz" wrap="square" lIns="0" tIns="0" rIns="0" bIns="0" rtlCol="0">
            <a:spAutoFit/>
          </a:bodyPr>
          <a:lstStyle/>
          <a:p>
            <a:pPr marL="249554" marR="6350" indent="-237490">
              <a:lnSpc>
                <a:spcPts val="1400"/>
              </a:lnSpc>
            </a:pPr>
            <a:r>
              <a:rPr sz="1400" spc="-5" dirty="0">
                <a:solidFill>
                  <a:srgbClr val="767661"/>
                </a:solidFill>
                <a:latin typeface="Arial"/>
                <a:cs typeface="Arial"/>
              </a:rPr>
              <a:t>onl</a:t>
            </a:r>
            <a:r>
              <a:rPr sz="1400" dirty="0">
                <a:solidFill>
                  <a:srgbClr val="767661"/>
                </a:solidFill>
                <a:latin typeface="Arial"/>
                <a:cs typeface="Arial"/>
              </a:rPr>
              <a:t>y </a:t>
            </a:r>
            <a:r>
              <a:rPr sz="1400" spc="-5" dirty="0">
                <a:solidFill>
                  <a:srgbClr val="767661"/>
                </a:solidFill>
                <a:latin typeface="Arial"/>
                <a:cs typeface="Arial"/>
              </a:rPr>
              <a:t>developed </a:t>
            </a:r>
            <a:r>
              <a:rPr sz="1400" dirty="0">
                <a:solidFill>
                  <a:srgbClr val="767661"/>
                </a:solidFill>
                <a:latin typeface="Arial"/>
                <a:cs typeface="Arial"/>
              </a:rPr>
              <a:t>countries</a:t>
            </a:r>
            <a:endParaRPr sz="1400" dirty="0">
              <a:latin typeface="Arial"/>
              <a:cs typeface="Arial"/>
            </a:endParaRPr>
          </a:p>
        </p:txBody>
      </p:sp>
      <p:grpSp>
        <p:nvGrpSpPr>
          <p:cNvPr id="49" name="Group 48"/>
          <p:cNvGrpSpPr/>
          <p:nvPr/>
        </p:nvGrpSpPr>
        <p:grpSpPr>
          <a:xfrm>
            <a:off x="5077822" y="2437660"/>
            <a:ext cx="1444866" cy="1593216"/>
            <a:chOff x="9976703" y="898796"/>
            <a:chExt cx="1444866" cy="1593216"/>
          </a:xfrm>
        </p:grpSpPr>
        <p:sp>
          <p:nvSpPr>
            <p:cNvPr id="37" name="object 34"/>
            <p:cNvSpPr/>
            <p:nvPr/>
          </p:nvSpPr>
          <p:spPr>
            <a:xfrm>
              <a:off x="9976944" y="898797"/>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solidFill>
              <a:srgbClr val="FFFFFF"/>
            </a:solidFill>
          </p:spPr>
          <p:txBody>
            <a:bodyPr wrap="square" lIns="0" tIns="0" rIns="0" bIns="0" rtlCol="0">
              <a:spAutoFit/>
            </a:bodyPr>
            <a:lstStyle/>
            <a:p>
              <a:endParaRPr dirty="0"/>
            </a:p>
          </p:txBody>
        </p:sp>
        <p:sp>
          <p:nvSpPr>
            <p:cNvPr id="39" name="object 36"/>
            <p:cNvSpPr/>
            <p:nvPr/>
          </p:nvSpPr>
          <p:spPr>
            <a:xfrm>
              <a:off x="9976703" y="898796"/>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ln w="19050">
              <a:solidFill>
                <a:srgbClr val="FDB913"/>
              </a:solidFill>
            </a:ln>
          </p:spPr>
          <p:txBody>
            <a:bodyPr wrap="square" lIns="0" tIns="0" rIns="0" bIns="0" rtlCol="0">
              <a:spAutoFit/>
            </a:bodyPr>
            <a:lstStyle/>
            <a:p>
              <a:endParaRPr dirty="0"/>
            </a:p>
          </p:txBody>
        </p:sp>
      </p:grpSp>
      <p:sp>
        <p:nvSpPr>
          <p:cNvPr id="42" name="object 39"/>
          <p:cNvSpPr/>
          <p:nvPr/>
        </p:nvSpPr>
        <p:spPr>
          <a:xfrm>
            <a:off x="5800616" y="2265119"/>
            <a:ext cx="1685911" cy="170071"/>
          </a:xfrm>
          <a:custGeom>
            <a:avLst/>
            <a:gdLst/>
            <a:ahLst/>
            <a:cxnLst/>
            <a:rect l="l" t="t" r="r" b="b"/>
            <a:pathLst>
              <a:path w="3363595" h="103505">
                <a:moveTo>
                  <a:pt x="0" y="103124"/>
                </a:moveTo>
                <a:lnTo>
                  <a:pt x="0" y="0"/>
                </a:lnTo>
                <a:lnTo>
                  <a:pt x="3363277" y="0"/>
                </a:lnTo>
                <a:lnTo>
                  <a:pt x="3363277" y="103124"/>
                </a:lnTo>
              </a:path>
            </a:pathLst>
          </a:custGeom>
          <a:ln w="9525">
            <a:solidFill>
              <a:srgbClr val="FDB913"/>
            </a:solidFill>
          </a:ln>
        </p:spPr>
        <p:txBody>
          <a:bodyPr wrap="square" lIns="0" tIns="0" rIns="0" bIns="0" rtlCol="0">
            <a:spAutoFit/>
          </a:bodyPr>
          <a:lstStyle/>
          <a:p>
            <a:endParaRPr dirty="0"/>
          </a:p>
        </p:txBody>
      </p:sp>
      <p:sp>
        <p:nvSpPr>
          <p:cNvPr id="50" name="Title 1"/>
          <p:cNvSpPr txBox="1">
            <a:spLocks/>
          </p:cNvSpPr>
          <p:nvPr/>
        </p:nvSpPr>
        <p:spPr>
          <a:xfrm>
            <a:off x="440597" y="139350"/>
            <a:ext cx="7772400" cy="83893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b="0" i="0" kern="1200">
                <a:solidFill>
                  <a:schemeClr val="accent4"/>
                </a:solidFill>
                <a:latin typeface="Arial MT Cn Lt"/>
                <a:ea typeface="+mj-ea"/>
                <a:cs typeface="Arial MT Cn Lt"/>
              </a:defRPr>
            </a:lvl1pPr>
          </a:lstStyle>
          <a:p>
            <a:r>
              <a:rPr lang="en-US" sz="3600" dirty="0" smtClean="0">
                <a:solidFill>
                  <a:srgbClr val="007A4D"/>
                </a:solidFill>
              </a:rPr>
              <a:t>CHOICES ON TECHNOLOGY</a:t>
            </a:r>
            <a:endParaRPr lang="en-US" sz="3600" dirty="0">
              <a:solidFill>
                <a:srgbClr val="007A4D"/>
              </a:solidFill>
            </a:endParaRPr>
          </a:p>
        </p:txBody>
      </p:sp>
      <p:grpSp>
        <p:nvGrpSpPr>
          <p:cNvPr id="51" name="Group 50"/>
          <p:cNvGrpSpPr/>
          <p:nvPr/>
        </p:nvGrpSpPr>
        <p:grpSpPr>
          <a:xfrm>
            <a:off x="6763733" y="2424818"/>
            <a:ext cx="1444866" cy="1593216"/>
            <a:chOff x="9976703" y="898796"/>
            <a:chExt cx="1444866" cy="1593216"/>
          </a:xfrm>
        </p:grpSpPr>
        <p:sp>
          <p:nvSpPr>
            <p:cNvPr id="52" name="object 34"/>
            <p:cNvSpPr/>
            <p:nvPr/>
          </p:nvSpPr>
          <p:spPr>
            <a:xfrm>
              <a:off x="9976944" y="898797"/>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solidFill>
              <a:srgbClr val="FFFFFF"/>
            </a:solidFill>
          </p:spPr>
          <p:txBody>
            <a:bodyPr wrap="square" lIns="0" tIns="0" rIns="0" bIns="0" rtlCol="0">
              <a:spAutoFit/>
            </a:bodyPr>
            <a:lstStyle/>
            <a:p>
              <a:endParaRPr dirty="0"/>
            </a:p>
          </p:txBody>
        </p:sp>
        <p:sp>
          <p:nvSpPr>
            <p:cNvPr id="53" name="object 36"/>
            <p:cNvSpPr/>
            <p:nvPr/>
          </p:nvSpPr>
          <p:spPr>
            <a:xfrm>
              <a:off x="9976703" y="898796"/>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ln w="19050">
              <a:solidFill>
                <a:srgbClr val="FDB913"/>
              </a:solidFill>
            </a:ln>
          </p:spPr>
          <p:txBody>
            <a:bodyPr wrap="square" lIns="0" tIns="0" rIns="0" bIns="0" rtlCol="0">
              <a:spAutoFit/>
            </a:bodyPr>
            <a:lstStyle/>
            <a:p>
              <a:endParaRPr dirty="0"/>
            </a:p>
          </p:txBody>
        </p:sp>
      </p:grpSp>
      <p:sp>
        <p:nvSpPr>
          <p:cNvPr id="33" name="object 30"/>
          <p:cNvSpPr txBox="1"/>
          <p:nvPr/>
        </p:nvSpPr>
        <p:spPr>
          <a:xfrm>
            <a:off x="6919549" y="2787190"/>
            <a:ext cx="1160460" cy="1072986"/>
          </a:xfrm>
          <a:prstGeom prst="rect">
            <a:avLst/>
          </a:prstGeom>
        </p:spPr>
        <p:txBody>
          <a:bodyPr vert="horz" wrap="square" lIns="0" tIns="0" rIns="0" bIns="0" rtlCol="0">
            <a:spAutoFit/>
          </a:bodyPr>
          <a:lstStyle/>
          <a:p>
            <a:pPr marL="12700" marR="6350" indent="-635" algn="ctr">
              <a:lnSpc>
                <a:spcPct val="83300"/>
              </a:lnSpc>
            </a:pPr>
            <a:r>
              <a:rPr lang="en-US" sz="1400" spc="-5" dirty="0">
                <a:solidFill>
                  <a:srgbClr val="767661"/>
                </a:solidFill>
                <a:latin typeface="Arial"/>
                <a:cs typeface="Arial"/>
              </a:rPr>
              <a:t>C</a:t>
            </a:r>
            <a:r>
              <a:rPr lang="en-US" sz="1400" spc="-5" dirty="0" smtClean="0">
                <a:solidFill>
                  <a:srgbClr val="767661"/>
                </a:solidFill>
                <a:latin typeface="Arial"/>
                <a:cs typeface="Arial"/>
              </a:rPr>
              <a:t>reate specific commitments for developed country Parties</a:t>
            </a:r>
            <a:endParaRPr sz="1400" dirty="0">
              <a:latin typeface="Arial"/>
              <a:cs typeface="Arial"/>
            </a:endParaRPr>
          </a:p>
        </p:txBody>
      </p:sp>
      <p:grpSp>
        <p:nvGrpSpPr>
          <p:cNvPr id="47" name="Group 46"/>
          <p:cNvGrpSpPr/>
          <p:nvPr/>
        </p:nvGrpSpPr>
        <p:grpSpPr>
          <a:xfrm>
            <a:off x="6195449" y="3887106"/>
            <a:ext cx="477520" cy="477520"/>
            <a:chOff x="8424651" y="4067456"/>
            <a:chExt cx="477520" cy="477520"/>
          </a:xfrm>
        </p:grpSpPr>
        <p:sp>
          <p:nvSpPr>
            <p:cNvPr id="43" name="object 40"/>
            <p:cNvSpPr/>
            <p:nvPr/>
          </p:nvSpPr>
          <p:spPr>
            <a:xfrm>
              <a:off x="8424651" y="4067456"/>
              <a:ext cx="477520" cy="477520"/>
            </a:xfrm>
            <a:custGeom>
              <a:avLst/>
              <a:gdLst/>
              <a:ahLst/>
              <a:cxnLst/>
              <a:rect l="l" t="t" r="r" b="b"/>
              <a:pathLst>
                <a:path w="477520"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dirty="0"/>
            </a:p>
          </p:txBody>
        </p:sp>
        <p:sp>
          <p:nvSpPr>
            <p:cNvPr id="45" name="object 42"/>
            <p:cNvSpPr/>
            <p:nvPr/>
          </p:nvSpPr>
          <p:spPr>
            <a:xfrm>
              <a:off x="8539224" y="4183383"/>
              <a:ext cx="245745" cy="221615"/>
            </a:xfrm>
            <a:custGeom>
              <a:avLst/>
              <a:gdLst/>
              <a:ahLst/>
              <a:cxnLst/>
              <a:rect l="l" t="t" r="r" b="b"/>
              <a:pathLst>
                <a:path w="245745"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dirty="0"/>
            </a:p>
          </p:txBody>
        </p:sp>
      </p:grpSp>
      <p:sp>
        <p:nvSpPr>
          <p:cNvPr id="55" name="bk object 18"/>
          <p:cNvSpPr/>
          <p:nvPr/>
        </p:nvSpPr>
        <p:spPr>
          <a:xfrm>
            <a:off x="5243873" y="1497054"/>
            <a:ext cx="61314" cy="50974"/>
          </a:xfrm>
          <a:custGeom>
            <a:avLst/>
            <a:gdLst/>
            <a:ahLst/>
            <a:cxnLst/>
            <a:rect l="l" t="t" r="r" b="b"/>
            <a:pathLst>
              <a:path w="76200" h="55880">
                <a:moveTo>
                  <a:pt x="0" y="0"/>
                </a:moveTo>
                <a:lnTo>
                  <a:pt x="20523" y="27647"/>
                </a:lnTo>
                <a:lnTo>
                  <a:pt x="0" y="55295"/>
                </a:lnTo>
                <a:lnTo>
                  <a:pt x="75971" y="27647"/>
                </a:lnTo>
                <a:lnTo>
                  <a:pt x="0" y="0"/>
                </a:lnTo>
                <a:close/>
              </a:path>
            </a:pathLst>
          </a:custGeom>
          <a:solidFill>
            <a:srgbClr val="767661"/>
          </a:solidFill>
        </p:spPr>
        <p:txBody>
          <a:bodyPr wrap="square" lIns="0" tIns="0" rIns="0" bIns="0" rtlCol="0">
            <a:spAutoFit/>
          </a:bodyPr>
          <a:lstStyle/>
          <a:p>
            <a:endParaRPr dirty="0"/>
          </a:p>
        </p:txBody>
      </p:sp>
      <p:cxnSp>
        <p:nvCxnSpPr>
          <p:cNvPr id="61" name="Straight Connector 60"/>
          <p:cNvCxnSpPr/>
          <p:nvPr/>
        </p:nvCxnSpPr>
        <p:spPr>
          <a:xfrm>
            <a:off x="4580965" y="1521023"/>
            <a:ext cx="676835" cy="1"/>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a:off x="4580965" y="1524000"/>
            <a:ext cx="0" cy="2036721"/>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flipH="1">
            <a:off x="3597909" y="3565372"/>
            <a:ext cx="983055" cy="0"/>
          </a:xfrm>
          <a:prstGeom prst="line">
            <a:avLst/>
          </a:prstGeom>
          <a:ln w="3175"/>
          <a:effectLst/>
        </p:spPr>
        <p:style>
          <a:lnRef idx="2">
            <a:schemeClr val="dk1"/>
          </a:lnRef>
          <a:fillRef idx="0">
            <a:schemeClr val="dk1"/>
          </a:fillRef>
          <a:effectRef idx="1">
            <a:schemeClr val="dk1"/>
          </a:effectRef>
          <a:fontRef idx="minor">
            <a:schemeClr val="tx1"/>
          </a:fontRef>
        </p:style>
      </p:cxnSp>
      <p:sp>
        <p:nvSpPr>
          <p:cNvPr id="40" name="object 7"/>
          <p:cNvSpPr/>
          <p:nvPr/>
        </p:nvSpPr>
        <p:spPr>
          <a:xfrm>
            <a:off x="6985634" y="5371043"/>
            <a:ext cx="240029" cy="0"/>
          </a:xfrm>
          <a:custGeom>
            <a:avLst/>
            <a:gdLst/>
            <a:ahLst/>
            <a:cxnLst/>
            <a:rect l="l" t="t" r="r" b="b"/>
            <a:pathLst>
              <a:path w="240029">
                <a:moveTo>
                  <a:pt x="0" y="0"/>
                </a:moveTo>
                <a:lnTo>
                  <a:pt x="240004" y="0"/>
                </a:lnTo>
              </a:path>
            </a:pathLst>
          </a:custGeom>
          <a:ln w="9525">
            <a:solidFill>
              <a:srgbClr val="FDB913"/>
            </a:solidFill>
          </a:ln>
        </p:spPr>
        <p:txBody>
          <a:bodyPr wrap="square" lIns="0" tIns="0" rIns="0" bIns="0" rtlCol="0">
            <a:spAutoFit/>
          </a:bodyPr>
          <a:lstStyle/>
          <a:p>
            <a:endParaRPr dirty="0"/>
          </a:p>
        </p:txBody>
      </p:sp>
      <p:sp>
        <p:nvSpPr>
          <p:cNvPr id="41" name="object 8"/>
          <p:cNvSpPr/>
          <p:nvPr/>
        </p:nvSpPr>
        <p:spPr>
          <a:xfrm>
            <a:off x="5296941" y="5371043"/>
            <a:ext cx="245110" cy="0"/>
          </a:xfrm>
          <a:custGeom>
            <a:avLst/>
            <a:gdLst/>
            <a:ahLst/>
            <a:cxnLst/>
            <a:rect l="l" t="t" r="r" b="b"/>
            <a:pathLst>
              <a:path w="245110">
                <a:moveTo>
                  <a:pt x="0" y="0"/>
                </a:moveTo>
                <a:lnTo>
                  <a:pt x="244589" y="0"/>
                </a:lnTo>
              </a:path>
            </a:pathLst>
          </a:custGeom>
          <a:ln w="9525">
            <a:solidFill>
              <a:srgbClr val="FDB913"/>
            </a:solidFill>
          </a:ln>
        </p:spPr>
        <p:txBody>
          <a:bodyPr wrap="square" lIns="0" tIns="0" rIns="0" bIns="0" rtlCol="0">
            <a:spAutoFit/>
          </a:bodyPr>
          <a:lstStyle/>
          <a:p>
            <a:endParaRPr dirty="0"/>
          </a:p>
        </p:txBody>
      </p:sp>
      <p:sp>
        <p:nvSpPr>
          <p:cNvPr id="54" name="object 9"/>
          <p:cNvSpPr/>
          <p:nvPr/>
        </p:nvSpPr>
        <p:spPr>
          <a:xfrm>
            <a:off x="3216490" y="5371043"/>
            <a:ext cx="636905" cy="0"/>
          </a:xfrm>
          <a:custGeom>
            <a:avLst/>
            <a:gdLst/>
            <a:ahLst/>
            <a:cxnLst/>
            <a:rect l="l" t="t" r="r" b="b"/>
            <a:pathLst>
              <a:path w="636904">
                <a:moveTo>
                  <a:pt x="0" y="0"/>
                </a:moveTo>
                <a:lnTo>
                  <a:pt x="636346" y="0"/>
                </a:lnTo>
              </a:path>
            </a:pathLst>
          </a:custGeom>
          <a:ln w="9525">
            <a:solidFill>
              <a:srgbClr val="FDB913"/>
            </a:solidFill>
          </a:ln>
        </p:spPr>
        <p:txBody>
          <a:bodyPr wrap="square" lIns="0" tIns="0" rIns="0" bIns="0" rtlCol="0">
            <a:spAutoFit/>
          </a:bodyPr>
          <a:lstStyle/>
          <a:p>
            <a:endParaRPr dirty="0"/>
          </a:p>
        </p:txBody>
      </p:sp>
      <p:sp>
        <p:nvSpPr>
          <p:cNvPr id="59" name="object 28"/>
          <p:cNvSpPr/>
          <p:nvPr/>
        </p:nvSpPr>
        <p:spPr>
          <a:xfrm>
            <a:off x="3852836" y="4886325"/>
            <a:ext cx="1444625" cy="960119"/>
          </a:xfrm>
          <a:custGeom>
            <a:avLst/>
            <a:gdLst/>
            <a:ahLst/>
            <a:cxnLst/>
            <a:rect l="l" t="t" r="r" b="b"/>
            <a:pathLst>
              <a:path w="1444625" h="960120">
                <a:moveTo>
                  <a:pt x="0" y="959916"/>
                </a:moveTo>
                <a:lnTo>
                  <a:pt x="1444104" y="959916"/>
                </a:lnTo>
                <a:lnTo>
                  <a:pt x="1444104" y="0"/>
                </a:lnTo>
                <a:lnTo>
                  <a:pt x="0" y="0"/>
                </a:lnTo>
                <a:lnTo>
                  <a:pt x="0" y="959916"/>
                </a:lnTo>
                <a:close/>
              </a:path>
            </a:pathLst>
          </a:custGeom>
          <a:ln w="19050">
            <a:solidFill>
              <a:srgbClr val="FDB913"/>
            </a:solidFill>
          </a:ln>
        </p:spPr>
        <p:txBody>
          <a:bodyPr wrap="square" lIns="0" tIns="0" rIns="0" bIns="0" rtlCol="0">
            <a:spAutoFit/>
          </a:bodyPr>
          <a:lstStyle/>
          <a:p>
            <a:endParaRPr dirty="0"/>
          </a:p>
        </p:txBody>
      </p:sp>
      <p:sp>
        <p:nvSpPr>
          <p:cNvPr id="62" name="object 33"/>
          <p:cNvSpPr/>
          <p:nvPr/>
        </p:nvSpPr>
        <p:spPr>
          <a:xfrm>
            <a:off x="5541530" y="4886325"/>
            <a:ext cx="1444625" cy="960119"/>
          </a:xfrm>
          <a:custGeom>
            <a:avLst/>
            <a:gdLst/>
            <a:ahLst/>
            <a:cxnLst/>
            <a:rect l="l" t="t" r="r" b="b"/>
            <a:pathLst>
              <a:path w="1444625" h="960120">
                <a:moveTo>
                  <a:pt x="0" y="959916"/>
                </a:moveTo>
                <a:lnTo>
                  <a:pt x="1444104" y="959916"/>
                </a:lnTo>
                <a:lnTo>
                  <a:pt x="1444104" y="0"/>
                </a:lnTo>
                <a:lnTo>
                  <a:pt x="0" y="0"/>
                </a:lnTo>
                <a:lnTo>
                  <a:pt x="0" y="959916"/>
                </a:lnTo>
                <a:close/>
              </a:path>
            </a:pathLst>
          </a:custGeom>
          <a:ln w="19050">
            <a:solidFill>
              <a:srgbClr val="FDB913"/>
            </a:solidFill>
          </a:ln>
        </p:spPr>
        <p:txBody>
          <a:bodyPr wrap="square" lIns="0" tIns="0" rIns="0" bIns="0" rtlCol="0">
            <a:spAutoFit/>
          </a:bodyPr>
          <a:lstStyle/>
          <a:p>
            <a:endParaRPr dirty="0"/>
          </a:p>
        </p:txBody>
      </p:sp>
      <p:sp>
        <p:nvSpPr>
          <p:cNvPr id="63" name="object 37"/>
          <p:cNvSpPr txBox="1"/>
          <p:nvPr/>
        </p:nvSpPr>
        <p:spPr>
          <a:xfrm>
            <a:off x="7315200" y="5011970"/>
            <a:ext cx="1295400" cy="718145"/>
          </a:xfrm>
          <a:prstGeom prst="rect">
            <a:avLst/>
          </a:prstGeom>
        </p:spPr>
        <p:txBody>
          <a:bodyPr vert="horz" wrap="square" lIns="0" tIns="0" rIns="0" bIns="0" rtlCol="0">
            <a:spAutoFit/>
          </a:bodyPr>
          <a:lstStyle/>
          <a:p>
            <a:pPr marL="12700" marR="6350" algn="ctr">
              <a:lnSpc>
                <a:spcPts val="1400"/>
              </a:lnSpc>
            </a:pPr>
            <a:r>
              <a:rPr lang="en-US" sz="1400" dirty="0">
                <a:solidFill>
                  <a:srgbClr val="767661"/>
                </a:solidFill>
                <a:latin typeface="Arial"/>
                <a:cs typeface="Arial"/>
              </a:rPr>
              <a:t>E</a:t>
            </a:r>
            <a:r>
              <a:rPr lang="en-US" sz="1400" dirty="0" smtClean="0">
                <a:solidFill>
                  <a:srgbClr val="767661"/>
                </a:solidFill>
                <a:latin typeface="Arial"/>
                <a:cs typeface="Arial"/>
              </a:rPr>
              <a:t>nhance national enabling environments</a:t>
            </a:r>
            <a:endParaRPr sz="1400" dirty="0">
              <a:latin typeface="Arial"/>
              <a:cs typeface="Arial"/>
            </a:endParaRPr>
          </a:p>
        </p:txBody>
      </p:sp>
      <p:sp>
        <p:nvSpPr>
          <p:cNvPr id="64" name="object 38"/>
          <p:cNvSpPr/>
          <p:nvPr/>
        </p:nvSpPr>
        <p:spPr>
          <a:xfrm>
            <a:off x="7225639" y="4886325"/>
            <a:ext cx="1444625" cy="960119"/>
          </a:xfrm>
          <a:custGeom>
            <a:avLst/>
            <a:gdLst/>
            <a:ahLst/>
            <a:cxnLst/>
            <a:rect l="l" t="t" r="r" b="b"/>
            <a:pathLst>
              <a:path w="1444625" h="960120">
                <a:moveTo>
                  <a:pt x="0" y="959916"/>
                </a:moveTo>
                <a:lnTo>
                  <a:pt x="1444104" y="959916"/>
                </a:lnTo>
                <a:lnTo>
                  <a:pt x="1444104" y="0"/>
                </a:lnTo>
                <a:lnTo>
                  <a:pt x="0" y="0"/>
                </a:lnTo>
                <a:lnTo>
                  <a:pt x="0" y="959916"/>
                </a:lnTo>
                <a:close/>
              </a:path>
            </a:pathLst>
          </a:custGeom>
          <a:ln w="19050">
            <a:solidFill>
              <a:srgbClr val="FDB913"/>
            </a:solidFill>
          </a:ln>
        </p:spPr>
        <p:txBody>
          <a:bodyPr wrap="square" lIns="0" tIns="0" rIns="0" bIns="0" rtlCol="0">
            <a:spAutoFit/>
          </a:bodyPr>
          <a:lstStyle/>
          <a:p>
            <a:endParaRPr dirty="0"/>
          </a:p>
        </p:txBody>
      </p:sp>
      <p:sp>
        <p:nvSpPr>
          <p:cNvPr id="65" name="object 35"/>
          <p:cNvSpPr txBox="1"/>
          <p:nvPr/>
        </p:nvSpPr>
        <p:spPr>
          <a:xfrm>
            <a:off x="4024705" y="5006524"/>
            <a:ext cx="1112520" cy="718145"/>
          </a:xfrm>
          <a:prstGeom prst="rect">
            <a:avLst/>
          </a:prstGeom>
        </p:spPr>
        <p:txBody>
          <a:bodyPr vert="horz" wrap="square" lIns="0" tIns="0" rIns="0" bIns="0" rtlCol="0">
            <a:spAutoFit/>
          </a:bodyPr>
          <a:lstStyle/>
          <a:p>
            <a:pPr marL="12700" marR="6350" algn="ctr">
              <a:lnSpc>
                <a:spcPts val="1400"/>
              </a:lnSpc>
            </a:pPr>
            <a:r>
              <a:rPr lang="en-US" sz="1400" spc="-5" dirty="0">
                <a:solidFill>
                  <a:srgbClr val="767661"/>
                </a:solidFill>
                <a:latin typeface="Arial"/>
                <a:cs typeface="Arial"/>
              </a:rPr>
              <a:t>I</a:t>
            </a:r>
            <a:r>
              <a:rPr lang="en-US" sz="1400" spc="-5" dirty="0" smtClean="0">
                <a:solidFill>
                  <a:srgbClr val="767661"/>
                </a:solidFill>
                <a:latin typeface="Arial"/>
                <a:cs typeface="Arial"/>
              </a:rPr>
              <a:t>ncrease diffusion of climate technologies</a:t>
            </a:r>
            <a:endParaRPr sz="1400" dirty="0">
              <a:latin typeface="Arial"/>
              <a:cs typeface="Arial"/>
            </a:endParaRPr>
          </a:p>
        </p:txBody>
      </p:sp>
      <p:sp>
        <p:nvSpPr>
          <p:cNvPr id="66" name="object 35"/>
          <p:cNvSpPr txBox="1"/>
          <p:nvPr/>
        </p:nvSpPr>
        <p:spPr>
          <a:xfrm>
            <a:off x="5707582" y="5090811"/>
            <a:ext cx="1112520" cy="538609"/>
          </a:xfrm>
          <a:prstGeom prst="rect">
            <a:avLst/>
          </a:prstGeom>
        </p:spPr>
        <p:txBody>
          <a:bodyPr vert="horz" wrap="square" lIns="0" tIns="0" rIns="0" bIns="0" rtlCol="0">
            <a:spAutoFit/>
          </a:bodyPr>
          <a:lstStyle/>
          <a:p>
            <a:pPr marL="12700" marR="6350" algn="ctr">
              <a:lnSpc>
                <a:spcPts val="1400"/>
              </a:lnSpc>
            </a:pPr>
            <a:r>
              <a:rPr lang="en-US" sz="1400" spc="-5" dirty="0">
                <a:solidFill>
                  <a:srgbClr val="767661"/>
                </a:solidFill>
                <a:latin typeface="Arial"/>
                <a:cs typeface="Arial"/>
              </a:rPr>
              <a:t>I</a:t>
            </a:r>
            <a:r>
              <a:rPr lang="en-US" sz="1400" spc="-5" dirty="0" smtClean="0">
                <a:solidFill>
                  <a:srgbClr val="767661"/>
                </a:solidFill>
                <a:latin typeface="Arial"/>
                <a:cs typeface="Arial"/>
              </a:rPr>
              <a:t>ncrease public funding for R&amp;D</a:t>
            </a:r>
            <a:endParaRPr sz="1400" dirty="0">
              <a:latin typeface="Arial"/>
              <a:cs typeface="Arial"/>
            </a:endParaRPr>
          </a:p>
        </p:txBody>
      </p:sp>
      <p:grpSp>
        <p:nvGrpSpPr>
          <p:cNvPr id="48" name="Group 47"/>
          <p:cNvGrpSpPr/>
          <p:nvPr/>
        </p:nvGrpSpPr>
        <p:grpSpPr>
          <a:xfrm>
            <a:off x="5008880" y="5705084"/>
            <a:ext cx="477520" cy="477520"/>
            <a:chOff x="8424651" y="5778067"/>
            <a:chExt cx="477520" cy="477520"/>
          </a:xfrm>
        </p:grpSpPr>
        <p:sp>
          <p:nvSpPr>
            <p:cNvPr id="44" name="object 41"/>
            <p:cNvSpPr/>
            <p:nvPr/>
          </p:nvSpPr>
          <p:spPr>
            <a:xfrm>
              <a:off x="8424651" y="5778067"/>
              <a:ext cx="477520" cy="477520"/>
            </a:xfrm>
            <a:custGeom>
              <a:avLst/>
              <a:gdLst/>
              <a:ahLst/>
              <a:cxnLst/>
              <a:rect l="l" t="t" r="r" b="b"/>
              <a:pathLst>
                <a:path w="477520"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dirty="0"/>
            </a:p>
          </p:txBody>
        </p:sp>
        <p:sp>
          <p:nvSpPr>
            <p:cNvPr id="46" name="object 43"/>
            <p:cNvSpPr/>
            <p:nvPr/>
          </p:nvSpPr>
          <p:spPr>
            <a:xfrm>
              <a:off x="8539224" y="5893993"/>
              <a:ext cx="245745" cy="221615"/>
            </a:xfrm>
            <a:custGeom>
              <a:avLst/>
              <a:gdLst/>
              <a:ahLst/>
              <a:cxnLst/>
              <a:rect l="l" t="t" r="r" b="b"/>
              <a:pathLst>
                <a:path w="245745"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dirty="0"/>
            </a:p>
          </p:txBody>
        </p:sp>
      </p:grpSp>
      <p:grpSp>
        <p:nvGrpSpPr>
          <p:cNvPr id="68" name="Group 67"/>
          <p:cNvGrpSpPr/>
          <p:nvPr/>
        </p:nvGrpSpPr>
        <p:grpSpPr>
          <a:xfrm>
            <a:off x="8410051" y="5700746"/>
            <a:ext cx="477520" cy="477520"/>
            <a:chOff x="8424651" y="5778067"/>
            <a:chExt cx="477520" cy="477520"/>
          </a:xfrm>
        </p:grpSpPr>
        <p:sp>
          <p:nvSpPr>
            <p:cNvPr id="69" name="object 41"/>
            <p:cNvSpPr/>
            <p:nvPr/>
          </p:nvSpPr>
          <p:spPr>
            <a:xfrm>
              <a:off x="8424651" y="5778067"/>
              <a:ext cx="477520" cy="477520"/>
            </a:xfrm>
            <a:custGeom>
              <a:avLst/>
              <a:gdLst/>
              <a:ahLst/>
              <a:cxnLst/>
              <a:rect l="l" t="t" r="r" b="b"/>
              <a:pathLst>
                <a:path w="477520"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dirty="0"/>
            </a:p>
          </p:txBody>
        </p:sp>
        <p:sp>
          <p:nvSpPr>
            <p:cNvPr id="71" name="object 43"/>
            <p:cNvSpPr/>
            <p:nvPr/>
          </p:nvSpPr>
          <p:spPr>
            <a:xfrm>
              <a:off x="8539224" y="5893993"/>
              <a:ext cx="245745" cy="221615"/>
            </a:xfrm>
            <a:custGeom>
              <a:avLst/>
              <a:gdLst/>
              <a:ahLst/>
              <a:cxnLst/>
              <a:rect l="l" t="t" r="r" b="b"/>
              <a:pathLst>
                <a:path w="245745"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dirty="0"/>
            </a:p>
          </p:txBody>
        </p:sp>
      </p:grpSp>
      <p:grpSp>
        <p:nvGrpSpPr>
          <p:cNvPr id="72" name="Group 71"/>
          <p:cNvGrpSpPr/>
          <p:nvPr/>
        </p:nvGrpSpPr>
        <p:grpSpPr>
          <a:xfrm>
            <a:off x="6680789" y="5711051"/>
            <a:ext cx="477520" cy="477520"/>
            <a:chOff x="8424651" y="5778067"/>
            <a:chExt cx="477520" cy="477520"/>
          </a:xfrm>
        </p:grpSpPr>
        <p:sp>
          <p:nvSpPr>
            <p:cNvPr id="73" name="object 41"/>
            <p:cNvSpPr/>
            <p:nvPr/>
          </p:nvSpPr>
          <p:spPr>
            <a:xfrm>
              <a:off x="8424651" y="5778067"/>
              <a:ext cx="477520" cy="477520"/>
            </a:xfrm>
            <a:custGeom>
              <a:avLst/>
              <a:gdLst/>
              <a:ahLst/>
              <a:cxnLst/>
              <a:rect l="l" t="t" r="r" b="b"/>
              <a:pathLst>
                <a:path w="477520"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dirty="0"/>
            </a:p>
          </p:txBody>
        </p:sp>
        <p:sp>
          <p:nvSpPr>
            <p:cNvPr id="74" name="object 43"/>
            <p:cNvSpPr/>
            <p:nvPr/>
          </p:nvSpPr>
          <p:spPr>
            <a:xfrm>
              <a:off x="8539224" y="5893993"/>
              <a:ext cx="245745" cy="221615"/>
            </a:xfrm>
            <a:custGeom>
              <a:avLst/>
              <a:gdLst/>
              <a:ahLst/>
              <a:cxnLst/>
              <a:rect l="l" t="t" r="r" b="b"/>
              <a:pathLst>
                <a:path w="245745"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dirty="0"/>
            </a:p>
          </p:txBody>
        </p:sp>
      </p:grpSp>
      <p:cxnSp>
        <p:nvCxnSpPr>
          <p:cNvPr id="75" name="Straight Connector 74"/>
          <p:cNvCxnSpPr/>
          <p:nvPr/>
        </p:nvCxnSpPr>
        <p:spPr>
          <a:xfrm flipH="1">
            <a:off x="1837055" y="4495800"/>
            <a:ext cx="3981743" cy="0"/>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1837055" y="4495800"/>
            <a:ext cx="0" cy="381000"/>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5818798" y="4030876"/>
            <a:ext cx="0" cy="464924"/>
          </a:xfrm>
          <a:prstGeom prst="line">
            <a:avLst/>
          </a:prstGeom>
          <a:ln w="3175"/>
          <a:effectLst/>
        </p:spPr>
        <p:style>
          <a:lnRef idx="2">
            <a:schemeClr val="dk1"/>
          </a:lnRef>
          <a:fillRef idx="0">
            <a:schemeClr val="dk1"/>
          </a:fillRef>
          <a:effectRef idx="1">
            <a:schemeClr val="dk1"/>
          </a:effectRef>
          <a:fontRef idx="minor">
            <a:schemeClr val="tx1"/>
          </a:fontRef>
        </p:style>
      </p:cxnSp>
      <p:sp>
        <p:nvSpPr>
          <p:cNvPr id="76" name="object 35"/>
          <p:cNvSpPr txBox="1"/>
          <p:nvPr/>
        </p:nvSpPr>
        <p:spPr>
          <a:xfrm>
            <a:off x="5254652" y="2918833"/>
            <a:ext cx="1112520" cy="718145"/>
          </a:xfrm>
          <a:prstGeom prst="rect">
            <a:avLst/>
          </a:prstGeom>
        </p:spPr>
        <p:txBody>
          <a:bodyPr vert="horz" wrap="square" lIns="0" tIns="0" rIns="0" bIns="0" rtlCol="0">
            <a:spAutoFit/>
          </a:bodyPr>
          <a:lstStyle/>
          <a:p>
            <a:pPr marL="12700" marR="6350" algn="ctr">
              <a:lnSpc>
                <a:spcPts val="1400"/>
              </a:lnSpc>
            </a:pPr>
            <a:r>
              <a:rPr lang="en-US" sz="1400" spc="-5" dirty="0">
                <a:solidFill>
                  <a:srgbClr val="767661"/>
                </a:solidFill>
                <a:latin typeface="Arial"/>
                <a:cs typeface="Arial"/>
              </a:rPr>
              <a:t>S</a:t>
            </a:r>
            <a:r>
              <a:rPr lang="en-US" sz="1400" spc="-5" dirty="0" smtClean="0">
                <a:solidFill>
                  <a:srgbClr val="767661"/>
                </a:solidFill>
                <a:latin typeface="Arial"/>
                <a:cs typeface="Arial"/>
              </a:rPr>
              <a:t>et goals for all Parties </a:t>
            </a:r>
            <a:br>
              <a:rPr lang="en-US" sz="1400" spc="-5" dirty="0" smtClean="0">
                <a:solidFill>
                  <a:srgbClr val="767661"/>
                </a:solidFill>
                <a:latin typeface="Arial"/>
                <a:cs typeface="Arial"/>
              </a:rPr>
            </a:br>
            <a:r>
              <a:rPr lang="en-US" sz="1400" spc="-5" dirty="0" smtClean="0">
                <a:solidFill>
                  <a:srgbClr val="767661"/>
                </a:solidFill>
                <a:latin typeface="Arial"/>
                <a:cs typeface="Arial"/>
              </a:rPr>
              <a:t>in the Agreement</a:t>
            </a:r>
            <a:endParaRPr sz="1400" dirty="0">
              <a:latin typeface="Arial"/>
              <a:cs typeface="Arial"/>
            </a:endParaRPr>
          </a:p>
        </p:txBody>
      </p:sp>
      <p:sp>
        <p:nvSpPr>
          <p:cNvPr id="60" name="object 19"/>
          <p:cNvSpPr txBox="1"/>
          <p:nvPr/>
        </p:nvSpPr>
        <p:spPr>
          <a:xfrm>
            <a:off x="986657" y="4915149"/>
            <a:ext cx="1578610" cy="615553"/>
          </a:xfrm>
          <a:prstGeom prst="rect">
            <a:avLst/>
          </a:prstGeom>
        </p:spPr>
        <p:txBody>
          <a:bodyPr vert="horz" wrap="square" lIns="0" tIns="0" rIns="0" bIns="0" rtlCol="0">
            <a:spAutoFit/>
          </a:bodyPr>
          <a:lstStyle/>
          <a:p>
            <a:pPr marL="89535" marR="6350" indent="-77470" algn="ctr">
              <a:lnSpc>
                <a:spcPct val="100000"/>
              </a:lnSpc>
            </a:pPr>
            <a:r>
              <a:rPr lang="en-US" sz="2000" spc="-5" dirty="0" smtClean="0">
                <a:solidFill>
                  <a:srgbClr val="FFFFFF"/>
                </a:solidFill>
                <a:latin typeface="Arial"/>
                <a:cs typeface="Arial"/>
              </a:rPr>
              <a:t>What kind of goal</a:t>
            </a:r>
            <a:r>
              <a:rPr sz="2000" dirty="0" smtClean="0">
                <a:solidFill>
                  <a:srgbClr val="FFFFFF"/>
                </a:solidFill>
                <a:latin typeface="Arial"/>
                <a:cs typeface="Arial"/>
              </a:rPr>
              <a:t>?</a:t>
            </a:r>
            <a:endParaRPr sz="2000" dirty="0">
              <a:latin typeface="Arial"/>
              <a:cs typeface="Arial"/>
            </a:endParaRPr>
          </a:p>
        </p:txBody>
      </p:sp>
      <p:sp>
        <p:nvSpPr>
          <p:cNvPr id="78" name="object 19"/>
          <p:cNvSpPr txBox="1"/>
          <p:nvPr/>
        </p:nvSpPr>
        <p:spPr>
          <a:xfrm>
            <a:off x="1139057" y="5247381"/>
            <a:ext cx="1578610" cy="619760"/>
          </a:xfrm>
          <a:prstGeom prst="rect">
            <a:avLst/>
          </a:prstGeom>
        </p:spPr>
        <p:txBody>
          <a:bodyPr vert="horz" wrap="square" lIns="0" tIns="0" rIns="0" bIns="0" rtlCol="0">
            <a:spAutoFit/>
          </a:bodyPr>
          <a:lstStyle/>
          <a:p>
            <a:pPr marL="89535" marR="6350" indent="-77470">
              <a:lnSpc>
                <a:spcPct val="100000"/>
              </a:lnSpc>
            </a:pPr>
            <a:r>
              <a:rPr sz="2000" spc="-5" dirty="0">
                <a:solidFill>
                  <a:srgbClr val="FFFFFF"/>
                </a:solidFill>
                <a:latin typeface="Arial"/>
                <a:cs typeface="Arial"/>
              </a:rPr>
              <a:t>Ho</a:t>
            </a:r>
            <a:r>
              <a:rPr sz="2000" dirty="0">
                <a:solidFill>
                  <a:srgbClr val="FFFFFF"/>
                </a:solidFill>
                <a:latin typeface="Arial"/>
                <a:cs typeface="Arial"/>
              </a:rPr>
              <a:t>w to spend the funding?</a:t>
            </a:r>
            <a:endParaRPr sz="2000" dirty="0">
              <a:latin typeface="Arial"/>
              <a:cs typeface="Arial"/>
            </a:endParaRPr>
          </a:p>
        </p:txBody>
      </p:sp>
      <p:sp>
        <p:nvSpPr>
          <p:cNvPr id="81" name="object 18"/>
          <p:cNvSpPr/>
          <p:nvPr/>
        </p:nvSpPr>
        <p:spPr>
          <a:xfrm>
            <a:off x="457200" y="4876800"/>
            <a:ext cx="2759710" cy="979169"/>
          </a:xfrm>
          <a:custGeom>
            <a:avLst/>
            <a:gdLst/>
            <a:ahLst/>
            <a:cxnLst/>
            <a:rect l="l" t="t" r="r" b="b"/>
            <a:pathLst>
              <a:path w="2759710" h="979170">
                <a:moveTo>
                  <a:pt x="0" y="978966"/>
                </a:moveTo>
                <a:lnTo>
                  <a:pt x="2759290" y="978966"/>
                </a:lnTo>
                <a:lnTo>
                  <a:pt x="2759290" y="0"/>
                </a:lnTo>
                <a:lnTo>
                  <a:pt x="0" y="0"/>
                </a:lnTo>
                <a:lnTo>
                  <a:pt x="0" y="978966"/>
                </a:lnTo>
                <a:close/>
              </a:path>
            </a:pathLst>
          </a:custGeom>
          <a:solidFill>
            <a:srgbClr val="FDB913"/>
          </a:solidFill>
        </p:spPr>
        <p:txBody>
          <a:bodyPr wrap="square" lIns="0" tIns="0" rIns="0" bIns="0" rtlCol="0">
            <a:spAutoFit/>
          </a:bodyPr>
          <a:lstStyle/>
          <a:p>
            <a:endParaRPr dirty="0"/>
          </a:p>
        </p:txBody>
      </p:sp>
      <p:sp>
        <p:nvSpPr>
          <p:cNvPr id="82" name="object 19"/>
          <p:cNvSpPr txBox="1"/>
          <p:nvPr/>
        </p:nvSpPr>
        <p:spPr>
          <a:xfrm>
            <a:off x="1047573" y="5052340"/>
            <a:ext cx="1578610" cy="615553"/>
          </a:xfrm>
          <a:prstGeom prst="rect">
            <a:avLst/>
          </a:prstGeom>
        </p:spPr>
        <p:txBody>
          <a:bodyPr vert="horz" wrap="square" lIns="0" tIns="0" rIns="0" bIns="0" rtlCol="0">
            <a:spAutoFit/>
          </a:bodyPr>
          <a:lstStyle/>
          <a:p>
            <a:pPr marL="89535" marR="6350" indent="-77470" algn="ctr">
              <a:lnSpc>
                <a:spcPct val="100000"/>
              </a:lnSpc>
            </a:pPr>
            <a:r>
              <a:rPr lang="en-US" sz="2000" spc="-5" dirty="0" smtClean="0">
                <a:solidFill>
                  <a:srgbClr val="FFFFFF"/>
                </a:solidFill>
                <a:latin typeface="Arial"/>
                <a:cs typeface="Arial"/>
              </a:rPr>
              <a:t>What kind of goal</a:t>
            </a:r>
            <a:r>
              <a:rPr sz="2000" dirty="0" smtClean="0">
                <a:solidFill>
                  <a:srgbClr val="FFFFFF"/>
                </a:solidFill>
                <a:latin typeface="Arial"/>
                <a:cs typeface="Arial"/>
              </a:rPr>
              <a:t>?</a:t>
            </a:r>
            <a:endParaRPr sz="2000" dirty="0">
              <a:latin typeface="Arial"/>
              <a:cs typeface="Arial"/>
            </a:endParaRPr>
          </a:p>
        </p:txBody>
      </p:sp>
      <p:sp>
        <p:nvSpPr>
          <p:cNvPr id="83" name="object 15"/>
          <p:cNvSpPr/>
          <p:nvPr/>
        </p:nvSpPr>
        <p:spPr>
          <a:xfrm>
            <a:off x="1809115" y="4800600"/>
            <a:ext cx="55880" cy="76200"/>
          </a:xfrm>
          <a:custGeom>
            <a:avLst/>
            <a:gdLst/>
            <a:ahLst/>
            <a:cxnLst/>
            <a:rect l="l" t="t" r="r" b="b"/>
            <a:pathLst>
              <a:path w="55880" h="76200">
                <a:moveTo>
                  <a:pt x="0" y="0"/>
                </a:moveTo>
                <a:lnTo>
                  <a:pt x="27647" y="75971"/>
                </a:lnTo>
                <a:lnTo>
                  <a:pt x="47826" y="20523"/>
                </a:lnTo>
                <a:lnTo>
                  <a:pt x="27647" y="20523"/>
                </a:lnTo>
                <a:lnTo>
                  <a:pt x="0" y="0"/>
                </a:lnTo>
                <a:close/>
              </a:path>
              <a:path w="55880" h="76200">
                <a:moveTo>
                  <a:pt x="55295" y="0"/>
                </a:moveTo>
                <a:lnTo>
                  <a:pt x="27647" y="20523"/>
                </a:lnTo>
                <a:lnTo>
                  <a:pt x="47826" y="20523"/>
                </a:lnTo>
                <a:lnTo>
                  <a:pt x="55295" y="0"/>
                </a:lnTo>
                <a:close/>
              </a:path>
            </a:pathLst>
          </a:custGeom>
          <a:solidFill>
            <a:srgbClr val="767661"/>
          </a:solidFill>
        </p:spPr>
        <p:txBody>
          <a:bodyPr wrap="square" lIns="0" tIns="0" rIns="0" bIns="0" rtlCol="0">
            <a:spAutoFit/>
          </a:bodyPr>
          <a:lstStyle/>
          <a:p>
            <a:endParaRPr dirty="0"/>
          </a:p>
        </p:txBody>
      </p:sp>
    </p:spTree>
    <p:extLst>
      <p:ext uri="{BB962C8B-B14F-4D97-AF65-F5344CB8AC3E}">
        <p14:creationId xmlns:p14="http://schemas.microsoft.com/office/powerpoint/2010/main" val="37041443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7" name="object 4"/>
          <p:cNvSpPr/>
          <p:nvPr/>
        </p:nvSpPr>
        <p:spPr>
          <a:xfrm>
            <a:off x="6311749" y="2979764"/>
            <a:ext cx="0" cy="207645"/>
          </a:xfrm>
          <a:custGeom>
            <a:avLst/>
            <a:gdLst/>
            <a:ahLst/>
            <a:cxnLst/>
            <a:rect l="l" t="t" r="r" b="b"/>
            <a:pathLst>
              <a:path h="207644">
                <a:moveTo>
                  <a:pt x="0" y="0"/>
                </a:moveTo>
                <a:lnTo>
                  <a:pt x="0" y="207518"/>
                </a:lnTo>
              </a:path>
            </a:pathLst>
          </a:custGeom>
          <a:ln w="9525">
            <a:solidFill>
              <a:srgbClr val="FDB913"/>
            </a:solidFill>
          </a:ln>
        </p:spPr>
        <p:txBody>
          <a:bodyPr wrap="square" lIns="0" tIns="0" rIns="0" bIns="0" rtlCol="0">
            <a:spAutoFit/>
          </a:bodyPr>
          <a:lstStyle/>
          <a:p>
            <a:endParaRPr dirty="0">
              <a:solidFill>
                <a:srgbClr val="76786C"/>
              </a:solidFill>
            </a:endParaRPr>
          </a:p>
        </p:txBody>
      </p:sp>
      <p:sp>
        <p:nvSpPr>
          <p:cNvPr id="8" name="object 5"/>
          <p:cNvSpPr/>
          <p:nvPr/>
        </p:nvSpPr>
        <p:spPr>
          <a:xfrm>
            <a:off x="2196198" y="3046819"/>
            <a:ext cx="0" cy="217170"/>
          </a:xfrm>
          <a:custGeom>
            <a:avLst/>
            <a:gdLst/>
            <a:ahLst/>
            <a:cxnLst/>
            <a:rect l="l" t="t" r="r" b="b"/>
            <a:pathLst>
              <a:path h="217169">
                <a:moveTo>
                  <a:pt x="0" y="0"/>
                </a:moveTo>
                <a:lnTo>
                  <a:pt x="0" y="217042"/>
                </a:lnTo>
              </a:path>
            </a:pathLst>
          </a:custGeom>
          <a:ln w="9525">
            <a:solidFill>
              <a:srgbClr val="FDB913"/>
            </a:solidFill>
          </a:ln>
        </p:spPr>
        <p:txBody>
          <a:bodyPr wrap="square" lIns="0" tIns="0" rIns="0" bIns="0" rtlCol="0">
            <a:spAutoFit/>
          </a:bodyPr>
          <a:lstStyle/>
          <a:p>
            <a:endParaRPr dirty="0">
              <a:solidFill>
                <a:srgbClr val="76786C"/>
              </a:solidFill>
            </a:endParaRPr>
          </a:p>
        </p:txBody>
      </p:sp>
      <p:sp>
        <p:nvSpPr>
          <p:cNvPr id="9" name="object 6"/>
          <p:cNvSpPr/>
          <p:nvPr/>
        </p:nvSpPr>
        <p:spPr>
          <a:xfrm>
            <a:off x="2196198" y="3935946"/>
            <a:ext cx="0" cy="248920"/>
          </a:xfrm>
          <a:custGeom>
            <a:avLst/>
            <a:gdLst/>
            <a:ahLst/>
            <a:cxnLst/>
            <a:rect l="l" t="t" r="r" b="b"/>
            <a:pathLst>
              <a:path h="248920">
                <a:moveTo>
                  <a:pt x="0" y="0"/>
                </a:moveTo>
                <a:lnTo>
                  <a:pt x="0" y="248793"/>
                </a:lnTo>
              </a:path>
            </a:pathLst>
          </a:custGeom>
          <a:ln w="9525">
            <a:solidFill>
              <a:srgbClr val="FDB913"/>
            </a:solidFill>
          </a:ln>
        </p:spPr>
        <p:txBody>
          <a:bodyPr wrap="square" lIns="0" tIns="0" rIns="0" bIns="0" rtlCol="0">
            <a:spAutoFit/>
          </a:bodyPr>
          <a:lstStyle/>
          <a:p>
            <a:endParaRPr dirty="0">
              <a:solidFill>
                <a:srgbClr val="76786C"/>
              </a:solidFill>
            </a:endParaRPr>
          </a:p>
        </p:txBody>
      </p:sp>
      <p:sp>
        <p:nvSpPr>
          <p:cNvPr id="14" name="object 11"/>
          <p:cNvSpPr txBox="1"/>
          <p:nvPr/>
        </p:nvSpPr>
        <p:spPr>
          <a:xfrm>
            <a:off x="1752600" y="3460380"/>
            <a:ext cx="914400" cy="205184"/>
          </a:xfrm>
          <a:prstGeom prst="rect">
            <a:avLst/>
          </a:prstGeom>
        </p:spPr>
        <p:txBody>
          <a:bodyPr vert="horz" wrap="square" lIns="0" tIns="0" rIns="0" bIns="0" rtlCol="0">
            <a:spAutoFit/>
          </a:bodyPr>
          <a:lstStyle/>
          <a:p>
            <a:pPr marL="12700" marR="6350" indent="266065">
              <a:lnSpc>
                <a:spcPts val="1600"/>
              </a:lnSpc>
            </a:pPr>
            <a:r>
              <a:rPr lang="en-US" sz="1400" dirty="0" smtClean="0">
                <a:solidFill>
                  <a:srgbClr val="767661"/>
                </a:solidFill>
                <a:latin typeface="Arial"/>
                <a:cs typeface="Arial"/>
              </a:rPr>
              <a:t>YES</a:t>
            </a:r>
            <a:endParaRPr sz="1400" dirty="0">
              <a:solidFill>
                <a:srgbClr val="76786C"/>
              </a:solidFill>
              <a:latin typeface="Arial"/>
              <a:cs typeface="Arial"/>
            </a:endParaRPr>
          </a:p>
        </p:txBody>
      </p:sp>
      <p:sp>
        <p:nvSpPr>
          <p:cNvPr id="15" name="object 12"/>
          <p:cNvSpPr/>
          <p:nvPr/>
        </p:nvSpPr>
        <p:spPr>
          <a:xfrm>
            <a:off x="857250" y="3263481"/>
            <a:ext cx="2740660" cy="672465"/>
          </a:xfrm>
          <a:custGeom>
            <a:avLst/>
            <a:gdLst/>
            <a:ahLst/>
            <a:cxnLst/>
            <a:rect l="l" t="t" r="r" b="b"/>
            <a:pathLst>
              <a:path w="2740660" h="672464">
                <a:moveTo>
                  <a:pt x="0" y="672084"/>
                </a:moveTo>
                <a:lnTo>
                  <a:pt x="2740240" y="672084"/>
                </a:lnTo>
                <a:lnTo>
                  <a:pt x="2740240" y="0"/>
                </a:lnTo>
                <a:lnTo>
                  <a:pt x="0" y="0"/>
                </a:lnTo>
                <a:lnTo>
                  <a:pt x="0" y="672084"/>
                </a:lnTo>
                <a:close/>
              </a:path>
            </a:pathLst>
          </a:custGeom>
          <a:ln w="19050">
            <a:solidFill>
              <a:srgbClr val="FDB913"/>
            </a:solidFill>
          </a:ln>
        </p:spPr>
        <p:txBody>
          <a:bodyPr wrap="square" lIns="0" tIns="0" rIns="0" bIns="0" rtlCol="0">
            <a:spAutoFit/>
          </a:bodyPr>
          <a:lstStyle/>
          <a:p>
            <a:endParaRPr dirty="0">
              <a:solidFill>
                <a:srgbClr val="76786C"/>
              </a:solidFill>
            </a:endParaRPr>
          </a:p>
        </p:txBody>
      </p:sp>
      <p:sp>
        <p:nvSpPr>
          <p:cNvPr id="17" name="object 14"/>
          <p:cNvSpPr txBox="1"/>
          <p:nvPr/>
        </p:nvSpPr>
        <p:spPr>
          <a:xfrm>
            <a:off x="1281073" y="4380493"/>
            <a:ext cx="1873885" cy="205184"/>
          </a:xfrm>
          <a:prstGeom prst="rect">
            <a:avLst/>
          </a:prstGeom>
        </p:spPr>
        <p:txBody>
          <a:bodyPr vert="horz" wrap="square" lIns="0" tIns="0" rIns="0" bIns="0" rtlCol="0">
            <a:spAutoFit/>
          </a:bodyPr>
          <a:lstStyle/>
          <a:p>
            <a:pPr marL="12700" marR="6350" indent="17145" algn="ctr">
              <a:lnSpc>
                <a:spcPts val="1600"/>
              </a:lnSpc>
            </a:pPr>
            <a:r>
              <a:rPr lang="en-US" sz="1400" spc="-5" dirty="0" smtClean="0">
                <a:solidFill>
                  <a:srgbClr val="767661"/>
                </a:solidFill>
                <a:latin typeface="Arial"/>
                <a:cs typeface="Arial"/>
              </a:rPr>
              <a:t>NO</a:t>
            </a:r>
            <a:endParaRPr sz="1400" dirty="0">
              <a:solidFill>
                <a:srgbClr val="76786C"/>
              </a:solidFill>
              <a:latin typeface="Arial"/>
              <a:cs typeface="Arial"/>
            </a:endParaRPr>
          </a:p>
        </p:txBody>
      </p:sp>
      <p:sp>
        <p:nvSpPr>
          <p:cNvPr id="18" name="object 15"/>
          <p:cNvSpPr/>
          <p:nvPr/>
        </p:nvSpPr>
        <p:spPr>
          <a:xfrm>
            <a:off x="861683" y="4184866"/>
            <a:ext cx="2740660" cy="672465"/>
          </a:xfrm>
          <a:custGeom>
            <a:avLst/>
            <a:gdLst/>
            <a:ahLst/>
            <a:cxnLst/>
            <a:rect l="l" t="t" r="r" b="b"/>
            <a:pathLst>
              <a:path w="2740660" h="672464">
                <a:moveTo>
                  <a:pt x="0" y="672084"/>
                </a:moveTo>
                <a:lnTo>
                  <a:pt x="2740240" y="672084"/>
                </a:lnTo>
                <a:lnTo>
                  <a:pt x="2740240" y="0"/>
                </a:lnTo>
                <a:lnTo>
                  <a:pt x="0" y="0"/>
                </a:lnTo>
                <a:lnTo>
                  <a:pt x="0" y="672084"/>
                </a:lnTo>
                <a:close/>
              </a:path>
            </a:pathLst>
          </a:custGeom>
          <a:ln w="19050">
            <a:solidFill>
              <a:srgbClr val="FDB913"/>
            </a:solidFill>
          </a:ln>
        </p:spPr>
        <p:txBody>
          <a:bodyPr wrap="square" lIns="0" tIns="0" rIns="0" bIns="0" rtlCol="0">
            <a:spAutoFit/>
          </a:bodyPr>
          <a:lstStyle/>
          <a:p>
            <a:endParaRPr dirty="0">
              <a:solidFill>
                <a:srgbClr val="76786C"/>
              </a:solidFill>
            </a:endParaRPr>
          </a:p>
        </p:txBody>
      </p:sp>
      <p:sp>
        <p:nvSpPr>
          <p:cNvPr id="19" name="object 16"/>
          <p:cNvSpPr/>
          <p:nvPr/>
        </p:nvSpPr>
        <p:spPr>
          <a:xfrm>
            <a:off x="838200" y="1912964"/>
            <a:ext cx="2759710" cy="1134110"/>
          </a:xfrm>
          <a:custGeom>
            <a:avLst/>
            <a:gdLst/>
            <a:ahLst/>
            <a:cxnLst/>
            <a:rect l="l" t="t" r="r" b="b"/>
            <a:pathLst>
              <a:path w="2759710" h="1134110">
                <a:moveTo>
                  <a:pt x="0" y="1133855"/>
                </a:moveTo>
                <a:lnTo>
                  <a:pt x="2759290" y="1133855"/>
                </a:lnTo>
                <a:lnTo>
                  <a:pt x="2759290" y="0"/>
                </a:lnTo>
                <a:lnTo>
                  <a:pt x="0" y="0"/>
                </a:lnTo>
                <a:lnTo>
                  <a:pt x="0" y="1133855"/>
                </a:lnTo>
                <a:close/>
              </a:path>
            </a:pathLst>
          </a:custGeom>
          <a:solidFill>
            <a:srgbClr val="FDB913"/>
          </a:solidFill>
        </p:spPr>
        <p:txBody>
          <a:bodyPr wrap="square" lIns="0" tIns="0" rIns="0" bIns="0" rtlCol="0">
            <a:spAutoFit/>
          </a:bodyPr>
          <a:lstStyle/>
          <a:p>
            <a:endParaRPr dirty="0">
              <a:solidFill>
                <a:srgbClr val="76786C"/>
              </a:solidFill>
            </a:endParaRPr>
          </a:p>
        </p:txBody>
      </p:sp>
      <p:sp>
        <p:nvSpPr>
          <p:cNvPr id="20" name="object 17"/>
          <p:cNvSpPr txBox="1"/>
          <p:nvPr/>
        </p:nvSpPr>
        <p:spPr>
          <a:xfrm>
            <a:off x="1192892" y="1989164"/>
            <a:ext cx="2010370" cy="923330"/>
          </a:xfrm>
          <a:prstGeom prst="rect">
            <a:avLst/>
          </a:prstGeom>
        </p:spPr>
        <p:txBody>
          <a:bodyPr vert="horz" wrap="square" lIns="0" tIns="0" rIns="0" bIns="0" rtlCol="0">
            <a:spAutoFit/>
          </a:bodyPr>
          <a:lstStyle/>
          <a:p>
            <a:pPr marL="12700" marR="6350" indent="67945" algn="ctr"/>
            <a:r>
              <a:rPr lang="en-US" sz="2000" dirty="0" smtClean="0">
                <a:solidFill>
                  <a:srgbClr val="FFFFFF"/>
                </a:solidFill>
                <a:latin typeface="Arial"/>
                <a:cs typeface="Arial"/>
              </a:rPr>
              <a:t>Should we create a new CB mechanism</a:t>
            </a:r>
            <a:r>
              <a:rPr sz="2000" dirty="0" smtClean="0">
                <a:solidFill>
                  <a:srgbClr val="FFFFFF"/>
                </a:solidFill>
                <a:latin typeface="Arial"/>
                <a:cs typeface="Arial"/>
              </a:rPr>
              <a:t>?</a:t>
            </a:r>
            <a:endParaRPr sz="2000" dirty="0">
              <a:solidFill>
                <a:srgbClr val="76786C"/>
              </a:solidFill>
              <a:latin typeface="Arial"/>
              <a:cs typeface="Arial"/>
            </a:endParaRPr>
          </a:p>
        </p:txBody>
      </p:sp>
      <p:sp>
        <p:nvSpPr>
          <p:cNvPr id="22" name="object 19"/>
          <p:cNvSpPr txBox="1"/>
          <p:nvPr/>
        </p:nvSpPr>
        <p:spPr>
          <a:xfrm>
            <a:off x="1047573" y="5232172"/>
            <a:ext cx="1578610" cy="619760"/>
          </a:xfrm>
          <a:prstGeom prst="rect">
            <a:avLst/>
          </a:prstGeom>
        </p:spPr>
        <p:txBody>
          <a:bodyPr vert="horz" wrap="square" lIns="0" tIns="0" rIns="0" bIns="0" rtlCol="0">
            <a:spAutoFit/>
          </a:bodyPr>
          <a:lstStyle/>
          <a:p>
            <a:pPr marL="89535" marR="6350" indent="-77470"/>
            <a:r>
              <a:rPr sz="2000" spc="-5" dirty="0">
                <a:solidFill>
                  <a:srgbClr val="FFFFFF"/>
                </a:solidFill>
                <a:latin typeface="Arial"/>
                <a:cs typeface="Arial"/>
              </a:rPr>
              <a:t>Ho</a:t>
            </a:r>
            <a:r>
              <a:rPr sz="2000" dirty="0">
                <a:solidFill>
                  <a:srgbClr val="FFFFFF"/>
                </a:solidFill>
                <a:latin typeface="Arial"/>
                <a:cs typeface="Arial"/>
              </a:rPr>
              <a:t>w to spend the funding?</a:t>
            </a:r>
            <a:endParaRPr sz="2000" dirty="0">
              <a:solidFill>
                <a:srgbClr val="76786C"/>
              </a:solidFill>
              <a:latin typeface="Arial"/>
              <a:cs typeface="Arial"/>
            </a:endParaRPr>
          </a:p>
        </p:txBody>
      </p:sp>
      <p:sp>
        <p:nvSpPr>
          <p:cNvPr id="23" name="object 20"/>
          <p:cNvSpPr/>
          <p:nvPr/>
        </p:nvSpPr>
        <p:spPr>
          <a:xfrm>
            <a:off x="4969026" y="1912964"/>
            <a:ext cx="2759710" cy="1134110"/>
          </a:xfrm>
          <a:custGeom>
            <a:avLst/>
            <a:gdLst/>
            <a:ahLst/>
            <a:cxnLst/>
            <a:rect l="l" t="t" r="r" b="b"/>
            <a:pathLst>
              <a:path w="2759709" h="1134110">
                <a:moveTo>
                  <a:pt x="0" y="1133855"/>
                </a:moveTo>
                <a:lnTo>
                  <a:pt x="2759290" y="1133855"/>
                </a:lnTo>
                <a:lnTo>
                  <a:pt x="2759290" y="0"/>
                </a:lnTo>
                <a:lnTo>
                  <a:pt x="0" y="0"/>
                </a:lnTo>
                <a:lnTo>
                  <a:pt x="0" y="1133855"/>
                </a:lnTo>
                <a:close/>
              </a:path>
            </a:pathLst>
          </a:custGeom>
          <a:solidFill>
            <a:srgbClr val="FDB913"/>
          </a:solidFill>
        </p:spPr>
        <p:txBody>
          <a:bodyPr wrap="square" lIns="0" tIns="0" rIns="0" bIns="0" rtlCol="0">
            <a:spAutoFit/>
          </a:bodyPr>
          <a:lstStyle/>
          <a:p>
            <a:endParaRPr dirty="0">
              <a:solidFill>
                <a:srgbClr val="76786C"/>
              </a:solidFill>
            </a:endParaRPr>
          </a:p>
        </p:txBody>
      </p:sp>
      <p:sp>
        <p:nvSpPr>
          <p:cNvPr id="24" name="object 21"/>
          <p:cNvSpPr txBox="1"/>
          <p:nvPr/>
        </p:nvSpPr>
        <p:spPr>
          <a:xfrm>
            <a:off x="5263047" y="2135611"/>
            <a:ext cx="2171700" cy="615553"/>
          </a:xfrm>
          <a:prstGeom prst="rect">
            <a:avLst/>
          </a:prstGeom>
        </p:spPr>
        <p:txBody>
          <a:bodyPr vert="horz" wrap="square" lIns="0" tIns="0" rIns="0" bIns="0" rtlCol="0">
            <a:spAutoFit/>
          </a:bodyPr>
          <a:lstStyle/>
          <a:p>
            <a:pPr marL="12700" marR="6350" algn="ctr"/>
            <a:r>
              <a:rPr lang="en-US" sz="2000" dirty="0" smtClean="0">
                <a:solidFill>
                  <a:srgbClr val="FFFFFF"/>
                </a:solidFill>
                <a:latin typeface="Arial"/>
                <a:cs typeface="Arial"/>
              </a:rPr>
              <a:t>What should be its focus or function</a:t>
            </a:r>
            <a:r>
              <a:rPr sz="2000" dirty="0" smtClean="0">
                <a:solidFill>
                  <a:srgbClr val="FFFFFF"/>
                </a:solidFill>
                <a:latin typeface="Arial"/>
                <a:cs typeface="Arial"/>
              </a:rPr>
              <a:t>?</a:t>
            </a:r>
            <a:endParaRPr sz="2000" dirty="0">
              <a:solidFill>
                <a:srgbClr val="76786C"/>
              </a:solidFill>
              <a:latin typeface="Arial"/>
              <a:cs typeface="Arial"/>
            </a:endParaRPr>
          </a:p>
        </p:txBody>
      </p:sp>
      <p:grpSp>
        <p:nvGrpSpPr>
          <p:cNvPr id="3" name="Group 2"/>
          <p:cNvGrpSpPr/>
          <p:nvPr/>
        </p:nvGrpSpPr>
        <p:grpSpPr>
          <a:xfrm>
            <a:off x="3359150" y="3603858"/>
            <a:ext cx="477520" cy="477520"/>
            <a:chOff x="2958962" y="4067456"/>
            <a:chExt cx="477520" cy="477520"/>
          </a:xfrm>
        </p:grpSpPr>
        <p:sp>
          <p:nvSpPr>
            <p:cNvPr id="25" name="object 22"/>
            <p:cNvSpPr/>
            <p:nvPr/>
          </p:nvSpPr>
          <p:spPr>
            <a:xfrm>
              <a:off x="2958962" y="4067456"/>
              <a:ext cx="477520" cy="477520"/>
            </a:xfrm>
            <a:custGeom>
              <a:avLst/>
              <a:gdLst/>
              <a:ahLst/>
              <a:cxnLst/>
              <a:rect l="l" t="t" r="r" b="b"/>
              <a:pathLst>
                <a:path w="477520"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dirty="0">
                <a:solidFill>
                  <a:srgbClr val="76786C"/>
                </a:solidFill>
              </a:endParaRPr>
            </a:p>
          </p:txBody>
        </p:sp>
        <p:sp>
          <p:nvSpPr>
            <p:cNvPr id="26" name="object 23"/>
            <p:cNvSpPr/>
            <p:nvPr/>
          </p:nvSpPr>
          <p:spPr>
            <a:xfrm>
              <a:off x="3073537" y="4183383"/>
              <a:ext cx="245745" cy="221615"/>
            </a:xfrm>
            <a:custGeom>
              <a:avLst/>
              <a:gdLst/>
              <a:ahLst/>
              <a:cxnLst/>
              <a:rect l="l" t="t" r="r" b="b"/>
              <a:pathLst>
                <a:path w="245745"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dirty="0">
                <a:solidFill>
                  <a:srgbClr val="76786C"/>
                </a:solidFill>
              </a:endParaRPr>
            </a:p>
          </p:txBody>
        </p:sp>
      </p:grpSp>
      <p:sp>
        <p:nvSpPr>
          <p:cNvPr id="42" name="object 39"/>
          <p:cNvSpPr/>
          <p:nvPr/>
        </p:nvSpPr>
        <p:spPr>
          <a:xfrm>
            <a:off x="4669559" y="3187483"/>
            <a:ext cx="3391130" cy="208681"/>
          </a:xfrm>
          <a:custGeom>
            <a:avLst/>
            <a:gdLst/>
            <a:ahLst/>
            <a:cxnLst/>
            <a:rect l="l" t="t" r="r" b="b"/>
            <a:pathLst>
              <a:path w="3363595" h="103505">
                <a:moveTo>
                  <a:pt x="0" y="103124"/>
                </a:moveTo>
                <a:lnTo>
                  <a:pt x="0" y="0"/>
                </a:lnTo>
                <a:lnTo>
                  <a:pt x="3363277" y="0"/>
                </a:lnTo>
                <a:lnTo>
                  <a:pt x="3363277" y="103124"/>
                </a:lnTo>
              </a:path>
            </a:pathLst>
          </a:custGeom>
          <a:ln w="9525">
            <a:solidFill>
              <a:srgbClr val="FDB913"/>
            </a:solidFill>
          </a:ln>
        </p:spPr>
        <p:txBody>
          <a:bodyPr wrap="square" lIns="0" tIns="0" rIns="0" bIns="0" rtlCol="0">
            <a:spAutoFit/>
          </a:bodyPr>
          <a:lstStyle/>
          <a:p>
            <a:endParaRPr dirty="0">
              <a:solidFill>
                <a:srgbClr val="76786C"/>
              </a:solidFill>
            </a:endParaRPr>
          </a:p>
        </p:txBody>
      </p:sp>
      <p:sp>
        <p:nvSpPr>
          <p:cNvPr id="50" name="Title 1"/>
          <p:cNvSpPr txBox="1">
            <a:spLocks/>
          </p:cNvSpPr>
          <p:nvPr/>
        </p:nvSpPr>
        <p:spPr>
          <a:xfrm>
            <a:off x="440597" y="139350"/>
            <a:ext cx="7772400" cy="83893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b="0" i="0" kern="1200">
                <a:solidFill>
                  <a:schemeClr val="accent4"/>
                </a:solidFill>
                <a:latin typeface="Arial MT Cn Lt"/>
                <a:ea typeface="+mj-ea"/>
                <a:cs typeface="Arial MT Cn Lt"/>
              </a:defRPr>
            </a:lvl1pPr>
          </a:lstStyle>
          <a:p>
            <a:r>
              <a:rPr lang="en-US" sz="3600" dirty="0" smtClean="0">
                <a:solidFill>
                  <a:srgbClr val="007A4D"/>
                </a:solidFill>
              </a:rPr>
              <a:t>CHOICES ON CAPACITY BUILDING</a:t>
            </a:r>
            <a:endParaRPr lang="en-US" sz="3600" dirty="0">
              <a:solidFill>
                <a:srgbClr val="007A4D"/>
              </a:solidFill>
            </a:endParaRPr>
          </a:p>
        </p:txBody>
      </p:sp>
      <p:grpSp>
        <p:nvGrpSpPr>
          <p:cNvPr id="51" name="Group 50"/>
          <p:cNvGrpSpPr/>
          <p:nvPr/>
        </p:nvGrpSpPr>
        <p:grpSpPr>
          <a:xfrm>
            <a:off x="4174819" y="3384012"/>
            <a:ext cx="990306" cy="1593216"/>
            <a:chOff x="9976703" y="898796"/>
            <a:chExt cx="1444866" cy="1593216"/>
          </a:xfrm>
        </p:grpSpPr>
        <p:sp>
          <p:nvSpPr>
            <p:cNvPr id="52" name="object 34"/>
            <p:cNvSpPr/>
            <p:nvPr/>
          </p:nvSpPr>
          <p:spPr>
            <a:xfrm>
              <a:off x="9976944" y="898797"/>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solidFill>
              <a:srgbClr val="FFFFFF"/>
            </a:solidFill>
          </p:spPr>
          <p:txBody>
            <a:bodyPr wrap="square" lIns="0" tIns="0" rIns="0" bIns="0" rtlCol="0">
              <a:spAutoFit/>
            </a:bodyPr>
            <a:lstStyle/>
            <a:p>
              <a:endParaRPr dirty="0">
                <a:solidFill>
                  <a:srgbClr val="76786C"/>
                </a:solidFill>
              </a:endParaRPr>
            </a:p>
          </p:txBody>
        </p:sp>
        <p:sp>
          <p:nvSpPr>
            <p:cNvPr id="53" name="object 36"/>
            <p:cNvSpPr/>
            <p:nvPr/>
          </p:nvSpPr>
          <p:spPr>
            <a:xfrm>
              <a:off x="9976703" y="898796"/>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ln w="19050">
              <a:solidFill>
                <a:srgbClr val="FDB913"/>
              </a:solidFill>
            </a:ln>
          </p:spPr>
          <p:txBody>
            <a:bodyPr wrap="square" lIns="0" tIns="0" rIns="0" bIns="0" rtlCol="0">
              <a:spAutoFit/>
            </a:bodyPr>
            <a:lstStyle/>
            <a:p>
              <a:endParaRPr dirty="0">
                <a:solidFill>
                  <a:srgbClr val="76786C"/>
                </a:solidFill>
              </a:endParaRPr>
            </a:p>
          </p:txBody>
        </p:sp>
      </p:grpSp>
      <p:sp>
        <p:nvSpPr>
          <p:cNvPr id="38" name="object 35"/>
          <p:cNvSpPr txBox="1"/>
          <p:nvPr/>
        </p:nvSpPr>
        <p:spPr>
          <a:xfrm>
            <a:off x="4174819" y="3821545"/>
            <a:ext cx="990305" cy="718145"/>
          </a:xfrm>
          <a:prstGeom prst="rect">
            <a:avLst/>
          </a:prstGeom>
        </p:spPr>
        <p:txBody>
          <a:bodyPr vert="horz" wrap="square" lIns="0" tIns="0" rIns="0" bIns="0" rtlCol="0">
            <a:spAutoFit/>
          </a:bodyPr>
          <a:lstStyle/>
          <a:p>
            <a:pPr marL="12700" marR="6350" algn="ctr">
              <a:lnSpc>
                <a:spcPts val="1400"/>
              </a:lnSpc>
            </a:pPr>
            <a:r>
              <a:rPr lang="en-US" sz="1400" spc="-5" dirty="0">
                <a:solidFill>
                  <a:srgbClr val="767661"/>
                </a:solidFill>
                <a:latin typeface="Arial"/>
                <a:cs typeface="Arial"/>
              </a:rPr>
              <a:t>M</a:t>
            </a:r>
            <a:r>
              <a:rPr lang="en-US" sz="1400" spc="-5" dirty="0" smtClean="0">
                <a:solidFill>
                  <a:srgbClr val="767661"/>
                </a:solidFill>
                <a:latin typeface="Arial"/>
                <a:cs typeface="Arial"/>
              </a:rPr>
              <a:t>onitoring and review of efforts and support</a:t>
            </a:r>
            <a:endParaRPr sz="1400" dirty="0">
              <a:solidFill>
                <a:srgbClr val="76786C"/>
              </a:solidFill>
              <a:latin typeface="Arial"/>
              <a:cs typeface="Arial"/>
            </a:endParaRPr>
          </a:p>
        </p:txBody>
      </p:sp>
      <p:sp>
        <p:nvSpPr>
          <p:cNvPr id="55" name="bk object 18"/>
          <p:cNvSpPr/>
          <p:nvPr/>
        </p:nvSpPr>
        <p:spPr>
          <a:xfrm>
            <a:off x="4922562" y="2419418"/>
            <a:ext cx="61314" cy="50974"/>
          </a:xfrm>
          <a:custGeom>
            <a:avLst/>
            <a:gdLst/>
            <a:ahLst/>
            <a:cxnLst/>
            <a:rect l="l" t="t" r="r" b="b"/>
            <a:pathLst>
              <a:path w="76200" h="55880">
                <a:moveTo>
                  <a:pt x="0" y="0"/>
                </a:moveTo>
                <a:lnTo>
                  <a:pt x="20523" y="27647"/>
                </a:lnTo>
                <a:lnTo>
                  <a:pt x="0" y="55295"/>
                </a:lnTo>
                <a:lnTo>
                  <a:pt x="75971" y="27647"/>
                </a:lnTo>
                <a:lnTo>
                  <a:pt x="0" y="0"/>
                </a:lnTo>
                <a:close/>
              </a:path>
            </a:pathLst>
          </a:custGeom>
          <a:solidFill>
            <a:srgbClr val="767661"/>
          </a:solidFill>
        </p:spPr>
        <p:txBody>
          <a:bodyPr wrap="square" lIns="0" tIns="0" rIns="0" bIns="0" rtlCol="0">
            <a:spAutoFit/>
          </a:bodyPr>
          <a:lstStyle/>
          <a:p>
            <a:endParaRPr dirty="0">
              <a:solidFill>
                <a:srgbClr val="76786C"/>
              </a:solidFill>
            </a:endParaRPr>
          </a:p>
        </p:txBody>
      </p:sp>
      <p:cxnSp>
        <p:nvCxnSpPr>
          <p:cNvPr id="61" name="Straight Connector 60"/>
          <p:cNvCxnSpPr/>
          <p:nvPr/>
        </p:nvCxnSpPr>
        <p:spPr>
          <a:xfrm>
            <a:off x="4098289" y="2443387"/>
            <a:ext cx="838200" cy="1"/>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a:off x="4098289" y="2446364"/>
            <a:ext cx="0" cy="1066800"/>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flipH="1">
            <a:off x="3602343" y="3513164"/>
            <a:ext cx="495947" cy="0"/>
          </a:xfrm>
          <a:prstGeom prst="line">
            <a:avLst/>
          </a:prstGeom>
          <a:ln w="3175"/>
          <a:effectLst/>
        </p:spPr>
        <p:style>
          <a:lnRef idx="2">
            <a:schemeClr val="dk1"/>
          </a:lnRef>
          <a:fillRef idx="0">
            <a:schemeClr val="dk1"/>
          </a:fillRef>
          <a:effectRef idx="1">
            <a:schemeClr val="dk1"/>
          </a:effectRef>
          <a:fontRef idx="minor">
            <a:schemeClr val="tx1"/>
          </a:fontRef>
        </p:style>
      </p:cxnSp>
      <p:sp>
        <p:nvSpPr>
          <p:cNvPr id="45" name="object 6"/>
          <p:cNvSpPr/>
          <p:nvPr/>
        </p:nvSpPr>
        <p:spPr>
          <a:xfrm>
            <a:off x="6939511" y="3187409"/>
            <a:ext cx="45719" cy="196602"/>
          </a:xfrm>
          <a:custGeom>
            <a:avLst/>
            <a:gdLst/>
            <a:ahLst/>
            <a:cxnLst/>
            <a:rect l="l" t="t" r="r" b="b"/>
            <a:pathLst>
              <a:path h="248920">
                <a:moveTo>
                  <a:pt x="0" y="0"/>
                </a:moveTo>
                <a:lnTo>
                  <a:pt x="0" y="248793"/>
                </a:lnTo>
              </a:path>
            </a:pathLst>
          </a:custGeom>
          <a:ln w="9525">
            <a:solidFill>
              <a:srgbClr val="FDB913"/>
            </a:solidFill>
          </a:ln>
        </p:spPr>
        <p:txBody>
          <a:bodyPr wrap="square" lIns="0" tIns="0" rIns="0" bIns="0" rtlCol="0">
            <a:spAutoFit/>
          </a:bodyPr>
          <a:lstStyle/>
          <a:p>
            <a:endParaRPr dirty="0">
              <a:solidFill>
                <a:srgbClr val="76786C"/>
              </a:solidFill>
            </a:endParaRPr>
          </a:p>
        </p:txBody>
      </p:sp>
      <p:sp>
        <p:nvSpPr>
          <p:cNvPr id="46" name="object 6"/>
          <p:cNvSpPr/>
          <p:nvPr/>
        </p:nvSpPr>
        <p:spPr>
          <a:xfrm>
            <a:off x="5811001" y="3187409"/>
            <a:ext cx="45719" cy="196602"/>
          </a:xfrm>
          <a:custGeom>
            <a:avLst/>
            <a:gdLst/>
            <a:ahLst/>
            <a:cxnLst/>
            <a:rect l="l" t="t" r="r" b="b"/>
            <a:pathLst>
              <a:path h="248920">
                <a:moveTo>
                  <a:pt x="0" y="0"/>
                </a:moveTo>
                <a:lnTo>
                  <a:pt x="0" y="248793"/>
                </a:lnTo>
              </a:path>
            </a:pathLst>
          </a:custGeom>
          <a:ln w="9525">
            <a:solidFill>
              <a:srgbClr val="FDB913"/>
            </a:solidFill>
          </a:ln>
        </p:spPr>
        <p:txBody>
          <a:bodyPr wrap="square" lIns="0" tIns="0" rIns="0" bIns="0" rtlCol="0">
            <a:spAutoFit/>
          </a:bodyPr>
          <a:lstStyle/>
          <a:p>
            <a:endParaRPr dirty="0">
              <a:solidFill>
                <a:srgbClr val="76786C"/>
              </a:solidFill>
            </a:endParaRPr>
          </a:p>
        </p:txBody>
      </p:sp>
      <p:grpSp>
        <p:nvGrpSpPr>
          <p:cNvPr id="59" name="Group 58"/>
          <p:cNvGrpSpPr/>
          <p:nvPr/>
        </p:nvGrpSpPr>
        <p:grpSpPr>
          <a:xfrm>
            <a:off x="4800526" y="4825772"/>
            <a:ext cx="477520" cy="477520"/>
            <a:chOff x="2958962" y="4067456"/>
            <a:chExt cx="477520" cy="477520"/>
          </a:xfrm>
        </p:grpSpPr>
        <p:sp>
          <p:nvSpPr>
            <p:cNvPr id="60" name="object 22"/>
            <p:cNvSpPr/>
            <p:nvPr/>
          </p:nvSpPr>
          <p:spPr>
            <a:xfrm>
              <a:off x="2958962" y="4067456"/>
              <a:ext cx="477520" cy="477520"/>
            </a:xfrm>
            <a:custGeom>
              <a:avLst/>
              <a:gdLst/>
              <a:ahLst/>
              <a:cxnLst/>
              <a:rect l="l" t="t" r="r" b="b"/>
              <a:pathLst>
                <a:path w="477520"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dirty="0">
                <a:solidFill>
                  <a:srgbClr val="76786C"/>
                </a:solidFill>
              </a:endParaRPr>
            </a:p>
          </p:txBody>
        </p:sp>
        <p:sp>
          <p:nvSpPr>
            <p:cNvPr id="62" name="object 23"/>
            <p:cNvSpPr/>
            <p:nvPr/>
          </p:nvSpPr>
          <p:spPr>
            <a:xfrm>
              <a:off x="3073537" y="4183383"/>
              <a:ext cx="245745" cy="221615"/>
            </a:xfrm>
            <a:custGeom>
              <a:avLst/>
              <a:gdLst/>
              <a:ahLst/>
              <a:cxnLst/>
              <a:rect l="l" t="t" r="r" b="b"/>
              <a:pathLst>
                <a:path w="245745"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dirty="0">
                <a:solidFill>
                  <a:srgbClr val="76786C"/>
                </a:solidFill>
              </a:endParaRPr>
            </a:p>
          </p:txBody>
        </p:sp>
      </p:grpSp>
      <p:grpSp>
        <p:nvGrpSpPr>
          <p:cNvPr id="68" name="Group 67"/>
          <p:cNvGrpSpPr/>
          <p:nvPr/>
        </p:nvGrpSpPr>
        <p:grpSpPr>
          <a:xfrm>
            <a:off x="5315931" y="3387087"/>
            <a:ext cx="990306" cy="1593216"/>
            <a:chOff x="9976703" y="898796"/>
            <a:chExt cx="1444866" cy="1593216"/>
          </a:xfrm>
        </p:grpSpPr>
        <p:sp>
          <p:nvSpPr>
            <p:cNvPr id="69" name="object 34"/>
            <p:cNvSpPr/>
            <p:nvPr/>
          </p:nvSpPr>
          <p:spPr>
            <a:xfrm>
              <a:off x="9976944" y="898797"/>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solidFill>
              <a:srgbClr val="FFFFFF"/>
            </a:solidFill>
          </p:spPr>
          <p:txBody>
            <a:bodyPr wrap="square" lIns="0" tIns="0" rIns="0" bIns="0" rtlCol="0">
              <a:spAutoFit/>
            </a:bodyPr>
            <a:lstStyle/>
            <a:p>
              <a:endParaRPr dirty="0">
                <a:solidFill>
                  <a:srgbClr val="76786C"/>
                </a:solidFill>
              </a:endParaRPr>
            </a:p>
          </p:txBody>
        </p:sp>
        <p:sp>
          <p:nvSpPr>
            <p:cNvPr id="71" name="object 36"/>
            <p:cNvSpPr/>
            <p:nvPr/>
          </p:nvSpPr>
          <p:spPr>
            <a:xfrm>
              <a:off x="9976703" y="898796"/>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ln w="19050">
              <a:solidFill>
                <a:srgbClr val="FDB913"/>
              </a:solidFill>
            </a:ln>
          </p:spPr>
          <p:txBody>
            <a:bodyPr wrap="square" lIns="0" tIns="0" rIns="0" bIns="0" rtlCol="0">
              <a:spAutoFit/>
            </a:bodyPr>
            <a:lstStyle/>
            <a:p>
              <a:endParaRPr dirty="0">
                <a:solidFill>
                  <a:srgbClr val="76786C"/>
                </a:solidFill>
              </a:endParaRPr>
            </a:p>
          </p:txBody>
        </p:sp>
      </p:grpSp>
      <p:grpSp>
        <p:nvGrpSpPr>
          <p:cNvPr id="72" name="Group 71"/>
          <p:cNvGrpSpPr/>
          <p:nvPr/>
        </p:nvGrpSpPr>
        <p:grpSpPr>
          <a:xfrm>
            <a:off x="7565536" y="3384011"/>
            <a:ext cx="990306" cy="1593216"/>
            <a:chOff x="9976703" y="898796"/>
            <a:chExt cx="1444866" cy="1593216"/>
          </a:xfrm>
        </p:grpSpPr>
        <p:sp>
          <p:nvSpPr>
            <p:cNvPr id="73" name="object 34"/>
            <p:cNvSpPr/>
            <p:nvPr/>
          </p:nvSpPr>
          <p:spPr>
            <a:xfrm>
              <a:off x="9976944" y="898797"/>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solidFill>
              <a:srgbClr val="FFFFFF"/>
            </a:solidFill>
          </p:spPr>
          <p:txBody>
            <a:bodyPr wrap="square" lIns="0" tIns="0" rIns="0" bIns="0" rtlCol="0">
              <a:spAutoFit/>
            </a:bodyPr>
            <a:lstStyle/>
            <a:p>
              <a:endParaRPr dirty="0">
                <a:solidFill>
                  <a:srgbClr val="76786C"/>
                </a:solidFill>
              </a:endParaRPr>
            </a:p>
          </p:txBody>
        </p:sp>
        <p:sp>
          <p:nvSpPr>
            <p:cNvPr id="74" name="object 36"/>
            <p:cNvSpPr/>
            <p:nvPr/>
          </p:nvSpPr>
          <p:spPr>
            <a:xfrm>
              <a:off x="9976703" y="898796"/>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ln w="19050">
              <a:solidFill>
                <a:srgbClr val="FDB913"/>
              </a:solidFill>
            </a:ln>
          </p:spPr>
          <p:txBody>
            <a:bodyPr wrap="square" lIns="0" tIns="0" rIns="0" bIns="0" rtlCol="0">
              <a:spAutoFit/>
            </a:bodyPr>
            <a:lstStyle/>
            <a:p>
              <a:endParaRPr dirty="0">
                <a:solidFill>
                  <a:srgbClr val="76786C"/>
                </a:solidFill>
              </a:endParaRPr>
            </a:p>
          </p:txBody>
        </p:sp>
      </p:grpSp>
      <p:grpSp>
        <p:nvGrpSpPr>
          <p:cNvPr id="75" name="Group 74"/>
          <p:cNvGrpSpPr/>
          <p:nvPr/>
        </p:nvGrpSpPr>
        <p:grpSpPr>
          <a:xfrm>
            <a:off x="6444441" y="3387088"/>
            <a:ext cx="990306" cy="1593216"/>
            <a:chOff x="9976703" y="898796"/>
            <a:chExt cx="1444866" cy="1593216"/>
          </a:xfrm>
        </p:grpSpPr>
        <p:sp>
          <p:nvSpPr>
            <p:cNvPr id="76" name="object 34"/>
            <p:cNvSpPr/>
            <p:nvPr/>
          </p:nvSpPr>
          <p:spPr>
            <a:xfrm>
              <a:off x="9976944" y="898797"/>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solidFill>
              <a:srgbClr val="FFFFFF"/>
            </a:solidFill>
          </p:spPr>
          <p:txBody>
            <a:bodyPr wrap="square" lIns="0" tIns="0" rIns="0" bIns="0" rtlCol="0">
              <a:spAutoFit/>
            </a:bodyPr>
            <a:lstStyle/>
            <a:p>
              <a:endParaRPr dirty="0">
                <a:solidFill>
                  <a:srgbClr val="76786C"/>
                </a:solidFill>
              </a:endParaRPr>
            </a:p>
          </p:txBody>
        </p:sp>
        <p:sp>
          <p:nvSpPr>
            <p:cNvPr id="77" name="object 36"/>
            <p:cNvSpPr/>
            <p:nvPr/>
          </p:nvSpPr>
          <p:spPr>
            <a:xfrm>
              <a:off x="9976703" y="898796"/>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ln w="19050">
              <a:solidFill>
                <a:srgbClr val="FDB913"/>
              </a:solidFill>
            </a:ln>
          </p:spPr>
          <p:txBody>
            <a:bodyPr wrap="square" lIns="0" tIns="0" rIns="0" bIns="0" rtlCol="0">
              <a:spAutoFit/>
            </a:bodyPr>
            <a:lstStyle/>
            <a:p>
              <a:endParaRPr dirty="0">
                <a:solidFill>
                  <a:srgbClr val="76786C"/>
                </a:solidFill>
              </a:endParaRPr>
            </a:p>
          </p:txBody>
        </p:sp>
      </p:grpSp>
      <p:sp>
        <p:nvSpPr>
          <p:cNvPr id="33" name="object 30"/>
          <p:cNvSpPr txBox="1"/>
          <p:nvPr/>
        </p:nvSpPr>
        <p:spPr>
          <a:xfrm>
            <a:off x="5298160" y="3895189"/>
            <a:ext cx="1063625" cy="536494"/>
          </a:xfrm>
          <a:prstGeom prst="rect">
            <a:avLst/>
          </a:prstGeom>
        </p:spPr>
        <p:txBody>
          <a:bodyPr vert="horz" wrap="square" lIns="0" tIns="0" rIns="0" bIns="0" rtlCol="0">
            <a:spAutoFit/>
          </a:bodyPr>
          <a:lstStyle/>
          <a:p>
            <a:pPr marL="12700" marR="6350" indent="-635" algn="ctr">
              <a:lnSpc>
                <a:spcPct val="83300"/>
              </a:lnSpc>
            </a:pPr>
            <a:r>
              <a:rPr lang="en-US" sz="1400" spc="-5" dirty="0">
                <a:solidFill>
                  <a:srgbClr val="767661"/>
                </a:solidFill>
                <a:latin typeface="Arial"/>
                <a:cs typeface="Arial"/>
              </a:rPr>
              <a:t>P</a:t>
            </a:r>
            <a:r>
              <a:rPr lang="en-US" sz="1400" spc="-5" dirty="0" smtClean="0">
                <a:solidFill>
                  <a:srgbClr val="767661"/>
                </a:solidFill>
                <a:latin typeface="Arial"/>
                <a:cs typeface="Arial"/>
              </a:rPr>
              <a:t>rovide advice and guidance</a:t>
            </a:r>
            <a:endParaRPr sz="1400" dirty="0">
              <a:solidFill>
                <a:srgbClr val="76786C"/>
              </a:solidFill>
              <a:latin typeface="Arial"/>
              <a:cs typeface="Arial"/>
            </a:endParaRPr>
          </a:p>
        </p:txBody>
      </p:sp>
      <p:sp>
        <p:nvSpPr>
          <p:cNvPr id="2" name="Rectangle 1"/>
          <p:cNvSpPr/>
          <p:nvPr/>
        </p:nvSpPr>
        <p:spPr>
          <a:xfrm>
            <a:off x="6400780" y="3703317"/>
            <a:ext cx="1085850" cy="954107"/>
          </a:xfrm>
          <a:prstGeom prst="rect">
            <a:avLst/>
          </a:prstGeom>
        </p:spPr>
        <p:txBody>
          <a:bodyPr wrap="square">
            <a:spAutoFit/>
          </a:bodyPr>
          <a:lstStyle/>
          <a:p>
            <a:pPr lvl="0" algn="ctr"/>
            <a:r>
              <a:rPr lang="en-US" sz="1400" spc="-5" dirty="0">
                <a:solidFill>
                  <a:srgbClr val="767661"/>
                </a:solidFill>
                <a:latin typeface="Arial"/>
                <a:cs typeface="Arial"/>
              </a:rPr>
              <a:t>E</a:t>
            </a:r>
            <a:r>
              <a:rPr lang="en-US" sz="1400" spc="-5" dirty="0" smtClean="0">
                <a:solidFill>
                  <a:srgbClr val="767661"/>
                </a:solidFill>
                <a:latin typeface="Arial"/>
                <a:cs typeface="Arial"/>
              </a:rPr>
              <a:t>nhance </a:t>
            </a:r>
            <a:r>
              <a:rPr lang="en-US" sz="1400" spc="-5" dirty="0">
                <a:solidFill>
                  <a:srgbClr val="767661"/>
                </a:solidFill>
                <a:latin typeface="Arial"/>
                <a:cs typeface="Arial"/>
              </a:rPr>
              <a:t>institutional </a:t>
            </a:r>
            <a:r>
              <a:rPr lang="en-US" sz="1400" spc="-5" dirty="0" smtClean="0">
                <a:solidFill>
                  <a:srgbClr val="767661"/>
                </a:solidFill>
                <a:latin typeface="Arial"/>
                <a:cs typeface="Arial"/>
              </a:rPr>
              <a:t>and legal framework </a:t>
            </a:r>
            <a:endParaRPr lang="en-US" sz="1400" spc="-5" dirty="0">
              <a:solidFill>
                <a:srgbClr val="767661"/>
              </a:solidFill>
              <a:latin typeface="Arial"/>
              <a:cs typeface="Arial"/>
            </a:endParaRPr>
          </a:p>
        </p:txBody>
      </p:sp>
      <p:sp>
        <p:nvSpPr>
          <p:cNvPr id="66" name="object 34"/>
          <p:cNvSpPr/>
          <p:nvPr/>
        </p:nvSpPr>
        <p:spPr>
          <a:xfrm>
            <a:off x="7528339" y="3624827"/>
            <a:ext cx="1064863" cy="1077218"/>
          </a:xfrm>
          <a:custGeom>
            <a:avLst/>
            <a:gdLst/>
            <a:ahLst/>
            <a:cxnLst/>
            <a:rect l="l" t="t" r="r" b="b"/>
            <a:pathLst>
              <a:path w="1444625" h="1593214">
                <a:moveTo>
                  <a:pt x="0" y="1592961"/>
                </a:moveTo>
                <a:lnTo>
                  <a:pt x="1444104" y="1592961"/>
                </a:lnTo>
                <a:lnTo>
                  <a:pt x="1444104" y="0"/>
                </a:lnTo>
                <a:lnTo>
                  <a:pt x="0" y="0"/>
                </a:lnTo>
                <a:lnTo>
                  <a:pt x="0" y="1592961"/>
                </a:lnTo>
                <a:close/>
              </a:path>
            </a:pathLst>
          </a:custGeom>
          <a:noFill/>
        </p:spPr>
        <p:txBody>
          <a:bodyPr wrap="square" lIns="0" tIns="0" rIns="0" bIns="0" rtlCol="0">
            <a:spAutoFit/>
          </a:bodyPr>
          <a:lstStyle/>
          <a:p>
            <a:pPr algn="ctr"/>
            <a:r>
              <a:rPr lang="en-US" sz="1400" spc="-5" dirty="0">
                <a:solidFill>
                  <a:srgbClr val="767661"/>
                </a:solidFill>
                <a:latin typeface="Arial"/>
                <a:cs typeface="Arial"/>
              </a:rPr>
              <a:t>A</a:t>
            </a:r>
            <a:r>
              <a:rPr lang="en-US" sz="1400" spc="-5" dirty="0" smtClean="0">
                <a:solidFill>
                  <a:srgbClr val="767661"/>
                </a:solidFill>
                <a:latin typeface="Arial"/>
                <a:cs typeface="Arial"/>
              </a:rPr>
              <a:t>dequate </a:t>
            </a:r>
            <a:r>
              <a:rPr lang="en-US" sz="1400" spc="-5" dirty="0">
                <a:solidFill>
                  <a:srgbClr val="767661"/>
                </a:solidFill>
                <a:latin typeface="Arial"/>
                <a:cs typeface="Arial"/>
              </a:rPr>
              <a:t>and dedicated financial support</a:t>
            </a:r>
            <a:endParaRPr sz="1400" spc="-5" dirty="0">
              <a:solidFill>
                <a:srgbClr val="767661"/>
              </a:solidFill>
              <a:latin typeface="Arial"/>
              <a:cs typeface="Arial"/>
            </a:endParaRPr>
          </a:p>
        </p:txBody>
      </p:sp>
      <p:grpSp>
        <p:nvGrpSpPr>
          <p:cNvPr id="56" name="Group 55"/>
          <p:cNvGrpSpPr/>
          <p:nvPr/>
        </p:nvGrpSpPr>
        <p:grpSpPr>
          <a:xfrm>
            <a:off x="5919231" y="4829641"/>
            <a:ext cx="477520" cy="477520"/>
            <a:chOff x="2958962" y="4067456"/>
            <a:chExt cx="477520" cy="477520"/>
          </a:xfrm>
        </p:grpSpPr>
        <p:sp>
          <p:nvSpPr>
            <p:cNvPr id="57" name="object 22"/>
            <p:cNvSpPr/>
            <p:nvPr/>
          </p:nvSpPr>
          <p:spPr>
            <a:xfrm>
              <a:off x="2958962" y="4067456"/>
              <a:ext cx="477520" cy="477520"/>
            </a:xfrm>
            <a:custGeom>
              <a:avLst/>
              <a:gdLst/>
              <a:ahLst/>
              <a:cxnLst/>
              <a:rect l="l" t="t" r="r" b="b"/>
              <a:pathLst>
                <a:path w="477520"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dirty="0">
                <a:solidFill>
                  <a:srgbClr val="76786C"/>
                </a:solidFill>
              </a:endParaRPr>
            </a:p>
          </p:txBody>
        </p:sp>
        <p:sp>
          <p:nvSpPr>
            <p:cNvPr id="58" name="object 23"/>
            <p:cNvSpPr/>
            <p:nvPr/>
          </p:nvSpPr>
          <p:spPr>
            <a:xfrm>
              <a:off x="3073537" y="4183383"/>
              <a:ext cx="245745" cy="221615"/>
            </a:xfrm>
            <a:custGeom>
              <a:avLst/>
              <a:gdLst/>
              <a:ahLst/>
              <a:cxnLst/>
              <a:rect l="l" t="t" r="r" b="b"/>
              <a:pathLst>
                <a:path w="245745"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dirty="0">
                <a:solidFill>
                  <a:srgbClr val="76786C"/>
                </a:solidFill>
              </a:endParaRPr>
            </a:p>
          </p:txBody>
        </p:sp>
      </p:grpSp>
      <p:grpSp>
        <p:nvGrpSpPr>
          <p:cNvPr id="47" name="Group 46"/>
          <p:cNvGrpSpPr/>
          <p:nvPr/>
        </p:nvGrpSpPr>
        <p:grpSpPr>
          <a:xfrm>
            <a:off x="7085697" y="4829641"/>
            <a:ext cx="477520" cy="477520"/>
            <a:chOff x="2958962" y="4067456"/>
            <a:chExt cx="477520" cy="477520"/>
          </a:xfrm>
        </p:grpSpPr>
        <p:sp>
          <p:nvSpPr>
            <p:cNvPr id="48" name="object 22"/>
            <p:cNvSpPr/>
            <p:nvPr/>
          </p:nvSpPr>
          <p:spPr>
            <a:xfrm>
              <a:off x="2958962" y="4067456"/>
              <a:ext cx="477520" cy="477520"/>
            </a:xfrm>
            <a:custGeom>
              <a:avLst/>
              <a:gdLst/>
              <a:ahLst/>
              <a:cxnLst/>
              <a:rect l="l" t="t" r="r" b="b"/>
              <a:pathLst>
                <a:path w="477520"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dirty="0">
                <a:solidFill>
                  <a:srgbClr val="76786C"/>
                </a:solidFill>
              </a:endParaRPr>
            </a:p>
          </p:txBody>
        </p:sp>
        <p:sp>
          <p:nvSpPr>
            <p:cNvPr id="54" name="object 23"/>
            <p:cNvSpPr/>
            <p:nvPr/>
          </p:nvSpPr>
          <p:spPr>
            <a:xfrm>
              <a:off x="3073537" y="4183383"/>
              <a:ext cx="245745" cy="221615"/>
            </a:xfrm>
            <a:custGeom>
              <a:avLst/>
              <a:gdLst/>
              <a:ahLst/>
              <a:cxnLst/>
              <a:rect l="l" t="t" r="r" b="b"/>
              <a:pathLst>
                <a:path w="245745"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dirty="0">
                <a:solidFill>
                  <a:srgbClr val="76786C"/>
                </a:solidFill>
              </a:endParaRPr>
            </a:p>
          </p:txBody>
        </p:sp>
      </p:grpSp>
      <p:grpSp>
        <p:nvGrpSpPr>
          <p:cNvPr id="63" name="Group 62"/>
          <p:cNvGrpSpPr/>
          <p:nvPr/>
        </p:nvGrpSpPr>
        <p:grpSpPr>
          <a:xfrm>
            <a:off x="8285571" y="4825772"/>
            <a:ext cx="477520" cy="477520"/>
            <a:chOff x="2958962" y="4067456"/>
            <a:chExt cx="477520" cy="477520"/>
          </a:xfrm>
        </p:grpSpPr>
        <p:sp>
          <p:nvSpPr>
            <p:cNvPr id="64" name="object 22"/>
            <p:cNvSpPr/>
            <p:nvPr/>
          </p:nvSpPr>
          <p:spPr>
            <a:xfrm>
              <a:off x="2958962" y="4067456"/>
              <a:ext cx="477520" cy="477520"/>
            </a:xfrm>
            <a:custGeom>
              <a:avLst/>
              <a:gdLst/>
              <a:ahLst/>
              <a:cxnLst/>
              <a:rect l="l" t="t" r="r" b="b"/>
              <a:pathLst>
                <a:path w="477520"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dirty="0">
                <a:solidFill>
                  <a:srgbClr val="76786C"/>
                </a:solidFill>
              </a:endParaRPr>
            </a:p>
          </p:txBody>
        </p:sp>
        <p:sp>
          <p:nvSpPr>
            <p:cNvPr id="65" name="object 23"/>
            <p:cNvSpPr/>
            <p:nvPr/>
          </p:nvSpPr>
          <p:spPr>
            <a:xfrm>
              <a:off x="3073537" y="4183383"/>
              <a:ext cx="245745" cy="221615"/>
            </a:xfrm>
            <a:custGeom>
              <a:avLst/>
              <a:gdLst/>
              <a:ahLst/>
              <a:cxnLst/>
              <a:rect l="l" t="t" r="r" b="b"/>
              <a:pathLst>
                <a:path w="245745"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dirty="0">
                <a:solidFill>
                  <a:srgbClr val="76786C"/>
                </a:solidFill>
              </a:endParaRPr>
            </a:p>
          </p:txBody>
        </p:sp>
      </p:grpSp>
    </p:spTree>
    <p:extLst>
      <p:ext uri="{BB962C8B-B14F-4D97-AF65-F5344CB8AC3E}">
        <p14:creationId xmlns:p14="http://schemas.microsoft.com/office/powerpoint/2010/main" val="38864251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597" y="139350"/>
            <a:ext cx="7772400" cy="838937"/>
          </a:xfrm>
        </p:spPr>
        <p:txBody>
          <a:bodyPr anchor="t">
            <a:normAutofit fontScale="90000"/>
          </a:bodyPr>
          <a:lstStyle/>
          <a:p>
            <a:r>
              <a:rPr lang="en-US" sz="3600" dirty="0" smtClean="0">
                <a:solidFill>
                  <a:srgbClr val="007A4D"/>
                </a:solidFill>
              </a:rPr>
              <a:t>COMMONALITIES AND DIFFERENCES BETWEEN THE CYCLES </a:t>
            </a:r>
            <a:endParaRPr lang="en-US" sz="3600" dirty="0">
              <a:solidFill>
                <a:srgbClr val="007A4D"/>
              </a:solidFill>
            </a:endParaRPr>
          </a:p>
        </p:txBody>
      </p:sp>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aphicFrame>
        <p:nvGraphicFramePr>
          <p:cNvPr id="10" name="Content Placeholder 4"/>
          <p:cNvGraphicFramePr>
            <a:graphicFrameLocks/>
          </p:cNvGraphicFramePr>
          <p:nvPr>
            <p:extLst/>
          </p:nvPr>
        </p:nvGraphicFramePr>
        <p:xfrm>
          <a:off x="152400" y="1447800"/>
          <a:ext cx="8841475" cy="4407408"/>
        </p:xfrm>
        <a:graphic>
          <a:graphicData uri="http://schemas.openxmlformats.org/drawingml/2006/table">
            <a:tbl>
              <a:tblPr firstRow="1" firstCol="1" bandRow="1"/>
              <a:tblGrid>
                <a:gridCol w="1316520">
                  <a:extLst>
                    <a:ext uri="{9D8B030D-6E8A-4147-A177-3AD203B41FA5}">
                      <a16:colId xmlns:a16="http://schemas.microsoft.com/office/drawing/2014/main" val="20000"/>
                    </a:ext>
                  </a:extLst>
                </a:gridCol>
                <a:gridCol w="1856987">
                  <a:extLst>
                    <a:ext uri="{9D8B030D-6E8A-4147-A177-3AD203B41FA5}">
                      <a16:colId xmlns:a16="http://schemas.microsoft.com/office/drawing/2014/main" val="20001"/>
                    </a:ext>
                  </a:extLst>
                </a:gridCol>
                <a:gridCol w="1524392">
                  <a:extLst>
                    <a:ext uri="{9D8B030D-6E8A-4147-A177-3AD203B41FA5}">
                      <a16:colId xmlns:a16="http://schemas.microsoft.com/office/drawing/2014/main" val="20002"/>
                    </a:ext>
                  </a:extLst>
                </a:gridCol>
                <a:gridCol w="1870845">
                  <a:extLst>
                    <a:ext uri="{9D8B030D-6E8A-4147-A177-3AD203B41FA5}">
                      <a16:colId xmlns:a16="http://schemas.microsoft.com/office/drawing/2014/main" val="20003"/>
                    </a:ext>
                  </a:extLst>
                </a:gridCol>
                <a:gridCol w="2272731">
                  <a:extLst>
                    <a:ext uri="{9D8B030D-6E8A-4147-A177-3AD203B41FA5}">
                      <a16:colId xmlns:a16="http://schemas.microsoft.com/office/drawing/2014/main" val="20004"/>
                    </a:ext>
                  </a:extLst>
                </a:gridCol>
              </a:tblGrid>
              <a:tr h="337443">
                <a:tc rowSpan="2">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600" b="1" dirty="0">
                          <a:solidFill>
                            <a:schemeClr val="bg1">
                              <a:lumMod val="10000"/>
                            </a:schemeClr>
                          </a:solidFill>
                          <a:effectLst/>
                        </a:rPr>
                        <a:t> </a:t>
                      </a:r>
                      <a:endParaRPr lang="en-US" sz="1600" b="1" dirty="0">
                        <a:solidFill>
                          <a:schemeClr val="bg1">
                            <a:lumMod val="10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75000"/>
                      </a:schemeClr>
                    </a:solidFill>
                  </a:tcPr>
                </a:tc>
                <a:tc rowSpan="2">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600" dirty="0" smtClean="0">
                          <a:solidFill>
                            <a:srgbClr val="FFFFFE"/>
                          </a:solidFill>
                          <a:effectLst/>
                        </a:rPr>
                        <a:t>What </a:t>
                      </a:r>
                      <a:r>
                        <a:rPr lang="en-US" sz="1600" dirty="0">
                          <a:solidFill>
                            <a:srgbClr val="FFFFFE"/>
                          </a:solidFill>
                          <a:effectLst/>
                        </a:rPr>
                        <a:t>is common</a:t>
                      </a:r>
                      <a:endParaRPr lang="en-US" sz="1600" dirty="0">
                        <a:solidFill>
                          <a:srgbClr val="FFFFFE"/>
                        </a:solidFill>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75000"/>
                      </a:schemeClr>
                    </a:solidFill>
                  </a:tcPr>
                </a:tc>
                <a:tc gridSpan="3">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600" dirty="0">
                          <a:effectLst/>
                        </a:rPr>
                        <a:t>What is different</a:t>
                      </a:r>
                      <a:endParaRPr lang="en-US" sz="1600" dirty="0">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4557">
                <a:tc vMerge="1">
                  <a:txBody>
                    <a:bodyPr/>
                    <a:lstStyle/>
                    <a:p>
                      <a:endParaRPr lang="en-US"/>
                    </a:p>
                  </a:txBody>
                  <a:tcPr/>
                </a:tc>
                <a:tc vMerge="1">
                  <a:txBody>
                    <a:bodyPr/>
                    <a:lstStyle/>
                    <a:p>
                      <a:endParaRPr lang="en-US"/>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600" b="1" dirty="0">
                          <a:solidFill>
                            <a:schemeClr val="bg1">
                              <a:lumMod val="10000"/>
                            </a:schemeClr>
                          </a:solidFill>
                          <a:effectLst/>
                        </a:rPr>
                        <a:t>Mitigation</a:t>
                      </a:r>
                      <a:endParaRPr lang="en-US" sz="1600" b="1" dirty="0">
                        <a:solidFill>
                          <a:schemeClr val="bg1">
                            <a:lumMod val="10000"/>
                          </a:schemeClr>
                        </a:solidFill>
                        <a:effectLst/>
                        <a:latin typeface="Calibri"/>
                        <a:ea typeface="Calibri"/>
                        <a:cs typeface="Times New Roman"/>
                      </a:endParaRPr>
                    </a:p>
                  </a:txBody>
                  <a:tcPr marL="68580" marR="68580" marT="0" marB="0"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2D9"/>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600" b="1" dirty="0">
                          <a:solidFill>
                            <a:schemeClr val="bg1">
                              <a:lumMod val="10000"/>
                            </a:schemeClr>
                          </a:solidFill>
                          <a:effectLst/>
                        </a:rPr>
                        <a:t>Adaptation </a:t>
                      </a:r>
                      <a:endParaRPr lang="en-US" sz="1600" b="1" dirty="0">
                        <a:solidFill>
                          <a:schemeClr val="bg1">
                            <a:lumMod val="10000"/>
                          </a:schemeClr>
                        </a:solidFill>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6BC33"/>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600" b="1" dirty="0" smtClean="0">
                          <a:solidFill>
                            <a:schemeClr val="bg1">
                              <a:lumMod val="10000"/>
                            </a:schemeClr>
                          </a:solidFill>
                          <a:effectLst/>
                        </a:rPr>
                        <a:t>Finance/Support</a:t>
                      </a:r>
                      <a:endParaRPr lang="en-US" sz="1600" b="1" dirty="0">
                        <a:solidFill>
                          <a:schemeClr val="bg1">
                            <a:lumMod val="10000"/>
                          </a:schemeClr>
                        </a:solidFill>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DB913"/>
                    </a:solidFill>
                  </a:tcPr>
                </a:tc>
                <a:extLst>
                  <a:ext uri="{0D108BD9-81ED-4DB2-BD59-A6C34878D82A}">
                    <a16:rowId xmlns:a16="http://schemas.microsoft.com/office/drawing/2014/main" val="10001"/>
                  </a:ext>
                </a:extLst>
              </a:tr>
              <a:tr h="69151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600" b="1" dirty="0" smtClean="0">
                          <a:solidFill>
                            <a:srgbClr val="FFFFFE"/>
                          </a:solidFill>
                          <a:effectLst/>
                        </a:rPr>
                        <a:t>5-year</a:t>
                      </a:r>
                      <a:r>
                        <a:rPr lang="en-US" sz="1600" b="1" baseline="0" dirty="0" smtClean="0">
                          <a:solidFill>
                            <a:srgbClr val="FFFFFE"/>
                          </a:solidFill>
                          <a:effectLst/>
                        </a:rPr>
                        <a:t> cycle</a:t>
                      </a:r>
                      <a:r>
                        <a:rPr lang="en-US" sz="1600" b="1" dirty="0">
                          <a:effectLst/>
                        </a:rPr>
                        <a:t> </a:t>
                      </a:r>
                    </a:p>
                    <a:p>
                      <a:pPr marL="0" marR="0" algn="ctr">
                        <a:lnSpc>
                          <a:spcPct val="115000"/>
                        </a:lnSpc>
                        <a:spcBef>
                          <a:spcPts val="0"/>
                        </a:spcBef>
                        <a:spcAft>
                          <a:spcPts val="0"/>
                        </a:spcAft>
                      </a:pPr>
                      <a:r>
                        <a:rPr lang="en-US" sz="1600" b="1" dirty="0">
                          <a:effectLst/>
                        </a:rPr>
                        <a:t> </a:t>
                      </a:r>
                      <a:endParaRPr lang="en-US"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7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600" b="1" dirty="0">
                          <a:solidFill>
                            <a:schemeClr val="bg1">
                              <a:lumMod val="10000"/>
                            </a:schemeClr>
                          </a:solidFill>
                          <a:effectLst/>
                        </a:rPr>
                        <a:t>Submissions </a:t>
                      </a:r>
                      <a:r>
                        <a:rPr lang="en-US" sz="1600" b="1" dirty="0" smtClean="0">
                          <a:solidFill>
                            <a:schemeClr val="bg1">
                              <a:lumMod val="10000"/>
                            </a:schemeClr>
                          </a:solidFill>
                          <a:effectLst/>
                        </a:rPr>
                        <a:t>every </a:t>
                      </a:r>
                      <a:r>
                        <a:rPr lang="en-US" sz="1600" b="1" dirty="0">
                          <a:solidFill>
                            <a:schemeClr val="bg1">
                              <a:lumMod val="10000"/>
                            </a:schemeClr>
                          </a:solidFill>
                          <a:effectLst/>
                        </a:rPr>
                        <a:t>5 years</a:t>
                      </a:r>
                      <a:endParaRPr lang="en-US" sz="1600" b="1" dirty="0">
                        <a:solidFill>
                          <a:schemeClr val="bg1">
                            <a:lumMod val="10000"/>
                          </a:schemeClr>
                        </a:solidFill>
                        <a:effectLst/>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600" b="1" dirty="0">
                          <a:solidFill>
                            <a:schemeClr val="bg1">
                              <a:lumMod val="10000"/>
                            </a:schemeClr>
                          </a:solidFill>
                          <a:effectLst/>
                        </a:rPr>
                        <a:t>Mitigation </a:t>
                      </a:r>
                      <a:r>
                        <a:rPr lang="en-US" sz="1600" b="1" dirty="0" smtClean="0">
                          <a:solidFill>
                            <a:schemeClr val="bg1">
                              <a:lumMod val="10000"/>
                            </a:schemeClr>
                          </a:solidFill>
                          <a:effectLst/>
                        </a:rPr>
                        <a:t>iNDCs/ Commitments</a:t>
                      </a:r>
                      <a:endParaRPr lang="en-US" sz="1600" b="1" dirty="0">
                        <a:solidFill>
                          <a:schemeClr val="bg1">
                            <a:lumMod val="10000"/>
                          </a:schemeClr>
                        </a:solidFill>
                        <a:effectLst/>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B7D9"/>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600" b="1" dirty="0">
                          <a:solidFill>
                            <a:schemeClr val="bg1">
                              <a:lumMod val="10000"/>
                            </a:schemeClr>
                          </a:solidFill>
                          <a:effectLst/>
                        </a:rPr>
                        <a:t>Adaptation </a:t>
                      </a:r>
                      <a:r>
                        <a:rPr lang="en-US" sz="1600" b="1" dirty="0" smtClean="0">
                          <a:solidFill>
                            <a:schemeClr val="bg1">
                              <a:lumMod val="10000"/>
                            </a:schemeClr>
                          </a:solidFill>
                          <a:effectLst/>
                        </a:rPr>
                        <a:t>Efforts Statements</a:t>
                      </a:r>
                      <a:endParaRPr lang="en-US" sz="1600" b="1" dirty="0">
                        <a:solidFill>
                          <a:schemeClr val="bg1">
                            <a:lumMod val="10000"/>
                          </a:schemeClr>
                        </a:solidFill>
                        <a:effectLst/>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1D58A"/>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1" dirty="0" smtClean="0">
                          <a:solidFill>
                            <a:schemeClr val="bg1">
                              <a:lumMod val="10000"/>
                            </a:schemeClr>
                          </a:solidFill>
                          <a:effectLst/>
                        </a:rPr>
                        <a:t>Finance strategies (to include pathways and investment plans)</a:t>
                      </a:r>
                      <a:endParaRPr lang="en-US" sz="1600" b="1" dirty="0" smtClean="0">
                        <a:solidFill>
                          <a:schemeClr val="bg1">
                            <a:lumMod val="10000"/>
                          </a:schemeClr>
                        </a:solidFill>
                        <a:effectLst/>
                        <a:latin typeface="+mn-lt"/>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586"/>
                    </a:solidFill>
                  </a:tcPr>
                </a:tc>
                <a:extLst>
                  <a:ext uri="{0D108BD9-81ED-4DB2-BD59-A6C34878D82A}">
                    <a16:rowId xmlns:a16="http://schemas.microsoft.com/office/drawing/2014/main" val="10002"/>
                  </a:ext>
                </a:extLst>
              </a:tr>
              <a:tr h="69151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600" b="1" dirty="0">
                          <a:solidFill>
                            <a:srgbClr val="FFFFFE"/>
                          </a:solidFill>
                          <a:effectLst/>
                        </a:rPr>
                        <a:t>Assessment </a:t>
                      </a:r>
                      <a:r>
                        <a:rPr lang="en-US" sz="1600" b="1" dirty="0" smtClean="0">
                          <a:solidFill>
                            <a:srgbClr val="FFFFFE"/>
                          </a:solidFill>
                          <a:effectLst/>
                        </a:rPr>
                        <a:t> Process</a:t>
                      </a:r>
                      <a:endParaRPr lang="en-US" sz="1600" b="1" dirty="0">
                        <a:solidFill>
                          <a:srgbClr val="FFFFFE"/>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7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600" b="1" dirty="0" smtClean="0">
                          <a:solidFill>
                            <a:schemeClr val="bg1">
                              <a:lumMod val="10000"/>
                            </a:schemeClr>
                          </a:solidFill>
                          <a:effectLst/>
                          <a:latin typeface="+mn-lt"/>
                        </a:rPr>
                        <a:t>MRV framework +</a:t>
                      </a:r>
                      <a:r>
                        <a:rPr lang="en-US" sz="1600" b="1" baseline="0" dirty="0" smtClean="0">
                          <a:solidFill>
                            <a:schemeClr val="bg1">
                              <a:lumMod val="10000"/>
                            </a:schemeClr>
                          </a:solidFill>
                          <a:effectLst/>
                          <a:latin typeface="+mn-lt"/>
                        </a:rPr>
                        <a:t> additional </a:t>
                      </a:r>
                      <a:endParaRPr lang="en-US" sz="1600" b="1" dirty="0" smtClean="0">
                        <a:solidFill>
                          <a:schemeClr val="bg1">
                            <a:lumMod val="10000"/>
                          </a:schemeClr>
                        </a:solidFill>
                        <a:effectLst/>
                        <a:latin typeface="+mn-lt"/>
                      </a:endParaRPr>
                    </a:p>
                    <a:p>
                      <a:pPr marL="0" marR="0">
                        <a:lnSpc>
                          <a:spcPct val="115000"/>
                        </a:lnSpc>
                        <a:spcBef>
                          <a:spcPts val="0"/>
                        </a:spcBef>
                        <a:spcAft>
                          <a:spcPts val="0"/>
                        </a:spcAft>
                      </a:pPr>
                      <a:r>
                        <a:rPr lang="en-US" sz="1600" b="1" dirty="0" smtClean="0">
                          <a:solidFill>
                            <a:schemeClr val="bg1">
                              <a:lumMod val="10000"/>
                            </a:schemeClr>
                          </a:solidFill>
                          <a:effectLst/>
                          <a:latin typeface="+mn-lt"/>
                        </a:rPr>
                        <a:t>Review or Assessment +</a:t>
                      </a:r>
                    </a:p>
                    <a:p>
                      <a:pPr marL="0" marR="0">
                        <a:lnSpc>
                          <a:spcPct val="115000"/>
                        </a:lnSpc>
                        <a:spcBef>
                          <a:spcPts val="0"/>
                        </a:spcBef>
                        <a:spcAft>
                          <a:spcPts val="0"/>
                        </a:spcAft>
                      </a:pPr>
                      <a:r>
                        <a:rPr lang="en-US" sz="1600" b="1" dirty="0" smtClean="0">
                          <a:solidFill>
                            <a:schemeClr val="bg1">
                              <a:lumMod val="10000"/>
                            </a:schemeClr>
                          </a:solidFill>
                          <a:effectLst/>
                          <a:latin typeface="+mn-lt"/>
                          <a:ea typeface="Calibri"/>
                          <a:cs typeface="Times New Roman"/>
                        </a:rPr>
                        <a:t>Consideration by the MOP</a:t>
                      </a:r>
                      <a:endParaRPr lang="en-US" sz="1600" b="1" dirty="0">
                        <a:solidFill>
                          <a:schemeClr val="bg1">
                            <a:lumMod val="10000"/>
                          </a:schemeClr>
                        </a:solidFill>
                        <a:effectLst/>
                        <a:latin typeface="+mn-lt"/>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600" b="1" dirty="0">
                          <a:solidFill>
                            <a:schemeClr val="bg1">
                              <a:lumMod val="10000"/>
                            </a:schemeClr>
                          </a:solidFill>
                          <a:effectLst/>
                        </a:rPr>
                        <a:t>Ex-ante assessment </a:t>
                      </a:r>
                      <a:r>
                        <a:rPr lang="en-US" sz="1600" b="1" dirty="0" smtClean="0">
                          <a:solidFill>
                            <a:schemeClr val="bg1">
                              <a:lumMod val="10000"/>
                            </a:schemeClr>
                          </a:solidFill>
                          <a:effectLst/>
                        </a:rPr>
                        <a:t> by Expert Panel </a:t>
                      </a:r>
                      <a:endParaRPr lang="en-US" sz="1600" b="1" dirty="0">
                        <a:solidFill>
                          <a:schemeClr val="bg1">
                            <a:lumMod val="10000"/>
                          </a:schemeClr>
                        </a:solidFill>
                        <a:effectLst/>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B7D9"/>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1" dirty="0" smtClean="0">
                          <a:solidFill>
                            <a:schemeClr val="bg1">
                              <a:lumMod val="10000"/>
                            </a:schemeClr>
                          </a:solidFill>
                          <a:effectLst/>
                          <a:latin typeface="+mn-lt"/>
                        </a:rPr>
                        <a:t>Review and recommendations </a:t>
                      </a:r>
                      <a:r>
                        <a:rPr lang="en-US" sz="1600" b="1" dirty="0" smtClean="0">
                          <a:solidFill>
                            <a:schemeClr val="bg1">
                              <a:lumMod val="10000"/>
                            </a:schemeClr>
                          </a:solidFill>
                          <a:effectLst/>
                          <a:latin typeface="+mn-lt"/>
                          <a:cs typeface="Times New Roman"/>
                        </a:rPr>
                        <a:t>b</a:t>
                      </a:r>
                      <a:r>
                        <a:rPr lang="en-US" sz="1600" b="1" dirty="0" smtClean="0">
                          <a:solidFill>
                            <a:schemeClr val="bg1">
                              <a:lumMod val="10000"/>
                            </a:schemeClr>
                          </a:solidFill>
                          <a:effectLst/>
                          <a:latin typeface="+mn-lt"/>
                          <a:ea typeface="Calibri"/>
                          <a:cs typeface="Times New Roman"/>
                        </a:rPr>
                        <a:t>y Adaptation Committee</a:t>
                      </a:r>
                      <a:endParaRPr lang="en-US" sz="1600" b="1" dirty="0">
                        <a:solidFill>
                          <a:schemeClr val="bg1">
                            <a:lumMod val="10000"/>
                          </a:schemeClr>
                        </a:solidFill>
                        <a:effectLst/>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1D58A"/>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600" b="1" dirty="0" smtClean="0">
                          <a:solidFill>
                            <a:schemeClr val="bg1">
                              <a:lumMod val="10000"/>
                            </a:schemeClr>
                          </a:solidFill>
                          <a:effectLst/>
                          <a:latin typeface="+mn-lt"/>
                        </a:rPr>
                        <a:t>Synthesis assessment by SCF</a:t>
                      </a:r>
                    </a:p>
                    <a:p>
                      <a:pPr marL="0" marR="0">
                        <a:lnSpc>
                          <a:spcPct val="115000"/>
                        </a:lnSpc>
                        <a:spcBef>
                          <a:spcPts val="0"/>
                        </a:spcBef>
                        <a:spcAft>
                          <a:spcPts val="0"/>
                        </a:spcAft>
                      </a:pPr>
                      <a:endParaRPr lang="en-US" sz="1600" b="1" baseline="0" dirty="0" smtClean="0">
                        <a:solidFill>
                          <a:schemeClr val="bg1">
                            <a:lumMod val="10000"/>
                          </a:schemeClr>
                        </a:solidFill>
                        <a:effectLst/>
                        <a:latin typeface="+mn-lt"/>
                        <a:ea typeface="Calibri"/>
                        <a:cs typeface="Times New Roman"/>
                      </a:endParaRPr>
                    </a:p>
                    <a:p>
                      <a:pPr marL="0" marR="0">
                        <a:lnSpc>
                          <a:spcPct val="115000"/>
                        </a:lnSpc>
                        <a:spcBef>
                          <a:spcPts val="0"/>
                        </a:spcBef>
                        <a:spcAft>
                          <a:spcPts val="0"/>
                        </a:spcAft>
                      </a:pPr>
                      <a:r>
                        <a:rPr lang="en-US" sz="1600" b="1" baseline="0" dirty="0" smtClean="0">
                          <a:solidFill>
                            <a:schemeClr val="bg1">
                              <a:lumMod val="10000"/>
                            </a:schemeClr>
                          </a:solidFill>
                          <a:effectLst/>
                          <a:latin typeface="+mn-lt"/>
                          <a:ea typeface="Calibri"/>
                          <a:cs typeface="Times New Roman"/>
                        </a:rPr>
                        <a:t>Consideration by the MOP in conjunction with technology &amp; CB</a:t>
                      </a:r>
                    </a:p>
                    <a:p>
                      <a:pPr marL="0" marR="0">
                        <a:lnSpc>
                          <a:spcPct val="115000"/>
                        </a:lnSpc>
                        <a:spcBef>
                          <a:spcPts val="0"/>
                        </a:spcBef>
                        <a:spcAft>
                          <a:spcPts val="0"/>
                        </a:spcAft>
                      </a:pPr>
                      <a:endParaRPr lang="en-US" sz="1600" b="1" dirty="0">
                        <a:solidFill>
                          <a:schemeClr val="bg1">
                            <a:lumMod val="10000"/>
                          </a:schemeClr>
                        </a:solidFill>
                        <a:effectLst/>
                        <a:latin typeface="+mn-lt"/>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586"/>
                    </a:solidFill>
                  </a:tcPr>
                </a:tc>
                <a:extLst>
                  <a:ext uri="{0D108BD9-81ED-4DB2-BD59-A6C34878D82A}">
                    <a16:rowId xmlns:a16="http://schemas.microsoft.com/office/drawing/2014/main" val="10003"/>
                  </a:ext>
                </a:extLst>
              </a:tr>
              <a:tr h="69151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600" b="1" dirty="0" smtClean="0">
                          <a:solidFill>
                            <a:srgbClr val="FFFFFE"/>
                          </a:solidFill>
                          <a:effectLst/>
                          <a:latin typeface="Calibri"/>
                          <a:ea typeface="Calibri"/>
                          <a:cs typeface="Times New Roman"/>
                        </a:rPr>
                        <a:t>Reporting</a:t>
                      </a:r>
                      <a:endParaRPr lang="en-US" sz="1600" b="1" dirty="0">
                        <a:solidFill>
                          <a:srgbClr val="FFFFFE"/>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7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600" b="1" baseline="0" dirty="0" smtClean="0">
                          <a:solidFill>
                            <a:schemeClr val="bg1">
                              <a:lumMod val="10000"/>
                            </a:schemeClr>
                          </a:solidFill>
                          <a:effectLst/>
                        </a:rPr>
                        <a:t>N</a:t>
                      </a:r>
                      <a:r>
                        <a:rPr lang="en-US" sz="1600" b="1" dirty="0" smtClean="0">
                          <a:solidFill>
                            <a:schemeClr val="bg1">
                              <a:lumMod val="10000"/>
                            </a:schemeClr>
                          </a:solidFill>
                          <a:effectLst/>
                        </a:rPr>
                        <a:t>ational</a:t>
                      </a:r>
                      <a:r>
                        <a:rPr lang="en-US" sz="1600" b="1" baseline="0" dirty="0" smtClean="0">
                          <a:solidFill>
                            <a:schemeClr val="bg1">
                              <a:lumMod val="10000"/>
                            </a:schemeClr>
                          </a:solidFill>
                          <a:effectLst/>
                        </a:rPr>
                        <a:t> Communications every 4 years</a:t>
                      </a:r>
                      <a:endParaRPr lang="en-US" sz="1600" b="1" dirty="0">
                        <a:solidFill>
                          <a:schemeClr val="bg1">
                            <a:lumMod val="10000"/>
                          </a:schemeClr>
                        </a:solidFill>
                        <a:effectLst/>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600" b="1" dirty="0" smtClean="0">
                          <a:solidFill>
                            <a:schemeClr val="bg1">
                              <a:lumMod val="10000"/>
                            </a:schemeClr>
                          </a:solidFill>
                          <a:effectLst/>
                        </a:rPr>
                        <a:t>National</a:t>
                      </a:r>
                      <a:r>
                        <a:rPr lang="en-US" sz="1600" b="1" baseline="0" dirty="0" smtClean="0">
                          <a:solidFill>
                            <a:schemeClr val="bg1">
                              <a:lumMod val="10000"/>
                            </a:schemeClr>
                          </a:solidFill>
                          <a:effectLst/>
                        </a:rPr>
                        <a:t> reports</a:t>
                      </a:r>
                      <a:r>
                        <a:rPr lang="en-US" sz="1600" b="1" dirty="0" smtClean="0">
                          <a:solidFill>
                            <a:schemeClr val="bg1">
                              <a:lumMod val="10000"/>
                            </a:schemeClr>
                          </a:solidFill>
                          <a:effectLst/>
                        </a:rPr>
                        <a:t> </a:t>
                      </a:r>
                      <a:r>
                        <a:rPr lang="en-US" sz="1600" b="1" dirty="0">
                          <a:solidFill>
                            <a:schemeClr val="bg1">
                              <a:lumMod val="10000"/>
                            </a:schemeClr>
                          </a:solidFill>
                          <a:effectLst/>
                        </a:rPr>
                        <a:t>every 2 years</a:t>
                      </a:r>
                      <a:endParaRPr lang="en-US" sz="1600" b="1" dirty="0">
                        <a:solidFill>
                          <a:schemeClr val="bg1">
                            <a:lumMod val="10000"/>
                          </a:schemeClr>
                        </a:solidFill>
                        <a:effectLst/>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B7D9"/>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600" b="1" dirty="0">
                          <a:solidFill>
                            <a:schemeClr val="bg1">
                              <a:lumMod val="10000"/>
                            </a:schemeClr>
                          </a:solidFill>
                          <a:effectLst/>
                        </a:rPr>
                        <a:t>NAPs, NAPAs (no frequency)</a:t>
                      </a:r>
                      <a:endParaRPr lang="en-US" sz="1600" b="1" dirty="0">
                        <a:solidFill>
                          <a:schemeClr val="bg1">
                            <a:lumMod val="10000"/>
                          </a:schemeClr>
                        </a:solidFill>
                        <a:effectLst/>
                        <a:latin typeface="Calibri"/>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1D58A"/>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1" dirty="0" smtClean="0">
                          <a:solidFill>
                            <a:schemeClr val="bg1">
                              <a:lumMod val="10000"/>
                            </a:schemeClr>
                          </a:solidFill>
                          <a:effectLst/>
                        </a:rPr>
                        <a:t>National</a:t>
                      </a:r>
                      <a:r>
                        <a:rPr lang="en-US" sz="1600" b="1" baseline="0" dirty="0" smtClean="0">
                          <a:solidFill>
                            <a:schemeClr val="bg1">
                              <a:lumMod val="10000"/>
                            </a:schemeClr>
                          </a:solidFill>
                          <a:effectLst/>
                        </a:rPr>
                        <a:t> reports</a:t>
                      </a:r>
                      <a:r>
                        <a:rPr lang="en-US" sz="1600" b="1" dirty="0" smtClean="0">
                          <a:solidFill>
                            <a:schemeClr val="bg1">
                              <a:lumMod val="10000"/>
                            </a:schemeClr>
                          </a:solidFill>
                          <a:effectLst/>
                        </a:rPr>
                        <a:t> every 2 years</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600" b="1" dirty="0" smtClean="0">
                        <a:solidFill>
                          <a:schemeClr val="bg1">
                            <a:lumMod val="10000"/>
                          </a:schemeClr>
                        </a:solidFill>
                        <a:effectLst/>
                        <a:latin typeface="+mn-lt"/>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D586"/>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124141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597" y="139350"/>
            <a:ext cx="7772400" cy="838937"/>
          </a:xfrm>
        </p:spPr>
        <p:txBody>
          <a:bodyPr anchor="t">
            <a:normAutofit fontScale="90000"/>
          </a:bodyPr>
          <a:lstStyle/>
          <a:p>
            <a:r>
              <a:rPr lang="en-US" sz="3600" dirty="0" smtClean="0">
                <a:solidFill>
                  <a:srgbClr val="007A4D"/>
                </a:solidFill>
              </a:rPr>
              <a:t>ELEMENTS OF TRANSPARENCY AND ACCOUNTABILITY (1)</a:t>
            </a:r>
            <a:endParaRPr lang="en-US" sz="3600" dirty="0">
              <a:solidFill>
                <a:srgbClr val="007A4D"/>
              </a:solidFill>
            </a:endParaRPr>
          </a:p>
        </p:txBody>
      </p:sp>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41984" y="1101963"/>
            <a:ext cx="8260033" cy="5209937"/>
          </a:xfrm>
          <a:prstGeom prst="roundRect">
            <a:avLst/>
          </a:prstGeom>
          <a:solidFill>
            <a:schemeClr val="accent4">
              <a:lumMod val="40000"/>
              <a:lumOff val="60000"/>
            </a:schemeClr>
          </a:solidFill>
        </p:spPr>
        <p:txBody>
          <a:bodyPr wrap="square" rtlCol="0">
            <a:spAutoFit/>
          </a:bodyPr>
          <a:lstStyle/>
          <a:p>
            <a:pPr marL="285750" lvl="0" indent="-285750">
              <a:buFont typeface="Arial" panose="020B0604020202020204" pitchFamily="34" charset="0"/>
              <a:buChar char="•"/>
            </a:pPr>
            <a:r>
              <a:rPr lang="en-US" sz="2000" dirty="0" smtClean="0">
                <a:solidFill>
                  <a:schemeClr val="bg1">
                    <a:lumMod val="10000"/>
                  </a:schemeClr>
                </a:solidFill>
                <a:latin typeface="Arial" panose="020B0604020202020204" pitchFamily="34" charset="0"/>
                <a:cs typeface="Arial" panose="020B0604020202020204" pitchFamily="34" charset="0"/>
              </a:rPr>
              <a:t>All Parties shall work towards improving transparency in a continuous and sustained manner over time, taking into account national capabilities and circumstances.  No less than existing rules, methodologies and guidelines.</a:t>
            </a:r>
          </a:p>
          <a:p>
            <a:pPr lvl="0"/>
            <a:endParaRPr lang="en-US" sz="2000" dirty="0" smtClean="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smtClean="0">
                <a:solidFill>
                  <a:schemeClr val="bg1">
                    <a:lumMod val="10000"/>
                  </a:schemeClr>
                </a:solidFill>
                <a:latin typeface="Arial" panose="020B0604020202020204" pitchFamily="34" charset="0"/>
                <a:cs typeface="Arial" panose="020B0604020202020204" pitchFamily="34" charset="0"/>
              </a:rPr>
              <a:t>Every two years each Party submits a national report including progress on implementation on mitigation</a:t>
            </a:r>
            <a:r>
              <a:rPr lang="en-US" sz="2000" dirty="0">
                <a:solidFill>
                  <a:schemeClr val="bg1">
                    <a:lumMod val="10000"/>
                  </a:schemeClr>
                </a:solidFill>
                <a:latin typeface="Arial" panose="020B0604020202020204" pitchFamily="34" charset="0"/>
                <a:cs typeface="Arial" panose="020B0604020202020204" pitchFamily="34" charset="0"/>
              </a:rPr>
              <a:t> </a:t>
            </a:r>
            <a:r>
              <a:rPr lang="en-US" sz="2000" dirty="0" smtClean="0">
                <a:solidFill>
                  <a:schemeClr val="bg1">
                    <a:lumMod val="10000"/>
                  </a:schemeClr>
                </a:solidFill>
                <a:latin typeface="Arial" panose="020B0604020202020204" pitchFamily="34" charset="0"/>
                <a:cs typeface="Arial" panose="020B0604020202020204" pitchFamily="34" charset="0"/>
              </a:rPr>
              <a:t>and support</a:t>
            </a:r>
          </a:p>
          <a:p>
            <a:pPr marL="285750" lvl="0" indent="-285750">
              <a:buFont typeface="Arial" panose="020B0604020202020204" pitchFamily="34" charset="0"/>
              <a:buChar char="•"/>
            </a:pPr>
            <a:endParaRPr lang="en-US" sz="2000" dirty="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smtClean="0">
                <a:solidFill>
                  <a:schemeClr val="bg1">
                    <a:lumMod val="10000"/>
                  </a:schemeClr>
                </a:solidFill>
                <a:latin typeface="Arial" panose="020B0604020202020204" pitchFamily="34" charset="0"/>
                <a:cs typeface="Arial" panose="020B0604020202020204" pitchFamily="34" charset="0"/>
              </a:rPr>
              <a:t>More comprehensive report every four years, that includes information on adaptation efforts and plans</a:t>
            </a:r>
          </a:p>
          <a:p>
            <a:pPr lvl="0"/>
            <a:endParaRPr lang="en-US" sz="2000" dirty="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a:solidFill>
                  <a:schemeClr val="bg1">
                    <a:lumMod val="10000"/>
                  </a:schemeClr>
                </a:solidFill>
                <a:latin typeface="Arial" panose="020B0604020202020204" pitchFamily="34" charset="0"/>
                <a:cs typeface="Arial" panose="020B0604020202020204" pitchFamily="34" charset="0"/>
              </a:rPr>
              <a:t>T</a:t>
            </a:r>
            <a:r>
              <a:rPr lang="en-US" sz="2000" dirty="0" smtClean="0">
                <a:solidFill>
                  <a:schemeClr val="bg1">
                    <a:lumMod val="10000"/>
                  </a:schemeClr>
                </a:solidFill>
                <a:latin typeface="Arial" panose="020B0604020202020204" pitchFamily="34" charset="0"/>
                <a:cs typeface="Arial" panose="020B0604020202020204" pitchFamily="34" charset="0"/>
              </a:rPr>
              <a:t>wo-phased </a:t>
            </a:r>
            <a:r>
              <a:rPr lang="en-US" sz="2000" dirty="0">
                <a:solidFill>
                  <a:schemeClr val="bg1">
                    <a:lumMod val="10000"/>
                  </a:schemeClr>
                </a:solidFill>
                <a:latin typeface="Arial" panose="020B0604020202020204" pitchFamily="34" charset="0"/>
                <a:cs typeface="Arial" panose="020B0604020202020204" pitchFamily="34" charset="0"/>
              </a:rPr>
              <a:t>assessment</a:t>
            </a:r>
          </a:p>
          <a:p>
            <a:pPr marL="742950" lvl="1" indent="-285750">
              <a:buFont typeface="Arial" panose="020B0604020202020204" pitchFamily="34" charset="0"/>
              <a:buChar char="•"/>
            </a:pPr>
            <a:r>
              <a:rPr lang="en-US" sz="2000" dirty="0">
                <a:solidFill>
                  <a:schemeClr val="bg1">
                    <a:lumMod val="10000"/>
                  </a:schemeClr>
                </a:solidFill>
                <a:latin typeface="Arial" panose="020B0604020202020204" pitchFamily="34" charset="0"/>
                <a:cs typeface="Arial" panose="020B0604020202020204" pitchFamily="34" charset="0"/>
              </a:rPr>
              <a:t>Technical evaluation of individual reports</a:t>
            </a:r>
          </a:p>
          <a:p>
            <a:pPr marL="742950" lvl="1" indent="-285750">
              <a:buFont typeface="Arial" panose="020B0604020202020204" pitchFamily="34" charset="0"/>
              <a:buChar char="•"/>
            </a:pPr>
            <a:r>
              <a:rPr lang="en-US" sz="2000" dirty="0">
                <a:solidFill>
                  <a:schemeClr val="bg1">
                    <a:lumMod val="10000"/>
                  </a:schemeClr>
                </a:solidFill>
                <a:latin typeface="Arial" panose="020B0604020202020204" pitchFamily="34" charset="0"/>
                <a:cs typeface="Arial" panose="020B0604020202020204" pitchFamily="34" charset="0"/>
              </a:rPr>
              <a:t>Multilateral appraisal based on the output of the technical </a:t>
            </a:r>
            <a:r>
              <a:rPr lang="en-US" sz="2000" dirty="0" smtClean="0">
                <a:solidFill>
                  <a:schemeClr val="bg1">
                    <a:lumMod val="10000"/>
                  </a:schemeClr>
                </a:solidFill>
                <a:latin typeface="Arial" panose="020B0604020202020204" pitchFamily="34" charset="0"/>
                <a:cs typeface="Arial" panose="020B0604020202020204" pitchFamily="34" charset="0"/>
              </a:rPr>
              <a:t>evaluation</a:t>
            </a:r>
            <a:endParaRPr lang="en-US" sz="2000" dirty="0">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8626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597" y="139350"/>
            <a:ext cx="7772400" cy="838937"/>
          </a:xfrm>
        </p:spPr>
        <p:txBody>
          <a:bodyPr anchor="t">
            <a:normAutofit fontScale="90000"/>
          </a:bodyPr>
          <a:lstStyle/>
          <a:p>
            <a:r>
              <a:rPr lang="en-US" sz="3600" dirty="0" smtClean="0">
                <a:solidFill>
                  <a:srgbClr val="007A4D"/>
                </a:solidFill>
              </a:rPr>
              <a:t>ELEMENTS OF TRANSPARENCY AND ACCOUNTABILITY (2)</a:t>
            </a:r>
            <a:endParaRPr lang="en-US" sz="3600" dirty="0">
              <a:solidFill>
                <a:srgbClr val="007A4D"/>
              </a:solidFill>
            </a:endParaRPr>
          </a:p>
        </p:txBody>
      </p:sp>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09600" y="1874537"/>
            <a:ext cx="7924800" cy="3507343"/>
          </a:xfrm>
          <a:prstGeom prst="roundRect">
            <a:avLst/>
          </a:prstGeom>
          <a:solidFill>
            <a:schemeClr val="accent4">
              <a:lumMod val="40000"/>
              <a:lumOff val="60000"/>
            </a:schemeClr>
          </a:solidFill>
        </p:spPr>
        <p:txBody>
          <a:bodyPr wrap="square" rtlCol="0">
            <a:spAutoFit/>
          </a:bodyPr>
          <a:lstStyle/>
          <a:p>
            <a:r>
              <a:rPr lang="en-US" sz="2000" dirty="0" smtClean="0">
                <a:solidFill>
                  <a:srgbClr val="3B3C36"/>
                </a:solidFill>
                <a:latin typeface="Arial" panose="020B0604020202020204" pitchFamily="34" charset="0"/>
                <a:cs typeface="Arial" panose="020B0604020202020204" pitchFamily="34" charset="0"/>
              </a:rPr>
              <a:t>Common Guidelines to be elaborated:</a:t>
            </a:r>
          </a:p>
          <a:p>
            <a:pPr marL="342900" indent="-342900">
              <a:buFont typeface="Arial"/>
              <a:buChar char="•"/>
            </a:pPr>
            <a:endParaRPr lang="en-US" sz="2000" dirty="0" smtClean="0">
              <a:solidFill>
                <a:srgbClr val="3B3C36"/>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solidFill>
                  <a:srgbClr val="3B3C36"/>
                </a:solidFill>
                <a:latin typeface="Arial" panose="020B0604020202020204" pitchFamily="34" charset="0"/>
                <a:cs typeface="Arial" panose="020B0604020202020204" pitchFamily="34" charset="0"/>
              </a:rPr>
              <a:t>C</a:t>
            </a:r>
            <a:r>
              <a:rPr lang="en-US" sz="2000" dirty="0" smtClean="0">
                <a:solidFill>
                  <a:srgbClr val="3B3C36"/>
                </a:solidFill>
                <a:latin typeface="Arial" panose="020B0604020202020204" pitchFamily="34" charset="0"/>
                <a:cs typeface="Arial" panose="020B0604020202020204" pitchFamily="34" charset="0"/>
              </a:rPr>
              <a:t>ommon global accounting framework that includes the land use sector and transferable emission units</a:t>
            </a:r>
          </a:p>
          <a:p>
            <a:pPr marL="800100" lvl="1" indent="-342900">
              <a:buFont typeface="Arial" panose="020B0604020202020204" pitchFamily="34" charset="0"/>
              <a:buChar char="•"/>
            </a:pPr>
            <a:endParaRPr lang="en-US" sz="2000" dirty="0" smtClean="0">
              <a:solidFill>
                <a:srgbClr val="3B3C36"/>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solidFill>
                  <a:srgbClr val="3B3C36"/>
                </a:solidFill>
                <a:latin typeface="Arial" panose="020B0604020202020204" pitchFamily="34" charset="0"/>
                <a:cs typeface="Arial" panose="020B0604020202020204" pitchFamily="34" charset="0"/>
              </a:rPr>
              <a:t>C</a:t>
            </a:r>
            <a:r>
              <a:rPr lang="en-US" sz="2000" dirty="0" smtClean="0">
                <a:solidFill>
                  <a:srgbClr val="3B3C36"/>
                </a:solidFill>
                <a:latin typeface="Arial" panose="020B0604020202020204" pitchFamily="34" charset="0"/>
                <a:cs typeface="Arial" panose="020B0604020202020204" pitchFamily="34" charset="0"/>
              </a:rPr>
              <a:t>ommon methodologies for risk, vulnerability assessments</a:t>
            </a:r>
          </a:p>
          <a:p>
            <a:pPr marL="800100" lvl="1" indent="-342900">
              <a:buFont typeface="Arial" panose="020B0604020202020204" pitchFamily="34" charset="0"/>
              <a:buChar char="•"/>
            </a:pPr>
            <a:endParaRPr lang="en-US" sz="2000" dirty="0" smtClean="0">
              <a:solidFill>
                <a:srgbClr val="3B3C36"/>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solidFill>
                  <a:srgbClr val="3B3C36"/>
                </a:solidFill>
                <a:latin typeface="Arial" panose="020B0604020202020204" pitchFamily="34" charset="0"/>
                <a:cs typeface="Arial" panose="020B0604020202020204" pitchFamily="34" charset="0"/>
              </a:rPr>
              <a:t>C</a:t>
            </a:r>
            <a:r>
              <a:rPr lang="en-US" sz="2000" dirty="0" smtClean="0">
                <a:solidFill>
                  <a:srgbClr val="3B3C36"/>
                </a:solidFill>
                <a:latin typeface="Arial" panose="020B0604020202020204" pitchFamily="34" charset="0"/>
                <a:cs typeface="Arial" panose="020B0604020202020204" pitchFamily="34" charset="0"/>
              </a:rPr>
              <a:t>ommon methodologies for tracking and reporting on financial flows</a:t>
            </a:r>
          </a:p>
        </p:txBody>
      </p:sp>
    </p:spTree>
    <p:extLst>
      <p:ext uri="{BB962C8B-B14F-4D97-AF65-F5344CB8AC3E}">
        <p14:creationId xmlns:p14="http://schemas.microsoft.com/office/powerpoint/2010/main" val="108698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6" name="object 3"/>
          <p:cNvSpPr/>
          <p:nvPr/>
        </p:nvSpPr>
        <p:spPr>
          <a:xfrm>
            <a:off x="4654973" y="1882775"/>
            <a:ext cx="76200" cy="55880"/>
          </a:xfrm>
          <a:custGeom>
            <a:avLst/>
            <a:gdLst/>
            <a:ahLst/>
            <a:cxnLst/>
            <a:rect l="l" t="t" r="r" b="b"/>
            <a:pathLst>
              <a:path w="76200" h="55880">
                <a:moveTo>
                  <a:pt x="0" y="0"/>
                </a:moveTo>
                <a:lnTo>
                  <a:pt x="20523" y="27647"/>
                </a:lnTo>
                <a:lnTo>
                  <a:pt x="0" y="55295"/>
                </a:lnTo>
                <a:lnTo>
                  <a:pt x="75971" y="27647"/>
                </a:lnTo>
                <a:lnTo>
                  <a:pt x="0" y="0"/>
                </a:lnTo>
                <a:close/>
              </a:path>
            </a:pathLst>
          </a:custGeom>
          <a:solidFill>
            <a:srgbClr val="767661"/>
          </a:solidFill>
        </p:spPr>
        <p:txBody>
          <a:bodyPr wrap="square" lIns="0" tIns="0" rIns="0" bIns="0" rtlCol="0">
            <a:spAutoFit/>
          </a:bodyPr>
          <a:lstStyle/>
          <a:p>
            <a:endParaRPr/>
          </a:p>
        </p:txBody>
      </p:sp>
      <p:sp>
        <p:nvSpPr>
          <p:cNvPr id="20" name="object 17"/>
          <p:cNvSpPr/>
          <p:nvPr/>
        </p:nvSpPr>
        <p:spPr>
          <a:xfrm>
            <a:off x="4724400" y="1234464"/>
            <a:ext cx="2759710" cy="1134110"/>
          </a:xfrm>
          <a:custGeom>
            <a:avLst/>
            <a:gdLst/>
            <a:ahLst/>
            <a:cxnLst/>
            <a:rect l="l" t="t" r="r" b="b"/>
            <a:pathLst>
              <a:path w="2759709" h="1134110">
                <a:moveTo>
                  <a:pt x="0" y="1133855"/>
                </a:moveTo>
                <a:lnTo>
                  <a:pt x="2759290" y="1133855"/>
                </a:lnTo>
                <a:lnTo>
                  <a:pt x="2759290" y="0"/>
                </a:lnTo>
                <a:lnTo>
                  <a:pt x="0" y="0"/>
                </a:lnTo>
                <a:lnTo>
                  <a:pt x="0" y="1133855"/>
                </a:lnTo>
                <a:close/>
              </a:path>
            </a:pathLst>
          </a:custGeom>
          <a:solidFill>
            <a:srgbClr val="FDB913"/>
          </a:solidFill>
        </p:spPr>
        <p:txBody>
          <a:bodyPr wrap="square" lIns="0" tIns="0" rIns="0" bIns="0" rtlCol="0">
            <a:spAutoFit/>
          </a:bodyPr>
          <a:lstStyle/>
          <a:p>
            <a:endParaRPr/>
          </a:p>
        </p:txBody>
      </p:sp>
      <p:sp>
        <p:nvSpPr>
          <p:cNvPr id="24" name="object 21"/>
          <p:cNvSpPr/>
          <p:nvPr/>
        </p:nvSpPr>
        <p:spPr>
          <a:xfrm>
            <a:off x="4843572" y="2777445"/>
            <a:ext cx="1196444"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ln w="19050">
            <a:solidFill>
              <a:srgbClr val="FDB913"/>
            </a:solidFill>
          </a:ln>
        </p:spPr>
        <p:txBody>
          <a:bodyPr wrap="square" lIns="0" tIns="0" rIns="0" bIns="0" rtlCol="0">
            <a:spAutoFit/>
          </a:bodyPr>
          <a:lstStyle/>
          <a:p>
            <a:endParaRPr/>
          </a:p>
        </p:txBody>
      </p:sp>
      <p:sp>
        <p:nvSpPr>
          <p:cNvPr id="34" name="Title 1"/>
          <p:cNvSpPr>
            <a:spLocks noGrp="1"/>
          </p:cNvSpPr>
          <p:nvPr>
            <p:ph type="ctrTitle"/>
          </p:nvPr>
        </p:nvSpPr>
        <p:spPr>
          <a:xfrm>
            <a:off x="440597" y="139350"/>
            <a:ext cx="7772400" cy="838937"/>
          </a:xfrm>
        </p:spPr>
        <p:txBody>
          <a:bodyPr anchor="t">
            <a:normAutofit fontScale="90000"/>
          </a:bodyPr>
          <a:lstStyle/>
          <a:p>
            <a:r>
              <a:rPr lang="en-US" sz="3600" dirty="0" smtClean="0">
                <a:solidFill>
                  <a:srgbClr val="007A4D"/>
                </a:solidFill>
              </a:rPr>
              <a:t>CHOICES ON TRANSPARENCY AND ACCOUNTABILITY</a:t>
            </a:r>
            <a:endParaRPr lang="en-US" sz="3600" dirty="0">
              <a:solidFill>
                <a:srgbClr val="007A4D"/>
              </a:solidFill>
            </a:endParaRPr>
          </a:p>
        </p:txBody>
      </p:sp>
      <p:sp>
        <p:nvSpPr>
          <p:cNvPr id="33" name="object 22"/>
          <p:cNvSpPr/>
          <p:nvPr/>
        </p:nvSpPr>
        <p:spPr>
          <a:xfrm>
            <a:off x="7389634" y="4419600"/>
            <a:ext cx="1280630"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solidFill>
            <a:srgbClr val="FFFFFF"/>
          </a:solidFill>
        </p:spPr>
        <p:txBody>
          <a:bodyPr wrap="square" lIns="0" tIns="0" rIns="0" bIns="0" rtlCol="0">
            <a:spAutoFit/>
          </a:bodyPr>
          <a:lstStyle/>
          <a:p>
            <a:endParaRPr/>
          </a:p>
        </p:txBody>
      </p:sp>
      <p:grpSp>
        <p:nvGrpSpPr>
          <p:cNvPr id="38" name="Group 37"/>
          <p:cNvGrpSpPr/>
          <p:nvPr/>
        </p:nvGrpSpPr>
        <p:grpSpPr>
          <a:xfrm>
            <a:off x="457200" y="4953000"/>
            <a:ext cx="8220240" cy="979169"/>
            <a:chOff x="457200" y="5056632"/>
            <a:chExt cx="8220240" cy="979169"/>
          </a:xfrm>
        </p:grpSpPr>
        <p:sp>
          <p:nvSpPr>
            <p:cNvPr id="39" name="object 31"/>
            <p:cNvSpPr/>
            <p:nvPr/>
          </p:nvSpPr>
          <p:spPr>
            <a:xfrm>
              <a:off x="6098666" y="5550875"/>
              <a:ext cx="333375" cy="0"/>
            </a:xfrm>
            <a:custGeom>
              <a:avLst/>
              <a:gdLst/>
              <a:ahLst/>
              <a:cxnLst/>
              <a:rect l="l" t="t" r="r" b="b"/>
              <a:pathLst>
                <a:path w="333375">
                  <a:moveTo>
                    <a:pt x="0" y="0"/>
                  </a:moveTo>
                  <a:lnTo>
                    <a:pt x="332778" y="0"/>
                  </a:lnTo>
                </a:path>
              </a:pathLst>
            </a:custGeom>
            <a:ln w="9525">
              <a:solidFill>
                <a:srgbClr val="FDB913"/>
              </a:solidFill>
            </a:ln>
          </p:spPr>
          <p:txBody>
            <a:bodyPr wrap="square" lIns="0" tIns="0" rIns="0" bIns="0" rtlCol="0">
              <a:spAutoFit/>
            </a:bodyPr>
            <a:lstStyle/>
            <a:p>
              <a:endParaRPr/>
            </a:p>
          </p:txBody>
        </p:sp>
        <p:sp>
          <p:nvSpPr>
            <p:cNvPr id="40" name="object 32"/>
            <p:cNvSpPr/>
            <p:nvPr/>
          </p:nvSpPr>
          <p:spPr>
            <a:xfrm>
              <a:off x="3216490" y="5550875"/>
              <a:ext cx="636905" cy="0"/>
            </a:xfrm>
            <a:custGeom>
              <a:avLst/>
              <a:gdLst/>
              <a:ahLst/>
              <a:cxnLst/>
              <a:rect l="l" t="t" r="r" b="b"/>
              <a:pathLst>
                <a:path w="636904">
                  <a:moveTo>
                    <a:pt x="0" y="0"/>
                  </a:moveTo>
                  <a:lnTo>
                    <a:pt x="636346" y="0"/>
                  </a:lnTo>
                </a:path>
              </a:pathLst>
            </a:custGeom>
            <a:ln w="9525">
              <a:solidFill>
                <a:srgbClr val="FDB913"/>
              </a:solidFill>
            </a:ln>
          </p:spPr>
          <p:txBody>
            <a:bodyPr wrap="square" lIns="0" tIns="0" rIns="0" bIns="0" rtlCol="0">
              <a:spAutoFit/>
            </a:bodyPr>
            <a:lstStyle/>
            <a:p>
              <a:endParaRPr/>
            </a:p>
          </p:txBody>
        </p:sp>
        <p:sp>
          <p:nvSpPr>
            <p:cNvPr id="41" name="object 33"/>
            <p:cNvSpPr/>
            <p:nvPr/>
          </p:nvSpPr>
          <p:spPr>
            <a:xfrm>
              <a:off x="457200" y="5056632"/>
              <a:ext cx="2759710" cy="979169"/>
            </a:xfrm>
            <a:custGeom>
              <a:avLst/>
              <a:gdLst/>
              <a:ahLst/>
              <a:cxnLst/>
              <a:rect l="l" t="t" r="r" b="b"/>
              <a:pathLst>
                <a:path w="2759710" h="979170">
                  <a:moveTo>
                    <a:pt x="0" y="978966"/>
                  </a:moveTo>
                  <a:lnTo>
                    <a:pt x="2759290" y="978966"/>
                  </a:lnTo>
                  <a:lnTo>
                    <a:pt x="2759290" y="0"/>
                  </a:lnTo>
                  <a:lnTo>
                    <a:pt x="0" y="0"/>
                  </a:lnTo>
                  <a:lnTo>
                    <a:pt x="0" y="978966"/>
                  </a:lnTo>
                  <a:close/>
                </a:path>
              </a:pathLst>
            </a:custGeom>
            <a:solidFill>
              <a:srgbClr val="FDB913"/>
            </a:solidFill>
          </p:spPr>
          <p:txBody>
            <a:bodyPr wrap="square" lIns="0" tIns="0" rIns="0" bIns="0" rtlCol="0">
              <a:spAutoFit/>
            </a:bodyPr>
            <a:lstStyle/>
            <a:p>
              <a:endParaRPr/>
            </a:p>
          </p:txBody>
        </p:sp>
        <p:sp>
          <p:nvSpPr>
            <p:cNvPr id="42" name="object 34"/>
            <p:cNvSpPr txBox="1"/>
            <p:nvPr/>
          </p:nvSpPr>
          <p:spPr>
            <a:xfrm>
              <a:off x="588563" y="5232172"/>
              <a:ext cx="2496820" cy="619760"/>
            </a:xfrm>
            <a:prstGeom prst="rect">
              <a:avLst/>
            </a:prstGeom>
          </p:spPr>
          <p:txBody>
            <a:bodyPr vert="horz" wrap="square" lIns="0" tIns="0" rIns="0" bIns="0" rtlCol="0">
              <a:spAutoFit/>
            </a:bodyPr>
            <a:lstStyle/>
            <a:p>
              <a:pPr marL="12700" marR="6350" indent="106045">
                <a:lnSpc>
                  <a:spcPct val="100000"/>
                </a:lnSpc>
              </a:pPr>
              <a:r>
                <a:rPr sz="2000" spc="-5" dirty="0">
                  <a:solidFill>
                    <a:srgbClr val="FFFFFF"/>
                  </a:solidFill>
                  <a:latin typeface="Arial"/>
                  <a:cs typeface="Arial"/>
                </a:rPr>
                <a:t>Ho</a:t>
              </a:r>
              <a:r>
                <a:rPr sz="2000" dirty="0">
                  <a:solidFill>
                    <a:srgbClr val="FFFFFF"/>
                  </a:solidFill>
                  <a:latin typeface="Arial"/>
                  <a:cs typeface="Arial"/>
                </a:rPr>
                <a:t>w </a:t>
              </a:r>
              <a:r>
                <a:rPr sz="2000" spc="-5" dirty="0">
                  <a:solidFill>
                    <a:srgbClr val="FFFFFF"/>
                  </a:solidFill>
                  <a:latin typeface="Arial"/>
                  <a:cs typeface="Arial"/>
                </a:rPr>
                <a:t>d</a:t>
              </a:r>
              <a:r>
                <a:rPr sz="2000" dirty="0">
                  <a:solidFill>
                    <a:srgbClr val="FFFFFF"/>
                  </a:solidFill>
                  <a:latin typeface="Arial"/>
                  <a:cs typeface="Arial"/>
                </a:rPr>
                <a:t>o you support </a:t>
              </a:r>
              <a:r>
                <a:rPr sz="2000" spc="-5" dirty="0">
                  <a:solidFill>
                    <a:srgbClr val="FFFFFF"/>
                  </a:solidFill>
                  <a:latin typeface="Arial"/>
                  <a:cs typeface="Arial"/>
                </a:rPr>
                <a:t>developin</a:t>
              </a:r>
              <a:r>
                <a:rPr sz="2000" dirty="0">
                  <a:solidFill>
                    <a:srgbClr val="FFFFFF"/>
                  </a:solidFill>
                  <a:latin typeface="Arial"/>
                  <a:cs typeface="Arial"/>
                </a:rPr>
                <a:t>g</a:t>
              </a:r>
              <a:r>
                <a:rPr sz="2000" spc="5" dirty="0">
                  <a:solidFill>
                    <a:srgbClr val="FFFFFF"/>
                  </a:solidFill>
                  <a:latin typeface="Arial"/>
                  <a:cs typeface="Arial"/>
                </a:rPr>
                <a:t> </a:t>
              </a:r>
              <a:r>
                <a:rPr sz="2000" dirty="0">
                  <a:solidFill>
                    <a:srgbClr val="FFFFFF"/>
                  </a:solidFill>
                  <a:latin typeface="Arial"/>
                  <a:cs typeface="Arial"/>
                </a:rPr>
                <a:t>countries?</a:t>
              </a:r>
              <a:endParaRPr sz="2000" dirty="0">
                <a:latin typeface="Arial"/>
                <a:cs typeface="Arial"/>
              </a:endParaRPr>
            </a:p>
          </p:txBody>
        </p:sp>
        <p:sp>
          <p:nvSpPr>
            <p:cNvPr id="43" name="object 35"/>
            <p:cNvSpPr txBox="1"/>
            <p:nvPr/>
          </p:nvSpPr>
          <p:spPr>
            <a:xfrm>
              <a:off x="4007267" y="5347765"/>
              <a:ext cx="1932939" cy="430887"/>
            </a:xfrm>
            <a:prstGeom prst="rect">
              <a:avLst/>
            </a:prstGeom>
          </p:spPr>
          <p:txBody>
            <a:bodyPr vert="horz" wrap="square" lIns="0" tIns="0" rIns="0" bIns="0" rtlCol="0">
              <a:spAutoFit/>
            </a:bodyPr>
            <a:lstStyle/>
            <a:p>
              <a:pPr marL="12700" algn="ctr">
                <a:lnSpc>
                  <a:spcPct val="100000"/>
                </a:lnSpc>
              </a:pPr>
              <a:r>
                <a:rPr lang="en-US" sz="1400" spc="-5" dirty="0">
                  <a:solidFill>
                    <a:srgbClr val="767661"/>
                  </a:solidFill>
                  <a:latin typeface="Arial"/>
                  <a:cs typeface="Arial"/>
                </a:rPr>
                <a:t>L</a:t>
              </a:r>
              <a:r>
                <a:rPr sz="1400" spc="-5" dirty="0" smtClean="0">
                  <a:solidFill>
                    <a:srgbClr val="767661"/>
                  </a:solidFill>
                  <a:latin typeface="Arial"/>
                  <a:cs typeface="Arial"/>
                </a:rPr>
                <a:t>owe</a:t>
              </a:r>
              <a:r>
                <a:rPr sz="1400" dirty="0" smtClean="0">
                  <a:solidFill>
                    <a:srgbClr val="767661"/>
                  </a:solidFill>
                  <a:latin typeface="Arial"/>
                  <a:cs typeface="Arial"/>
                </a:rPr>
                <a:t>r </a:t>
              </a:r>
              <a:r>
                <a:rPr sz="1400" dirty="0">
                  <a:solidFill>
                    <a:srgbClr val="767661"/>
                  </a:solidFill>
                  <a:latin typeface="Arial"/>
                  <a:cs typeface="Arial"/>
                </a:rPr>
                <a:t>their</a:t>
              </a:r>
              <a:r>
                <a:rPr sz="1400" spc="-5" dirty="0">
                  <a:solidFill>
                    <a:srgbClr val="767661"/>
                  </a:solidFill>
                  <a:latin typeface="Arial"/>
                  <a:cs typeface="Arial"/>
                </a:rPr>
                <a:t> </a:t>
              </a:r>
              <a:r>
                <a:rPr sz="1400" dirty="0">
                  <a:solidFill>
                    <a:srgbClr val="767661"/>
                  </a:solidFill>
                  <a:latin typeface="Arial"/>
                  <a:cs typeface="Arial"/>
                </a:rPr>
                <a:t>requirements</a:t>
              </a:r>
              <a:endParaRPr sz="1400" dirty="0">
                <a:latin typeface="Arial"/>
                <a:cs typeface="Arial"/>
              </a:endParaRPr>
            </a:p>
          </p:txBody>
        </p:sp>
        <p:sp>
          <p:nvSpPr>
            <p:cNvPr id="44" name="object 36"/>
            <p:cNvSpPr/>
            <p:nvPr/>
          </p:nvSpPr>
          <p:spPr>
            <a:xfrm>
              <a:off x="3852836" y="5066157"/>
              <a:ext cx="2245995" cy="960119"/>
            </a:xfrm>
            <a:custGeom>
              <a:avLst/>
              <a:gdLst/>
              <a:ahLst/>
              <a:cxnLst/>
              <a:rect l="l" t="t" r="r" b="b"/>
              <a:pathLst>
                <a:path w="2245995" h="960120">
                  <a:moveTo>
                    <a:pt x="0" y="959916"/>
                  </a:moveTo>
                  <a:lnTo>
                    <a:pt x="2245829" y="959916"/>
                  </a:lnTo>
                  <a:lnTo>
                    <a:pt x="2245829" y="0"/>
                  </a:lnTo>
                  <a:lnTo>
                    <a:pt x="0" y="0"/>
                  </a:lnTo>
                  <a:lnTo>
                    <a:pt x="0" y="959916"/>
                  </a:lnTo>
                  <a:close/>
                </a:path>
              </a:pathLst>
            </a:custGeom>
            <a:ln w="19049">
              <a:solidFill>
                <a:srgbClr val="FDB913"/>
              </a:solidFill>
            </a:ln>
          </p:spPr>
          <p:txBody>
            <a:bodyPr wrap="square" lIns="0" tIns="0" rIns="0" bIns="0" rtlCol="0">
              <a:spAutoFit/>
            </a:bodyPr>
            <a:lstStyle/>
            <a:p>
              <a:endParaRPr/>
            </a:p>
          </p:txBody>
        </p:sp>
        <p:sp>
          <p:nvSpPr>
            <p:cNvPr id="45" name="object 37"/>
            <p:cNvSpPr txBox="1"/>
            <p:nvPr/>
          </p:nvSpPr>
          <p:spPr>
            <a:xfrm>
              <a:off x="6548349" y="5379694"/>
              <a:ext cx="2012314" cy="367030"/>
            </a:xfrm>
            <a:prstGeom prst="rect">
              <a:avLst/>
            </a:prstGeom>
          </p:spPr>
          <p:txBody>
            <a:bodyPr vert="horz" wrap="square" lIns="0" tIns="0" rIns="0" bIns="0" rtlCol="0">
              <a:spAutoFit/>
            </a:bodyPr>
            <a:lstStyle/>
            <a:p>
              <a:pPr marL="12700" marR="6350" indent="177800">
                <a:lnSpc>
                  <a:spcPts val="1400"/>
                </a:lnSpc>
              </a:pPr>
              <a:r>
                <a:rPr lang="en-US" sz="1400" dirty="0">
                  <a:solidFill>
                    <a:srgbClr val="767661"/>
                  </a:solidFill>
                  <a:latin typeface="Arial"/>
                  <a:cs typeface="Arial"/>
                </a:rPr>
                <a:t>P</a:t>
              </a:r>
              <a:r>
                <a:rPr sz="1400" dirty="0" smtClean="0">
                  <a:solidFill>
                    <a:srgbClr val="767661"/>
                  </a:solidFill>
                  <a:latin typeface="Arial"/>
                  <a:cs typeface="Arial"/>
                </a:rPr>
                <a:t>rovide </a:t>
              </a:r>
              <a:r>
                <a:rPr sz="1400" dirty="0">
                  <a:solidFill>
                    <a:srgbClr val="767661"/>
                  </a:solidFill>
                  <a:latin typeface="Arial"/>
                  <a:cs typeface="Arial"/>
                </a:rPr>
                <a:t>financial and technical</a:t>
              </a:r>
              <a:r>
                <a:rPr sz="1400" spc="-5" dirty="0">
                  <a:solidFill>
                    <a:srgbClr val="767661"/>
                  </a:solidFill>
                  <a:latin typeface="Arial"/>
                  <a:cs typeface="Arial"/>
                </a:rPr>
                <a:t> </a:t>
              </a:r>
              <a:r>
                <a:rPr sz="1400" dirty="0" smtClean="0">
                  <a:solidFill>
                    <a:srgbClr val="767661"/>
                  </a:solidFill>
                  <a:latin typeface="Arial"/>
                  <a:cs typeface="Arial"/>
                </a:rPr>
                <a:t>support</a:t>
              </a:r>
              <a:endParaRPr sz="1400" dirty="0">
                <a:latin typeface="Arial"/>
                <a:cs typeface="Arial"/>
              </a:endParaRPr>
            </a:p>
          </p:txBody>
        </p:sp>
        <p:sp>
          <p:nvSpPr>
            <p:cNvPr id="46" name="object 38"/>
            <p:cNvSpPr/>
            <p:nvPr/>
          </p:nvSpPr>
          <p:spPr>
            <a:xfrm>
              <a:off x="6431445" y="5066157"/>
              <a:ext cx="2245995" cy="960119"/>
            </a:xfrm>
            <a:custGeom>
              <a:avLst/>
              <a:gdLst/>
              <a:ahLst/>
              <a:cxnLst/>
              <a:rect l="l" t="t" r="r" b="b"/>
              <a:pathLst>
                <a:path w="2245995" h="960120">
                  <a:moveTo>
                    <a:pt x="0" y="959916"/>
                  </a:moveTo>
                  <a:lnTo>
                    <a:pt x="2245829" y="959916"/>
                  </a:lnTo>
                  <a:lnTo>
                    <a:pt x="2245829" y="0"/>
                  </a:lnTo>
                  <a:lnTo>
                    <a:pt x="0" y="0"/>
                  </a:lnTo>
                  <a:lnTo>
                    <a:pt x="0" y="959916"/>
                  </a:lnTo>
                  <a:close/>
                </a:path>
              </a:pathLst>
            </a:custGeom>
            <a:ln w="19049">
              <a:solidFill>
                <a:srgbClr val="FDB913"/>
              </a:solidFill>
            </a:ln>
          </p:spPr>
          <p:txBody>
            <a:bodyPr wrap="square" lIns="0" tIns="0" rIns="0" bIns="0" rtlCol="0">
              <a:spAutoFit/>
            </a:bodyPr>
            <a:lstStyle/>
            <a:p>
              <a:endParaRPr/>
            </a:p>
          </p:txBody>
        </p:sp>
      </p:grpSp>
      <p:grpSp>
        <p:nvGrpSpPr>
          <p:cNvPr id="47" name="Group 46"/>
          <p:cNvGrpSpPr/>
          <p:nvPr/>
        </p:nvGrpSpPr>
        <p:grpSpPr>
          <a:xfrm>
            <a:off x="8431504" y="5748300"/>
            <a:ext cx="477520" cy="477520"/>
            <a:chOff x="2561996" y="3139668"/>
            <a:chExt cx="477520" cy="477520"/>
          </a:xfrm>
        </p:grpSpPr>
        <p:sp>
          <p:nvSpPr>
            <p:cNvPr id="48" name="object 10"/>
            <p:cNvSpPr/>
            <p:nvPr/>
          </p:nvSpPr>
          <p:spPr>
            <a:xfrm>
              <a:off x="2561996" y="3139668"/>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49" name="object 11"/>
            <p:cNvSpPr/>
            <p:nvPr/>
          </p:nvSpPr>
          <p:spPr>
            <a:xfrm>
              <a:off x="2676570" y="3255595"/>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56" name="object 34"/>
          <p:cNvSpPr txBox="1"/>
          <p:nvPr/>
        </p:nvSpPr>
        <p:spPr>
          <a:xfrm>
            <a:off x="4836835" y="1493742"/>
            <a:ext cx="2496820" cy="615553"/>
          </a:xfrm>
          <a:prstGeom prst="rect">
            <a:avLst/>
          </a:prstGeom>
        </p:spPr>
        <p:txBody>
          <a:bodyPr vert="horz" wrap="square" lIns="0" tIns="0" rIns="0" bIns="0" rtlCol="0">
            <a:spAutoFit/>
          </a:bodyPr>
          <a:lstStyle/>
          <a:p>
            <a:pPr marL="12700" marR="6350" indent="106045" algn="ctr">
              <a:lnSpc>
                <a:spcPct val="100000"/>
              </a:lnSpc>
            </a:pPr>
            <a:r>
              <a:rPr sz="2000" spc="-5" dirty="0">
                <a:solidFill>
                  <a:srgbClr val="FFFFFF"/>
                </a:solidFill>
                <a:latin typeface="Arial"/>
                <a:cs typeface="Arial"/>
              </a:rPr>
              <a:t>Ho</a:t>
            </a:r>
            <a:r>
              <a:rPr sz="2000" dirty="0">
                <a:solidFill>
                  <a:srgbClr val="FFFFFF"/>
                </a:solidFill>
                <a:latin typeface="Arial"/>
                <a:cs typeface="Arial"/>
              </a:rPr>
              <a:t>w </a:t>
            </a:r>
            <a:r>
              <a:rPr sz="2000" spc="-5" dirty="0">
                <a:solidFill>
                  <a:srgbClr val="FFFFFF"/>
                </a:solidFill>
                <a:latin typeface="Arial"/>
                <a:cs typeface="Arial"/>
              </a:rPr>
              <a:t>d</a:t>
            </a:r>
            <a:r>
              <a:rPr sz="2000" dirty="0">
                <a:solidFill>
                  <a:srgbClr val="FFFFFF"/>
                </a:solidFill>
                <a:latin typeface="Arial"/>
                <a:cs typeface="Arial"/>
              </a:rPr>
              <a:t>o you </a:t>
            </a:r>
            <a:r>
              <a:rPr lang="en-US" sz="2000" dirty="0" smtClean="0">
                <a:solidFill>
                  <a:srgbClr val="FFFFFF"/>
                </a:solidFill>
                <a:latin typeface="Arial"/>
                <a:cs typeface="Arial"/>
              </a:rPr>
              <a:t>improve the system</a:t>
            </a:r>
            <a:r>
              <a:rPr sz="2000" dirty="0" smtClean="0">
                <a:solidFill>
                  <a:srgbClr val="FFFFFF"/>
                </a:solidFill>
                <a:latin typeface="Arial"/>
                <a:cs typeface="Arial"/>
              </a:rPr>
              <a:t>?</a:t>
            </a:r>
            <a:endParaRPr sz="2000" dirty="0">
              <a:latin typeface="Arial"/>
              <a:cs typeface="Arial"/>
            </a:endParaRPr>
          </a:p>
        </p:txBody>
      </p:sp>
      <p:sp>
        <p:nvSpPr>
          <p:cNvPr id="57" name="object 21"/>
          <p:cNvSpPr/>
          <p:nvPr/>
        </p:nvSpPr>
        <p:spPr>
          <a:xfrm>
            <a:off x="3505445" y="2763484"/>
            <a:ext cx="1196444"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ln w="19050">
            <a:solidFill>
              <a:srgbClr val="FDB913"/>
            </a:solidFill>
          </a:ln>
        </p:spPr>
        <p:txBody>
          <a:bodyPr wrap="square" lIns="0" tIns="0" rIns="0" bIns="0" rtlCol="0">
            <a:spAutoFit/>
          </a:bodyPr>
          <a:lstStyle/>
          <a:p>
            <a:endParaRPr/>
          </a:p>
        </p:txBody>
      </p:sp>
      <p:sp>
        <p:nvSpPr>
          <p:cNvPr id="58" name="object 21"/>
          <p:cNvSpPr/>
          <p:nvPr/>
        </p:nvSpPr>
        <p:spPr>
          <a:xfrm>
            <a:off x="7554506" y="2777445"/>
            <a:ext cx="1196444"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ln w="19050">
            <a:solidFill>
              <a:srgbClr val="FDB913"/>
            </a:solidFill>
          </a:ln>
        </p:spPr>
        <p:txBody>
          <a:bodyPr wrap="square" lIns="0" tIns="0" rIns="0" bIns="0" rtlCol="0">
            <a:spAutoFit/>
          </a:bodyPr>
          <a:lstStyle/>
          <a:p>
            <a:endParaRPr/>
          </a:p>
        </p:txBody>
      </p:sp>
      <p:sp>
        <p:nvSpPr>
          <p:cNvPr id="59" name="object 21"/>
          <p:cNvSpPr/>
          <p:nvPr/>
        </p:nvSpPr>
        <p:spPr>
          <a:xfrm>
            <a:off x="6208116" y="2777445"/>
            <a:ext cx="1196444"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ln w="19050">
            <a:solidFill>
              <a:srgbClr val="FDB913"/>
            </a:solidFill>
          </a:ln>
        </p:spPr>
        <p:txBody>
          <a:bodyPr wrap="square" lIns="0" tIns="0" rIns="0" bIns="0" rtlCol="0">
            <a:spAutoFit/>
          </a:bodyPr>
          <a:lstStyle/>
          <a:p>
            <a:endParaRPr/>
          </a:p>
        </p:txBody>
      </p:sp>
      <p:sp>
        <p:nvSpPr>
          <p:cNvPr id="60" name="object 20"/>
          <p:cNvSpPr txBox="1"/>
          <p:nvPr/>
        </p:nvSpPr>
        <p:spPr>
          <a:xfrm>
            <a:off x="3552360" y="3031374"/>
            <a:ext cx="1102613" cy="1083202"/>
          </a:xfrm>
          <a:prstGeom prst="rect">
            <a:avLst/>
          </a:prstGeom>
        </p:spPr>
        <p:txBody>
          <a:bodyPr vert="horz" wrap="square" lIns="0" tIns="0" rIns="0" bIns="0" rtlCol="0">
            <a:spAutoFit/>
          </a:bodyPr>
          <a:lstStyle/>
          <a:p>
            <a:pPr marL="12065" marR="6350" algn="ctr">
              <a:lnSpc>
                <a:spcPts val="1400"/>
              </a:lnSpc>
            </a:pPr>
            <a:r>
              <a:rPr lang="en-US" sz="1400" dirty="0">
                <a:solidFill>
                  <a:srgbClr val="767661"/>
                </a:solidFill>
                <a:latin typeface="Arial"/>
                <a:cs typeface="Arial"/>
              </a:rPr>
              <a:t>S</a:t>
            </a:r>
            <a:r>
              <a:rPr sz="1400" dirty="0" smtClean="0">
                <a:solidFill>
                  <a:srgbClr val="767661"/>
                </a:solidFill>
                <a:latin typeface="Arial"/>
                <a:cs typeface="Arial"/>
              </a:rPr>
              <a:t>ame </a:t>
            </a:r>
            <a:r>
              <a:rPr sz="1400" dirty="0">
                <a:solidFill>
                  <a:srgbClr val="767661"/>
                </a:solidFill>
                <a:latin typeface="Arial"/>
                <a:cs typeface="Arial"/>
              </a:rPr>
              <a:t>reporting </a:t>
            </a:r>
            <a:r>
              <a:rPr sz="1400" spc="-5" dirty="0">
                <a:solidFill>
                  <a:srgbClr val="767661"/>
                </a:solidFill>
                <a:latin typeface="Arial"/>
                <a:cs typeface="Arial"/>
              </a:rPr>
              <a:t>obligation</a:t>
            </a:r>
            <a:r>
              <a:rPr sz="1400" dirty="0">
                <a:solidFill>
                  <a:srgbClr val="767661"/>
                </a:solidFill>
                <a:latin typeface="Arial"/>
                <a:cs typeface="Arial"/>
              </a:rPr>
              <a:t>s for </a:t>
            </a:r>
            <a:r>
              <a:rPr sz="1400" spc="-5" dirty="0">
                <a:solidFill>
                  <a:srgbClr val="767661"/>
                </a:solidFill>
                <a:latin typeface="Arial"/>
                <a:cs typeface="Arial"/>
              </a:rPr>
              <a:t>al</a:t>
            </a:r>
            <a:r>
              <a:rPr sz="1400" dirty="0">
                <a:solidFill>
                  <a:srgbClr val="767661"/>
                </a:solidFill>
                <a:latin typeface="Arial"/>
                <a:cs typeface="Arial"/>
              </a:rPr>
              <a:t>l </a:t>
            </a:r>
            <a:r>
              <a:rPr sz="1400" dirty="0" smtClean="0">
                <a:solidFill>
                  <a:srgbClr val="767661"/>
                </a:solidFill>
                <a:latin typeface="Arial"/>
                <a:cs typeface="Arial"/>
              </a:rPr>
              <a:t>countries</a:t>
            </a:r>
            <a:r>
              <a:rPr lang="en-US" sz="1400" dirty="0" smtClean="0">
                <a:solidFill>
                  <a:srgbClr val="767661"/>
                </a:solidFill>
                <a:latin typeface="Arial"/>
                <a:cs typeface="Arial"/>
              </a:rPr>
              <a:t> now</a:t>
            </a:r>
            <a:endParaRPr sz="1400" dirty="0">
              <a:latin typeface="Arial"/>
              <a:cs typeface="Arial"/>
            </a:endParaRPr>
          </a:p>
        </p:txBody>
      </p:sp>
      <p:sp>
        <p:nvSpPr>
          <p:cNvPr id="18" name="Rectangle 17"/>
          <p:cNvSpPr/>
          <p:nvPr/>
        </p:nvSpPr>
        <p:spPr>
          <a:xfrm>
            <a:off x="4764659" y="2978504"/>
            <a:ext cx="1341754" cy="1191095"/>
          </a:xfrm>
          <a:prstGeom prst="rect">
            <a:avLst/>
          </a:prstGeom>
        </p:spPr>
        <p:txBody>
          <a:bodyPr wrap="square">
            <a:spAutoFit/>
          </a:bodyPr>
          <a:lstStyle/>
          <a:p>
            <a:pPr marL="12700" marR="6350" lvl="0" algn="ctr">
              <a:lnSpc>
                <a:spcPct val="85300"/>
              </a:lnSpc>
            </a:pPr>
            <a:r>
              <a:rPr lang="en-US" sz="1400" spc="-5" dirty="0" smtClean="0">
                <a:solidFill>
                  <a:srgbClr val="767661"/>
                </a:solidFill>
                <a:latin typeface="Arial"/>
                <a:cs typeface="Arial"/>
              </a:rPr>
              <a:t>Adjust existing </a:t>
            </a:r>
            <a:r>
              <a:rPr lang="en-US" sz="1400" dirty="0" smtClean="0">
                <a:solidFill>
                  <a:srgbClr val="767661"/>
                </a:solidFill>
                <a:latin typeface="Arial"/>
                <a:cs typeface="Arial"/>
              </a:rPr>
              <a:t>reporting </a:t>
            </a:r>
            <a:r>
              <a:rPr lang="en-US" sz="1400" spc="-5" dirty="0">
                <a:solidFill>
                  <a:srgbClr val="767661"/>
                </a:solidFill>
                <a:latin typeface="Arial"/>
                <a:cs typeface="Arial"/>
              </a:rPr>
              <a:t>obligation</a:t>
            </a:r>
            <a:r>
              <a:rPr lang="en-US" sz="1400" dirty="0">
                <a:solidFill>
                  <a:srgbClr val="767661"/>
                </a:solidFill>
                <a:latin typeface="Arial"/>
                <a:cs typeface="Arial"/>
              </a:rPr>
              <a:t>s </a:t>
            </a:r>
            <a:r>
              <a:rPr lang="en-US" sz="1400" dirty="0" smtClean="0">
                <a:solidFill>
                  <a:srgbClr val="767661"/>
                </a:solidFill>
                <a:latin typeface="Arial"/>
                <a:cs typeface="Arial"/>
              </a:rPr>
              <a:t>based on capabilities</a:t>
            </a:r>
            <a:r>
              <a:rPr lang="en-US" sz="1400" spc="-5" dirty="0" smtClean="0">
                <a:solidFill>
                  <a:srgbClr val="767661"/>
                </a:solidFill>
                <a:latin typeface="Arial"/>
                <a:cs typeface="Arial"/>
              </a:rPr>
              <a:t>/</a:t>
            </a:r>
            <a:r>
              <a:rPr lang="en-US" sz="1400" dirty="0" smtClean="0">
                <a:solidFill>
                  <a:srgbClr val="767661"/>
                </a:solidFill>
                <a:latin typeface="Arial"/>
                <a:cs typeface="Arial"/>
              </a:rPr>
              <a:t> </a:t>
            </a:r>
            <a:r>
              <a:rPr lang="en-US" sz="1400" dirty="0">
                <a:solidFill>
                  <a:srgbClr val="767661"/>
                </a:solidFill>
                <a:latin typeface="Arial"/>
                <a:cs typeface="Arial"/>
              </a:rPr>
              <a:t>circumstances</a:t>
            </a:r>
            <a:endParaRPr lang="en-US" sz="1400" dirty="0">
              <a:solidFill>
                <a:srgbClr val="76786C"/>
              </a:solidFill>
              <a:latin typeface="Arial"/>
              <a:cs typeface="Arial"/>
            </a:endParaRPr>
          </a:p>
        </p:txBody>
      </p:sp>
      <p:sp>
        <p:nvSpPr>
          <p:cNvPr id="61" name="object 26"/>
          <p:cNvSpPr txBox="1"/>
          <p:nvPr/>
        </p:nvSpPr>
        <p:spPr>
          <a:xfrm>
            <a:off x="6223042" y="3111250"/>
            <a:ext cx="1181518" cy="1077218"/>
          </a:xfrm>
          <a:prstGeom prst="rect">
            <a:avLst/>
          </a:prstGeom>
        </p:spPr>
        <p:txBody>
          <a:bodyPr vert="horz" wrap="square" lIns="0" tIns="0" rIns="0" bIns="0" rtlCol="0">
            <a:spAutoFit/>
          </a:bodyPr>
          <a:lstStyle/>
          <a:p>
            <a:pPr marL="12065" marR="6350" algn="ctr">
              <a:lnSpc>
                <a:spcPts val="1400"/>
              </a:lnSpc>
            </a:pPr>
            <a:r>
              <a:rPr lang="en-US" sz="1400" spc="-5" dirty="0">
                <a:solidFill>
                  <a:srgbClr val="767661"/>
                </a:solidFill>
                <a:latin typeface="Arial"/>
                <a:cs typeface="Arial"/>
              </a:rPr>
              <a:t>A</a:t>
            </a:r>
            <a:r>
              <a:rPr sz="1400" spc="-5" dirty="0" smtClean="0">
                <a:solidFill>
                  <a:srgbClr val="767661"/>
                </a:solidFill>
                <a:latin typeface="Arial"/>
                <a:cs typeface="Arial"/>
              </a:rPr>
              <a:t>l</a:t>
            </a:r>
            <a:r>
              <a:rPr sz="1400" dirty="0" smtClean="0">
                <a:solidFill>
                  <a:srgbClr val="767661"/>
                </a:solidFill>
                <a:latin typeface="Arial"/>
                <a:cs typeface="Arial"/>
              </a:rPr>
              <a:t>l </a:t>
            </a:r>
            <a:r>
              <a:rPr sz="1400" dirty="0">
                <a:solidFill>
                  <a:srgbClr val="767661"/>
                </a:solidFill>
                <a:latin typeface="Arial"/>
                <a:cs typeface="Arial"/>
              </a:rPr>
              <a:t>countries </a:t>
            </a:r>
            <a:r>
              <a:rPr sz="1400" spc="-5" dirty="0">
                <a:solidFill>
                  <a:srgbClr val="767661"/>
                </a:solidFill>
                <a:latin typeface="Arial"/>
                <a:cs typeface="Arial"/>
              </a:rPr>
              <a:t>improve</a:t>
            </a:r>
            <a:r>
              <a:rPr sz="1400" dirty="0">
                <a:solidFill>
                  <a:srgbClr val="767661"/>
                </a:solidFill>
                <a:latin typeface="Arial"/>
                <a:cs typeface="Arial"/>
              </a:rPr>
              <a:t>, </a:t>
            </a:r>
            <a:r>
              <a:rPr sz="1400" spc="-5" dirty="0">
                <a:solidFill>
                  <a:srgbClr val="767661"/>
                </a:solidFill>
                <a:latin typeface="Arial"/>
                <a:cs typeface="Arial"/>
              </a:rPr>
              <a:t>but </a:t>
            </a:r>
            <a:r>
              <a:rPr lang="en-US" sz="1400" spc="-5" dirty="0" smtClean="0">
                <a:solidFill>
                  <a:srgbClr val="767661"/>
                </a:solidFill>
                <a:latin typeface="Arial"/>
                <a:cs typeface="Arial"/>
              </a:rPr>
              <a:t>responsibilities and capabilities</a:t>
            </a:r>
            <a:r>
              <a:rPr sz="1400" dirty="0" smtClean="0">
                <a:solidFill>
                  <a:srgbClr val="767661"/>
                </a:solidFill>
                <a:latin typeface="Arial"/>
                <a:cs typeface="Arial"/>
              </a:rPr>
              <a:t> </a:t>
            </a:r>
            <a:r>
              <a:rPr lang="en-US" sz="1400" spc="-5" dirty="0" smtClean="0">
                <a:solidFill>
                  <a:srgbClr val="767661"/>
                </a:solidFill>
                <a:latin typeface="Arial"/>
                <a:cs typeface="Arial"/>
              </a:rPr>
              <a:t>vary</a:t>
            </a:r>
            <a:endParaRPr sz="1400" dirty="0">
              <a:latin typeface="Arial"/>
              <a:cs typeface="Arial"/>
            </a:endParaRPr>
          </a:p>
        </p:txBody>
      </p:sp>
      <p:sp>
        <p:nvSpPr>
          <p:cNvPr id="62" name="object 26"/>
          <p:cNvSpPr txBox="1"/>
          <p:nvPr/>
        </p:nvSpPr>
        <p:spPr>
          <a:xfrm>
            <a:off x="7555092" y="3183783"/>
            <a:ext cx="1195858" cy="718145"/>
          </a:xfrm>
          <a:prstGeom prst="rect">
            <a:avLst/>
          </a:prstGeom>
        </p:spPr>
        <p:txBody>
          <a:bodyPr vert="horz" wrap="square" lIns="0" tIns="0" rIns="0" bIns="0" rtlCol="0">
            <a:spAutoFit/>
          </a:bodyPr>
          <a:lstStyle/>
          <a:p>
            <a:pPr marL="12065" marR="6350" algn="ctr">
              <a:lnSpc>
                <a:spcPts val="1400"/>
              </a:lnSpc>
            </a:pPr>
            <a:r>
              <a:rPr lang="en-US" sz="1400" spc="-5" dirty="0">
                <a:solidFill>
                  <a:srgbClr val="767661"/>
                </a:solidFill>
                <a:latin typeface="Arial"/>
                <a:cs typeface="Arial"/>
              </a:rPr>
              <a:t>E</a:t>
            </a:r>
            <a:r>
              <a:rPr lang="en-US" sz="1400" spc="-5" dirty="0" smtClean="0">
                <a:solidFill>
                  <a:srgbClr val="767661"/>
                </a:solidFill>
                <a:latin typeface="Arial"/>
                <a:cs typeface="Arial"/>
              </a:rPr>
              <a:t>nhanced MRV of actions and support</a:t>
            </a:r>
            <a:endParaRPr sz="1400" dirty="0">
              <a:latin typeface="Arial"/>
              <a:cs typeface="Arial"/>
            </a:endParaRPr>
          </a:p>
        </p:txBody>
      </p:sp>
      <p:grpSp>
        <p:nvGrpSpPr>
          <p:cNvPr id="50" name="Group 49"/>
          <p:cNvGrpSpPr/>
          <p:nvPr/>
        </p:nvGrpSpPr>
        <p:grpSpPr>
          <a:xfrm>
            <a:off x="7006590" y="4189913"/>
            <a:ext cx="477520" cy="477520"/>
            <a:chOff x="2561996" y="3139668"/>
            <a:chExt cx="477520" cy="477520"/>
          </a:xfrm>
        </p:grpSpPr>
        <p:sp>
          <p:nvSpPr>
            <p:cNvPr id="51" name="object 10"/>
            <p:cNvSpPr/>
            <p:nvPr/>
          </p:nvSpPr>
          <p:spPr>
            <a:xfrm>
              <a:off x="2561996" y="3139668"/>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52" name="object 11"/>
            <p:cNvSpPr/>
            <p:nvPr/>
          </p:nvSpPr>
          <p:spPr>
            <a:xfrm>
              <a:off x="2676570" y="3255595"/>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grpSp>
        <p:nvGrpSpPr>
          <p:cNvPr id="53" name="Group 52"/>
          <p:cNvGrpSpPr/>
          <p:nvPr/>
        </p:nvGrpSpPr>
        <p:grpSpPr>
          <a:xfrm>
            <a:off x="8367211" y="4189913"/>
            <a:ext cx="477520" cy="477520"/>
            <a:chOff x="2561996" y="3139668"/>
            <a:chExt cx="477520" cy="477520"/>
          </a:xfrm>
        </p:grpSpPr>
        <p:sp>
          <p:nvSpPr>
            <p:cNvPr id="54" name="object 10"/>
            <p:cNvSpPr/>
            <p:nvPr/>
          </p:nvSpPr>
          <p:spPr>
            <a:xfrm>
              <a:off x="2561996" y="3139668"/>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55" name="object 11"/>
            <p:cNvSpPr/>
            <p:nvPr/>
          </p:nvSpPr>
          <p:spPr>
            <a:xfrm>
              <a:off x="2676570" y="3255595"/>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63" name="object 28"/>
          <p:cNvSpPr/>
          <p:nvPr/>
        </p:nvSpPr>
        <p:spPr>
          <a:xfrm>
            <a:off x="4103667" y="2634633"/>
            <a:ext cx="4049354" cy="154294"/>
          </a:xfrm>
          <a:custGeom>
            <a:avLst/>
            <a:gdLst/>
            <a:ahLst/>
            <a:cxnLst/>
            <a:rect l="l" t="t" r="r" b="b"/>
            <a:pathLst>
              <a:path w="3363595" h="103505">
                <a:moveTo>
                  <a:pt x="0" y="103124"/>
                </a:moveTo>
                <a:lnTo>
                  <a:pt x="0" y="0"/>
                </a:lnTo>
                <a:lnTo>
                  <a:pt x="3363277" y="0"/>
                </a:lnTo>
                <a:lnTo>
                  <a:pt x="3363277" y="103124"/>
                </a:lnTo>
              </a:path>
            </a:pathLst>
          </a:custGeom>
          <a:ln w="9525">
            <a:solidFill>
              <a:srgbClr val="FDB913"/>
            </a:solidFill>
          </a:ln>
        </p:spPr>
        <p:txBody>
          <a:bodyPr wrap="square" lIns="0" tIns="0" rIns="0" bIns="0" rtlCol="0">
            <a:spAutoFit/>
          </a:bodyPr>
          <a:lstStyle/>
          <a:p>
            <a:endParaRPr/>
          </a:p>
        </p:txBody>
      </p:sp>
      <p:cxnSp>
        <p:nvCxnSpPr>
          <p:cNvPr id="69" name="Straight Connector 68"/>
          <p:cNvCxnSpPr/>
          <p:nvPr/>
        </p:nvCxnSpPr>
        <p:spPr>
          <a:xfrm>
            <a:off x="3085383" y="1912893"/>
            <a:ext cx="1639017" cy="0"/>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a:xfrm flipV="1">
            <a:off x="1755648" y="4800586"/>
            <a:ext cx="0" cy="152414"/>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flipV="1">
            <a:off x="1755648" y="4800585"/>
            <a:ext cx="6397080" cy="1"/>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a:off x="6806338" y="4356699"/>
            <a:ext cx="0" cy="443887"/>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81" name="Straight Connector 80"/>
          <p:cNvCxnSpPr/>
          <p:nvPr/>
        </p:nvCxnSpPr>
        <p:spPr>
          <a:xfrm>
            <a:off x="8152728" y="4370660"/>
            <a:ext cx="293" cy="429925"/>
          </a:xfrm>
          <a:prstGeom prst="line">
            <a:avLst/>
          </a:prstGeom>
          <a:ln w="3175"/>
          <a:effectLst/>
        </p:spPr>
        <p:style>
          <a:lnRef idx="2">
            <a:schemeClr val="dk1"/>
          </a:lnRef>
          <a:fillRef idx="0">
            <a:schemeClr val="dk1"/>
          </a:fillRef>
          <a:effectRef idx="1">
            <a:schemeClr val="dk1"/>
          </a:effectRef>
          <a:fontRef idx="minor">
            <a:schemeClr val="tx1"/>
          </a:fontRef>
        </p:style>
      </p:cxnSp>
      <p:sp>
        <p:nvSpPr>
          <p:cNvPr id="82" name="object 3"/>
          <p:cNvSpPr/>
          <p:nvPr/>
        </p:nvSpPr>
        <p:spPr>
          <a:xfrm rot="5400000">
            <a:off x="1717548" y="4896485"/>
            <a:ext cx="76200" cy="55880"/>
          </a:xfrm>
          <a:custGeom>
            <a:avLst/>
            <a:gdLst/>
            <a:ahLst/>
            <a:cxnLst/>
            <a:rect l="l" t="t" r="r" b="b"/>
            <a:pathLst>
              <a:path w="76200" h="55880">
                <a:moveTo>
                  <a:pt x="0" y="0"/>
                </a:moveTo>
                <a:lnTo>
                  <a:pt x="20523" y="27647"/>
                </a:lnTo>
                <a:lnTo>
                  <a:pt x="0" y="55295"/>
                </a:lnTo>
                <a:lnTo>
                  <a:pt x="75971" y="27647"/>
                </a:lnTo>
                <a:lnTo>
                  <a:pt x="0" y="0"/>
                </a:lnTo>
                <a:close/>
              </a:path>
            </a:pathLst>
          </a:custGeom>
          <a:solidFill>
            <a:srgbClr val="767661"/>
          </a:solidFill>
        </p:spPr>
        <p:txBody>
          <a:bodyPr wrap="square" lIns="0" tIns="0" rIns="0" bIns="0" rtlCol="0">
            <a:spAutoFit/>
          </a:bodyPr>
          <a:lstStyle/>
          <a:p>
            <a:endParaRPr/>
          </a:p>
        </p:txBody>
      </p:sp>
      <p:sp>
        <p:nvSpPr>
          <p:cNvPr id="85" name="object 4"/>
          <p:cNvSpPr/>
          <p:nvPr/>
        </p:nvSpPr>
        <p:spPr>
          <a:xfrm>
            <a:off x="457200" y="1371600"/>
            <a:ext cx="2359660" cy="1134110"/>
          </a:xfrm>
          <a:custGeom>
            <a:avLst/>
            <a:gdLst/>
            <a:ahLst/>
            <a:cxnLst/>
            <a:rect l="l" t="t" r="r" b="b"/>
            <a:pathLst>
              <a:path w="2359660" h="1134110">
                <a:moveTo>
                  <a:pt x="0" y="1133855"/>
                </a:moveTo>
                <a:lnTo>
                  <a:pt x="2359152" y="1133855"/>
                </a:lnTo>
                <a:lnTo>
                  <a:pt x="2359152" y="0"/>
                </a:lnTo>
                <a:lnTo>
                  <a:pt x="0" y="0"/>
                </a:lnTo>
                <a:lnTo>
                  <a:pt x="0" y="1133855"/>
                </a:lnTo>
                <a:close/>
              </a:path>
            </a:pathLst>
          </a:custGeom>
          <a:solidFill>
            <a:srgbClr val="FDB913"/>
          </a:solidFill>
        </p:spPr>
        <p:txBody>
          <a:bodyPr wrap="square" lIns="0" tIns="0" rIns="0" bIns="0" rtlCol="0">
            <a:spAutoFit/>
          </a:bodyPr>
          <a:lstStyle/>
          <a:p>
            <a:endParaRPr/>
          </a:p>
        </p:txBody>
      </p:sp>
      <p:sp>
        <p:nvSpPr>
          <p:cNvPr id="86" name="object 5"/>
          <p:cNvSpPr txBox="1"/>
          <p:nvPr/>
        </p:nvSpPr>
        <p:spPr>
          <a:xfrm>
            <a:off x="614772" y="1624587"/>
            <a:ext cx="2044064" cy="619760"/>
          </a:xfrm>
          <a:prstGeom prst="rect">
            <a:avLst/>
          </a:prstGeom>
        </p:spPr>
        <p:txBody>
          <a:bodyPr vert="horz" wrap="square" lIns="0" tIns="0" rIns="0" bIns="0" rtlCol="0">
            <a:spAutoFit/>
          </a:bodyPr>
          <a:lstStyle/>
          <a:p>
            <a:pPr marL="12700" marR="6350" indent="232410">
              <a:lnSpc>
                <a:spcPct val="100000"/>
              </a:lnSpc>
            </a:pPr>
            <a:r>
              <a:rPr sz="2000" dirty="0">
                <a:solidFill>
                  <a:srgbClr val="FFFFFF"/>
                </a:solidFill>
                <a:latin typeface="Arial"/>
                <a:cs typeface="Arial"/>
              </a:rPr>
              <a:t>Is the </a:t>
            </a:r>
            <a:r>
              <a:rPr sz="2000" spc="-5" dirty="0">
                <a:solidFill>
                  <a:srgbClr val="FFFFFF"/>
                </a:solidFill>
                <a:latin typeface="Arial"/>
                <a:cs typeface="Arial"/>
              </a:rPr>
              <a:t>existing </a:t>
            </a:r>
            <a:r>
              <a:rPr sz="2000" dirty="0">
                <a:solidFill>
                  <a:srgbClr val="FFFFFF"/>
                </a:solidFill>
                <a:latin typeface="Arial"/>
                <a:cs typeface="Arial"/>
              </a:rPr>
              <a:t>system sufficient?</a:t>
            </a:r>
            <a:endParaRPr sz="2000" dirty="0">
              <a:latin typeface="Arial"/>
              <a:cs typeface="Arial"/>
            </a:endParaRPr>
          </a:p>
        </p:txBody>
      </p:sp>
      <p:sp>
        <p:nvSpPr>
          <p:cNvPr id="87" name="object 6"/>
          <p:cNvSpPr txBox="1"/>
          <p:nvPr/>
        </p:nvSpPr>
        <p:spPr>
          <a:xfrm>
            <a:off x="793790" y="2938551"/>
            <a:ext cx="381635" cy="224790"/>
          </a:xfrm>
          <a:prstGeom prst="rect">
            <a:avLst/>
          </a:prstGeom>
        </p:spPr>
        <p:txBody>
          <a:bodyPr vert="horz" wrap="square" lIns="0" tIns="0" rIns="0" bIns="0" rtlCol="0">
            <a:spAutoFit/>
          </a:bodyPr>
          <a:lstStyle/>
          <a:p>
            <a:pPr marL="12700">
              <a:lnSpc>
                <a:spcPct val="100000"/>
              </a:lnSpc>
            </a:pPr>
            <a:r>
              <a:rPr sz="1400" dirty="0">
                <a:solidFill>
                  <a:srgbClr val="767661"/>
                </a:solidFill>
                <a:latin typeface="Arial"/>
                <a:cs typeface="Arial"/>
              </a:rPr>
              <a:t>YES</a:t>
            </a:r>
            <a:endParaRPr sz="1400">
              <a:latin typeface="Arial"/>
              <a:cs typeface="Arial"/>
            </a:endParaRPr>
          </a:p>
        </p:txBody>
      </p:sp>
      <p:sp>
        <p:nvSpPr>
          <p:cNvPr id="88" name="object 7"/>
          <p:cNvSpPr/>
          <p:nvPr/>
        </p:nvSpPr>
        <p:spPr>
          <a:xfrm>
            <a:off x="457200" y="2715590"/>
            <a:ext cx="1054735" cy="672465"/>
          </a:xfrm>
          <a:custGeom>
            <a:avLst/>
            <a:gdLst/>
            <a:ahLst/>
            <a:cxnLst/>
            <a:rect l="l" t="t" r="r" b="b"/>
            <a:pathLst>
              <a:path w="1054735" h="672464">
                <a:moveTo>
                  <a:pt x="0" y="672084"/>
                </a:moveTo>
                <a:lnTo>
                  <a:pt x="1054354" y="672084"/>
                </a:lnTo>
                <a:lnTo>
                  <a:pt x="1054354" y="0"/>
                </a:lnTo>
                <a:lnTo>
                  <a:pt x="0" y="0"/>
                </a:lnTo>
                <a:lnTo>
                  <a:pt x="0" y="672084"/>
                </a:lnTo>
                <a:close/>
              </a:path>
            </a:pathLst>
          </a:custGeom>
          <a:ln w="19050">
            <a:solidFill>
              <a:srgbClr val="FDB913"/>
            </a:solidFill>
          </a:ln>
        </p:spPr>
        <p:txBody>
          <a:bodyPr wrap="square" lIns="0" tIns="0" rIns="0" bIns="0" rtlCol="0">
            <a:spAutoFit/>
          </a:bodyPr>
          <a:lstStyle/>
          <a:p>
            <a:endParaRPr/>
          </a:p>
        </p:txBody>
      </p:sp>
      <p:sp>
        <p:nvSpPr>
          <p:cNvPr id="89" name="object 8"/>
          <p:cNvSpPr txBox="1"/>
          <p:nvPr/>
        </p:nvSpPr>
        <p:spPr>
          <a:xfrm>
            <a:off x="2136775" y="2938551"/>
            <a:ext cx="292100" cy="224790"/>
          </a:xfrm>
          <a:prstGeom prst="rect">
            <a:avLst/>
          </a:prstGeom>
        </p:spPr>
        <p:txBody>
          <a:bodyPr vert="horz" wrap="square" lIns="0" tIns="0" rIns="0" bIns="0" rtlCol="0">
            <a:spAutoFit/>
          </a:bodyPr>
          <a:lstStyle/>
          <a:p>
            <a:pPr marL="12700">
              <a:lnSpc>
                <a:spcPct val="100000"/>
              </a:lnSpc>
            </a:pPr>
            <a:r>
              <a:rPr sz="1400" spc="-5" dirty="0">
                <a:solidFill>
                  <a:srgbClr val="767661"/>
                </a:solidFill>
                <a:latin typeface="Arial"/>
                <a:cs typeface="Arial"/>
              </a:rPr>
              <a:t>NO</a:t>
            </a:r>
            <a:endParaRPr sz="1400">
              <a:latin typeface="Arial"/>
              <a:cs typeface="Arial"/>
            </a:endParaRPr>
          </a:p>
        </p:txBody>
      </p:sp>
      <p:sp>
        <p:nvSpPr>
          <p:cNvPr id="90" name="object 9"/>
          <p:cNvSpPr/>
          <p:nvPr/>
        </p:nvSpPr>
        <p:spPr>
          <a:xfrm>
            <a:off x="1755648" y="2715590"/>
            <a:ext cx="1054735" cy="672465"/>
          </a:xfrm>
          <a:custGeom>
            <a:avLst/>
            <a:gdLst/>
            <a:ahLst/>
            <a:cxnLst/>
            <a:rect l="l" t="t" r="r" b="b"/>
            <a:pathLst>
              <a:path w="1054735" h="672464">
                <a:moveTo>
                  <a:pt x="0" y="672084"/>
                </a:moveTo>
                <a:lnTo>
                  <a:pt x="1054353" y="672084"/>
                </a:lnTo>
                <a:lnTo>
                  <a:pt x="1054353" y="0"/>
                </a:lnTo>
                <a:lnTo>
                  <a:pt x="0" y="0"/>
                </a:lnTo>
                <a:lnTo>
                  <a:pt x="0" y="672084"/>
                </a:lnTo>
                <a:close/>
              </a:path>
            </a:pathLst>
          </a:custGeom>
          <a:ln w="19049">
            <a:solidFill>
              <a:srgbClr val="FDB913"/>
            </a:solidFill>
          </a:ln>
        </p:spPr>
        <p:txBody>
          <a:bodyPr wrap="square" lIns="0" tIns="0" rIns="0" bIns="0" rtlCol="0">
            <a:spAutoFit/>
          </a:bodyPr>
          <a:lstStyle/>
          <a:p>
            <a:endParaRPr/>
          </a:p>
        </p:txBody>
      </p:sp>
      <p:grpSp>
        <p:nvGrpSpPr>
          <p:cNvPr id="91" name="Group 90"/>
          <p:cNvGrpSpPr/>
          <p:nvPr/>
        </p:nvGrpSpPr>
        <p:grpSpPr>
          <a:xfrm>
            <a:off x="2561996" y="3139668"/>
            <a:ext cx="477520" cy="477520"/>
            <a:chOff x="2561996" y="3139668"/>
            <a:chExt cx="477520" cy="477520"/>
          </a:xfrm>
        </p:grpSpPr>
        <p:sp>
          <p:nvSpPr>
            <p:cNvPr id="92" name="object 10"/>
            <p:cNvSpPr/>
            <p:nvPr/>
          </p:nvSpPr>
          <p:spPr>
            <a:xfrm>
              <a:off x="2561996" y="3139668"/>
              <a:ext cx="477520" cy="477520"/>
            </a:xfrm>
            <a:custGeom>
              <a:avLst/>
              <a:gdLst/>
              <a:ahLst/>
              <a:cxnLst/>
              <a:rect l="l" t="t" r="r" b="b"/>
              <a:pathLst>
                <a:path w="477519"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93" name="object 11"/>
            <p:cNvSpPr/>
            <p:nvPr/>
          </p:nvSpPr>
          <p:spPr>
            <a:xfrm>
              <a:off x="2676570" y="3255595"/>
              <a:ext cx="245745" cy="221615"/>
            </a:xfrm>
            <a:custGeom>
              <a:avLst/>
              <a:gdLst/>
              <a:ahLst/>
              <a:cxnLst/>
              <a:rect l="l" t="t" r="r" b="b"/>
              <a:pathLst>
                <a:path w="245744"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94" name="object 12"/>
          <p:cNvSpPr/>
          <p:nvPr/>
        </p:nvSpPr>
        <p:spPr>
          <a:xfrm>
            <a:off x="952703" y="2621988"/>
            <a:ext cx="1325880" cy="103505"/>
          </a:xfrm>
          <a:custGeom>
            <a:avLst/>
            <a:gdLst/>
            <a:ahLst/>
            <a:cxnLst/>
            <a:rect l="l" t="t" r="r" b="b"/>
            <a:pathLst>
              <a:path w="1325880" h="103505">
                <a:moveTo>
                  <a:pt x="0" y="103124"/>
                </a:moveTo>
                <a:lnTo>
                  <a:pt x="0" y="0"/>
                </a:lnTo>
                <a:lnTo>
                  <a:pt x="1325359" y="0"/>
                </a:lnTo>
                <a:lnTo>
                  <a:pt x="1325359" y="103124"/>
                </a:lnTo>
              </a:path>
            </a:pathLst>
          </a:custGeom>
          <a:ln w="9525">
            <a:solidFill>
              <a:srgbClr val="FDB913"/>
            </a:solidFill>
          </a:ln>
        </p:spPr>
        <p:txBody>
          <a:bodyPr wrap="square" lIns="0" tIns="0" rIns="0" bIns="0" rtlCol="0">
            <a:spAutoFit/>
          </a:bodyPr>
          <a:lstStyle/>
          <a:p>
            <a:endParaRPr/>
          </a:p>
        </p:txBody>
      </p:sp>
      <p:sp>
        <p:nvSpPr>
          <p:cNvPr id="95" name="object 13"/>
          <p:cNvSpPr/>
          <p:nvPr/>
        </p:nvSpPr>
        <p:spPr>
          <a:xfrm>
            <a:off x="1615382" y="2344417"/>
            <a:ext cx="0" cy="273050"/>
          </a:xfrm>
          <a:custGeom>
            <a:avLst/>
            <a:gdLst/>
            <a:ahLst/>
            <a:cxnLst/>
            <a:rect l="l" t="t" r="r" b="b"/>
            <a:pathLst>
              <a:path h="273050">
                <a:moveTo>
                  <a:pt x="0" y="272808"/>
                </a:moveTo>
                <a:lnTo>
                  <a:pt x="0" y="0"/>
                </a:lnTo>
              </a:path>
            </a:pathLst>
          </a:custGeom>
          <a:ln w="9524">
            <a:solidFill>
              <a:srgbClr val="FDB913"/>
            </a:solidFill>
          </a:ln>
        </p:spPr>
        <p:txBody>
          <a:bodyPr wrap="square" lIns="0" tIns="0" rIns="0" bIns="0" rtlCol="0">
            <a:spAutoFit/>
          </a:bodyPr>
          <a:lstStyle/>
          <a:p>
            <a:endParaRPr/>
          </a:p>
        </p:txBody>
      </p:sp>
      <p:cxnSp>
        <p:nvCxnSpPr>
          <p:cNvPr id="96" name="Straight Connector 95"/>
          <p:cNvCxnSpPr/>
          <p:nvPr/>
        </p:nvCxnSpPr>
        <p:spPr>
          <a:xfrm>
            <a:off x="2816860" y="3031374"/>
            <a:ext cx="268523" cy="0"/>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flipV="1">
            <a:off x="3085383" y="1912893"/>
            <a:ext cx="0" cy="1118481"/>
          </a:xfrm>
          <a:prstGeom prst="line">
            <a:avLst/>
          </a:prstGeom>
          <a:ln w="3175"/>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947967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597" y="139350"/>
            <a:ext cx="7772400" cy="838937"/>
          </a:xfrm>
        </p:spPr>
        <p:txBody>
          <a:bodyPr anchor="t">
            <a:normAutofit fontScale="90000"/>
          </a:bodyPr>
          <a:lstStyle/>
          <a:p>
            <a:r>
              <a:rPr lang="en-US" sz="3600" dirty="0" smtClean="0">
                <a:solidFill>
                  <a:srgbClr val="007A4D"/>
                </a:solidFill>
              </a:rPr>
              <a:t>MECHANISM FOR FACILITATING AND PROMOTING IMPLEMENTATION</a:t>
            </a:r>
            <a:endParaRPr lang="en-US" sz="3600" dirty="0">
              <a:solidFill>
                <a:srgbClr val="007A4D"/>
              </a:solidFill>
            </a:endParaRPr>
          </a:p>
        </p:txBody>
      </p:sp>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48684" y="1234464"/>
            <a:ext cx="7924800" cy="5209936"/>
          </a:xfrm>
          <a:prstGeom prst="roundRect">
            <a:avLst/>
          </a:prstGeom>
          <a:solidFill>
            <a:schemeClr val="accent4">
              <a:lumMod val="40000"/>
              <a:lumOff val="60000"/>
            </a:schemeClr>
          </a:solidFill>
        </p:spPr>
        <p:txBody>
          <a:bodyPr wrap="square" rtlCol="0">
            <a:spAutoFit/>
          </a:bodyPr>
          <a:lstStyle/>
          <a:p>
            <a:pPr marL="285750" lvl="0" indent="-285750">
              <a:buFont typeface="Arial" panose="020B0604020202020204" pitchFamily="34" charset="0"/>
              <a:buChar char="•"/>
            </a:pPr>
            <a:r>
              <a:rPr lang="en-US" sz="2400" dirty="0" smtClean="0">
                <a:solidFill>
                  <a:schemeClr val="bg1">
                    <a:lumMod val="10000"/>
                  </a:schemeClr>
                </a:solidFill>
                <a:latin typeface="Arial" panose="020B0604020202020204" pitchFamily="34" charset="0"/>
                <a:cs typeface="Arial" panose="020B0604020202020204" pitchFamily="34" charset="0"/>
              </a:rPr>
              <a:t>A mechanism to facilitate and promote implementation, including an implementation committee is established</a:t>
            </a:r>
          </a:p>
          <a:p>
            <a:pPr lvl="0"/>
            <a:endParaRPr lang="en-US" sz="2400" dirty="0" smtClean="0">
              <a:solidFill>
                <a:schemeClr val="bg1">
                  <a:lumMod val="10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200" dirty="0" smtClean="0">
                <a:solidFill>
                  <a:schemeClr val="bg1">
                    <a:lumMod val="10000"/>
                  </a:schemeClr>
                </a:solidFill>
                <a:latin typeface="Arial" panose="020B0604020202020204" pitchFamily="34" charset="0"/>
                <a:cs typeface="Arial" panose="020B0604020202020204" pitchFamily="34" charset="0"/>
              </a:rPr>
              <a:t>Non-adversarial and facilitative and shall aim at facilitating and promoting compliance</a:t>
            </a:r>
          </a:p>
          <a:p>
            <a:pPr marL="742950" lvl="1" indent="-285750">
              <a:buFont typeface="Arial" panose="020B0604020202020204" pitchFamily="34" charset="0"/>
              <a:buChar char="•"/>
            </a:pPr>
            <a:r>
              <a:rPr lang="en-US" sz="2200" dirty="0" smtClean="0">
                <a:solidFill>
                  <a:schemeClr val="bg1">
                    <a:lumMod val="10000"/>
                  </a:schemeClr>
                </a:solidFill>
                <a:latin typeface="Arial" panose="020B0604020202020204" pitchFamily="34" charset="0"/>
                <a:cs typeface="Arial" panose="020B0604020202020204" pitchFamily="34" charset="0"/>
              </a:rPr>
              <a:t>Procedure triggered by Parties or through assessment process</a:t>
            </a:r>
          </a:p>
          <a:p>
            <a:pPr marL="742950" lvl="1" indent="-285750">
              <a:buFont typeface="Arial" panose="020B0604020202020204" pitchFamily="34" charset="0"/>
              <a:buChar char="•"/>
            </a:pPr>
            <a:r>
              <a:rPr lang="en-US" sz="2200" dirty="0" smtClean="0">
                <a:solidFill>
                  <a:schemeClr val="bg1">
                    <a:lumMod val="10000"/>
                  </a:schemeClr>
                </a:solidFill>
                <a:latin typeface="Arial" panose="020B0604020202020204" pitchFamily="34" charset="0"/>
                <a:cs typeface="Arial" panose="020B0604020202020204" pitchFamily="34" charset="0"/>
              </a:rPr>
              <a:t>Shall be able to issue its finding independently &amp; have effective measures available</a:t>
            </a:r>
          </a:p>
          <a:p>
            <a:pPr lvl="1"/>
            <a:endParaRPr lang="en-US" sz="2400" dirty="0" smtClean="0">
              <a:solidFill>
                <a:schemeClr val="bg1">
                  <a:lumMod val="1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solidFill>
                  <a:schemeClr val="bg1">
                    <a:lumMod val="10000"/>
                  </a:schemeClr>
                </a:solidFill>
                <a:latin typeface="Arial" panose="020B0604020202020204" pitchFamily="34" charset="0"/>
                <a:cs typeface="Arial" panose="020B0604020202020204" pitchFamily="34" charset="0"/>
              </a:rPr>
              <a:t>The MOP, at its first session, shall adopt further modalities and procedures</a:t>
            </a:r>
          </a:p>
        </p:txBody>
      </p:sp>
    </p:spTree>
    <p:extLst>
      <p:ext uri="{BB962C8B-B14F-4D97-AF65-F5344CB8AC3E}">
        <p14:creationId xmlns:p14="http://schemas.microsoft.com/office/powerpoint/2010/main" val="25288486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597" y="139350"/>
            <a:ext cx="7772400" cy="838937"/>
          </a:xfrm>
        </p:spPr>
        <p:txBody>
          <a:bodyPr anchor="t">
            <a:normAutofit/>
          </a:bodyPr>
          <a:lstStyle/>
          <a:p>
            <a:r>
              <a:rPr lang="en-US" sz="3600" dirty="0" smtClean="0">
                <a:solidFill>
                  <a:srgbClr val="007A4D"/>
                </a:solidFill>
              </a:rPr>
              <a:t>ELEMENTS OF LEGAL FORM</a:t>
            </a:r>
            <a:endParaRPr lang="en-US" sz="3600" dirty="0">
              <a:solidFill>
                <a:srgbClr val="007A4D"/>
              </a:solidFill>
            </a:endParaRPr>
          </a:p>
        </p:txBody>
      </p:sp>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41984" y="1325903"/>
            <a:ext cx="8260033" cy="4188381"/>
          </a:xfrm>
          <a:prstGeom prst="roundRect">
            <a:avLst/>
          </a:prstGeom>
          <a:solidFill>
            <a:schemeClr val="accent4">
              <a:lumMod val="40000"/>
              <a:lumOff val="60000"/>
            </a:schemeClr>
          </a:solidFill>
        </p:spPr>
        <p:txBody>
          <a:bodyPr wrap="square" rtlCol="0">
            <a:spAutoFit/>
          </a:bodyPr>
          <a:lstStyle/>
          <a:p>
            <a:pPr marL="342900" indent="-342900">
              <a:buFont typeface="Arial" panose="020B0604020202020204" pitchFamily="34" charset="0"/>
              <a:buChar char="•"/>
            </a:pPr>
            <a:r>
              <a:rPr lang="en-US" sz="2400" dirty="0" smtClean="0">
                <a:solidFill>
                  <a:srgbClr val="3B3C36"/>
                </a:solidFill>
                <a:latin typeface="Arial" panose="020B0604020202020204" pitchFamily="34" charset="0"/>
                <a:cs typeface="Arial" panose="020B0604020202020204" pitchFamily="34" charset="0"/>
              </a:rPr>
              <a:t>The package: Binding </a:t>
            </a:r>
            <a:r>
              <a:rPr lang="en-US" sz="2400" dirty="0" smtClean="0">
                <a:solidFill>
                  <a:schemeClr val="bg1">
                    <a:lumMod val="10000"/>
                  </a:schemeClr>
                </a:solidFill>
                <a:latin typeface="Arial" panose="020B0604020202020204" pitchFamily="34" charset="0"/>
                <a:cs typeface="Arial" panose="020B0604020202020204" pitchFamily="34" charset="0"/>
              </a:rPr>
              <a:t>Agreement + decisions + political declaration</a:t>
            </a:r>
          </a:p>
          <a:p>
            <a:endParaRPr lang="en-US" sz="2400" dirty="0" smtClean="0">
              <a:solidFill>
                <a:schemeClr val="bg1">
                  <a:lumMod val="10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400" dirty="0" smtClean="0">
                <a:solidFill>
                  <a:srgbClr val="3B3C36"/>
                </a:solidFill>
                <a:latin typeface="Arial" panose="020B0604020202020204" pitchFamily="34" charset="0"/>
                <a:cs typeface="Arial" panose="020B0604020202020204" pitchFamily="34" charset="0"/>
              </a:rPr>
              <a:t>Within the Binding Agreement:</a:t>
            </a:r>
            <a:endParaRPr lang="en-US" sz="2400" dirty="0">
              <a:solidFill>
                <a:srgbClr val="3B3C36"/>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a:solidFill>
                  <a:schemeClr val="bg1">
                    <a:lumMod val="10000"/>
                  </a:schemeClr>
                </a:solidFill>
                <a:latin typeface="Arial" panose="020B0604020202020204" pitchFamily="34" charset="0"/>
                <a:cs typeface="Arial" panose="020B0604020202020204" pitchFamily="34" charset="0"/>
              </a:rPr>
              <a:t>B</a:t>
            </a:r>
            <a:r>
              <a:rPr lang="en-US" sz="2400" dirty="0" smtClean="0">
                <a:solidFill>
                  <a:schemeClr val="bg1">
                    <a:lumMod val="10000"/>
                  </a:schemeClr>
                </a:solidFill>
                <a:latin typeface="Arial" panose="020B0604020202020204" pitchFamily="34" charset="0"/>
                <a:cs typeface="Arial" panose="020B0604020202020204" pitchFamily="34" charset="0"/>
              </a:rPr>
              <a:t>inding conduct linked to result (implementation of commitments), binding procedures (MRV)</a:t>
            </a:r>
            <a:endParaRPr lang="en-US" sz="2400" dirty="0">
              <a:solidFill>
                <a:schemeClr val="bg1">
                  <a:lumMod val="10000"/>
                </a:schemeClr>
              </a:solidFill>
              <a:latin typeface="Arial" panose="020B0604020202020204" pitchFamily="34" charset="0"/>
              <a:cs typeface="Arial" panose="020B0604020202020204" pitchFamily="34" charset="0"/>
            </a:endParaRPr>
          </a:p>
          <a:p>
            <a:pPr lvl="1"/>
            <a:endParaRPr lang="en-US" sz="2400" dirty="0" smtClean="0">
              <a:solidFill>
                <a:srgbClr val="FF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400" dirty="0" smtClean="0">
                <a:solidFill>
                  <a:srgbClr val="3B3C36"/>
                </a:solidFill>
                <a:latin typeface="Arial" panose="020B0604020202020204" pitchFamily="34" charset="0"/>
                <a:cs typeface="Arial" panose="020B0604020202020204" pitchFamily="34" charset="0"/>
              </a:rPr>
              <a:t>Tools for Robustness/Accountability:</a:t>
            </a:r>
          </a:p>
          <a:p>
            <a:pPr marL="742950" lvl="1" indent="-285750">
              <a:buFont typeface="Arial" panose="020B0604020202020204" pitchFamily="34" charset="0"/>
              <a:buChar char="•"/>
            </a:pPr>
            <a:r>
              <a:rPr lang="en-US" sz="2400" dirty="0" smtClean="0">
                <a:solidFill>
                  <a:srgbClr val="3B3C36"/>
                </a:solidFill>
                <a:latin typeface="Arial" panose="020B0604020202020204" pitchFamily="34" charset="0"/>
                <a:cs typeface="Arial" panose="020B0604020202020204" pitchFamily="34" charset="0"/>
              </a:rPr>
              <a:t>Transparency and Accountability Framework</a:t>
            </a:r>
          </a:p>
          <a:p>
            <a:pPr marL="742950" lvl="1" indent="-285750">
              <a:buFont typeface="Arial" panose="020B0604020202020204" pitchFamily="34" charset="0"/>
              <a:buChar char="•"/>
            </a:pPr>
            <a:r>
              <a:rPr lang="en-US" sz="2400" dirty="0" smtClean="0">
                <a:solidFill>
                  <a:srgbClr val="3B3C36"/>
                </a:solidFill>
                <a:latin typeface="Arial" panose="020B0604020202020204" pitchFamily="34" charset="0"/>
                <a:cs typeface="Arial" panose="020B0604020202020204" pitchFamily="34" charset="0"/>
              </a:rPr>
              <a:t>Compliance (facilitative mechanism)</a:t>
            </a:r>
            <a:endParaRPr lang="en-US" sz="2400" dirty="0">
              <a:solidFill>
                <a:srgbClr val="3B3C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03277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7" name="object 4"/>
          <p:cNvSpPr/>
          <p:nvPr/>
        </p:nvSpPr>
        <p:spPr>
          <a:xfrm>
            <a:off x="6633060" y="2057400"/>
            <a:ext cx="0" cy="207645"/>
          </a:xfrm>
          <a:custGeom>
            <a:avLst/>
            <a:gdLst/>
            <a:ahLst/>
            <a:cxnLst/>
            <a:rect l="l" t="t" r="r" b="b"/>
            <a:pathLst>
              <a:path h="207644">
                <a:moveTo>
                  <a:pt x="0" y="0"/>
                </a:moveTo>
                <a:lnTo>
                  <a:pt x="0" y="207518"/>
                </a:lnTo>
              </a:path>
            </a:pathLst>
          </a:custGeom>
          <a:ln w="9525">
            <a:solidFill>
              <a:srgbClr val="FDB913"/>
            </a:solidFill>
          </a:ln>
        </p:spPr>
        <p:txBody>
          <a:bodyPr wrap="square" lIns="0" tIns="0" rIns="0" bIns="0" rtlCol="0">
            <a:spAutoFit/>
          </a:bodyPr>
          <a:lstStyle/>
          <a:p>
            <a:endParaRPr/>
          </a:p>
        </p:txBody>
      </p:sp>
      <p:sp>
        <p:nvSpPr>
          <p:cNvPr id="8" name="object 5"/>
          <p:cNvSpPr/>
          <p:nvPr/>
        </p:nvSpPr>
        <p:spPr>
          <a:xfrm>
            <a:off x="2196198" y="2124455"/>
            <a:ext cx="0" cy="217170"/>
          </a:xfrm>
          <a:custGeom>
            <a:avLst/>
            <a:gdLst/>
            <a:ahLst/>
            <a:cxnLst/>
            <a:rect l="l" t="t" r="r" b="b"/>
            <a:pathLst>
              <a:path h="217169">
                <a:moveTo>
                  <a:pt x="0" y="0"/>
                </a:moveTo>
                <a:lnTo>
                  <a:pt x="0" y="217042"/>
                </a:lnTo>
              </a:path>
            </a:pathLst>
          </a:custGeom>
          <a:ln w="9525">
            <a:solidFill>
              <a:srgbClr val="FDB913"/>
            </a:solidFill>
          </a:ln>
        </p:spPr>
        <p:txBody>
          <a:bodyPr wrap="square" lIns="0" tIns="0" rIns="0" bIns="0" rtlCol="0">
            <a:spAutoFit/>
          </a:bodyPr>
          <a:lstStyle/>
          <a:p>
            <a:endParaRPr/>
          </a:p>
        </p:txBody>
      </p:sp>
      <p:sp>
        <p:nvSpPr>
          <p:cNvPr id="9" name="object 6"/>
          <p:cNvSpPr/>
          <p:nvPr/>
        </p:nvSpPr>
        <p:spPr>
          <a:xfrm>
            <a:off x="2196198" y="3013582"/>
            <a:ext cx="0" cy="248920"/>
          </a:xfrm>
          <a:custGeom>
            <a:avLst/>
            <a:gdLst/>
            <a:ahLst/>
            <a:cxnLst/>
            <a:rect l="l" t="t" r="r" b="b"/>
            <a:pathLst>
              <a:path h="248920">
                <a:moveTo>
                  <a:pt x="0" y="0"/>
                </a:moveTo>
                <a:lnTo>
                  <a:pt x="0" y="248793"/>
                </a:lnTo>
              </a:path>
            </a:pathLst>
          </a:custGeom>
          <a:ln w="9525">
            <a:solidFill>
              <a:srgbClr val="FDB913"/>
            </a:solidFill>
          </a:ln>
        </p:spPr>
        <p:txBody>
          <a:bodyPr wrap="square" lIns="0" tIns="0" rIns="0" bIns="0" rtlCol="0">
            <a:spAutoFit/>
          </a:bodyPr>
          <a:lstStyle/>
          <a:p>
            <a:endParaRPr/>
          </a:p>
        </p:txBody>
      </p:sp>
      <p:sp>
        <p:nvSpPr>
          <p:cNvPr id="14" name="object 11"/>
          <p:cNvSpPr txBox="1"/>
          <p:nvPr/>
        </p:nvSpPr>
        <p:spPr>
          <a:xfrm>
            <a:off x="1752600" y="2538016"/>
            <a:ext cx="914400" cy="205184"/>
          </a:xfrm>
          <a:prstGeom prst="rect">
            <a:avLst/>
          </a:prstGeom>
        </p:spPr>
        <p:txBody>
          <a:bodyPr vert="horz" wrap="square" lIns="0" tIns="0" rIns="0" bIns="0" rtlCol="0">
            <a:spAutoFit/>
          </a:bodyPr>
          <a:lstStyle/>
          <a:p>
            <a:pPr marL="12700" marR="6350" indent="266065">
              <a:lnSpc>
                <a:spcPts val="1600"/>
              </a:lnSpc>
            </a:pPr>
            <a:r>
              <a:rPr lang="en-US" sz="1400" dirty="0" smtClean="0">
                <a:solidFill>
                  <a:srgbClr val="767661"/>
                </a:solidFill>
                <a:latin typeface="Arial"/>
                <a:cs typeface="Arial"/>
              </a:rPr>
              <a:t>YES</a:t>
            </a:r>
            <a:endParaRPr sz="1400" dirty="0">
              <a:latin typeface="Arial"/>
              <a:cs typeface="Arial"/>
            </a:endParaRPr>
          </a:p>
        </p:txBody>
      </p:sp>
      <p:sp>
        <p:nvSpPr>
          <p:cNvPr id="15" name="object 12"/>
          <p:cNvSpPr/>
          <p:nvPr/>
        </p:nvSpPr>
        <p:spPr>
          <a:xfrm>
            <a:off x="857250" y="2341117"/>
            <a:ext cx="2740660" cy="672465"/>
          </a:xfrm>
          <a:custGeom>
            <a:avLst/>
            <a:gdLst/>
            <a:ahLst/>
            <a:cxnLst/>
            <a:rect l="l" t="t" r="r" b="b"/>
            <a:pathLst>
              <a:path w="2740660" h="672464">
                <a:moveTo>
                  <a:pt x="0" y="672084"/>
                </a:moveTo>
                <a:lnTo>
                  <a:pt x="2740240" y="672084"/>
                </a:lnTo>
                <a:lnTo>
                  <a:pt x="2740240" y="0"/>
                </a:lnTo>
                <a:lnTo>
                  <a:pt x="0" y="0"/>
                </a:lnTo>
                <a:lnTo>
                  <a:pt x="0" y="672084"/>
                </a:lnTo>
                <a:close/>
              </a:path>
            </a:pathLst>
          </a:custGeom>
          <a:ln w="19050">
            <a:solidFill>
              <a:srgbClr val="FDB913"/>
            </a:solidFill>
          </a:ln>
        </p:spPr>
        <p:txBody>
          <a:bodyPr wrap="square" lIns="0" tIns="0" rIns="0" bIns="0" rtlCol="0">
            <a:spAutoFit/>
          </a:bodyPr>
          <a:lstStyle/>
          <a:p>
            <a:endParaRPr/>
          </a:p>
        </p:txBody>
      </p:sp>
      <p:sp>
        <p:nvSpPr>
          <p:cNvPr id="17" name="object 14"/>
          <p:cNvSpPr txBox="1"/>
          <p:nvPr/>
        </p:nvSpPr>
        <p:spPr>
          <a:xfrm>
            <a:off x="1281073" y="3458129"/>
            <a:ext cx="1873885" cy="205184"/>
          </a:xfrm>
          <a:prstGeom prst="rect">
            <a:avLst/>
          </a:prstGeom>
        </p:spPr>
        <p:txBody>
          <a:bodyPr vert="horz" wrap="square" lIns="0" tIns="0" rIns="0" bIns="0" rtlCol="0">
            <a:spAutoFit/>
          </a:bodyPr>
          <a:lstStyle/>
          <a:p>
            <a:pPr marL="12700" marR="6350" indent="17145" algn="ctr">
              <a:lnSpc>
                <a:spcPts val="1600"/>
              </a:lnSpc>
            </a:pPr>
            <a:r>
              <a:rPr lang="en-US" sz="1400" spc="-5" dirty="0" smtClean="0">
                <a:solidFill>
                  <a:srgbClr val="767661"/>
                </a:solidFill>
                <a:latin typeface="Arial"/>
                <a:cs typeface="Arial"/>
              </a:rPr>
              <a:t>NO</a:t>
            </a:r>
            <a:endParaRPr sz="1400" dirty="0">
              <a:latin typeface="Arial"/>
              <a:cs typeface="Arial"/>
            </a:endParaRPr>
          </a:p>
        </p:txBody>
      </p:sp>
      <p:sp>
        <p:nvSpPr>
          <p:cNvPr id="18" name="object 15"/>
          <p:cNvSpPr/>
          <p:nvPr/>
        </p:nvSpPr>
        <p:spPr>
          <a:xfrm>
            <a:off x="861683" y="3262502"/>
            <a:ext cx="2740660" cy="672465"/>
          </a:xfrm>
          <a:custGeom>
            <a:avLst/>
            <a:gdLst/>
            <a:ahLst/>
            <a:cxnLst/>
            <a:rect l="l" t="t" r="r" b="b"/>
            <a:pathLst>
              <a:path w="2740660" h="672464">
                <a:moveTo>
                  <a:pt x="0" y="672084"/>
                </a:moveTo>
                <a:lnTo>
                  <a:pt x="2740240" y="672084"/>
                </a:lnTo>
                <a:lnTo>
                  <a:pt x="2740240" y="0"/>
                </a:lnTo>
                <a:lnTo>
                  <a:pt x="0" y="0"/>
                </a:lnTo>
                <a:lnTo>
                  <a:pt x="0" y="672084"/>
                </a:lnTo>
                <a:close/>
              </a:path>
            </a:pathLst>
          </a:custGeom>
          <a:ln w="19050">
            <a:solidFill>
              <a:srgbClr val="FDB913"/>
            </a:solidFill>
          </a:ln>
        </p:spPr>
        <p:txBody>
          <a:bodyPr wrap="square" lIns="0" tIns="0" rIns="0" bIns="0" rtlCol="0">
            <a:spAutoFit/>
          </a:bodyPr>
          <a:lstStyle/>
          <a:p>
            <a:endParaRPr/>
          </a:p>
        </p:txBody>
      </p:sp>
      <p:sp>
        <p:nvSpPr>
          <p:cNvPr id="19" name="object 16"/>
          <p:cNvSpPr/>
          <p:nvPr/>
        </p:nvSpPr>
        <p:spPr>
          <a:xfrm>
            <a:off x="838200" y="990600"/>
            <a:ext cx="2759710" cy="1134110"/>
          </a:xfrm>
          <a:custGeom>
            <a:avLst/>
            <a:gdLst/>
            <a:ahLst/>
            <a:cxnLst/>
            <a:rect l="l" t="t" r="r" b="b"/>
            <a:pathLst>
              <a:path w="2759710" h="1134110">
                <a:moveTo>
                  <a:pt x="0" y="1133855"/>
                </a:moveTo>
                <a:lnTo>
                  <a:pt x="2759290" y="1133855"/>
                </a:lnTo>
                <a:lnTo>
                  <a:pt x="2759290" y="0"/>
                </a:lnTo>
                <a:lnTo>
                  <a:pt x="0" y="0"/>
                </a:lnTo>
                <a:lnTo>
                  <a:pt x="0" y="1133855"/>
                </a:lnTo>
                <a:close/>
              </a:path>
            </a:pathLst>
          </a:custGeom>
          <a:solidFill>
            <a:srgbClr val="FDB913"/>
          </a:solidFill>
        </p:spPr>
        <p:txBody>
          <a:bodyPr wrap="square" lIns="0" tIns="0" rIns="0" bIns="0" rtlCol="0">
            <a:spAutoFit/>
          </a:bodyPr>
          <a:lstStyle/>
          <a:p>
            <a:endParaRPr/>
          </a:p>
        </p:txBody>
      </p:sp>
      <p:sp>
        <p:nvSpPr>
          <p:cNvPr id="20" name="object 17"/>
          <p:cNvSpPr txBox="1"/>
          <p:nvPr/>
        </p:nvSpPr>
        <p:spPr>
          <a:xfrm>
            <a:off x="1212830" y="1095990"/>
            <a:ext cx="2010370" cy="923330"/>
          </a:xfrm>
          <a:prstGeom prst="rect">
            <a:avLst/>
          </a:prstGeom>
        </p:spPr>
        <p:txBody>
          <a:bodyPr vert="horz" wrap="square" lIns="0" tIns="0" rIns="0" bIns="0" rtlCol="0">
            <a:spAutoFit/>
          </a:bodyPr>
          <a:lstStyle/>
          <a:p>
            <a:pPr marL="12700" marR="6350" indent="67945" algn="ctr">
              <a:lnSpc>
                <a:spcPct val="100000"/>
              </a:lnSpc>
            </a:pPr>
            <a:r>
              <a:rPr lang="en-US" sz="2000" dirty="0" smtClean="0">
                <a:solidFill>
                  <a:srgbClr val="FFFFFF"/>
                </a:solidFill>
                <a:latin typeface="Arial"/>
                <a:cs typeface="Arial"/>
              </a:rPr>
              <a:t>Is the Agreement itself legally binding</a:t>
            </a:r>
            <a:r>
              <a:rPr sz="2000" dirty="0" smtClean="0">
                <a:solidFill>
                  <a:srgbClr val="FFFFFF"/>
                </a:solidFill>
                <a:latin typeface="Arial"/>
                <a:cs typeface="Arial"/>
              </a:rPr>
              <a:t>?</a:t>
            </a:r>
            <a:endParaRPr sz="2000" dirty="0">
              <a:latin typeface="Arial"/>
              <a:cs typeface="Arial"/>
            </a:endParaRPr>
          </a:p>
        </p:txBody>
      </p:sp>
      <p:sp>
        <p:nvSpPr>
          <p:cNvPr id="22" name="object 19"/>
          <p:cNvSpPr txBox="1"/>
          <p:nvPr/>
        </p:nvSpPr>
        <p:spPr>
          <a:xfrm>
            <a:off x="1047573" y="5232172"/>
            <a:ext cx="1578610" cy="619760"/>
          </a:xfrm>
          <a:prstGeom prst="rect">
            <a:avLst/>
          </a:prstGeom>
        </p:spPr>
        <p:txBody>
          <a:bodyPr vert="horz" wrap="square" lIns="0" tIns="0" rIns="0" bIns="0" rtlCol="0">
            <a:spAutoFit/>
          </a:bodyPr>
          <a:lstStyle/>
          <a:p>
            <a:pPr marL="89535" marR="6350" indent="-77470">
              <a:lnSpc>
                <a:spcPct val="100000"/>
              </a:lnSpc>
            </a:pPr>
            <a:r>
              <a:rPr sz="2000" spc="-5" dirty="0">
                <a:solidFill>
                  <a:srgbClr val="FFFFFF"/>
                </a:solidFill>
                <a:latin typeface="Arial"/>
                <a:cs typeface="Arial"/>
              </a:rPr>
              <a:t>Ho</a:t>
            </a:r>
            <a:r>
              <a:rPr sz="2000" dirty="0">
                <a:solidFill>
                  <a:srgbClr val="FFFFFF"/>
                </a:solidFill>
                <a:latin typeface="Arial"/>
                <a:cs typeface="Arial"/>
              </a:rPr>
              <a:t>w to spend the funding?</a:t>
            </a:r>
            <a:endParaRPr sz="2000" dirty="0">
              <a:latin typeface="Arial"/>
              <a:cs typeface="Arial"/>
            </a:endParaRPr>
          </a:p>
        </p:txBody>
      </p:sp>
      <p:sp>
        <p:nvSpPr>
          <p:cNvPr id="23" name="object 20"/>
          <p:cNvSpPr/>
          <p:nvPr/>
        </p:nvSpPr>
        <p:spPr>
          <a:xfrm>
            <a:off x="5290337" y="990600"/>
            <a:ext cx="2759710" cy="1134110"/>
          </a:xfrm>
          <a:custGeom>
            <a:avLst/>
            <a:gdLst/>
            <a:ahLst/>
            <a:cxnLst/>
            <a:rect l="l" t="t" r="r" b="b"/>
            <a:pathLst>
              <a:path w="2759709" h="1134110">
                <a:moveTo>
                  <a:pt x="0" y="1133855"/>
                </a:moveTo>
                <a:lnTo>
                  <a:pt x="2759290" y="1133855"/>
                </a:lnTo>
                <a:lnTo>
                  <a:pt x="2759290" y="0"/>
                </a:lnTo>
                <a:lnTo>
                  <a:pt x="0" y="0"/>
                </a:lnTo>
                <a:lnTo>
                  <a:pt x="0" y="1133855"/>
                </a:lnTo>
                <a:close/>
              </a:path>
            </a:pathLst>
          </a:custGeom>
          <a:solidFill>
            <a:srgbClr val="FDB913"/>
          </a:solidFill>
        </p:spPr>
        <p:txBody>
          <a:bodyPr wrap="square" lIns="0" tIns="0" rIns="0" bIns="0" rtlCol="0">
            <a:spAutoFit/>
          </a:bodyPr>
          <a:lstStyle/>
          <a:p>
            <a:endParaRPr/>
          </a:p>
        </p:txBody>
      </p:sp>
      <p:sp>
        <p:nvSpPr>
          <p:cNvPr id="24" name="object 21"/>
          <p:cNvSpPr txBox="1"/>
          <p:nvPr/>
        </p:nvSpPr>
        <p:spPr>
          <a:xfrm>
            <a:off x="5486400" y="1213245"/>
            <a:ext cx="2362200" cy="615553"/>
          </a:xfrm>
          <a:prstGeom prst="rect">
            <a:avLst/>
          </a:prstGeom>
        </p:spPr>
        <p:txBody>
          <a:bodyPr vert="horz" wrap="square" lIns="0" tIns="0" rIns="0" bIns="0" rtlCol="0">
            <a:spAutoFit/>
          </a:bodyPr>
          <a:lstStyle/>
          <a:p>
            <a:pPr marL="12700" marR="6350" algn="ctr">
              <a:lnSpc>
                <a:spcPct val="100000"/>
              </a:lnSpc>
            </a:pPr>
            <a:r>
              <a:rPr lang="en-US" sz="2000" dirty="0" smtClean="0">
                <a:solidFill>
                  <a:srgbClr val="FFFFFF"/>
                </a:solidFill>
                <a:latin typeface="Arial"/>
                <a:cs typeface="Arial"/>
              </a:rPr>
              <a:t>Provisions within the Agreement</a:t>
            </a:r>
            <a:r>
              <a:rPr sz="2000" dirty="0" smtClean="0">
                <a:solidFill>
                  <a:srgbClr val="FFFFFF"/>
                </a:solidFill>
                <a:latin typeface="Arial"/>
                <a:cs typeface="Arial"/>
              </a:rPr>
              <a:t>?</a:t>
            </a:r>
            <a:endParaRPr sz="2000" dirty="0">
              <a:latin typeface="Arial"/>
              <a:cs typeface="Arial"/>
            </a:endParaRPr>
          </a:p>
        </p:txBody>
      </p:sp>
      <p:sp>
        <p:nvSpPr>
          <p:cNvPr id="28" name="object 25"/>
          <p:cNvSpPr txBox="1"/>
          <p:nvPr/>
        </p:nvSpPr>
        <p:spPr>
          <a:xfrm>
            <a:off x="10148252" y="-1232644"/>
            <a:ext cx="1221105" cy="367030"/>
          </a:xfrm>
          <a:prstGeom prst="rect">
            <a:avLst/>
          </a:prstGeom>
        </p:spPr>
        <p:txBody>
          <a:bodyPr vert="horz" wrap="square" lIns="0" tIns="0" rIns="0" bIns="0" rtlCol="0">
            <a:spAutoFit/>
          </a:bodyPr>
          <a:lstStyle/>
          <a:p>
            <a:pPr marL="249554" marR="6350" indent="-237490">
              <a:lnSpc>
                <a:spcPts val="1400"/>
              </a:lnSpc>
            </a:pPr>
            <a:r>
              <a:rPr sz="1400" spc="-5" dirty="0">
                <a:solidFill>
                  <a:srgbClr val="767661"/>
                </a:solidFill>
                <a:latin typeface="Arial"/>
                <a:cs typeface="Arial"/>
              </a:rPr>
              <a:t>onl</a:t>
            </a:r>
            <a:r>
              <a:rPr sz="1400" dirty="0">
                <a:solidFill>
                  <a:srgbClr val="767661"/>
                </a:solidFill>
                <a:latin typeface="Arial"/>
                <a:cs typeface="Arial"/>
              </a:rPr>
              <a:t>y </a:t>
            </a:r>
            <a:r>
              <a:rPr sz="1400" spc="-5" dirty="0">
                <a:solidFill>
                  <a:srgbClr val="767661"/>
                </a:solidFill>
                <a:latin typeface="Arial"/>
                <a:cs typeface="Arial"/>
              </a:rPr>
              <a:t>developed </a:t>
            </a:r>
            <a:r>
              <a:rPr sz="1400" dirty="0">
                <a:solidFill>
                  <a:srgbClr val="767661"/>
                </a:solidFill>
                <a:latin typeface="Arial"/>
                <a:cs typeface="Arial"/>
              </a:rPr>
              <a:t>countries</a:t>
            </a:r>
            <a:endParaRPr sz="1400" dirty="0">
              <a:latin typeface="Arial"/>
              <a:cs typeface="Arial"/>
            </a:endParaRPr>
          </a:p>
        </p:txBody>
      </p:sp>
      <p:grpSp>
        <p:nvGrpSpPr>
          <p:cNvPr id="49" name="Group 48"/>
          <p:cNvGrpSpPr/>
          <p:nvPr/>
        </p:nvGrpSpPr>
        <p:grpSpPr>
          <a:xfrm>
            <a:off x="6126464" y="2423171"/>
            <a:ext cx="1274710" cy="1593216"/>
            <a:chOff x="9976703" y="898796"/>
            <a:chExt cx="1444866" cy="1593216"/>
          </a:xfrm>
        </p:grpSpPr>
        <p:sp>
          <p:nvSpPr>
            <p:cNvPr id="37" name="object 34"/>
            <p:cNvSpPr/>
            <p:nvPr/>
          </p:nvSpPr>
          <p:spPr>
            <a:xfrm>
              <a:off x="9976944" y="898797"/>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solidFill>
              <a:srgbClr val="FFFFFF"/>
            </a:solidFill>
          </p:spPr>
          <p:txBody>
            <a:bodyPr wrap="square" lIns="0" tIns="0" rIns="0" bIns="0" rtlCol="0">
              <a:spAutoFit/>
            </a:bodyPr>
            <a:lstStyle/>
            <a:p>
              <a:endParaRPr/>
            </a:p>
          </p:txBody>
        </p:sp>
        <p:sp>
          <p:nvSpPr>
            <p:cNvPr id="39" name="object 36"/>
            <p:cNvSpPr/>
            <p:nvPr/>
          </p:nvSpPr>
          <p:spPr>
            <a:xfrm>
              <a:off x="9976703" y="898796"/>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ln w="19050">
              <a:solidFill>
                <a:srgbClr val="FDB913"/>
              </a:solidFill>
            </a:ln>
          </p:spPr>
          <p:txBody>
            <a:bodyPr wrap="square" lIns="0" tIns="0" rIns="0" bIns="0" rtlCol="0">
              <a:spAutoFit/>
            </a:bodyPr>
            <a:lstStyle/>
            <a:p>
              <a:endParaRPr/>
            </a:p>
          </p:txBody>
        </p:sp>
      </p:grpSp>
      <p:sp>
        <p:nvSpPr>
          <p:cNvPr id="42" name="object 39"/>
          <p:cNvSpPr/>
          <p:nvPr/>
        </p:nvSpPr>
        <p:spPr>
          <a:xfrm>
            <a:off x="5290338" y="2265119"/>
            <a:ext cx="2759710" cy="158053"/>
          </a:xfrm>
          <a:custGeom>
            <a:avLst/>
            <a:gdLst/>
            <a:ahLst/>
            <a:cxnLst/>
            <a:rect l="l" t="t" r="r" b="b"/>
            <a:pathLst>
              <a:path w="3363595" h="103505">
                <a:moveTo>
                  <a:pt x="0" y="103124"/>
                </a:moveTo>
                <a:lnTo>
                  <a:pt x="0" y="0"/>
                </a:lnTo>
                <a:lnTo>
                  <a:pt x="3363277" y="0"/>
                </a:lnTo>
                <a:lnTo>
                  <a:pt x="3363277" y="103124"/>
                </a:lnTo>
              </a:path>
            </a:pathLst>
          </a:custGeom>
          <a:ln w="9525">
            <a:solidFill>
              <a:srgbClr val="FDB913"/>
            </a:solidFill>
          </a:ln>
        </p:spPr>
        <p:txBody>
          <a:bodyPr wrap="square" lIns="0" tIns="0" rIns="0" bIns="0" rtlCol="0">
            <a:spAutoFit/>
          </a:bodyPr>
          <a:lstStyle/>
          <a:p>
            <a:endParaRPr/>
          </a:p>
        </p:txBody>
      </p:sp>
      <p:sp>
        <p:nvSpPr>
          <p:cNvPr id="50" name="Title 1"/>
          <p:cNvSpPr txBox="1">
            <a:spLocks/>
          </p:cNvSpPr>
          <p:nvPr/>
        </p:nvSpPr>
        <p:spPr>
          <a:xfrm>
            <a:off x="440597" y="139350"/>
            <a:ext cx="7772400" cy="838937"/>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200" b="0" i="0" kern="1200">
                <a:solidFill>
                  <a:schemeClr val="accent4"/>
                </a:solidFill>
                <a:latin typeface="Arial MT Cn Lt"/>
                <a:ea typeface="+mj-ea"/>
                <a:cs typeface="Arial MT Cn Lt"/>
              </a:defRPr>
            </a:lvl1pPr>
          </a:lstStyle>
          <a:p>
            <a:r>
              <a:rPr lang="en-US" sz="3600" dirty="0" smtClean="0">
                <a:solidFill>
                  <a:srgbClr val="007A4D"/>
                </a:solidFill>
              </a:rPr>
              <a:t>CHOICES ON LEGAL FORM: ADAPTATION</a:t>
            </a:r>
            <a:endParaRPr lang="en-US" sz="3600" dirty="0">
              <a:solidFill>
                <a:srgbClr val="007A4D"/>
              </a:solidFill>
            </a:endParaRPr>
          </a:p>
        </p:txBody>
      </p:sp>
      <p:grpSp>
        <p:nvGrpSpPr>
          <p:cNvPr id="51" name="Group 50"/>
          <p:cNvGrpSpPr/>
          <p:nvPr/>
        </p:nvGrpSpPr>
        <p:grpSpPr>
          <a:xfrm>
            <a:off x="7518373" y="2423170"/>
            <a:ext cx="1261987" cy="1593216"/>
            <a:chOff x="9976703" y="898796"/>
            <a:chExt cx="1444866" cy="1593216"/>
          </a:xfrm>
        </p:grpSpPr>
        <p:sp>
          <p:nvSpPr>
            <p:cNvPr id="52" name="object 34"/>
            <p:cNvSpPr/>
            <p:nvPr/>
          </p:nvSpPr>
          <p:spPr>
            <a:xfrm>
              <a:off x="9976944" y="898797"/>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solidFill>
              <a:srgbClr val="FFFFFF"/>
            </a:solidFill>
          </p:spPr>
          <p:txBody>
            <a:bodyPr wrap="square" lIns="0" tIns="0" rIns="0" bIns="0" rtlCol="0">
              <a:spAutoFit/>
            </a:bodyPr>
            <a:lstStyle/>
            <a:p>
              <a:endParaRPr/>
            </a:p>
          </p:txBody>
        </p:sp>
        <p:sp>
          <p:nvSpPr>
            <p:cNvPr id="53" name="object 36"/>
            <p:cNvSpPr/>
            <p:nvPr/>
          </p:nvSpPr>
          <p:spPr>
            <a:xfrm>
              <a:off x="9976703" y="898796"/>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ln w="19050">
              <a:solidFill>
                <a:srgbClr val="FDB913"/>
              </a:solidFill>
            </a:ln>
          </p:spPr>
          <p:txBody>
            <a:bodyPr wrap="square" lIns="0" tIns="0" rIns="0" bIns="0" rtlCol="0">
              <a:spAutoFit/>
            </a:bodyPr>
            <a:lstStyle/>
            <a:p>
              <a:endParaRPr/>
            </a:p>
          </p:txBody>
        </p:sp>
      </p:grpSp>
      <p:sp>
        <p:nvSpPr>
          <p:cNvPr id="55" name="bk object 18"/>
          <p:cNvSpPr/>
          <p:nvPr/>
        </p:nvSpPr>
        <p:spPr>
          <a:xfrm>
            <a:off x="5243873" y="1497054"/>
            <a:ext cx="61314" cy="50974"/>
          </a:xfrm>
          <a:custGeom>
            <a:avLst/>
            <a:gdLst/>
            <a:ahLst/>
            <a:cxnLst/>
            <a:rect l="l" t="t" r="r" b="b"/>
            <a:pathLst>
              <a:path w="76200" h="55880">
                <a:moveTo>
                  <a:pt x="0" y="0"/>
                </a:moveTo>
                <a:lnTo>
                  <a:pt x="20523" y="27647"/>
                </a:lnTo>
                <a:lnTo>
                  <a:pt x="0" y="55295"/>
                </a:lnTo>
                <a:lnTo>
                  <a:pt x="75971" y="27647"/>
                </a:lnTo>
                <a:lnTo>
                  <a:pt x="0" y="0"/>
                </a:lnTo>
                <a:close/>
              </a:path>
            </a:pathLst>
          </a:custGeom>
          <a:solidFill>
            <a:srgbClr val="767661"/>
          </a:solidFill>
        </p:spPr>
        <p:txBody>
          <a:bodyPr wrap="square" lIns="0" tIns="0" rIns="0" bIns="0" rtlCol="0">
            <a:spAutoFit/>
          </a:bodyPr>
          <a:lstStyle/>
          <a:p>
            <a:endParaRPr/>
          </a:p>
        </p:txBody>
      </p:sp>
      <p:cxnSp>
        <p:nvCxnSpPr>
          <p:cNvPr id="61" name="Straight Connector 60"/>
          <p:cNvCxnSpPr/>
          <p:nvPr/>
        </p:nvCxnSpPr>
        <p:spPr>
          <a:xfrm>
            <a:off x="4580965" y="1521023"/>
            <a:ext cx="676835" cy="1"/>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a:off x="4580965" y="1524000"/>
            <a:ext cx="14483" cy="1116608"/>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flipH="1">
            <a:off x="3612393" y="2640608"/>
            <a:ext cx="983055" cy="0"/>
          </a:xfrm>
          <a:prstGeom prst="line">
            <a:avLst/>
          </a:prstGeom>
          <a:ln w="3175"/>
          <a:effectLst/>
        </p:spPr>
        <p:style>
          <a:lnRef idx="2">
            <a:schemeClr val="dk1"/>
          </a:lnRef>
          <a:fillRef idx="0">
            <a:schemeClr val="dk1"/>
          </a:fillRef>
          <a:effectRef idx="1">
            <a:schemeClr val="dk1"/>
          </a:effectRef>
          <a:fontRef idx="minor">
            <a:schemeClr val="tx1"/>
          </a:fontRef>
        </p:style>
      </p:cxnSp>
      <p:sp>
        <p:nvSpPr>
          <p:cNvPr id="57" name="object 19"/>
          <p:cNvSpPr txBox="1"/>
          <p:nvPr/>
        </p:nvSpPr>
        <p:spPr>
          <a:xfrm>
            <a:off x="1047573" y="5052340"/>
            <a:ext cx="1578610" cy="615553"/>
          </a:xfrm>
          <a:prstGeom prst="rect">
            <a:avLst/>
          </a:prstGeom>
        </p:spPr>
        <p:txBody>
          <a:bodyPr vert="horz" wrap="square" lIns="0" tIns="0" rIns="0" bIns="0" rtlCol="0">
            <a:spAutoFit/>
          </a:bodyPr>
          <a:lstStyle/>
          <a:p>
            <a:pPr marL="89535" marR="6350" indent="-77470" algn="ctr">
              <a:lnSpc>
                <a:spcPct val="100000"/>
              </a:lnSpc>
            </a:pPr>
            <a:r>
              <a:rPr lang="en-US" sz="2000" spc="-5" dirty="0" smtClean="0">
                <a:solidFill>
                  <a:srgbClr val="FFFFFF"/>
                </a:solidFill>
                <a:latin typeface="Arial"/>
                <a:cs typeface="Arial"/>
              </a:rPr>
              <a:t>What kind of goal</a:t>
            </a:r>
            <a:r>
              <a:rPr sz="2000" dirty="0" smtClean="0">
                <a:solidFill>
                  <a:srgbClr val="FFFFFF"/>
                </a:solidFill>
                <a:latin typeface="Arial"/>
                <a:cs typeface="Arial"/>
              </a:rPr>
              <a:t>?</a:t>
            </a:r>
            <a:endParaRPr sz="2000" dirty="0">
              <a:latin typeface="Arial"/>
              <a:cs typeface="Arial"/>
            </a:endParaRPr>
          </a:p>
        </p:txBody>
      </p:sp>
      <p:sp>
        <p:nvSpPr>
          <p:cNvPr id="35" name="object 35"/>
          <p:cNvSpPr txBox="1"/>
          <p:nvPr/>
        </p:nvSpPr>
        <p:spPr>
          <a:xfrm>
            <a:off x="6217902" y="2788927"/>
            <a:ext cx="1112520" cy="897682"/>
          </a:xfrm>
          <a:prstGeom prst="rect">
            <a:avLst/>
          </a:prstGeom>
        </p:spPr>
        <p:txBody>
          <a:bodyPr vert="horz" wrap="square" lIns="0" tIns="0" rIns="0" bIns="0" rtlCol="0">
            <a:spAutoFit/>
          </a:bodyPr>
          <a:lstStyle/>
          <a:p>
            <a:pPr marL="12700" marR="6350" algn="ctr">
              <a:lnSpc>
                <a:spcPts val="1400"/>
              </a:lnSpc>
            </a:pPr>
            <a:r>
              <a:rPr lang="en-US" sz="1400" spc="-5" dirty="0">
                <a:solidFill>
                  <a:srgbClr val="767661"/>
                </a:solidFill>
                <a:latin typeface="Arial"/>
                <a:cs typeface="Arial"/>
              </a:rPr>
              <a:t>L</a:t>
            </a:r>
            <a:r>
              <a:rPr lang="en-US" sz="1400" spc="-5" dirty="0" smtClean="0">
                <a:solidFill>
                  <a:srgbClr val="767661"/>
                </a:solidFill>
                <a:latin typeface="Arial"/>
                <a:cs typeface="Arial"/>
              </a:rPr>
              <a:t>egally binding </a:t>
            </a:r>
            <a:r>
              <a:rPr lang="en-US" sz="1400" spc="-5" dirty="0">
                <a:solidFill>
                  <a:srgbClr val="767661"/>
                </a:solidFill>
                <a:latin typeface="Arial"/>
                <a:cs typeface="Arial"/>
              </a:rPr>
              <a:t>conduct </a:t>
            </a:r>
            <a:r>
              <a:rPr lang="en-US" sz="1400" spc="-5" dirty="0" smtClean="0">
                <a:solidFill>
                  <a:srgbClr val="767661"/>
                </a:solidFill>
                <a:latin typeface="Arial"/>
                <a:cs typeface="Arial"/>
              </a:rPr>
              <a:t>e.g. ‘shall implement’</a:t>
            </a:r>
            <a:endParaRPr sz="1400" dirty="0">
              <a:latin typeface="Arial"/>
              <a:cs typeface="Arial"/>
            </a:endParaRPr>
          </a:p>
        </p:txBody>
      </p:sp>
      <p:sp>
        <p:nvSpPr>
          <p:cNvPr id="38" name="object 30"/>
          <p:cNvSpPr txBox="1"/>
          <p:nvPr/>
        </p:nvSpPr>
        <p:spPr>
          <a:xfrm>
            <a:off x="7582177" y="2704267"/>
            <a:ext cx="1160460" cy="1072986"/>
          </a:xfrm>
          <a:prstGeom prst="rect">
            <a:avLst/>
          </a:prstGeom>
        </p:spPr>
        <p:txBody>
          <a:bodyPr vert="horz" wrap="square" lIns="0" tIns="0" rIns="0" bIns="0" rtlCol="0">
            <a:spAutoFit/>
          </a:bodyPr>
          <a:lstStyle/>
          <a:p>
            <a:pPr marL="12700" marR="6350" indent="-635" algn="ctr">
              <a:lnSpc>
                <a:spcPct val="83300"/>
              </a:lnSpc>
            </a:pPr>
            <a:r>
              <a:rPr lang="en-US" sz="1400" spc="-5" dirty="0">
                <a:solidFill>
                  <a:srgbClr val="767661"/>
                </a:solidFill>
                <a:latin typeface="Arial"/>
                <a:cs typeface="Arial"/>
              </a:rPr>
              <a:t>L</a:t>
            </a:r>
            <a:r>
              <a:rPr lang="en-US" sz="1400" spc="-5" dirty="0" smtClean="0">
                <a:solidFill>
                  <a:srgbClr val="767661"/>
                </a:solidFill>
                <a:latin typeface="Arial"/>
                <a:cs typeface="Arial"/>
              </a:rPr>
              <a:t>egally binding procedures e.g. shall maintain, review, update</a:t>
            </a:r>
            <a:endParaRPr sz="1400" dirty="0">
              <a:latin typeface="Arial"/>
              <a:cs typeface="Arial"/>
            </a:endParaRPr>
          </a:p>
        </p:txBody>
      </p:sp>
      <p:grpSp>
        <p:nvGrpSpPr>
          <p:cNvPr id="34" name="Group 33"/>
          <p:cNvGrpSpPr/>
          <p:nvPr/>
        </p:nvGrpSpPr>
        <p:grpSpPr>
          <a:xfrm>
            <a:off x="4754878" y="2423171"/>
            <a:ext cx="1251899" cy="1593216"/>
            <a:chOff x="9976703" y="898796"/>
            <a:chExt cx="1444866" cy="1593216"/>
          </a:xfrm>
        </p:grpSpPr>
        <p:sp>
          <p:nvSpPr>
            <p:cNvPr id="36" name="object 34"/>
            <p:cNvSpPr/>
            <p:nvPr/>
          </p:nvSpPr>
          <p:spPr>
            <a:xfrm>
              <a:off x="9976944" y="898797"/>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solidFill>
              <a:srgbClr val="FFFFFF"/>
            </a:solidFill>
          </p:spPr>
          <p:txBody>
            <a:bodyPr wrap="square" lIns="0" tIns="0" rIns="0" bIns="0" rtlCol="0">
              <a:spAutoFit/>
            </a:bodyPr>
            <a:lstStyle/>
            <a:p>
              <a:endParaRPr/>
            </a:p>
          </p:txBody>
        </p:sp>
        <p:sp>
          <p:nvSpPr>
            <p:cNvPr id="40" name="object 36"/>
            <p:cNvSpPr/>
            <p:nvPr/>
          </p:nvSpPr>
          <p:spPr>
            <a:xfrm>
              <a:off x="9976703" y="898796"/>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ln w="19050">
              <a:solidFill>
                <a:srgbClr val="FDB913"/>
              </a:solidFill>
            </a:ln>
          </p:spPr>
          <p:txBody>
            <a:bodyPr wrap="square" lIns="0" tIns="0" rIns="0" bIns="0" rtlCol="0">
              <a:spAutoFit/>
            </a:bodyPr>
            <a:lstStyle/>
            <a:p>
              <a:endParaRPr/>
            </a:p>
          </p:txBody>
        </p:sp>
      </p:grpSp>
      <p:sp>
        <p:nvSpPr>
          <p:cNvPr id="41" name="object 30"/>
          <p:cNvSpPr txBox="1"/>
          <p:nvPr/>
        </p:nvSpPr>
        <p:spPr>
          <a:xfrm>
            <a:off x="4800702" y="2793508"/>
            <a:ext cx="1160460" cy="894156"/>
          </a:xfrm>
          <a:prstGeom prst="rect">
            <a:avLst/>
          </a:prstGeom>
        </p:spPr>
        <p:txBody>
          <a:bodyPr vert="horz" wrap="square" lIns="0" tIns="0" rIns="0" bIns="0" rtlCol="0">
            <a:spAutoFit/>
          </a:bodyPr>
          <a:lstStyle/>
          <a:p>
            <a:pPr marL="12700" marR="6350" indent="-635" algn="ctr">
              <a:lnSpc>
                <a:spcPct val="83300"/>
              </a:lnSpc>
            </a:pPr>
            <a:r>
              <a:rPr lang="en-US" sz="1400" spc="-5" dirty="0">
                <a:solidFill>
                  <a:srgbClr val="767661"/>
                </a:solidFill>
                <a:latin typeface="Arial"/>
                <a:cs typeface="Arial"/>
              </a:rPr>
              <a:t>L</a:t>
            </a:r>
            <a:r>
              <a:rPr lang="en-US" sz="1400" spc="-5" dirty="0" smtClean="0">
                <a:solidFill>
                  <a:srgbClr val="767661"/>
                </a:solidFill>
                <a:latin typeface="Arial"/>
                <a:cs typeface="Arial"/>
              </a:rPr>
              <a:t>egally binding performance e.g. shall achieve </a:t>
            </a:r>
            <a:endParaRPr sz="1400" dirty="0">
              <a:latin typeface="Arial"/>
              <a:cs typeface="Arial"/>
            </a:endParaRPr>
          </a:p>
        </p:txBody>
      </p:sp>
      <p:grpSp>
        <p:nvGrpSpPr>
          <p:cNvPr id="43" name="Group 42"/>
          <p:cNvGrpSpPr/>
          <p:nvPr/>
        </p:nvGrpSpPr>
        <p:grpSpPr>
          <a:xfrm>
            <a:off x="3433258" y="2730065"/>
            <a:ext cx="477520" cy="477520"/>
            <a:chOff x="2958962" y="4067456"/>
            <a:chExt cx="477520" cy="477520"/>
          </a:xfrm>
        </p:grpSpPr>
        <p:sp>
          <p:nvSpPr>
            <p:cNvPr id="44" name="object 22"/>
            <p:cNvSpPr/>
            <p:nvPr/>
          </p:nvSpPr>
          <p:spPr>
            <a:xfrm>
              <a:off x="2958962" y="4067456"/>
              <a:ext cx="477520" cy="477520"/>
            </a:xfrm>
            <a:custGeom>
              <a:avLst/>
              <a:gdLst/>
              <a:ahLst/>
              <a:cxnLst/>
              <a:rect l="l" t="t" r="r" b="b"/>
              <a:pathLst>
                <a:path w="477520"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45" name="object 23"/>
            <p:cNvSpPr/>
            <p:nvPr/>
          </p:nvSpPr>
          <p:spPr>
            <a:xfrm>
              <a:off x="3073537" y="4183383"/>
              <a:ext cx="245745" cy="221615"/>
            </a:xfrm>
            <a:custGeom>
              <a:avLst/>
              <a:gdLst/>
              <a:ahLst/>
              <a:cxnLst/>
              <a:rect l="l" t="t" r="r" b="b"/>
              <a:pathLst>
                <a:path w="245745"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grpSp>
        <p:nvGrpSpPr>
          <p:cNvPr id="46" name="Group 45"/>
          <p:cNvGrpSpPr/>
          <p:nvPr/>
        </p:nvGrpSpPr>
        <p:grpSpPr>
          <a:xfrm>
            <a:off x="8541600" y="3774431"/>
            <a:ext cx="477520" cy="477520"/>
            <a:chOff x="2958962" y="4067456"/>
            <a:chExt cx="477520" cy="477520"/>
          </a:xfrm>
        </p:grpSpPr>
        <p:sp>
          <p:nvSpPr>
            <p:cNvPr id="47" name="object 22"/>
            <p:cNvSpPr/>
            <p:nvPr/>
          </p:nvSpPr>
          <p:spPr>
            <a:xfrm>
              <a:off x="2958962" y="4067456"/>
              <a:ext cx="477520" cy="477520"/>
            </a:xfrm>
            <a:custGeom>
              <a:avLst/>
              <a:gdLst/>
              <a:ahLst/>
              <a:cxnLst/>
              <a:rect l="l" t="t" r="r" b="b"/>
              <a:pathLst>
                <a:path w="477520"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48" name="object 23"/>
            <p:cNvSpPr/>
            <p:nvPr/>
          </p:nvSpPr>
          <p:spPr>
            <a:xfrm>
              <a:off x="3073537" y="4183383"/>
              <a:ext cx="245745" cy="221615"/>
            </a:xfrm>
            <a:custGeom>
              <a:avLst/>
              <a:gdLst/>
              <a:ahLst/>
              <a:cxnLst/>
              <a:rect l="l" t="t" r="r" b="b"/>
              <a:pathLst>
                <a:path w="245745"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54" name="object 21"/>
          <p:cNvSpPr txBox="1"/>
          <p:nvPr/>
        </p:nvSpPr>
        <p:spPr>
          <a:xfrm>
            <a:off x="914440" y="4709146"/>
            <a:ext cx="2542557" cy="1231106"/>
          </a:xfrm>
          <a:prstGeom prst="rect">
            <a:avLst/>
          </a:prstGeom>
        </p:spPr>
        <p:txBody>
          <a:bodyPr vert="horz" wrap="square" lIns="0" tIns="0" rIns="0" bIns="0" rtlCol="0">
            <a:spAutoFit/>
          </a:bodyPr>
          <a:lstStyle/>
          <a:p>
            <a:pPr marL="12700" marR="6350" algn="ctr">
              <a:lnSpc>
                <a:spcPct val="100000"/>
              </a:lnSpc>
            </a:pPr>
            <a:r>
              <a:rPr lang="en-US" sz="2000" dirty="0" smtClean="0">
                <a:solidFill>
                  <a:srgbClr val="FFFFFF"/>
                </a:solidFill>
                <a:latin typeface="Arial"/>
                <a:cs typeface="Arial"/>
              </a:rPr>
              <a:t>Where are the mitigation commitments located</a:t>
            </a:r>
            <a:r>
              <a:rPr sz="2000" dirty="0" smtClean="0">
                <a:solidFill>
                  <a:srgbClr val="FFFFFF"/>
                </a:solidFill>
                <a:latin typeface="Arial"/>
                <a:cs typeface="Arial"/>
              </a:rPr>
              <a:t>?</a:t>
            </a:r>
            <a:endParaRPr sz="2000" dirty="0">
              <a:latin typeface="Arial"/>
              <a:cs typeface="Arial"/>
            </a:endParaRPr>
          </a:p>
        </p:txBody>
      </p:sp>
      <p:sp>
        <p:nvSpPr>
          <p:cNvPr id="56" name="object 20"/>
          <p:cNvSpPr/>
          <p:nvPr/>
        </p:nvSpPr>
        <p:spPr>
          <a:xfrm>
            <a:off x="914440" y="4617707"/>
            <a:ext cx="2651731" cy="1280146"/>
          </a:xfrm>
          <a:custGeom>
            <a:avLst/>
            <a:gdLst/>
            <a:ahLst/>
            <a:cxnLst/>
            <a:rect l="l" t="t" r="r" b="b"/>
            <a:pathLst>
              <a:path w="2759709" h="1134110">
                <a:moveTo>
                  <a:pt x="0" y="1133855"/>
                </a:moveTo>
                <a:lnTo>
                  <a:pt x="2759290" y="1133855"/>
                </a:lnTo>
                <a:lnTo>
                  <a:pt x="2759290" y="0"/>
                </a:lnTo>
                <a:lnTo>
                  <a:pt x="0" y="0"/>
                </a:lnTo>
                <a:lnTo>
                  <a:pt x="0" y="1133855"/>
                </a:lnTo>
                <a:close/>
              </a:path>
            </a:pathLst>
          </a:custGeom>
          <a:solidFill>
            <a:srgbClr val="FDB913"/>
          </a:solidFill>
        </p:spPr>
        <p:txBody>
          <a:bodyPr wrap="square" lIns="0" tIns="0" rIns="0" bIns="0" rtlCol="0">
            <a:spAutoFit/>
          </a:bodyPr>
          <a:lstStyle/>
          <a:p>
            <a:endParaRPr/>
          </a:p>
        </p:txBody>
      </p:sp>
      <p:sp>
        <p:nvSpPr>
          <p:cNvPr id="58" name="object 21"/>
          <p:cNvSpPr txBox="1"/>
          <p:nvPr/>
        </p:nvSpPr>
        <p:spPr>
          <a:xfrm>
            <a:off x="1071058" y="4794157"/>
            <a:ext cx="2362200" cy="923330"/>
          </a:xfrm>
          <a:prstGeom prst="rect">
            <a:avLst/>
          </a:prstGeom>
        </p:spPr>
        <p:txBody>
          <a:bodyPr vert="horz" wrap="square" lIns="0" tIns="0" rIns="0" bIns="0" rtlCol="0">
            <a:spAutoFit/>
          </a:bodyPr>
          <a:lstStyle/>
          <a:p>
            <a:pPr marL="12700" marR="6350" algn="ctr">
              <a:lnSpc>
                <a:spcPct val="100000"/>
              </a:lnSpc>
            </a:pPr>
            <a:r>
              <a:rPr lang="en-US" sz="2000" dirty="0" smtClean="0">
                <a:solidFill>
                  <a:srgbClr val="FFFFFF"/>
                </a:solidFill>
                <a:latin typeface="Arial"/>
                <a:cs typeface="Arial"/>
              </a:rPr>
              <a:t>Where are the adaptation effort statements located</a:t>
            </a:r>
            <a:r>
              <a:rPr sz="2000" dirty="0" smtClean="0">
                <a:solidFill>
                  <a:srgbClr val="FFFFFF"/>
                </a:solidFill>
                <a:latin typeface="Arial"/>
                <a:cs typeface="Arial"/>
              </a:rPr>
              <a:t>?</a:t>
            </a:r>
            <a:endParaRPr sz="2000" dirty="0">
              <a:latin typeface="Arial"/>
              <a:cs typeface="Arial"/>
            </a:endParaRPr>
          </a:p>
        </p:txBody>
      </p:sp>
      <p:cxnSp>
        <p:nvCxnSpPr>
          <p:cNvPr id="60" name="Straight Connector 59"/>
          <p:cNvCxnSpPr/>
          <p:nvPr/>
        </p:nvCxnSpPr>
        <p:spPr>
          <a:xfrm>
            <a:off x="3474732" y="4251951"/>
            <a:ext cx="0" cy="365756"/>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a:xfrm flipH="1">
            <a:off x="3474732" y="4251951"/>
            <a:ext cx="2926048" cy="1"/>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a:xfrm>
            <a:off x="6400780" y="4016387"/>
            <a:ext cx="0" cy="235564"/>
          </a:xfrm>
          <a:prstGeom prst="line">
            <a:avLst/>
          </a:prstGeom>
          <a:ln w="3175"/>
          <a:effectLst/>
        </p:spPr>
        <p:style>
          <a:lnRef idx="2">
            <a:schemeClr val="dk1"/>
          </a:lnRef>
          <a:fillRef idx="0">
            <a:schemeClr val="dk1"/>
          </a:fillRef>
          <a:effectRef idx="1">
            <a:schemeClr val="dk1"/>
          </a:effectRef>
          <a:fontRef idx="minor">
            <a:schemeClr val="tx1"/>
          </a:fontRef>
        </p:style>
      </p:cxnSp>
      <p:sp>
        <p:nvSpPr>
          <p:cNvPr id="64" name="object 12"/>
          <p:cNvSpPr/>
          <p:nvPr/>
        </p:nvSpPr>
        <p:spPr>
          <a:xfrm>
            <a:off x="3923514" y="4709146"/>
            <a:ext cx="1334286" cy="1093353"/>
          </a:xfrm>
          <a:custGeom>
            <a:avLst/>
            <a:gdLst/>
            <a:ahLst/>
            <a:cxnLst/>
            <a:rect l="l" t="t" r="r" b="b"/>
            <a:pathLst>
              <a:path w="2740660" h="672464">
                <a:moveTo>
                  <a:pt x="0" y="672084"/>
                </a:moveTo>
                <a:lnTo>
                  <a:pt x="2740240" y="672084"/>
                </a:lnTo>
                <a:lnTo>
                  <a:pt x="2740240" y="0"/>
                </a:lnTo>
                <a:lnTo>
                  <a:pt x="0" y="0"/>
                </a:lnTo>
                <a:lnTo>
                  <a:pt x="0" y="672084"/>
                </a:lnTo>
                <a:close/>
              </a:path>
            </a:pathLst>
          </a:custGeom>
          <a:ln w="19050">
            <a:solidFill>
              <a:srgbClr val="FDB913"/>
            </a:solidFill>
          </a:ln>
        </p:spPr>
        <p:txBody>
          <a:bodyPr wrap="square" lIns="0" tIns="0" rIns="0" bIns="0" rtlCol="0">
            <a:spAutoFit/>
          </a:bodyPr>
          <a:lstStyle/>
          <a:p>
            <a:endParaRPr/>
          </a:p>
        </p:txBody>
      </p:sp>
      <p:sp>
        <p:nvSpPr>
          <p:cNvPr id="65" name="object 35"/>
          <p:cNvSpPr txBox="1"/>
          <p:nvPr/>
        </p:nvSpPr>
        <p:spPr>
          <a:xfrm>
            <a:off x="4024705" y="4983245"/>
            <a:ext cx="1112520" cy="538609"/>
          </a:xfrm>
          <a:prstGeom prst="rect">
            <a:avLst/>
          </a:prstGeom>
        </p:spPr>
        <p:txBody>
          <a:bodyPr vert="horz" wrap="square" lIns="0" tIns="0" rIns="0" bIns="0" rtlCol="0">
            <a:spAutoFit/>
          </a:bodyPr>
          <a:lstStyle/>
          <a:p>
            <a:pPr marL="12700" marR="6350" algn="ctr">
              <a:lnSpc>
                <a:spcPts val="1400"/>
              </a:lnSpc>
            </a:pPr>
            <a:r>
              <a:rPr lang="en-US" sz="1400" spc="-5" dirty="0" smtClean="0">
                <a:solidFill>
                  <a:srgbClr val="767661"/>
                </a:solidFill>
                <a:latin typeface="Arial"/>
                <a:cs typeface="Arial"/>
              </a:rPr>
              <a:t>In an annex inside the Agreement </a:t>
            </a:r>
            <a:endParaRPr sz="1400" dirty="0">
              <a:latin typeface="Arial"/>
              <a:cs typeface="Arial"/>
            </a:endParaRPr>
          </a:p>
        </p:txBody>
      </p:sp>
      <p:sp>
        <p:nvSpPr>
          <p:cNvPr id="66" name="object 12"/>
          <p:cNvSpPr/>
          <p:nvPr/>
        </p:nvSpPr>
        <p:spPr>
          <a:xfrm>
            <a:off x="5646813" y="4705874"/>
            <a:ext cx="1516593" cy="1093353"/>
          </a:xfrm>
          <a:custGeom>
            <a:avLst/>
            <a:gdLst/>
            <a:ahLst/>
            <a:cxnLst/>
            <a:rect l="l" t="t" r="r" b="b"/>
            <a:pathLst>
              <a:path w="2740660" h="672464">
                <a:moveTo>
                  <a:pt x="0" y="672084"/>
                </a:moveTo>
                <a:lnTo>
                  <a:pt x="2740240" y="672084"/>
                </a:lnTo>
                <a:lnTo>
                  <a:pt x="2740240" y="0"/>
                </a:lnTo>
                <a:lnTo>
                  <a:pt x="0" y="0"/>
                </a:lnTo>
                <a:lnTo>
                  <a:pt x="0" y="672084"/>
                </a:lnTo>
                <a:close/>
              </a:path>
            </a:pathLst>
          </a:custGeom>
          <a:ln w="19050">
            <a:solidFill>
              <a:srgbClr val="FDB913"/>
            </a:solidFill>
          </a:ln>
        </p:spPr>
        <p:txBody>
          <a:bodyPr wrap="square" lIns="0" tIns="0" rIns="0" bIns="0" rtlCol="0">
            <a:spAutoFit/>
          </a:bodyPr>
          <a:lstStyle/>
          <a:p>
            <a:endParaRPr/>
          </a:p>
        </p:txBody>
      </p:sp>
      <p:sp>
        <p:nvSpPr>
          <p:cNvPr id="68" name="object 35"/>
          <p:cNvSpPr txBox="1"/>
          <p:nvPr/>
        </p:nvSpPr>
        <p:spPr>
          <a:xfrm>
            <a:off x="5688724" y="4927013"/>
            <a:ext cx="1432769" cy="724130"/>
          </a:xfrm>
          <a:prstGeom prst="rect">
            <a:avLst/>
          </a:prstGeom>
        </p:spPr>
        <p:txBody>
          <a:bodyPr vert="horz" wrap="square" lIns="0" tIns="0" rIns="0" bIns="0" rtlCol="0">
            <a:spAutoFit/>
          </a:bodyPr>
          <a:lstStyle/>
          <a:p>
            <a:pPr marL="12700" marR="6350" algn="ctr">
              <a:lnSpc>
                <a:spcPts val="1400"/>
              </a:lnSpc>
            </a:pPr>
            <a:r>
              <a:rPr lang="en-US" sz="1400" spc="-5" dirty="0" smtClean="0">
                <a:solidFill>
                  <a:srgbClr val="767661"/>
                </a:solidFill>
                <a:latin typeface="Arial"/>
                <a:cs typeface="Arial"/>
              </a:rPr>
              <a:t>Shall be publicly recorded as decided by the COP</a:t>
            </a:r>
            <a:endParaRPr sz="1400" dirty="0">
              <a:latin typeface="Arial"/>
              <a:cs typeface="Arial"/>
            </a:endParaRPr>
          </a:p>
        </p:txBody>
      </p:sp>
      <p:sp>
        <p:nvSpPr>
          <p:cNvPr id="69" name="object 12"/>
          <p:cNvSpPr/>
          <p:nvPr/>
        </p:nvSpPr>
        <p:spPr>
          <a:xfrm>
            <a:off x="7486316" y="4709146"/>
            <a:ext cx="1564487" cy="1093353"/>
          </a:xfrm>
          <a:custGeom>
            <a:avLst/>
            <a:gdLst/>
            <a:ahLst/>
            <a:cxnLst/>
            <a:rect l="l" t="t" r="r" b="b"/>
            <a:pathLst>
              <a:path w="2740660" h="672464">
                <a:moveTo>
                  <a:pt x="0" y="672084"/>
                </a:moveTo>
                <a:lnTo>
                  <a:pt x="2740240" y="672084"/>
                </a:lnTo>
                <a:lnTo>
                  <a:pt x="2740240" y="0"/>
                </a:lnTo>
                <a:lnTo>
                  <a:pt x="0" y="0"/>
                </a:lnTo>
                <a:lnTo>
                  <a:pt x="0" y="672084"/>
                </a:lnTo>
                <a:close/>
              </a:path>
            </a:pathLst>
          </a:custGeom>
          <a:ln w="19050">
            <a:solidFill>
              <a:srgbClr val="FDB913"/>
            </a:solidFill>
          </a:ln>
        </p:spPr>
        <p:txBody>
          <a:bodyPr wrap="square" lIns="0" tIns="0" rIns="0" bIns="0" rtlCol="0">
            <a:spAutoFit/>
          </a:bodyPr>
          <a:lstStyle/>
          <a:p>
            <a:endParaRPr/>
          </a:p>
        </p:txBody>
      </p:sp>
      <p:sp>
        <p:nvSpPr>
          <p:cNvPr id="71" name="object 35"/>
          <p:cNvSpPr txBox="1"/>
          <p:nvPr/>
        </p:nvSpPr>
        <p:spPr>
          <a:xfrm>
            <a:off x="7645788" y="5106549"/>
            <a:ext cx="1245541" cy="365057"/>
          </a:xfrm>
          <a:prstGeom prst="rect">
            <a:avLst/>
          </a:prstGeom>
        </p:spPr>
        <p:txBody>
          <a:bodyPr vert="horz" wrap="square" lIns="0" tIns="0" rIns="0" bIns="0" rtlCol="0">
            <a:spAutoFit/>
          </a:bodyPr>
          <a:lstStyle/>
          <a:p>
            <a:pPr marL="12700" marR="6350" algn="ctr">
              <a:lnSpc>
                <a:spcPts val="1400"/>
              </a:lnSpc>
            </a:pPr>
            <a:r>
              <a:rPr lang="en-US" sz="1400" spc="-5" dirty="0" smtClean="0">
                <a:solidFill>
                  <a:srgbClr val="767661"/>
                </a:solidFill>
                <a:latin typeface="Arial"/>
                <a:cs typeface="Arial"/>
              </a:rPr>
              <a:t>In  a registry</a:t>
            </a:r>
          </a:p>
          <a:p>
            <a:pPr marL="12700" marR="6350" algn="ctr">
              <a:lnSpc>
                <a:spcPts val="1400"/>
              </a:lnSpc>
            </a:pPr>
            <a:endParaRPr sz="1400" dirty="0">
              <a:latin typeface="Arial"/>
              <a:cs typeface="Arial"/>
            </a:endParaRPr>
          </a:p>
        </p:txBody>
      </p:sp>
      <p:cxnSp>
        <p:nvCxnSpPr>
          <p:cNvPr id="72" name="Straight Connector 71"/>
          <p:cNvCxnSpPr/>
          <p:nvPr/>
        </p:nvCxnSpPr>
        <p:spPr>
          <a:xfrm flipV="1">
            <a:off x="5257800" y="5255822"/>
            <a:ext cx="389013" cy="19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7160923" y="5257780"/>
            <a:ext cx="325604" cy="1"/>
          </a:xfrm>
          <a:prstGeom prst="line">
            <a:avLst/>
          </a:prstGeom>
          <a:ln w="3175"/>
          <a:effectLst/>
        </p:spPr>
        <p:style>
          <a:lnRef idx="2">
            <a:schemeClr val="accent1"/>
          </a:lnRef>
          <a:fillRef idx="0">
            <a:schemeClr val="accent1"/>
          </a:fillRef>
          <a:effectRef idx="1">
            <a:schemeClr val="accent1"/>
          </a:effectRef>
          <a:fontRef idx="minor">
            <a:schemeClr val="tx1"/>
          </a:fontRef>
        </p:style>
      </p:cxnSp>
      <p:grpSp>
        <p:nvGrpSpPr>
          <p:cNvPr id="74" name="Group 73"/>
          <p:cNvGrpSpPr/>
          <p:nvPr/>
        </p:nvGrpSpPr>
        <p:grpSpPr>
          <a:xfrm>
            <a:off x="6961871" y="5563739"/>
            <a:ext cx="477520" cy="477520"/>
            <a:chOff x="2958962" y="4067456"/>
            <a:chExt cx="477520" cy="477520"/>
          </a:xfrm>
        </p:grpSpPr>
        <p:sp>
          <p:nvSpPr>
            <p:cNvPr id="75" name="object 22"/>
            <p:cNvSpPr/>
            <p:nvPr/>
          </p:nvSpPr>
          <p:spPr>
            <a:xfrm>
              <a:off x="2958962" y="4067456"/>
              <a:ext cx="477520" cy="477520"/>
            </a:xfrm>
            <a:custGeom>
              <a:avLst/>
              <a:gdLst/>
              <a:ahLst/>
              <a:cxnLst/>
              <a:rect l="l" t="t" r="r" b="b"/>
              <a:pathLst>
                <a:path w="477520"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76" name="object 23"/>
            <p:cNvSpPr/>
            <p:nvPr/>
          </p:nvSpPr>
          <p:spPr>
            <a:xfrm>
              <a:off x="3073537" y="4183383"/>
              <a:ext cx="245745" cy="221615"/>
            </a:xfrm>
            <a:custGeom>
              <a:avLst/>
              <a:gdLst/>
              <a:ahLst/>
              <a:cxnLst/>
              <a:rect l="l" t="t" r="r" b="b"/>
              <a:pathLst>
                <a:path w="245745"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cxnSp>
        <p:nvCxnSpPr>
          <p:cNvPr id="77" name="Straight Connector 76"/>
          <p:cNvCxnSpPr/>
          <p:nvPr/>
        </p:nvCxnSpPr>
        <p:spPr>
          <a:xfrm>
            <a:off x="3566171" y="5234284"/>
            <a:ext cx="367195" cy="0"/>
          </a:xfrm>
          <a:prstGeom prst="line">
            <a:avLst/>
          </a:prstGeom>
          <a:ln w="3175"/>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7159348" y="3762405"/>
            <a:ext cx="477520" cy="477520"/>
            <a:chOff x="2958962" y="4067456"/>
            <a:chExt cx="477520" cy="477520"/>
          </a:xfrm>
        </p:grpSpPr>
        <p:sp>
          <p:nvSpPr>
            <p:cNvPr id="25" name="object 22"/>
            <p:cNvSpPr/>
            <p:nvPr/>
          </p:nvSpPr>
          <p:spPr>
            <a:xfrm>
              <a:off x="2958962" y="4067456"/>
              <a:ext cx="477520" cy="477520"/>
            </a:xfrm>
            <a:custGeom>
              <a:avLst/>
              <a:gdLst/>
              <a:ahLst/>
              <a:cxnLst/>
              <a:rect l="l" t="t" r="r" b="b"/>
              <a:pathLst>
                <a:path w="477520"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26" name="object 23"/>
            <p:cNvSpPr/>
            <p:nvPr/>
          </p:nvSpPr>
          <p:spPr>
            <a:xfrm>
              <a:off x="3073537" y="4183383"/>
              <a:ext cx="245745" cy="221615"/>
            </a:xfrm>
            <a:custGeom>
              <a:avLst/>
              <a:gdLst/>
              <a:ahLst/>
              <a:cxnLst/>
              <a:rect l="l" t="t" r="r" b="b"/>
              <a:pathLst>
                <a:path w="245745"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78" name="object 5"/>
          <p:cNvSpPr/>
          <p:nvPr/>
        </p:nvSpPr>
        <p:spPr>
          <a:xfrm>
            <a:off x="6633060" y="2206001"/>
            <a:ext cx="0" cy="217170"/>
          </a:xfrm>
          <a:custGeom>
            <a:avLst/>
            <a:gdLst/>
            <a:ahLst/>
            <a:cxnLst/>
            <a:rect l="l" t="t" r="r" b="b"/>
            <a:pathLst>
              <a:path h="217169">
                <a:moveTo>
                  <a:pt x="0" y="0"/>
                </a:moveTo>
                <a:lnTo>
                  <a:pt x="0" y="217042"/>
                </a:lnTo>
              </a:path>
            </a:pathLst>
          </a:custGeom>
          <a:ln w="9525">
            <a:solidFill>
              <a:srgbClr val="FDB913"/>
            </a:solidFill>
          </a:ln>
        </p:spPr>
        <p:txBody>
          <a:bodyPr wrap="square" lIns="0" tIns="0" rIns="0" bIns="0" rtlCol="0">
            <a:spAutoFit/>
          </a:bodyPr>
          <a:lstStyle/>
          <a:p>
            <a:endParaRPr/>
          </a:p>
        </p:txBody>
      </p:sp>
    </p:spTree>
    <p:extLst>
      <p:ext uri="{BB962C8B-B14F-4D97-AF65-F5344CB8AC3E}">
        <p14:creationId xmlns:p14="http://schemas.microsoft.com/office/powerpoint/2010/main" val="3443252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Differentiation</a:t>
            </a:r>
            <a:endParaRPr lang="en-US" dirty="0">
              <a:latin typeface="Times New Roman" pitchFamily="18" charset="0"/>
              <a:cs typeface="Times New Roman" pitchFamily="18" charset="0"/>
            </a:endParaRPr>
          </a:p>
        </p:txBody>
      </p:sp>
      <p:sp>
        <p:nvSpPr>
          <p:cNvPr id="4" name="Rectangle 3"/>
          <p:cNvSpPr/>
          <p:nvPr/>
        </p:nvSpPr>
        <p:spPr>
          <a:xfrm>
            <a:off x="762000" y="1371600"/>
            <a:ext cx="7772400" cy="5170646"/>
          </a:xfrm>
          <a:prstGeom prst="rect">
            <a:avLst/>
          </a:prstGeom>
        </p:spPr>
        <p:txBody>
          <a:bodyPr wrap="square">
            <a:spAutoFit/>
          </a:bodyPr>
          <a:lstStyle/>
          <a:p>
            <a:pPr algn="just">
              <a:buFont typeface="Arial" pitchFamily="34" charset="0"/>
              <a:buChar char="•"/>
            </a:pPr>
            <a:r>
              <a:rPr lang="en-US" sz="3000" dirty="0" smtClean="0">
                <a:latin typeface="Times New Roman" pitchFamily="18" charset="0"/>
                <a:cs typeface="Times New Roman" pitchFamily="18" charset="0"/>
              </a:rPr>
              <a:t>The agreement includes references to developed and developing countries, stating in several places that the former should take the lead. </a:t>
            </a:r>
          </a:p>
          <a:p>
            <a:pPr algn="just">
              <a:buFont typeface="Arial" pitchFamily="34" charset="0"/>
              <a:buChar char="•"/>
            </a:pPr>
            <a:r>
              <a:rPr lang="en-US" sz="3000" dirty="0" smtClean="0">
                <a:latin typeface="Times New Roman" pitchFamily="18" charset="0"/>
                <a:cs typeface="Times New Roman" pitchFamily="18" charset="0"/>
              </a:rPr>
              <a:t>Many provisions establish common commitments while allowing flexibility to accommodate different national capacities and circumstances - either through self-differentiation, as implicit in the concept of nationally determined contributions, or through more detailed operational rules still to be developed.</a:t>
            </a:r>
            <a:endParaRPr lang="en-US" sz="30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ou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7" name="object 4"/>
          <p:cNvSpPr/>
          <p:nvPr/>
        </p:nvSpPr>
        <p:spPr>
          <a:xfrm>
            <a:off x="6633060" y="2057400"/>
            <a:ext cx="0" cy="207645"/>
          </a:xfrm>
          <a:custGeom>
            <a:avLst/>
            <a:gdLst/>
            <a:ahLst/>
            <a:cxnLst/>
            <a:rect l="l" t="t" r="r" b="b"/>
            <a:pathLst>
              <a:path h="207644">
                <a:moveTo>
                  <a:pt x="0" y="0"/>
                </a:moveTo>
                <a:lnTo>
                  <a:pt x="0" y="207518"/>
                </a:lnTo>
              </a:path>
            </a:pathLst>
          </a:custGeom>
          <a:ln w="9525">
            <a:solidFill>
              <a:srgbClr val="FDB913"/>
            </a:solidFill>
          </a:ln>
        </p:spPr>
        <p:txBody>
          <a:bodyPr wrap="square" lIns="0" tIns="0" rIns="0" bIns="0" rtlCol="0">
            <a:spAutoFit/>
          </a:bodyPr>
          <a:lstStyle/>
          <a:p>
            <a:endParaRPr/>
          </a:p>
        </p:txBody>
      </p:sp>
      <p:sp>
        <p:nvSpPr>
          <p:cNvPr id="8" name="object 5"/>
          <p:cNvSpPr/>
          <p:nvPr/>
        </p:nvSpPr>
        <p:spPr>
          <a:xfrm>
            <a:off x="2196198" y="2124455"/>
            <a:ext cx="0" cy="217170"/>
          </a:xfrm>
          <a:custGeom>
            <a:avLst/>
            <a:gdLst/>
            <a:ahLst/>
            <a:cxnLst/>
            <a:rect l="l" t="t" r="r" b="b"/>
            <a:pathLst>
              <a:path h="217169">
                <a:moveTo>
                  <a:pt x="0" y="0"/>
                </a:moveTo>
                <a:lnTo>
                  <a:pt x="0" y="217042"/>
                </a:lnTo>
              </a:path>
            </a:pathLst>
          </a:custGeom>
          <a:ln w="9525">
            <a:solidFill>
              <a:srgbClr val="FDB913"/>
            </a:solidFill>
          </a:ln>
        </p:spPr>
        <p:txBody>
          <a:bodyPr wrap="square" lIns="0" tIns="0" rIns="0" bIns="0" rtlCol="0">
            <a:spAutoFit/>
          </a:bodyPr>
          <a:lstStyle/>
          <a:p>
            <a:endParaRPr/>
          </a:p>
        </p:txBody>
      </p:sp>
      <p:sp>
        <p:nvSpPr>
          <p:cNvPr id="9" name="object 6"/>
          <p:cNvSpPr/>
          <p:nvPr/>
        </p:nvSpPr>
        <p:spPr>
          <a:xfrm>
            <a:off x="2196198" y="3013582"/>
            <a:ext cx="0" cy="248920"/>
          </a:xfrm>
          <a:custGeom>
            <a:avLst/>
            <a:gdLst/>
            <a:ahLst/>
            <a:cxnLst/>
            <a:rect l="l" t="t" r="r" b="b"/>
            <a:pathLst>
              <a:path h="248920">
                <a:moveTo>
                  <a:pt x="0" y="0"/>
                </a:moveTo>
                <a:lnTo>
                  <a:pt x="0" y="248793"/>
                </a:lnTo>
              </a:path>
            </a:pathLst>
          </a:custGeom>
          <a:ln w="9525">
            <a:solidFill>
              <a:srgbClr val="FDB913"/>
            </a:solidFill>
          </a:ln>
        </p:spPr>
        <p:txBody>
          <a:bodyPr wrap="square" lIns="0" tIns="0" rIns="0" bIns="0" rtlCol="0">
            <a:spAutoFit/>
          </a:bodyPr>
          <a:lstStyle/>
          <a:p>
            <a:endParaRPr/>
          </a:p>
        </p:txBody>
      </p:sp>
      <p:sp>
        <p:nvSpPr>
          <p:cNvPr id="14" name="object 11"/>
          <p:cNvSpPr txBox="1"/>
          <p:nvPr/>
        </p:nvSpPr>
        <p:spPr>
          <a:xfrm>
            <a:off x="1752600" y="2538016"/>
            <a:ext cx="914400" cy="205184"/>
          </a:xfrm>
          <a:prstGeom prst="rect">
            <a:avLst/>
          </a:prstGeom>
        </p:spPr>
        <p:txBody>
          <a:bodyPr vert="horz" wrap="square" lIns="0" tIns="0" rIns="0" bIns="0" rtlCol="0">
            <a:spAutoFit/>
          </a:bodyPr>
          <a:lstStyle/>
          <a:p>
            <a:pPr marL="12700" marR="6350" indent="266065">
              <a:lnSpc>
                <a:spcPts val="1600"/>
              </a:lnSpc>
            </a:pPr>
            <a:r>
              <a:rPr lang="en-US" sz="1400" dirty="0" smtClean="0">
                <a:solidFill>
                  <a:srgbClr val="767661"/>
                </a:solidFill>
                <a:latin typeface="Arial"/>
                <a:cs typeface="Arial"/>
              </a:rPr>
              <a:t>YES</a:t>
            </a:r>
            <a:endParaRPr sz="1400" dirty="0">
              <a:latin typeface="Arial"/>
              <a:cs typeface="Arial"/>
            </a:endParaRPr>
          </a:p>
        </p:txBody>
      </p:sp>
      <p:sp>
        <p:nvSpPr>
          <p:cNvPr id="15" name="object 12"/>
          <p:cNvSpPr/>
          <p:nvPr/>
        </p:nvSpPr>
        <p:spPr>
          <a:xfrm>
            <a:off x="857250" y="2341117"/>
            <a:ext cx="2740660" cy="672465"/>
          </a:xfrm>
          <a:custGeom>
            <a:avLst/>
            <a:gdLst/>
            <a:ahLst/>
            <a:cxnLst/>
            <a:rect l="l" t="t" r="r" b="b"/>
            <a:pathLst>
              <a:path w="2740660" h="672464">
                <a:moveTo>
                  <a:pt x="0" y="672084"/>
                </a:moveTo>
                <a:lnTo>
                  <a:pt x="2740240" y="672084"/>
                </a:lnTo>
                <a:lnTo>
                  <a:pt x="2740240" y="0"/>
                </a:lnTo>
                <a:lnTo>
                  <a:pt x="0" y="0"/>
                </a:lnTo>
                <a:lnTo>
                  <a:pt x="0" y="672084"/>
                </a:lnTo>
                <a:close/>
              </a:path>
            </a:pathLst>
          </a:custGeom>
          <a:ln w="19050">
            <a:solidFill>
              <a:srgbClr val="FDB913"/>
            </a:solidFill>
          </a:ln>
        </p:spPr>
        <p:txBody>
          <a:bodyPr wrap="square" lIns="0" tIns="0" rIns="0" bIns="0" rtlCol="0">
            <a:spAutoFit/>
          </a:bodyPr>
          <a:lstStyle/>
          <a:p>
            <a:endParaRPr/>
          </a:p>
        </p:txBody>
      </p:sp>
      <p:sp>
        <p:nvSpPr>
          <p:cNvPr id="17" name="object 14"/>
          <p:cNvSpPr txBox="1"/>
          <p:nvPr/>
        </p:nvSpPr>
        <p:spPr>
          <a:xfrm>
            <a:off x="1281073" y="3458129"/>
            <a:ext cx="1873885" cy="205184"/>
          </a:xfrm>
          <a:prstGeom prst="rect">
            <a:avLst/>
          </a:prstGeom>
        </p:spPr>
        <p:txBody>
          <a:bodyPr vert="horz" wrap="square" lIns="0" tIns="0" rIns="0" bIns="0" rtlCol="0">
            <a:spAutoFit/>
          </a:bodyPr>
          <a:lstStyle/>
          <a:p>
            <a:pPr marL="12700" marR="6350" indent="17145" algn="ctr">
              <a:lnSpc>
                <a:spcPts val="1600"/>
              </a:lnSpc>
            </a:pPr>
            <a:r>
              <a:rPr lang="en-US" sz="1400" spc="-5" dirty="0" smtClean="0">
                <a:solidFill>
                  <a:srgbClr val="767661"/>
                </a:solidFill>
                <a:latin typeface="Arial"/>
                <a:cs typeface="Arial"/>
              </a:rPr>
              <a:t>NO</a:t>
            </a:r>
            <a:endParaRPr sz="1400" dirty="0">
              <a:latin typeface="Arial"/>
              <a:cs typeface="Arial"/>
            </a:endParaRPr>
          </a:p>
        </p:txBody>
      </p:sp>
      <p:sp>
        <p:nvSpPr>
          <p:cNvPr id="18" name="object 15"/>
          <p:cNvSpPr/>
          <p:nvPr/>
        </p:nvSpPr>
        <p:spPr>
          <a:xfrm>
            <a:off x="861683" y="3262502"/>
            <a:ext cx="2740660" cy="672465"/>
          </a:xfrm>
          <a:custGeom>
            <a:avLst/>
            <a:gdLst/>
            <a:ahLst/>
            <a:cxnLst/>
            <a:rect l="l" t="t" r="r" b="b"/>
            <a:pathLst>
              <a:path w="2740660" h="672464">
                <a:moveTo>
                  <a:pt x="0" y="672084"/>
                </a:moveTo>
                <a:lnTo>
                  <a:pt x="2740240" y="672084"/>
                </a:lnTo>
                <a:lnTo>
                  <a:pt x="2740240" y="0"/>
                </a:lnTo>
                <a:lnTo>
                  <a:pt x="0" y="0"/>
                </a:lnTo>
                <a:lnTo>
                  <a:pt x="0" y="672084"/>
                </a:lnTo>
                <a:close/>
              </a:path>
            </a:pathLst>
          </a:custGeom>
          <a:ln w="19050">
            <a:solidFill>
              <a:srgbClr val="FDB913"/>
            </a:solidFill>
          </a:ln>
        </p:spPr>
        <p:txBody>
          <a:bodyPr wrap="square" lIns="0" tIns="0" rIns="0" bIns="0" rtlCol="0">
            <a:spAutoFit/>
          </a:bodyPr>
          <a:lstStyle/>
          <a:p>
            <a:endParaRPr/>
          </a:p>
        </p:txBody>
      </p:sp>
      <p:sp>
        <p:nvSpPr>
          <p:cNvPr id="19" name="object 16"/>
          <p:cNvSpPr/>
          <p:nvPr/>
        </p:nvSpPr>
        <p:spPr>
          <a:xfrm>
            <a:off x="838200" y="990600"/>
            <a:ext cx="2759710" cy="1134110"/>
          </a:xfrm>
          <a:custGeom>
            <a:avLst/>
            <a:gdLst/>
            <a:ahLst/>
            <a:cxnLst/>
            <a:rect l="l" t="t" r="r" b="b"/>
            <a:pathLst>
              <a:path w="2759710" h="1134110">
                <a:moveTo>
                  <a:pt x="0" y="1133855"/>
                </a:moveTo>
                <a:lnTo>
                  <a:pt x="2759290" y="1133855"/>
                </a:lnTo>
                <a:lnTo>
                  <a:pt x="2759290" y="0"/>
                </a:lnTo>
                <a:lnTo>
                  <a:pt x="0" y="0"/>
                </a:lnTo>
                <a:lnTo>
                  <a:pt x="0" y="1133855"/>
                </a:lnTo>
                <a:close/>
              </a:path>
            </a:pathLst>
          </a:custGeom>
          <a:solidFill>
            <a:srgbClr val="FDB913"/>
          </a:solidFill>
        </p:spPr>
        <p:txBody>
          <a:bodyPr wrap="square" lIns="0" tIns="0" rIns="0" bIns="0" rtlCol="0">
            <a:spAutoFit/>
          </a:bodyPr>
          <a:lstStyle/>
          <a:p>
            <a:endParaRPr/>
          </a:p>
        </p:txBody>
      </p:sp>
      <p:sp>
        <p:nvSpPr>
          <p:cNvPr id="20" name="object 17"/>
          <p:cNvSpPr txBox="1"/>
          <p:nvPr/>
        </p:nvSpPr>
        <p:spPr>
          <a:xfrm>
            <a:off x="1212830" y="1095990"/>
            <a:ext cx="2010370" cy="923330"/>
          </a:xfrm>
          <a:prstGeom prst="rect">
            <a:avLst/>
          </a:prstGeom>
        </p:spPr>
        <p:txBody>
          <a:bodyPr vert="horz" wrap="square" lIns="0" tIns="0" rIns="0" bIns="0" rtlCol="0">
            <a:spAutoFit/>
          </a:bodyPr>
          <a:lstStyle/>
          <a:p>
            <a:pPr marL="12700" marR="6350" indent="67945" algn="ctr">
              <a:lnSpc>
                <a:spcPct val="100000"/>
              </a:lnSpc>
            </a:pPr>
            <a:r>
              <a:rPr lang="en-US" sz="2000" dirty="0" smtClean="0">
                <a:solidFill>
                  <a:srgbClr val="FFFFFF"/>
                </a:solidFill>
                <a:latin typeface="Arial"/>
                <a:cs typeface="Arial"/>
              </a:rPr>
              <a:t>Is the Agreement itself legally binding</a:t>
            </a:r>
            <a:r>
              <a:rPr sz="2000" dirty="0" smtClean="0">
                <a:solidFill>
                  <a:srgbClr val="FFFFFF"/>
                </a:solidFill>
                <a:latin typeface="Arial"/>
                <a:cs typeface="Arial"/>
              </a:rPr>
              <a:t>?</a:t>
            </a:r>
            <a:endParaRPr sz="2000" dirty="0">
              <a:latin typeface="Arial"/>
              <a:cs typeface="Arial"/>
            </a:endParaRPr>
          </a:p>
        </p:txBody>
      </p:sp>
      <p:sp>
        <p:nvSpPr>
          <p:cNvPr id="22" name="object 19"/>
          <p:cNvSpPr txBox="1"/>
          <p:nvPr/>
        </p:nvSpPr>
        <p:spPr>
          <a:xfrm>
            <a:off x="1047573" y="5232172"/>
            <a:ext cx="1578610" cy="619760"/>
          </a:xfrm>
          <a:prstGeom prst="rect">
            <a:avLst/>
          </a:prstGeom>
        </p:spPr>
        <p:txBody>
          <a:bodyPr vert="horz" wrap="square" lIns="0" tIns="0" rIns="0" bIns="0" rtlCol="0">
            <a:spAutoFit/>
          </a:bodyPr>
          <a:lstStyle/>
          <a:p>
            <a:pPr marL="89535" marR="6350" indent="-77470">
              <a:lnSpc>
                <a:spcPct val="100000"/>
              </a:lnSpc>
            </a:pPr>
            <a:r>
              <a:rPr sz="2000" spc="-5" dirty="0">
                <a:solidFill>
                  <a:srgbClr val="FFFFFF"/>
                </a:solidFill>
                <a:latin typeface="Arial"/>
                <a:cs typeface="Arial"/>
              </a:rPr>
              <a:t>Ho</a:t>
            </a:r>
            <a:r>
              <a:rPr sz="2000" dirty="0">
                <a:solidFill>
                  <a:srgbClr val="FFFFFF"/>
                </a:solidFill>
                <a:latin typeface="Arial"/>
                <a:cs typeface="Arial"/>
              </a:rPr>
              <a:t>w to spend the funding?</a:t>
            </a:r>
            <a:endParaRPr sz="2000" dirty="0">
              <a:latin typeface="Arial"/>
              <a:cs typeface="Arial"/>
            </a:endParaRPr>
          </a:p>
        </p:txBody>
      </p:sp>
      <p:sp>
        <p:nvSpPr>
          <p:cNvPr id="23" name="object 20"/>
          <p:cNvSpPr/>
          <p:nvPr/>
        </p:nvSpPr>
        <p:spPr>
          <a:xfrm>
            <a:off x="5290337" y="990600"/>
            <a:ext cx="2759710" cy="1134110"/>
          </a:xfrm>
          <a:custGeom>
            <a:avLst/>
            <a:gdLst/>
            <a:ahLst/>
            <a:cxnLst/>
            <a:rect l="l" t="t" r="r" b="b"/>
            <a:pathLst>
              <a:path w="2759709" h="1134110">
                <a:moveTo>
                  <a:pt x="0" y="1133855"/>
                </a:moveTo>
                <a:lnTo>
                  <a:pt x="2759290" y="1133855"/>
                </a:lnTo>
                <a:lnTo>
                  <a:pt x="2759290" y="0"/>
                </a:lnTo>
                <a:lnTo>
                  <a:pt x="0" y="0"/>
                </a:lnTo>
                <a:lnTo>
                  <a:pt x="0" y="1133855"/>
                </a:lnTo>
                <a:close/>
              </a:path>
            </a:pathLst>
          </a:custGeom>
          <a:solidFill>
            <a:srgbClr val="FDB913"/>
          </a:solidFill>
        </p:spPr>
        <p:txBody>
          <a:bodyPr wrap="square" lIns="0" tIns="0" rIns="0" bIns="0" rtlCol="0">
            <a:spAutoFit/>
          </a:bodyPr>
          <a:lstStyle/>
          <a:p>
            <a:endParaRPr/>
          </a:p>
        </p:txBody>
      </p:sp>
      <p:sp>
        <p:nvSpPr>
          <p:cNvPr id="24" name="object 21"/>
          <p:cNvSpPr txBox="1"/>
          <p:nvPr/>
        </p:nvSpPr>
        <p:spPr>
          <a:xfrm>
            <a:off x="5486400" y="1213245"/>
            <a:ext cx="2362200" cy="615553"/>
          </a:xfrm>
          <a:prstGeom prst="rect">
            <a:avLst/>
          </a:prstGeom>
        </p:spPr>
        <p:txBody>
          <a:bodyPr vert="horz" wrap="square" lIns="0" tIns="0" rIns="0" bIns="0" rtlCol="0">
            <a:spAutoFit/>
          </a:bodyPr>
          <a:lstStyle/>
          <a:p>
            <a:pPr marL="12700" marR="6350" algn="ctr">
              <a:lnSpc>
                <a:spcPct val="100000"/>
              </a:lnSpc>
            </a:pPr>
            <a:r>
              <a:rPr lang="en-US" sz="2000" dirty="0" smtClean="0">
                <a:solidFill>
                  <a:srgbClr val="FFFFFF"/>
                </a:solidFill>
                <a:latin typeface="Arial"/>
                <a:cs typeface="Arial"/>
              </a:rPr>
              <a:t>Provisions within the Agreement</a:t>
            </a:r>
            <a:r>
              <a:rPr sz="2000" dirty="0" smtClean="0">
                <a:solidFill>
                  <a:srgbClr val="FFFFFF"/>
                </a:solidFill>
                <a:latin typeface="Arial"/>
                <a:cs typeface="Arial"/>
              </a:rPr>
              <a:t>?</a:t>
            </a:r>
            <a:endParaRPr sz="2000" dirty="0">
              <a:latin typeface="Arial"/>
              <a:cs typeface="Arial"/>
            </a:endParaRPr>
          </a:p>
        </p:txBody>
      </p:sp>
      <p:sp>
        <p:nvSpPr>
          <p:cNvPr id="28" name="object 25"/>
          <p:cNvSpPr txBox="1"/>
          <p:nvPr/>
        </p:nvSpPr>
        <p:spPr>
          <a:xfrm>
            <a:off x="10148252" y="-1232644"/>
            <a:ext cx="1221105" cy="367030"/>
          </a:xfrm>
          <a:prstGeom prst="rect">
            <a:avLst/>
          </a:prstGeom>
        </p:spPr>
        <p:txBody>
          <a:bodyPr vert="horz" wrap="square" lIns="0" tIns="0" rIns="0" bIns="0" rtlCol="0">
            <a:spAutoFit/>
          </a:bodyPr>
          <a:lstStyle/>
          <a:p>
            <a:pPr marL="249554" marR="6350" indent="-237490">
              <a:lnSpc>
                <a:spcPts val="1400"/>
              </a:lnSpc>
            </a:pPr>
            <a:r>
              <a:rPr sz="1400" spc="-5" dirty="0">
                <a:solidFill>
                  <a:srgbClr val="767661"/>
                </a:solidFill>
                <a:latin typeface="Arial"/>
                <a:cs typeface="Arial"/>
              </a:rPr>
              <a:t>onl</a:t>
            </a:r>
            <a:r>
              <a:rPr sz="1400" dirty="0">
                <a:solidFill>
                  <a:srgbClr val="767661"/>
                </a:solidFill>
                <a:latin typeface="Arial"/>
                <a:cs typeface="Arial"/>
              </a:rPr>
              <a:t>y </a:t>
            </a:r>
            <a:r>
              <a:rPr sz="1400" spc="-5" dirty="0">
                <a:solidFill>
                  <a:srgbClr val="767661"/>
                </a:solidFill>
                <a:latin typeface="Arial"/>
                <a:cs typeface="Arial"/>
              </a:rPr>
              <a:t>developed </a:t>
            </a:r>
            <a:r>
              <a:rPr sz="1400" dirty="0">
                <a:solidFill>
                  <a:srgbClr val="767661"/>
                </a:solidFill>
                <a:latin typeface="Arial"/>
                <a:cs typeface="Arial"/>
              </a:rPr>
              <a:t>countries</a:t>
            </a:r>
            <a:endParaRPr sz="1400" dirty="0">
              <a:latin typeface="Arial"/>
              <a:cs typeface="Arial"/>
            </a:endParaRPr>
          </a:p>
        </p:txBody>
      </p:sp>
      <p:grpSp>
        <p:nvGrpSpPr>
          <p:cNvPr id="49" name="Group 48"/>
          <p:cNvGrpSpPr/>
          <p:nvPr/>
        </p:nvGrpSpPr>
        <p:grpSpPr>
          <a:xfrm>
            <a:off x="6126464" y="2423171"/>
            <a:ext cx="1274710" cy="1593216"/>
            <a:chOff x="9976703" y="898796"/>
            <a:chExt cx="1444866" cy="1593216"/>
          </a:xfrm>
        </p:grpSpPr>
        <p:sp>
          <p:nvSpPr>
            <p:cNvPr id="37" name="object 34"/>
            <p:cNvSpPr/>
            <p:nvPr/>
          </p:nvSpPr>
          <p:spPr>
            <a:xfrm>
              <a:off x="9976944" y="898797"/>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solidFill>
              <a:srgbClr val="FFFFFF"/>
            </a:solidFill>
          </p:spPr>
          <p:txBody>
            <a:bodyPr wrap="square" lIns="0" tIns="0" rIns="0" bIns="0" rtlCol="0">
              <a:spAutoFit/>
            </a:bodyPr>
            <a:lstStyle/>
            <a:p>
              <a:endParaRPr/>
            </a:p>
          </p:txBody>
        </p:sp>
        <p:sp>
          <p:nvSpPr>
            <p:cNvPr id="39" name="object 36"/>
            <p:cNvSpPr/>
            <p:nvPr/>
          </p:nvSpPr>
          <p:spPr>
            <a:xfrm>
              <a:off x="9976703" y="898796"/>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ln w="19050">
              <a:solidFill>
                <a:srgbClr val="FDB913"/>
              </a:solidFill>
            </a:ln>
          </p:spPr>
          <p:txBody>
            <a:bodyPr wrap="square" lIns="0" tIns="0" rIns="0" bIns="0" rtlCol="0">
              <a:spAutoFit/>
            </a:bodyPr>
            <a:lstStyle/>
            <a:p>
              <a:endParaRPr/>
            </a:p>
          </p:txBody>
        </p:sp>
      </p:grpSp>
      <p:sp>
        <p:nvSpPr>
          <p:cNvPr id="42" name="object 39"/>
          <p:cNvSpPr/>
          <p:nvPr/>
        </p:nvSpPr>
        <p:spPr>
          <a:xfrm>
            <a:off x="5290338" y="2265119"/>
            <a:ext cx="2759710" cy="158053"/>
          </a:xfrm>
          <a:custGeom>
            <a:avLst/>
            <a:gdLst/>
            <a:ahLst/>
            <a:cxnLst/>
            <a:rect l="l" t="t" r="r" b="b"/>
            <a:pathLst>
              <a:path w="3363595" h="103505">
                <a:moveTo>
                  <a:pt x="0" y="103124"/>
                </a:moveTo>
                <a:lnTo>
                  <a:pt x="0" y="0"/>
                </a:lnTo>
                <a:lnTo>
                  <a:pt x="3363277" y="0"/>
                </a:lnTo>
                <a:lnTo>
                  <a:pt x="3363277" y="103124"/>
                </a:lnTo>
              </a:path>
            </a:pathLst>
          </a:custGeom>
          <a:ln w="9525">
            <a:solidFill>
              <a:srgbClr val="FDB913"/>
            </a:solidFill>
          </a:ln>
        </p:spPr>
        <p:txBody>
          <a:bodyPr wrap="square" lIns="0" tIns="0" rIns="0" bIns="0" rtlCol="0">
            <a:spAutoFit/>
          </a:bodyPr>
          <a:lstStyle/>
          <a:p>
            <a:endParaRPr/>
          </a:p>
        </p:txBody>
      </p:sp>
      <p:sp>
        <p:nvSpPr>
          <p:cNvPr id="50" name="Title 1"/>
          <p:cNvSpPr txBox="1">
            <a:spLocks/>
          </p:cNvSpPr>
          <p:nvPr/>
        </p:nvSpPr>
        <p:spPr>
          <a:xfrm>
            <a:off x="440597" y="139350"/>
            <a:ext cx="7772400" cy="838937"/>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200" b="0" i="0" kern="1200">
                <a:solidFill>
                  <a:schemeClr val="accent4"/>
                </a:solidFill>
                <a:latin typeface="Arial MT Cn Lt"/>
                <a:ea typeface="+mj-ea"/>
                <a:cs typeface="Arial MT Cn Lt"/>
              </a:defRPr>
            </a:lvl1pPr>
          </a:lstStyle>
          <a:p>
            <a:r>
              <a:rPr lang="en-US" sz="3600" dirty="0" smtClean="0">
                <a:solidFill>
                  <a:srgbClr val="007A4D"/>
                </a:solidFill>
              </a:rPr>
              <a:t>CHOICES ON LEGAL FORM: MITIGATION</a:t>
            </a:r>
            <a:endParaRPr lang="en-US" sz="3600" dirty="0">
              <a:solidFill>
                <a:srgbClr val="007A4D"/>
              </a:solidFill>
            </a:endParaRPr>
          </a:p>
        </p:txBody>
      </p:sp>
      <p:grpSp>
        <p:nvGrpSpPr>
          <p:cNvPr id="51" name="Group 50"/>
          <p:cNvGrpSpPr/>
          <p:nvPr/>
        </p:nvGrpSpPr>
        <p:grpSpPr>
          <a:xfrm>
            <a:off x="7518373" y="2423170"/>
            <a:ext cx="1261987" cy="1593216"/>
            <a:chOff x="9976703" y="898796"/>
            <a:chExt cx="1444866" cy="1593216"/>
          </a:xfrm>
        </p:grpSpPr>
        <p:sp>
          <p:nvSpPr>
            <p:cNvPr id="52" name="object 34"/>
            <p:cNvSpPr/>
            <p:nvPr/>
          </p:nvSpPr>
          <p:spPr>
            <a:xfrm>
              <a:off x="9976944" y="898797"/>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solidFill>
              <a:srgbClr val="FFFFFF"/>
            </a:solidFill>
          </p:spPr>
          <p:txBody>
            <a:bodyPr wrap="square" lIns="0" tIns="0" rIns="0" bIns="0" rtlCol="0">
              <a:spAutoFit/>
            </a:bodyPr>
            <a:lstStyle/>
            <a:p>
              <a:endParaRPr/>
            </a:p>
          </p:txBody>
        </p:sp>
        <p:sp>
          <p:nvSpPr>
            <p:cNvPr id="53" name="object 36"/>
            <p:cNvSpPr/>
            <p:nvPr/>
          </p:nvSpPr>
          <p:spPr>
            <a:xfrm>
              <a:off x="9976703" y="898796"/>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ln w="19050">
              <a:solidFill>
                <a:srgbClr val="FDB913"/>
              </a:solidFill>
            </a:ln>
          </p:spPr>
          <p:txBody>
            <a:bodyPr wrap="square" lIns="0" tIns="0" rIns="0" bIns="0" rtlCol="0">
              <a:spAutoFit/>
            </a:bodyPr>
            <a:lstStyle/>
            <a:p>
              <a:endParaRPr/>
            </a:p>
          </p:txBody>
        </p:sp>
      </p:grpSp>
      <p:sp>
        <p:nvSpPr>
          <p:cNvPr id="55" name="bk object 18"/>
          <p:cNvSpPr/>
          <p:nvPr/>
        </p:nvSpPr>
        <p:spPr>
          <a:xfrm>
            <a:off x="5243873" y="1497054"/>
            <a:ext cx="61314" cy="50974"/>
          </a:xfrm>
          <a:custGeom>
            <a:avLst/>
            <a:gdLst/>
            <a:ahLst/>
            <a:cxnLst/>
            <a:rect l="l" t="t" r="r" b="b"/>
            <a:pathLst>
              <a:path w="76200" h="55880">
                <a:moveTo>
                  <a:pt x="0" y="0"/>
                </a:moveTo>
                <a:lnTo>
                  <a:pt x="20523" y="27647"/>
                </a:lnTo>
                <a:lnTo>
                  <a:pt x="0" y="55295"/>
                </a:lnTo>
                <a:lnTo>
                  <a:pt x="75971" y="27647"/>
                </a:lnTo>
                <a:lnTo>
                  <a:pt x="0" y="0"/>
                </a:lnTo>
                <a:close/>
              </a:path>
            </a:pathLst>
          </a:custGeom>
          <a:solidFill>
            <a:srgbClr val="767661"/>
          </a:solidFill>
        </p:spPr>
        <p:txBody>
          <a:bodyPr wrap="square" lIns="0" tIns="0" rIns="0" bIns="0" rtlCol="0">
            <a:spAutoFit/>
          </a:bodyPr>
          <a:lstStyle/>
          <a:p>
            <a:endParaRPr/>
          </a:p>
        </p:txBody>
      </p:sp>
      <p:cxnSp>
        <p:nvCxnSpPr>
          <p:cNvPr id="61" name="Straight Connector 60"/>
          <p:cNvCxnSpPr/>
          <p:nvPr/>
        </p:nvCxnSpPr>
        <p:spPr>
          <a:xfrm>
            <a:off x="4580965" y="1521023"/>
            <a:ext cx="676835" cy="1"/>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a:off x="4580965" y="1524000"/>
            <a:ext cx="14483" cy="1116608"/>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flipH="1">
            <a:off x="3612393" y="2640608"/>
            <a:ext cx="983055" cy="0"/>
          </a:xfrm>
          <a:prstGeom prst="line">
            <a:avLst/>
          </a:prstGeom>
          <a:ln w="3175"/>
          <a:effectLst/>
        </p:spPr>
        <p:style>
          <a:lnRef idx="2">
            <a:schemeClr val="dk1"/>
          </a:lnRef>
          <a:fillRef idx="0">
            <a:schemeClr val="dk1"/>
          </a:fillRef>
          <a:effectRef idx="1">
            <a:schemeClr val="dk1"/>
          </a:effectRef>
          <a:fontRef idx="minor">
            <a:schemeClr val="tx1"/>
          </a:fontRef>
        </p:style>
      </p:cxnSp>
      <p:sp>
        <p:nvSpPr>
          <p:cNvPr id="57" name="object 19"/>
          <p:cNvSpPr txBox="1"/>
          <p:nvPr/>
        </p:nvSpPr>
        <p:spPr>
          <a:xfrm>
            <a:off x="1047573" y="5052340"/>
            <a:ext cx="1578610" cy="615553"/>
          </a:xfrm>
          <a:prstGeom prst="rect">
            <a:avLst/>
          </a:prstGeom>
        </p:spPr>
        <p:txBody>
          <a:bodyPr vert="horz" wrap="square" lIns="0" tIns="0" rIns="0" bIns="0" rtlCol="0">
            <a:spAutoFit/>
          </a:bodyPr>
          <a:lstStyle/>
          <a:p>
            <a:pPr marL="89535" marR="6350" indent="-77470" algn="ctr">
              <a:lnSpc>
                <a:spcPct val="100000"/>
              </a:lnSpc>
            </a:pPr>
            <a:r>
              <a:rPr lang="en-US" sz="2000" spc="-5" dirty="0" smtClean="0">
                <a:solidFill>
                  <a:srgbClr val="FFFFFF"/>
                </a:solidFill>
                <a:latin typeface="Arial"/>
                <a:cs typeface="Arial"/>
              </a:rPr>
              <a:t>What kind of goal</a:t>
            </a:r>
            <a:r>
              <a:rPr sz="2000" dirty="0" smtClean="0">
                <a:solidFill>
                  <a:srgbClr val="FFFFFF"/>
                </a:solidFill>
                <a:latin typeface="Arial"/>
                <a:cs typeface="Arial"/>
              </a:rPr>
              <a:t>?</a:t>
            </a:r>
            <a:endParaRPr sz="2000" dirty="0">
              <a:latin typeface="Arial"/>
              <a:cs typeface="Arial"/>
            </a:endParaRPr>
          </a:p>
        </p:txBody>
      </p:sp>
      <p:sp>
        <p:nvSpPr>
          <p:cNvPr id="35" name="object 35"/>
          <p:cNvSpPr txBox="1"/>
          <p:nvPr/>
        </p:nvSpPr>
        <p:spPr>
          <a:xfrm>
            <a:off x="6217902" y="2606049"/>
            <a:ext cx="1112520" cy="1262739"/>
          </a:xfrm>
          <a:prstGeom prst="rect">
            <a:avLst/>
          </a:prstGeom>
        </p:spPr>
        <p:txBody>
          <a:bodyPr vert="horz" wrap="square" lIns="0" tIns="0" rIns="0" bIns="0" rtlCol="0">
            <a:spAutoFit/>
          </a:bodyPr>
          <a:lstStyle/>
          <a:p>
            <a:pPr marL="12700" marR="6350" algn="ctr">
              <a:lnSpc>
                <a:spcPts val="1400"/>
              </a:lnSpc>
            </a:pPr>
            <a:r>
              <a:rPr lang="en-US" sz="1400" spc="-5" dirty="0">
                <a:solidFill>
                  <a:srgbClr val="767661"/>
                </a:solidFill>
                <a:latin typeface="Arial"/>
                <a:cs typeface="Arial"/>
              </a:rPr>
              <a:t>L</a:t>
            </a:r>
            <a:r>
              <a:rPr lang="en-US" sz="1400" spc="-5" dirty="0" smtClean="0">
                <a:solidFill>
                  <a:srgbClr val="767661"/>
                </a:solidFill>
                <a:latin typeface="Arial"/>
                <a:cs typeface="Arial"/>
              </a:rPr>
              <a:t>egally binding conduct linked to result e.g. ‘shall implement’</a:t>
            </a:r>
            <a:endParaRPr sz="1400" dirty="0">
              <a:latin typeface="Arial"/>
              <a:cs typeface="Arial"/>
            </a:endParaRPr>
          </a:p>
        </p:txBody>
      </p:sp>
      <p:sp>
        <p:nvSpPr>
          <p:cNvPr id="38" name="object 30"/>
          <p:cNvSpPr txBox="1"/>
          <p:nvPr/>
        </p:nvSpPr>
        <p:spPr>
          <a:xfrm>
            <a:off x="7582177" y="2704267"/>
            <a:ext cx="1160460" cy="1072986"/>
          </a:xfrm>
          <a:prstGeom prst="rect">
            <a:avLst/>
          </a:prstGeom>
        </p:spPr>
        <p:txBody>
          <a:bodyPr vert="horz" wrap="square" lIns="0" tIns="0" rIns="0" bIns="0" rtlCol="0">
            <a:spAutoFit/>
          </a:bodyPr>
          <a:lstStyle/>
          <a:p>
            <a:pPr marL="12700" marR="6350" indent="-635" algn="ctr">
              <a:lnSpc>
                <a:spcPct val="83300"/>
              </a:lnSpc>
            </a:pPr>
            <a:r>
              <a:rPr lang="en-US" sz="1400" spc="-5" dirty="0">
                <a:solidFill>
                  <a:srgbClr val="767661"/>
                </a:solidFill>
                <a:latin typeface="Arial"/>
                <a:cs typeface="Arial"/>
              </a:rPr>
              <a:t>L</a:t>
            </a:r>
            <a:r>
              <a:rPr lang="en-US" sz="1400" spc="-5" dirty="0" smtClean="0">
                <a:solidFill>
                  <a:srgbClr val="767661"/>
                </a:solidFill>
                <a:latin typeface="Arial"/>
                <a:cs typeface="Arial"/>
              </a:rPr>
              <a:t>egally binding procedures e.g. shall maintain, review, update</a:t>
            </a:r>
            <a:endParaRPr sz="1400" dirty="0">
              <a:latin typeface="Arial"/>
              <a:cs typeface="Arial"/>
            </a:endParaRPr>
          </a:p>
        </p:txBody>
      </p:sp>
      <p:grpSp>
        <p:nvGrpSpPr>
          <p:cNvPr id="34" name="Group 33"/>
          <p:cNvGrpSpPr/>
          <p:nvPr/>
        </p:nvGrpSpPr>
        <p:grpSpPr>
          <a:xfrm>
            <a:off x="4754878" y="2423171"/>
            <a:ext cx="1251899" cy="1593216"/>
            <a:chOff x="9976703" y="898796"/>
            <a:chExt cx="1444866" cy="1593216"/>
          </a:xfrm>
        </p:grpSpPr>
        <p:sp>
          <p:nvSpPr>
            <p:cNvPr id="36" name="object 34"/>
            <p:cNvSpPr/>
            <p:nvPr/>
          </p:nvSpPr>
          <p:spPr>
            <a:xfrm>
              <a:off x="9976944" y="898797"/>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solidFill>
              <a:srgbClr val="FFFFFF"/>
            </a:solidFill>
          </p:spPr>
          <p:txBody>
            <a:bodyPr wrap="square" lIns="0" tIns="0" rIns="0" bIns="0" rtlCol="0">
              <a:spAutoFit/>
            </a:bodyPr>
            <a:lstStyle/>
            <a:p>
              <a:endParaRPr/>
            </a:p>
          </p:txBody>
        </p:sp>
        <p:sp>
          <p:nvSpPr>
            <p:cNvPr id="40" name="object 36"/>
            <p:cNvSpPr/>
            <p:nvPr/>
          </p:nvSpPr>
          <p:spPr>
            <a:xfrm>
              <a:off x="9976703" y="898796"/>
              <a:ext cx="1444625" cy="1593215"/>
            </a:xfrm>
            <a:custGeom>
              <a:avLst/>
              <a:gdLst/>
              <a:ahLst/>
              <a:cxnLst/>
              <a:rect l="l" t="t" r="r" b="b"/>
              <a:pathLst>
                <a:path w="1444625" h="1593214">
                  <a:moveTo>
                    <a:pt x="0" y="1592961"/>
                  </a:moveTo>
                  <a:lnTo>
                    <a:pt x="1444104" y="1592961"/>
                  </a:lnTo>
                  <a:lnTo>
                    <a:pt x="1444104" y="0"/>
                  </a:lnTo>
                  <a:lnTo>
                    <a:pt x="0" y="0"/>
                  </a:lnTo>
                  <a:lnTo>
                    <a:pt x="0" y="1592961"/>
                  </a:lnTo>
                  <a:close/>
                </a:path>
              </a:pathLst>
            </a:custGeom>
            <a:ln w="19050">
              <a:solidFill>
                <a:srgbClr val="FDB913"/>
              </a:solidFill>
            </a:ln>
          </p:spPr>
          <p:txBody>
            <a:bodyPr wrap="square" lIns="0" tIns="0" rIns="0" bIns="0" rtlCol="0">
              <a:spAutoFit/>
            </a:bodyPr>
            <a:lstStyle/>
            <a:p>
              <a:endParaRPr/>
            </a:p>
          </p:txBody>
        </p:sp>
      </p:grpSp>
      <p:sp>
        <p:nvSpPr>
          <p:cNvPr id="41" name="object 30"/>
          <p:cNvSpPr txBox="1"/>
          <p:nvPr/>
        </p:nvSpPr>
        <p:spPr>
          <a:xfrm>
            <a:off x="4800702" y="2793508"/>
            <a:ext cx="1160460" cy="894156"/>
          </a:xfrm>
          <a:prstGeom prst="rect">
            <a:avLst/>
          </a:prstGeom>
        </p:spPr>
        <p:txBody>
          <a:bodyPr vert="horz" wrap="square" lIns="0" tIns="0" rIns="0" bIns="0" rtlCol="0">
            <a:spAutoFit/>
          </a:bodyPr>
          <a:lstStyle/>
          <a:p>
            <a:pPr marL="12700" marR="6350" indent="-635" algn="ctr">
              <a:lnSpc>
                <a:spcPct val="83300"/>
              </a:lnSpc>
            </a:pPr>
            <a:r>
              <a:rPr lang="en-US" sz="1400" spc="-5" dirty="0">
                <a:solidFill>
                  <a:srgbClr val="767661"/>
                </a:solidFill>
                <a:latin typeface="Arial"/>
                <a:cs typeface="Arial"/>
              </a:rPr>
              <a:t>L</a:t>
            </a:r>
            <a:r>
              <a:rPr lang="en-US" sz="1400" spc="-5" dirty="0" smtClean="0">
                <a:solidFill>
                  <a:srgbClr val="767661"/>
                </a:solidFill>
                <a:latin typeface="Arial"/>
                <a:cs typeface="Arial"/>
              </a:rPr>
              <a:t>egally binding performance e.g. shall achieve </a:t>
            </a:r>
            <a:endParaRPr sz="1400" dirty="0">
              <a:latin typeface="Arial"/>
              <a:cs typeface="Arial"/>
            </a:endParaRPr>
          </a:p>
        </p:txBody>
      </p:sp>
      <p:grpSp>
        <p:nvGrpSpPr>
          <p:cNvPr id="43" name="Group 42"/>
          <p:cNvGrpSpPr/>
          <p:nvPr/>
        </p:nvGrpSpPr>
        <p:grpSpPr>
          <a:xfrm>
            <a:off x="3433258" y="2730065"/>
            <a:ext cx="477520" cy="477520"/>
            <a:chOff x="2958962" y="4067456"/>
            <a:chExt cx="477520" cy="477520"/>
          </a:xfrm>
        </p:grpSpPr>
        <p:sp>
          <p:nvSpPr>
            <p:cNvPr id="44" name="object 22"/>
            <p:cNvSpPr/>
            <p:nvPr/>
          </p:nvSpPr>
          <p:spPr>
            <a:xfrm>
              <a:off x="2958962" y="4067456"/>
              <a:ext cx="477520" cy="477520"/>
            </a:xfrm>
            <a:custGeom>
              <a:avLst/>
              <a:gdLst/>
              <a:ahLst/>
              <a:cxnLst/>
              <a:rect l="l" t="t" r="r" b="b"/>
              <a:pathLst>
                <a:path w="477520"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45" name="object 23"/>
            <p:cNvSpPr/>
            <p:nvPr/>
          </p:nvSpPr>
          <p:spPr>
            <a:xfrm>
              <a:off x="3073537" y="4183383"/>
              <a:ext cx="245745" cy="221615"/>
            </a:xfrm>
            <a:custGeom>
              <a:avLst/>
              <a:gdLst/>
              <a:ahLst/>
              <a:cxnLst/>
              <a:rect l="l" t="t" r="r" b="b"/>
              <a:pathLst>
                <a:path w="245745"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grpSp>
        <p:nvGrpSpPr>
          <p:cNvPr id="46" name="Group 45"/>
          <p:cNvGrpSpPr/>
          <p:nvPr/>
        </p:nvGrpSpPr>
        <p:grpSpPr>
          <a:xfrm>
            <a:off x="8541600" y="3774431"/>
            <a:ext cx="477520" cy="477520"/>
            <a:chOff x="2958962" y="4067456"/>
            <a:chExt cx="477520" cy="477520"/>
          </a:xfrm>
        </p:grpSpPr>
        <p:sp>
          <p:nvSpPr>
            <p:cNvPr id="47" name="object 22"/>
            <p:cNvSpPr/>
            <p:nvPr/>
          </p:nvSpPr>
          <p:spPr>
            <a:xfrm>
              <a:off x="2958962" y="4067456"/>
              <a:ext cx="477520" cy="477520"/>
            </a:xfrm>
            <a:custGeom>
              <a:avLst/>
              <a:gdLst/>
              <a:ahLst/>
              <a:cxnLst/>
              <a:rect l="l" t="t" r="r" b="b"/>
              <a:pathLst>
                <a:path w="477520"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48" name="object 23"/>
            <p:cNvSpPr/>
            <p:nvPr/>
          </p:nvSpPr>
          <p:spPr>
            <a:xfrm>
              <a:off x="3073537" y="4183383"/>
              <a:ext cx="245745" cy="221615"/>
            </a:xfrm>
            <a:custGeom>
              <a:avLst/>
              <a:gdLst/>
              <a:ahLst/>
              <a:cxnLst/>
              <a:rect l="l" t="t" r="r" b="b"/>
              <a:pathLst>
                <a:path w="245745"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54" name="object 21"/>
          <p:cNvSpPr txBox="1"/>
          <p:nvPr/>
        </p:nvSpPr>
        <p:spPr>
          <a:xfrm>
            <a:off x="914440" y="4709146"/>
            <a:ext cx="2542557" cy="1231106"/>
          </a:xfrm>
          <a:prstGeom prst="rect">
            <a:avLst/>
          </a:prstGeom>
        </p:spPr>
        <p:txBody>
          <a:bodyPr vert="horz" wrap="square" lIns="0" tIns="0" rIns="0" bIns="0" rtlCol="0">
            <a:spAutoFit/>
          </a:bodyPr>
          <a:lstStyle/>
          <a:p>
            <a:pPr marL="12700" marR="6350" algn="ctr">
              <a:lnSpc>
                <a:spcPct val="100000"/>
              </a:lnSpc>
            </a:pPr>
            <a:r>
              <a:rPr lang="en-US" sz="2000" dirty="0" smtClean="0">
                <a:solidFill>
                  <a:srgbClr val="FFFFFF"/>
                </a:solidFill>
                <a:latin typeface="Arial"/>
                <a:cs typeface="Arial"/>
              </a:rPr>
              <a:t>Where are the mitigation commitments located</a:t>
            </a:r>
            <a:r>
              <a:rPr sz="2000" dirty="0" smtClean="0">
                <a:solidFill>
                  <a:srgbClr val="FFFFFF"/>
                </a:solidFill>
                <a:latin typeface="Arial"/>
                <a:cs typeface="Arial"/>
              </a:rPr>
              <a:t>?</a:t>
            </a:r>
            <a:endParaRPr sz="2000" dirty="0">
              <a:latin typeface="Arial"/>
              <a:cs typeface="Arial"/>
            </a:endParaRPr>
          </a:p>
        </p:txBody>
      </p:sp>
      <p:sp>
        <p:nvSpPr>
          <p:cNvPr id="56" name="object 20"/>
          <p:cNvSpPr/>
          <p:nvPr/>
        </p:nvSpPr>
        <p:spPr>
          <a:xfrm>
            <a:off x="365806" y="4617707"/>
            <a:ext cx="3200365" cy="1280146"/>
          </a:xfrm>
          <a:custGeom>
            <a:avLst/>
            <a:gdLst/>
            <a:ahLst/>
            <a:cxnLst/>
            <a:rect l="l" t="t" r="r" b="b"/>
            <a:pathLst>
              <a:path w="2759709" h="1134110">
                <a:moveTo>
                  <a:pt x="0" y="1133855"/>
                </a:moveTo>
                <a:lnTo>
                  <a:pt x="2759290" y="1133855"/>
                </a:lnTo>
                <a:lnTo>
                  <a:pt x="2759290" y="0"/>
                </a:lnTo>
                <a:lnTo>
                  <a:pt x="0" y="0"/>
                </a:lnTo>
                <a:lnTo>
                  <a:pt x="0" y="1133855"/>
                </a:lnTo>
                <a:close/>
              </a:path>
            </a:pathLst>
          </a:custGeom>
          <a:solidFill>
            <a:srgbClr val="FDB913"/>
          </a:solidFill>
        </p:spPr>
        <p:txBody>
          <a:bodyPr wrap="square" lIns="0" tIns="0" rIns="0" bIns="0" rtlCol="0">
            <a:spAutoFit/>
          </a:bodyPr>
          <a:lstStyle/>
          <a:p>
            <a:endParaRPr/>
          </a:p>
        </p:txBody>
      </p:sp>
      <p:sp>
        <p:nvSpPr>
          <p:cNvPr id="58" name="object 21"/>
          <p:cNvSpPr txBox="1"/>
          <p:nvPr/>
        </p:nvSpPr>
        <p:spPr>
          <a:xfrm>
            <a:off x="376057" y="4827412"/>
            <a:ext cx="3182027" cy="923330"/>
          </a:xfrm>
          <a:prstGeom prst="rect">
            <a:avLst/>
          </a:prstGeom>
        </p:spPr>
        <p:txBody>
          <a:bodyPr vert="horz" wrap="square" lIns="0" tIns="0" rIns="0" bIns="0" rtlCol="0">
            <a:spAutoFit/>
          </a:bodyPr>
          <a:lstStyle/>
          <a:p>
            <a:pPr marL="12700" marR="6350" algn="ctr">
              <a:lnSpc>
                <a:spcPct val="100000"/>
              </a:lnSpc>
            </a:pPr>
            <a:r>
              <a:rPr lang="en-US" sz="2000" dirty="0" smtClean="0">
                <a:solidFill>
                  <a:srgbClr val="FFFFFF"/>
                </a:solidFill>
                <a:latin typeface="Arial"/>
                <a:cs typeface="Arial"/>
              </a:rPr>
              <a:t>Where are the mitigation contributions/commitments located</a:t>
            </a:r>
            <a:r>
              <a:rPr sz="2000" dirty="0" smtClean="0">
                <a:solidFill>
                  <a:srgbClr val="FFFFFF"/>
                </a:solidFill>
                <a:latin typeface="Arial"/>
                <a:cs typeface="Arial"/>
              </a:rPr>
              <a:t>?</a:t>
            </a:r>
            <a:endParaRPr sz="2000" dirty="0">
              <a:latin typeface="Arial"/>
              <a:cs typeface="Arial"/>
            </a:endParaRPr>
          </a:p>
        </p:txBody>
      </p:sp>
      <p:cxnSp>
        <p:nvCxnSpPr>
          <p:cNvPr id="60" name="Straight Connector 59"/>
          <p:cNvCxnSpPr/>
          <p:nvPr/>
        </p:nvCxnSpPr>
        <p:spPr>
          <a:xfrm>
            <a:off x="3474732" y="4251951"/>
            <a:ext cx="0" cy="365756"/>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a:xfrm flipH="1">
            <a:off x="3474732" y="4251951"/>
            <a:ext cx="2926048" cy="1"/>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a:xfrm>
            <a:off x="6400780" y="4016387"/>
            <a:ext cx="0" cy="235564"/>
          </a:xfrm>
          <a:prstGeom prst="line">
            <a:avLst/>
          </a:prstGeom>
          <a:ln w="3175"/>
          <a:effectLst/>
        </p:spPr>
        <p:style>
          <a:lnRef idx="2">
            <a:schemeClr val="dk1"/>
          </a:lnRef>
          <a:fillRef idx="0">
            <a:schemeClr val="dk1"/>
          </a:fillRef>
          <a:effectRef idx="1">
            <a:schemeClr val="dk1"/>
          </a:effectRef>
          <a:fontRef idx="minor">
            <a:schemeClr val="tx1"/>
          </a:fontRef>
        </p:style>
      </p:cxnSp>
      <p:sp>
        <p:nvSpPr>
          <p:cNvPr id="64" name="object 12"/>
          <p:cNvSpPr/>
          <p:nvPr/>
        </p:nvSpPr>
        <p:spPr>
          <a:xfrm>
            <a:off x="3923514" y="4709146"/>
            <a:ext cx="1334286" cy="1093353"/>
          </a:xfrm>
          <a:custGeom>
            <a:avLst/>
            <a:gdLst/>
            <a:ahLst/>
            <a:cxnLst/>
            <a:rect l="l" t="t" r="r" b="b"/>
            <a:pathLst>
              <a:path w="2740660" h="672464">
                <a:moveTo>
                  <a:pt x="0" y="672084"/>
                </a:moveTo>
                <a:lnTo>
                  <a:pt x="2740240" y="672084"/>
                </a:lnTo>
                <a:lnTo>
                  <a:pt x="2740240" y="0"/>
                </a:lnTo>
                <a:lnTo>
                  <a:pt x="0" y="0"/>
                </a:lnTo>
                <a:lnTo>
                  <a:pt x="0" y="672084"/>
                </a:lnTo>
                <a:close/>
              </a:path>
            </a:pathLst>
          </a:custGeom>
          <a:ln w="19050">
            <a:solidFill>
              <a:srgbClr val="FDB913"/>
            </a:solidFill>
          </a:ln>
        </p:spPr>
        <p:txBody>
          <a:bodyPr wrap="square" lIns="0" tIns="0" rIns="0" bIns="0" rtlCol="0">
            <a:spAutoFit/>
          </a:bodyPr>
          <a:lstStyle/>
          <a:p>
            <a:endParaRPr/>
          </a:p>
        </p:txBody>
      </p:sp>
      <p:sp>
        <p:nvSpPr>
          <p:cNvPr id="65" name="object 35"/>
          <p:cNvSpPr txBox="1"/>
          <p:nvPr/>
        </p:nvSpPr>
        <p:spPr>
          <a:xfrm>
            <a:off x="4024705" y="4983245"/>
            <a:ext cx="1112520" cy="538609"/>
          </a:xfrm>
          <a:prstGeom prst="rect">
            <a:avLst/>
          </a:prstGeom>
        </p:spPr>
        <p:txBody>
          <a:bodyPr vert="horz" wrap="square" lIns="0" tIns="0" rIns="0" bIns="0" rtlCol="0">
            <a:spAutoFit/>
          </a:bodyPr>
          <a:lstStyle/>
          <a:p>
            <a:pPr marL="12700" marR="6350" algn="ctr">
              <a:lnSpc>
                <a:spcPts val="1400"/>
              </a:lnSpc>
            </a:pPr>
            <a:r>
              <a:rPr lang="en-US" sz="1400" spc="-5" dirty="0" smtClean="0">
                <a:solidFill>
                  <a:srgbClr val="767661"/>
                </a:solidFill>
                <a:latin typeface="Arial"/>
                <a:cs typeface="Arial"/>
              </a:rPr>
              <a:t>In an annex inside the Agreement </a:t>
            </a:r>
            <a:endParaRPr sz="1400" dirty="0">
              <a:latin typeface="Arial"/>
              <a:cs typeface="Arial"/>
            </a:endParaRPr>
          </a:p>
        </p:txBody>
      </p:sp>
      <p:sp>
        <p:nvSpPr>
          <p:cNvPr id="66" name="object 12"/>
          <p:cNvSpPr/>
          <p:nvPr/>
        </p:nvSpPr>
        <p:spPr>
          <a:xfrm>
            <a:off x="5452306" y="4705874"/>
            <a:ext cx="1878115" cy="1093353"/>
          </a:xfrm>
          <a:custGeom>
            <a:avLst/>
            <a:gdLst/>
            <a:ahLst/>
            <a:cxnLst/>
            <a:rect l="l" t="t" r="r" b="b"/>
            <a:pathLst>
              <a:path w="2740660" h="672464">
                <a:moveTo>
                  <a:pt x="0" y="672084"/>
                </a:moveTo>
                <a:lnTo>
                  <a:pt x="2740240" y="672084"/>
                </a:lnTo>
                <a:lnTo>
                  <a:pt x="2740240" y="0"/>
                </a:lnTo>
                <a:lnTo>
                  <a:pt x="0" y="0"/>
                </a:lnTo>
                <a:lnTo>
                  <a:pt x="0" y="672084"/>
                </a:lnTo>
                <a:close/>
              </a:path>
            </a:pathLst>
          </a:custGeom>
          <a:ln w="19050">
            <a:solidFill>
              <a:srgbClr val="FDB913"/>
            </a:solidFill>
          </a:ln>
        </p:spPr>
        <p:txBody>
          <a:bodyPr wrap="square" lIns="0" tIns="0" rIns="0" bIns="0" rtlCol="0">
            <a:spAutoFit/>
          </a:bodyPr>
          <a:lstStyle/>
          <a:p>
            <a:endParaRPr/>
          </a:p>
        </p:txBody>
      </p:sp>
      <p:sp>
        <p:nvSpPr>
          <p:cNvPr id="68" name="object 35"/>
          <p:cNvSpPr txBox="1"/>
          <p:nvPr/>
        </p:nvSpPr>
        <p:spPr>
          <a:xfrm>
            <a:off x="5452306" y="4770211"/>
            <a:ext cx="1821617" cy="903666"/>
          </a:xfrm>
          <a:prstGeom prst="rect">
            <a:avLst/>
          </a:prstGeom>
        </p:spPr>
        <p:txBody>
          <a:bodyPr vert="horz" wrap="square" lIns="0" tIns="0" rIns="0" bIns="0" rtlCol="0">
            <a:spAutoFit/>
          </a:bodyPr>
          <a:lstStyle/>
          <a:p>
            <a:pPr marL="12700" marR="6350" algn="ctr">
              <a:lnSpc>
                <a:spcPts val="1400"/>
              </a:lnSpc>
            </a:pPr>
            <a:r>
              <a:rPr lang="en-US" sz="1400" spc="-5" dirty="0">
                <a:solidFill>
                  <a:srgbClr val="767661"/>
                </a:solidFill>
                <a:latin typeface="Arial"/>
                <a:cs typeface="Arial"/>
              </a:rPr>
              <a:t>I</a:t>
            </a:r>
            <a:r>
              <a:rPr lang="en-US" sz="1400" spc="-5" dirty="0" smtClean="0">
                <a:solidFill>
                  <a:srgbClr val="767661"/>
                </a:solidFill>
                <a:latin typeface="Arial"/>
                <a:cs typeface="Arial"/>
              </a:rPr>
              <a:t>nscribed in a list kept by the Secretariat alongside the Agreement – defined procedures for change </a:t>
            </a:r>
            <a:endParaRPr sz="1400" dirty="0">
              <a:latin typeface="Arial"/>
              <a:cs typeface="Arial"/>
            </a:endParaRPr>
          </a:p>
        </p:txBody>
      </p:sp>
      <p:sp>
        <p:nvSpPr>
          <p:cNvPr id="69" name="object 12"/>
          <p:cNvSpPr/>
          <p:nvPr/>
        </p:nvSpPr>
        <p:spPr>
          <a:xfrm>
            <a:off x="7486316" y="4709146"/>
            <a:ext cx="1564487" cy="1093353"/>
          </a:xfrm>
          <a:custGeom>
            <a:avLst/>
            <a:gdLst/>
            <a:ahLst/>
            <a:cxnLst/>
            <a:rect l="l" t="t" r="r" b="b"/>
            <a:pathLst>
              <a:path w="2740660" h="672464">
                <a:moveTo>
                  <a:pt x="0" y="672084"/>
                </a:moveTo>
                <a:lnTo>
                  <a:pt x="2740240" y="672084"/>
                </a:lnTo>
                <a:lnTo>
                  <a:pt x="2740240" y="0"/>
                </a:lnTo>
                <a:lnTo>
                  <a:pt x="0" y="0"/>
                </a:lnTo>
                <a:lnTo>
                  <a:pt x="0" y="672084"/>
                </a:lnTo>
                <a:close/>
              </a:path>
            </a:pathLst>
          </a:custGeom>
          <a:ln w="19050">
            <a:solidFill>
              <a:srgbClr val="FDB913"/>
            </a:solidFill>
          </a:ln>
        </p:spPr>
        <p:txBody>
          <a:bodyPr wrap="square" lIns="0" tIns="0" rIns="0" bIns="0" rtlCol="0">
            <a:spAutoFit/>
          </a:bodyPr>
          <a:lstStyle/>
          <a:p>
            <a:endParaRPr/>
          </a:p>
        </p:txBody>
      </p:sp>
      <p:sp>
        <p:nvSpPr>
          <p:cNvPr id="71" name="object 35"/>
          <p:cNvSpPr txBox="1"/>
          <p:nvPr/>
        </p:nvSpPr>
        <p:spPr>
          <a:xfrm>
            <a:off x="7645788" y="5106549"/>
            <a:ext cx="1245541" cy="365057"/>
          </a:xfrm>
          <a:prstGeom prst="rect">
            <a:avLst/>
          </a:prstGeom>
        </p:spPr>
        <p:txBody>
          <a:bodyPr vert="horz" wrap="square" lIns="0" tIns="0" rIns="0" bIns="0" rtlCol="0">
            <a:spAutoFit/>
          </a:bodyPr>
          <a:lstStyle/>
          <a:p>
            <a:pPr marL="12700" marR="6350" algn="ctr">
              <a:lnSpc>
                <a:spcPts val="1400"/>
              </a:lnSpc>
            </a:pPr>
            <a:r>
              <a:rPr lang="en-US" sz="1400" spc="-5" dirty="0" smtClean="0">
                <a:solidFill>
                  <a:srgbClr val="767661"/>
                </a:solidFill>
                <a:latin typeface="Arial"/>
                <a:cs typeface="Arial"/>
              </a:rPr>
              <a:t>In a schedule</a:t>
            </a:r>
          </a:p>
          <a:p>
            <a:pPr marL="12700" marR="6350" algn="ctr">
              <a:lnSpc>
                <a:spcPts val="1400"/>
              </a:lnSpc>
            </a:pPr>
            <a:endParaRPr sz="1400" dirty="0">
              <a:latin typeface="Arial"/>
              <a:cs typeface="Arial"/>
            </a:endParaRPr>
          </a:p>
        </p:txBody>
      </p:sp>
      <p:cxnSp>
        <p:nvCxnSpPr>
          <p:cNvPr id="72" name="Straight Connector 71"/>
          <p:cNvCxnSpPr/>
          <p:nvPr/>
        </p:nvCxnSpPr>
        <p:spPr>
          <a:xfrm flipV="1">
            <a:off x="5257800" y="5257783"/>
            <a:ext cx="194506" cy="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7322191" y="5252550"/>
            <a:ext cx="164336" cy="5231"/>
          </a:xfrm>
          <a:prstGeom prst="line">
            <a:avLst/>
          </a:prstGeom>
          <a:ln w="3175"/>
          <a:effectLst/>
        </p:spPr>
        <p:style>
          <a:lnRef idx="2">
            <a:schemeClr val="accent1"/>
          </a:lnRef>
          <a:fillRef idx="0">
            <a:schemeClr val="accent1"/>
          </a:fillRef>
          <a:effectRef idx="1">
            <a:schemeClr val="accent1"/>
          </a:effectRef>
          <a:fontRef idx="minor">
            <a:schemeClr val="tx1"/>
          </a:fontRef>
        </p:style>
      </p:cxnSp>
      <p:grpSp>
        <p:nvGrpSpPr>
          <p:cNvPr id="74" name="Group 73"/>
          <p:cNvGrpSpPr/>
          <p:nvPr/>
        </p:nvGrpSpPr>
        <p:grpSpPr>
          <a:xfrm>
            <a:off x="6961871" y="5563739"/>
            <a:ext cx="477520" cy="477520"/>
            <a:chOff x="2958962" y="4067456"/>
            <a:chExt cx="477520" cy="477520"/>
          </a:xfrm>
        </p:grpSpPr>
        <p:sp>
          <p:nvSpPr>
            <p:cNvPr id="75" name="object 22"/>
            <p:cNvSpPr/>
            <p:nvPr/>
          </p:nvSpPr>
          <p:spPr>
            <a:xfrm>
              <a:off x="2958962" y="4067456"/>
              <a:ext cx="477520" cy="477520"/>
            </a:xfrm>
            <a:custGeom>
              <a:avLst/>
              <a:gdLst/>
              <a:ahLst/>
              <a:cxnLst/>
              <a:rect l="l" t="t" r="r" b="b"/>
              <a:pathLst>
                <a:path w="477520"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76" name="object 23"/>
            <p:cNvSpPr/>
            <p:nvPr/>
          </p:nvSpPr>
          <p:spPr>
            <a:xfrm>
              <a:off x="3073537" y="4183383"/>
              <a:ext cx="245745" cy="221615"/>
            </a:xfrm>
            <a:custGeom>
              <a:avLst/>
              <a:gdLst/>
              <a:ahLst/>
              <a:cxnLst/>
              <a:rect l="l" t="t" r="r" b="b"/>
              <a:pathLst>
                <a:path w="245745"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cxnSp>
        <p:nvCxnSpPr>
          <p:cNvPr id="77" name="Straight Connector 76"/>
          <p:cNvCxnSpPr/>
          <p:nvPr/>
        </p:nvCxnSpPr>
        <p:spPr>
          <a:xfrm>
            <a:off x="3566171" y="5234284"/>
            <a:ext cx="367195" cy="0"/>
          </a:xfrm>
          <a:prstGeom prst="line">
            <a:avLst/>
          </a:prstGeom>
          <a:ln w="3175"/>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7159348" y="3762405"/>
            <a:ext cx="477520" cy="477520"/>
            <a:chOff x="2958962" y="4067456"/>
            <a:chExt cx="477520" cy="477520"/>
          </a:xfrm>
        </p:grpSpPr>
        <p:sp>
          <p:nvSpPr>
            <p:cNvPr id="25" name="object 22"/>
            <p:cNvSpPr/>
            <p:nvPr/>
          </p:nvSpPr>
          <p:spPr>
            <a:xfrm>
              <a:off x="2958962" y="4067456"/>
              <a:ext cx="477520" cy="477520"/>
            </a:xfrm>
            <a:custGeom>
              <a:avLst/>
              <a:gdLst/>
              <a:ahLst/>
              <a:cxnLst/>
              <a:rect l="l" t="t" r="r" b="b"/>
              <a:pathLst>
                <a:path w="477520" h="477520">
                  <a:moveTo>
                    <a:pt x="238480" y="0"/>
                  </a:moveTo>
                  <a:lnTo>
                    <a:pt x="199797" y="3121"/>
                  </a:lnTo>
                  <a:lnTo>
                    <a:pt x="145652" y="18740"/>
                  </a:lnTo>
                  <a:lnTo>
                    <a:pt x="97635" y="46012"/>
                  </a:lnTo>
                  <a:lnTo>
                    <a:pt x="57405" y="83278"/>
                  </a:lnTo>
                  <a:lnTo>
                    <a:pt x="26618" y="128883"/>
                  </a:lnTo>
                  <a:lnTo>
                    <a:pt x="6930" y="181170"/>
                  </a:lnTo>
                  <a:lnTo>
                    <a:pt x="790" y="218921"/>
                  </a:lnTo>
                  <a:lnTo>
                    <a:pt x="0" y="238480"/>
                  </a:lnTo>
                  <a:lnTo>
                    <a:pt x="790" y="258040"/>
                  </a:lnTo>
                  <a:lnTo>
                    <a:pt x="6930" y="295791"/>
                  </a:lnTo>
                  <a:lnTo>
                    <a:pt x="26618" y="348077"/>
                  </a:lnTo>
                  <a:lnTo>
                    <a:pt x="57405" y="393682"/>
                  </a:lnTo>
                  <a:lnTo>
                    <a:pt x="97635" y="430948"/>
                  </a:lnTo>
                  <a:lnTo>
                    <a:pt x="145652" y="458220"/>
                  </a:lnTo>
                  <a:lnTo>
                    <a:pt x="199797" y="473839"/>
                  </a:lnTo>
                  <a:lnTo>
                    <a:pt x="238480" y="476961"/>
                  </a:lnTo>
                  <a:lnTo>
                    <a:pt x="258040" y="476170"/>
                  </a:lnTo>
                  <a:lnTo>
                    <a:pt x="295791" y="470030"/>
                  </a:lnTo>
                  <a:lnTo>
                    <a:pt x="348077" y="450342"/>
                  </a:lnTo>
                  <a:lnTo>
                    <a:pt x="393682" y="419555"/>
                  </a:lnTo>
                  <a:lnTo>
                    <a:pt x="430948" y="379325"/>
                  </a:lnTo>
                  <a:lnTo>
                    <a:pt x="458220" y="331309"/>
                  </a:lnTo>
                  <a:lnTo>
                    <a:pt x="473839" y="277163"/>
                  </a:lnTo>
                  <a:lnTo>
                    <a:pt x="476961" y="238480"/>
                  </a:lnTo>
                  <a:lnTo>
                    <a:pt x="476170" y="218921"/>
                  </a:lnTo>
                  <a:lnTo>
                    <a:pt x="470030" y="181170"/>
                  </a:lnTo>
                  <a:lnTo>
                    <a:pt x="450342" y="128883"/>
                  </a:lnTo>
                  <a:lnTo>
                    <a:pt x="419555" y="83278"/>
                  </a:lnTo>
                  <a:lnTo>
                    <a:pt x="379325" y="46012"/>
                  </a:lnTo>
                  <a:lnTo>
                    <a:pt x="331309" y="18740"/>
                  </a:lnTo>
                  <a:lnTo>
                    <a:pt x="277163" y="3121"/>
                  </a:lnTo>
                  <a:lnTo>
                    <a:pt x="238480" y="0"/>
                  </a:lnTo>
                  <a:close/>
                </a:path>
              </a:pathLst>
            </a:custGeom>
            <a:solidFill>
              <a:srgbClr val="008D6A"/>
            </a:solidFill>
          </p:spPr>
          <p:txBody>
            <a:bodyPr wrap="square" lIns="0" tIns="0" rIns="0" bIns="0" rtlCol="0">
              <a:spAutoFit/>
            </a:bodyPr>
            <a:lstStyle/>
            <a:p>
              <a:endParaRPr/>
            </a:p>
          </p:txBody>
        </p:sp>
        <p:sp>
          <p:nvSpPr>
            <p:cNvPr id="26" name="object 23"/>
            <p:cNvSpPr/>
            <p:nvPr/>
          </p:nvSpPr>
          <p:spPr>
            <a:xfrm>
              <a:off x="3073537" y="4183383"/>
              <a:ext cx="245745" cy="221615"/>
            </a:xfrm>
            <a:custGeom>
              <a:avLst/>
              <a:gdLst/>
              <a:ahLst/>
              <a:cxnLst/>
              <a:rect l="l" t="t" r="r" b="b"/>
              <a:pathLst>
                <a:path w="245745" h="221614">
                  <a:moveTo>
                    <a:pt x="0" y="129171"/>
                  </a:moveTo>
                  <a:lnTo>
                    <a:pt x="90208" y="221310"/>
                  </a:lnTo>
                  <a:lnTo>
                    <a:pt x="245300" y="0"/>
                  </a:lnTo>
                </a:path>
              </a:pathLst>
            </a:custGeom>
            <a:ln w="48259">
              <a:solidFill>
                <a:srgbClr val="FFFFFF"/>
              </a:solidFill>
            </a:ln>
          </p:spPr>
          <p:txBody>
            <a:bodyPr wrap="square" lIns="0" tIns="0" rIns="0" bIns="0" rtlCol="0">
              <a:spAutoFit/>
            </a:bodyPr>
            <a:lstStyle/>
            <a:p>
              <a:endParaRPr/>
            </a:p>
          </p:txBody>
        </p:sp>
      </p:grpSp>
      <p:sp>
        <p:nvSpPr>
          <p:cNvPr id="78" name="object 5"/>
          <p:cNvSpPr/>
          <p:nvPr/>
        </p:nvSpPr>
        <p:spPr>
          <a:xfrm>
            <a:off x="6633060" y="2206001"/>
            <a:ext cx="0" cy="217170"/>
          </a:xfrm>
          <a:custGeom>
            <a:avLst/>
            <a:gdLst/>
            <a:ahLst/>
            <a:cxnLst/>
            <a:rect l="l" t="t" r="r" b="b"/>
            <a:pathLst>
              <a:path h="217169">
                <a:moveTo>
                  <a:pt x="0" y="0"/>
                </a:moveTo>
                <a:lnTo>
                  <a:pt x="0" y="217042"/>
                </a:lnTo>
              </a:path>
            </a:pathLst>
          </a:custGeom>
          <a:ln w="9525">
            <a:solidFill>
              <a:srgbClr val="FDB913"/>
            </a:solidFill>
          </a:ln>
        </p:spPr>
        <p:txBody>
          <a:bodyPr wrap="square" lIns="0" tIns="0" rIns="0" bIns="0" rtlCol="0">
            <a:spAutoFit/>
          </a:bodyPr>
          <a:lstStyle/>
          <a:p>
            <a:endParaRPr/>
          </a:p>
        </p:txBody>
      </p:sp>
    </p:spTree>
    <p:extLst>
      <p:ext uri="{BB962C8B-B14F-4D97-AF65-F5344CB8AC3E}">
        <p14:creationId xmlns:p14="http://schemas.microsoft.com/office/powerpoint/2010/main" val="1003882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http://www.ies.be/files/IESlogoblock90.jpg"/>
          <p:cNvPicPr/>
          <p:nvPr/>
        </p:nvPicPr>
        <p:blipFill>
          <a:blip r:embed="rId3">
            <a:extLst>
              <a:ext uri="{28A0092B-C50C-407E-A947-70E740481C1C}">
                <a14:useLocalDpi xmlns:a14="http://schemas.microsoft.com/office/drawing/2010/main" val="0"/>
              </a:ext>
            </a:extLst>
          </a:blip>
          <a:srcRect/>
          <a:stretch>
            <a:fillRect/>
          </a:stretch>
        </p:blipFill>
        <p:spPr bwMode="auto">
          <a:xfrm>
            <a:off x="834237" y="4057079"/>
            <a:ext cx="3227087" cy="1124522"/>
          </a:xfrm>
          <a:prstGeom prst="rect">
            <a:avLst/>
          </a:prstGeom>
          <a:noFill/>
          <a:ln>
            <a:noFill/>
          </a:ln>
        </p:spPr>
      </p:pic>
      <p:pic>
        <p:nvPicPr>
          <p:cNvPr id="12" name="Picture 11"/>
          <p:cNvPicPr/>
          <p:nvPr/>
        </p:nvPicPr>
        <p:blipFill>
          <a:blip r:embed="rId4" cstate="print"/>
          <a:srcRect b="25327"/>
          <a:stretch>
            <a:fillRect/>
          </a:stretch>
        </p:blipFill>
        <p:spPr bwMode="auto">
          <a:xfrm>
            <a:off x="1180312" y="3121088"/>
            <a:ext cx="3133725" cy="935990"/>
          </a:xfrm>
          <a:prstGeom prst="rect">
            <a:avLst/>
          </a:prstGeom>
          <a:noFill/>
          <a:ln w="9525">
            <a:noFill/>
            <a:miter lim="800000"/>
            <a:headEnd/>
            <a:tailEnd/>
          </a:ln>
        </p:spPr>
      </p:pic>
      <p:pic>
        <p:nvPicPr>
          <p:cNvPr id="21" name="Picture 11"/>
          <p:cNvPicPr>
            <a:picLocks noChangeAspect="1" noChangeArrowheads="1"/>
          </p:cNvPicPr>
          <p:nvPr/>
        </p:nvPicPr>
        <p:blipFill>
          <a:blip r:embed="rId5" cstate="print"/>
          <a:srcRect/>
          <a:stretch>
            <a:fillRect/>
          </a:stretch>
        </p:blipFill>
        <p:spPr bwMode="auto">
          <a:xfrm>
            <a:off x="4014465" y="3276600"/>
            <a:ext cx="5062313" cy="873249"/>
          </a:xfrm>
          <a:prstGeom prst="rect">
            <a:avLst/>
          </a:prstGeom>
          <a:noFill/>
          <a:ln w="9525">
            <a:noFill/>
            <a:miter lim="800000"/>
            <a:headEnd/>
            <a:tailEnd/>
          </a:ln>
        </p:spPr>
      </p:pic>
      <p:sp>
        <p:nvSpPr>
          <p:cNvPr id="3" name="Content Placeholder 2"/>
          <p:cNvSpPr>
            <a:spLocks noGrp="1"/>
          </p:cNvSpPr>
          <p:nvPr>
            <p:ph idx="1"/>
          </p:nvPr>
        </p:nvSpPr>
        <p:spPr>
          <a:xfrm>
            <a:off x="1025993" y="312738"/>
            <a:ext cx="7035421" cy="692623"/>
          </a:xfrm>
        </p:spPr>
        <p:txBody>
          <a:bodyPr>
            <a:normAutofit fontScale="92500" lnSpcReduction="20000"/>
          </a:bodyPr>
          <a:lstStyle/>
          <a:p>
            <a:pPr marL="0" indent="0" algn="ctr">
              <a:buNone/>
            </a:pPr>
            <a:r>
              <a:rPr lang="en-US" sz="4800" dirty="0">
                <a:solidFill>
                  <a:srgbClr val="007A4D"/>
                </a:solidFill>
                <a:latin typeface="Arial MT Cn Lt"/>
                <a:ea typeface="+mj-ea"/>
                <a:cs typeface="Arial MT Cn Lt"/>
              </a:rPr>
              <a:t>THANK </a:t>
            </a:r>
            <a:r>
              <a:rPr lang="en-US" sz="4800" dirty="0" smtClean="0">
                <a:solidFill>
                  <a:srgbClr val="007A4D"/>
                </a:solidFill>
                <a:latin typeface="Arial MT Cn Lt"/>
                <a:ea typeface="+mj-ea"/>
                <a:cs typeface="Arial MT Cn Lt"/>
              </a:rPr>
              <a:t>YOU !</a:t>
            </a:r>
            <a:endParaRPr lang="en-US" sz="4800" dirty="0">
              <a:solidFill>
                <a:srgbClr val="007A4D"/>
              </a:solidFill>
              <a:latin typeface="Arial MT Cn Lt"/>
              <a:ea typeface="+mj-ea"/>
              <a:cs typeface="Arial MT Cn Lt"/>
            </a:endParaRPr>
          </a:p>
        </p:txBody>
      </p:sp>
      <p:sp>
        <p:nvSpPr>
          <p:cNvPr id="4" name="AutoShape 2" descr="data:image/jpeg;base64,/9j/4AAQSkZJRgABAQAAAQABAAD/2wCEAAkGBxQSEhUUExQVFhQXFBUWFxQXFhwbGBgcFRQXFxQXFBYZHyghHBolHBUXITEhKCkrLi4uGB8zODMsNygtLisBCgoKDgwOGxAQGywkICMtKzc0Kyw0Nyw3LTcsNzc3LDctLCwsKzcsLCwyLDctLC0yMTczLDEtLDcuNywsNy4rLP/AABEIALsBDgMBIgACEQEDEQH/xAAcAAEAAQUBAQAAAAAAAAAAAAAAAgEDBAUHBgj/xABKEAABAwEDBQoKCAUEAgMAAAABAAIDEQQSIQUTMUFRBjJSYXGBkZKh0RQXIkJTVLHB4fAHIzNicnOTsxUWgqLxQ4OywnSjNDVj/8QAGQEBAAMBAQAAAAAAAAAAAAAAAAMEBQEC/8QAKxEBAAECBAQFBQEBAAAAAAAAAAECAwQRIVESExQxBTJBYaEVIjNxgcGR/9oADAMBAAIRAxEAPwDuKIiAiIgIiICIiAiIgIiICIiAqEqqwZX51xY3eA+W7b9we9Bdszy8l/m6GjaNbjy6uLlWSrMctXFoGDRQnVXgjm9yvICIiAiIgLW5UtmafGdRvBw4vJ7VslqsutDrjTgTeunjFMDxGvsQbRrqio0FVWlyDbNMTtIrdr2jmW6QEREBERAREQEREBERAREQEREBERAREQEREBFiWrKUcek1PBGJ+CxM3LPvvq4+D5zuVBdktJlJZEaNG/k9zOPjU5HXaRRYOpp4A1uPHsUZZwykUIBfs1N43FTaBC3W57j/AFPd7h7EGRCxrAGDZXjOOJPOVdVizQkVLsXu0n2AcQV9AREQEREBarL1nvhtD5QvEN2jC9TjGC2q1GXw4XHt80nHZWlObBBqi8uAkbv2Uvcex/uK9JYLUJGBw06CNh1rz8jtE0YGmj26gTpw4Lldsc4heHD7KTs4jxj2Lo9GiIuAiIgIiICIiAi0D90DtTBzmqt/xeZ29aOZpKD0aLzwktTtThzAe1VFhtLtLiOV/cg9ASrTrSwaXNHKQtGcjnz5Wjnr7SEGToBvpgeQj4oNs/KUQ88c2PsVl+WohrJ5AfesEMsjfOLut7gpC2WZuhlf6a+1Bedl9mprj0d6oMrvdvYXHp7lEZbjG9jPYPYpDK8h3sLu3uQVz9pdoY1vGfifcq/w6V/2kppsb8gdip4TaXaI2t5fiVXwOd+/lujY34UQXWxQQYmgO04u5h3K34TJNhGCxmt50n8I+eZVFigixeQTtea9ATw98mELcPSOGA5AguC5Z2hrReedA85x2niU4YrtZZSL1OZo2N+cVFkbIAXONXHS44ucdjR7lWKF0hD5BQDFsez7z9p4tSC7ZnOcb5qGkUa3XThO4+LUslWY7QHOIGIGl2quwbSryAiIgIiIC1WWrSYyw6Wm8HN1EYYLarAypKwXWSDyX1x4JFKHtQadwzRD2eVE/CnFra7jCOjDfJJrFJi13BOo8o0HiVSwwOLHi9E/5Dm7CEDAw5t5rE/Fj9mxw94XRs8j2g4xP37NHGPnsotmvNAOBp/qxYj77NnHQdi39ktAkaHDX2HWFwXkREBERAREQeXZlCTzGMH4WK7nrU7U7qge0KgNqdw+gDuVTY7QdLiOWTuK6JeCWl2lzhyv7lE5Kf58rRyuJ9qgcmu86WMcr6oMnRDTO3mHxQTGTIhvp281O9SFmsw0yE/PEFAWazDTK48g+CkDZRw3dPwQVknsbAXHQASSb1ABiSarXDdtkwaJIelnepZftdn8FtAbGa5iWhIHo3bSvnkK5hcNTeiZmeyO5XNL6F8YViG9lh/VaPYoO+kWy6poOeUL5+RWvp9G8o+dL6AG7uF2i1WRvGZW+9yr/NFmdv8AKVmA2Nkb7qL5+RPp9G8nOl9DQ5eyW3F1sgedrpWnsqpy7vbFvY7RB+J0jWtHavnZE+n0byc6X0XZ91GTwb77dZ3v2mRtG8TRXBRfu2sUhui2QMZrcZGhzuJorgONfPM0LmGjgQbrXUOx7Q9p52uB51BcjAW5jOKpObL6Ui3YZOaAG2yzADQM63vU/wCdMn+uWf8AVb3r5oRd+n0byc6X0v8Azpk/1yz/AKre9P50yf65Z/1W96+aET6fRvJzpfS/86ZP9cs/6re9bDJeV4LSHGCWOUNNHFjg4AkVANNdF8sLsf0DfYWr85n7agxGDptUTVEy9UXJqnJ1Ja/K1mbJdaTR+JZsOioPYtgtblqxOkDS3S2pptrTQduCz0zW2ealYJxQaidLTqx2cfuQszZzMu8OLX8E7RxbQpRzNnGbl8mQYNf7nKsbqfUT4cB+zZQ7P8Loo1jiRG40lZjG7hDg19iuWactrIweTX62LW063NGz55LboiCIpDRwxik9grs9ivRVe6oObtDcHNOh/Mg21mtTZBVpr7RyhXlpTmy76xphk4QNAeR2hZzGyjQ9rx94UPS3DsXBmIsbwlw30buVtHDsx7EbbozheAOx3knodRBkoqA10KqDzByfKd88D8T1T+Gjzpox/VVQFhZrmj5qlSFlh1zdDCuiXgMQ0zjmb8VIQWYaZHHkHwURFZh58h5BT3KYdZRqefnlCCoNlGp56fgpC12YaIieX4lUFrsw0RHn/wAqQypCNEI6GoMDL+U4vBbQGwgVglFaD0buJfPAX0Tl7LINltAEVKwSjT/+buJfOwWp4d5ale93hVERaKEQctOM1oOM0BPQCrlms7pHBjGlz3YBo0niAW9tW421MhikzMhc/O32XcYwxwDS7ZeFTzKvexdizVTTcriJq7ZzlvP+PUUVVaxDaQbgnusTps9Zy6+17ZBKc1mmsdfvPu4G8QdGFxaLc0xnhTInxxTse8MdUua0CvlSMd5JAAq7EYgc6nBupnbEIBc8HzTojDTBwfXOPLtOcLiXAjAbNNdGqOGw2MqpvUYmvzTPDlplHp2ynOMs9J/U7SVVUZxNMPf/AEjW2zSMjkszIZL5dG60AklmapdYG1oCQahxrUDDUVrdx25DwwOfnYiwRyC6HOzjJHNIjzjC0UAPlVqQbuteT+fnpW0yRugnsrHNgcIy57XOeAC4hg8lmOF2pcThjXZpinw7EYbAdNhLn3R2qq10z9e+WUaRlHp2d5lNVfFXGjGyrk82eQxukie5u+zTi5rTraXFox4hWixFu7Dkqe3z32RG7JMM46MeQwvcDI7E4DEuoe1Y2WshzWVzhLG5rc45jXuFA+6TQt2ggV51fs4u3xRZrrjmZRnGcZ++iOaJ80Ro1qIiuPAux/QN9havzmftrji7H9A32Fq/OZ+2quN/DP8AElvzOpLWZZmfHceytBW9sxpS8tmsHKVvzRbUVa69XbhTvWGtMJzI7UKt8mUDRt5do41YElfqbRgRvXnSNlTrHGr02T2v+ss7qHTQGmPFsPEqMtLZfq5xdeMA7Rj7j2FBQYfUT6PMk9mKk5mIZNVrh9nMNewE/PfB7TGM1OL0Z3rx5vzs9qu5wxtuTDORHeyDHDVVBk3pWCkjRK3hNpXnadKjFma+S4xu2VLf7Th2KtniIFYZA5vBdiBxAjEciuumdokhJH3aOHRp7EFwMkGh4d+JvvaR7Ec92h0YcPukHsdRY/1PHGf6mdwV9kZOLJSRx3XDv7UFgsi1tdGdoDm9rcFcjZXeTEjjuu7dKu/WjgO6W96tvx30NTtF0+01QaEQwekeeRvepUsw9KehWxJDwHnlePcFIWmH0JP+4V0XBLZh5kh5T3FS8Ms40QnnPxUBbohogbzur7lIZUYNEDPnmQSGU4hogb2dyuNyyPNhHMe4KLcrHVC3mHwVwZWl1RdjkGDugytIbLaBmsDBKNeH1buJfOgX0Xuht85stoBioDBLU3Xejdxr50C1PDvLUr3u8KoiLRQqH5PvXsMvbtjabO+zXHNjpGI33yXm4RXwjGjg4V5DTfaVD6O8lQWi0NEjpBJGRMGXQY3hjgcXaW0JGBwPYsHdnkqCy2h0MTpHOBq4OaAxocLzWM1uoCMdHLjTFvXcJisfTh7lMzctxxROU5RrGu3pHtrlvCeIrpt8UdpaFERbSAREQbfcvls2KV0zQXOzbmNbWjC5xFDJQ4tAqaazTRpVN0+WvDJhMQWuMbWubWrQ5tQTHXQ0ihptrp0rVw3bwv3rtfKu0vU13a4V5V0XKe5axsybHMZJrjfrg8RjOPFouNa0tOAHksFTs41i427hMHi7d65TPMr+2JiJn+ae+XvrtmnoiuuiYjtGrnCIeLQi2kAux/QN9havzmftrji7H9A32Fq/OZ+2quN/DP8AElvzOpLEtzo8GyU8qtK8VNerSstYmULA2UCpIIrQjj2jmWGtNbLkx8RvwuJGzX3EILTHP5MouPGAdo9ujkKiIZ7PvfLZs0jo0jmV3wiG0YPF1+3udr5CgoXPhFyUX4jhe2bK/PIpxRPjFYSJIj5hOI20+eZRuSwYfaxbNYHJ/kcipZ42u8qzvuu1xnR0f5QVa6Bx86F/VPcs2OKQb2UOH3mg9rSFYda3DCaEkbWi8OjUoMNmJwIYeUsPuQZuclGljT+F3ucPerLyw76FwO25XtZVTjs/Amd0hw7Qp3JR5zHcrSO0E+xBYa+LVK5vEXH2PV9rH+bIDytB/wCJCOkf50YP4XA9jqKw4RedC4f0e9qDTC3s9DH7VIZTHoYuhVbbJtTBzR/BXBbLRwT+n8F0UblV2qJnVKmMqzao29R3egtdq4Lup8FIWi1HzT1QgqMpWj0f9ju9S8OtPo/7T3qgltezsaq3rXs/4LgwN0FptJstoqwAZiauGrNurrXzoF9GboBavBbRepTMS13ujNuroXzmFq+HeWpXvd4VREWihXIrS5rXta4hrwGvAwvAGt0ng10jQaCqyLcJXMillJc17XMjc41JELqEV4i6mPJoCx7POY3B7aFzTUBzQ4HiLXAgjlXRt0W6azOsjooBZzPEGf6Lc35RAmNlvVFQTXXUAkV0rLx2Ju4e9ai3a4uKdZ29M50nLWY12iUtFMVUznOWTmqKoYaE0NAQCdVXAkAnaQ13QVRaiIRFVjCdAJoCcNjQXOPIACeZJnJ1KCEyPaxuLnuaxo2l5DWjpIWVabdMJJQ+R18gxSCuBDDduFuijSMBTDVRbvcHlplmlcZs3mWsL/KY10l8EBghO+Dj0UaThpUd3mWGWiYGHN5lzQ8XYw1941DxMd8Xgg8VCDjpWVOJu1Y7kVWvsy8/p+u3ftOXtmk4Y4OLPXZ5lERaqIXY/oG+wtX5zP21xxdj+gb7C1fnM/bVXG/hn+JLfmdSWvytZpH3TGaFtddCa07lsFgZUtrorpa2oNa6dVKY6taw1pgsypLHhKwkbdB6dBWQfB7RsDuh3x7Uhy3G7BwLeXEdncpOsEEuLaV+4fd8EFsWeaHeHOM4J0jk+eZWy+CU+UDFJ1TXl0dOKvCyTx7x4eOC73f5CjLbWnCeIt4yKjmKC82Kdm9e2Rv3sD0hHWl3+pA7mo5WIbNEcYpi3iDv+pxWU2GYaJWu/Ez3goLDn2fzo7vLGR2gKrDCd7KW/wC4R2OKyQ6YaRGeQke0FRc9x30NeRzT7aIKsid5sxPKGu9lFKko1xnmI95WO5kZ0wOHIwf9SqDMj0jeL6wINePCvv8AYqhtq+90hWhk+Xhj9RTGT5+H/wCwromI7X97papCC17T1gojJ1o4f95Uhk+0cP8AvK4Kiz2rhf3BS8GtXD7R3KIyfafSHruUhYLT6T+89yDA3QWa0+C2irxTMS1x1Zt1dS+dAvozdBY7QLLaCZBTMS1F4+jdxL5zC1fDvLUr3u8KoiLRQiDp4u+mKIg6dkyz2F2TiDABJIx1pFlz7s5IYQ4NMbibwBAJA2OOnFeAydk91qlLIRGxzsWRukoDsaxzyS4046rAvGtamopQ6xTRQ8VB0K/k+0CKWOQtD7j2vDSaAlpq2tNVQDTXSiycN4fcwkXqqLk1VVzMxxTM5T6RrVr6RnM56aztNVcivLOOz0W6vcc+xgPvMzdyMVLwHOkuDOBjdJ8oF2GgHiW1+jrwMRySWhjIyPqM8+VwbJngbzAxxoHXRiRqOrFeZy5ujltjWCe657HPLZALpDX0vRkDAgENodOGNa1Wn+PbSvsHQoegxWKwHIxVzKv1qozjSJ/eucd849e2jvMpor4qI092y3RxRstEkcUOZbG9zLpe55N00vFzydOkAajr0rWoT88mARbFmibdummZzyjvOc5/9mZ+UMznOYiIpHBdj+gb7C1fnM/bXHF2P6BvsLV+cz9tVcb+Gf4kt+Z1JY9qtrI6XzStaYV0U2cqyFYtNkZJS+K00adfIsNaYzn2eTSYzy4H3FWn5FjOLCW8hqPnnU35EiPCHIe9WTkIDeyOHzxUQSFjnZvJQ4bHfJUxbJm7+GvG0+7FQFgmbvZq/iHfVXALSNcbukdyC0+aF2/ic08bKdoRjLN5r7v9ZHtKyBPONMTTyPp7U8Jf50DuYtKCLIG+bO/rg+1XRZ5NUxPK1p9itGRh02d36YPsUCIdcTh/tuHsCDKuTDzmHlaR7CqtdLrDDyOI9yxb0G17eeQKTZItUrhyvP8A2QYH8vu4begp/L7uG3oK9AiDz/8AAHcMdBVRkJ/pB2rfog0P8Df6QdqkMjy+l7T3reIg87lDIM0kUkee38b2VJdTymkY48a5x4mbR6zD1HLtK1e6bK3glmfPcv3Lvk1pW84N00O3YprWIrtaUvNVEVd3KvEzaPWYeo5PEzaPWYeo5dOsWVLRUm02eOCINLjL4Q1wFNFRdFBx1W1da2C5V7Rf3lXDy8K+RtwxwUvXXt/h55VLjniZtHrMPUcniZtHrMPUcuvxZShdS7LG6rS8Ue01a00c4UO9BwJ1KEGV7O9rnMnic1gq9zZGkNG1xBwHKnXXt/g5VLkfiZtHrMPUcniZtHrMPUcuvQ5The/Ntmjc+l6417S6lK1ug1pTWjcqQGTNCaIy+jvtv8l2tU669v8AByqXIfEzaPWYeo5PEzaPWYeo5dadlqzh+bM8IkrduZxt6uy7WteJStGV4I6354m3SGuvSNFCRUA1OBpjROuvb/ByqXI/EzaPWYeo5PEzaPWYeo5dnY8EAgggioI0EHQQVJOuvb/ByqXFvEzaPWYeo5PEzaPWYeo5dpROuvb/AAcqlxbxM2j1mHqOXuvo53IyZNjlZJIyQyPa4FoIpRtKGq9ei8XMVcuU8NU6Oxbpic4Fg5TsTpLt112lduumzkWcirvbSDJMvpj0u71IZLm9Mel3etyiDTjJ0/pj2qQsM/puxbZEGrFktHph1VIWe0elb1R3LZIg14htHpGdVSDJ+FH1T3rORBh0n2xdDu9SAl15vocspEBERAREQEREBeY+kr/66f8A2/3WL06oQg53aprI6zWltntc08jrNJ9W+V7xQAOcQ1wpUU08qm7LMM8uTGxPvFjvKo00acxShcRSuBwXt4LfA511ksRfwWvaXceANVkhgGgBBy+zZJZ/BDLHEDK4fWPaPLcxtp8sV00utxGwKuXJ7PK97rEG5ttgtAldGy62jgM212A8qurT0LqACxMp5PbNDJCTdEjHNJAFReFKhB4CySWZ78mssYjz7HB0pYyhAEX1mdNNZOta/IdnZJHDDJaYYZ22kOLDZ3eECQSk4yX8a4Y0pSmxdTsNlEUbGDG6xrL1MTdaACehSmlYwtvFrS43W1IBcToa2uk4aEHKt0WUhPBaSTZ2SCV48HbZyZgGSDy3zA+SaVJcRTSNa3mSrJBaJMoyuZHLgwseWh2DrPWrSdFcDUL310Y4DHTx8qAAINHuFNcn2b8odlaLeq1Zp2PaHRua5p0OaQWmhoaEYaQrqAiIgIiICIiAiIgIiICIiAiIgIiICIiAiIgIiIC839IlpdHk+dzCQSGtqNNHva13YSOdekWNlKwsnifFIKse26R7wdRBx5kGltGSrLYrOZ47PFegic9rrovEtYaVfSuO3jWthyvbITZXzSRSMtOFxsd0xOdHfZddU3hqNVsLPuWeBm5LZPJBdczMuDKFpaW3XPDbxwO0aAqWLcjddGZLRLKyEEQxuDQGVbdBJaAXEDRVBpIcu5Q8Gs9qMkBEsjI81myK5xxaHPfWox1AdKnlfdBbLIbTHJJHI9lmZOx7Y7obWdsbm3amoxOkrfs3MNFlgs2cddhkjeHUFXZt5cARoxqo5d3KMtT5Hukc3OWcQEADACUS3hXXUUQa2e2ZQZaYoDLZyZ43uBzTrsVyhdd8qr8DhWnfix5Zmc6KObNSPjymIC/NjEBlQ9oO9fjpC9XaMkB9ohtBcQYmSNDcKHOAAk8lFgfyqzOX846vhnhdKDfXbtzkQanI26CaScNnnbDIZHDwR9ncKgEhoZMTQuIoa8ehNz2X5pZWtntDYpHF96xus7mnCtGslccToOtbU7mXvkjdPapZmRSCVkZZG2jm1ulzmNBNKqse5p5ljfPapZxE6/G1zI2gOpQOcWNBNEGgyBli0TRWSCAwwOkinle8RC61rJnMaI4wQKk6VKPdJbHPigBhE3hNos73lhuOzTGua+6DUGjjhXSNS2sW40RxwCKeSOWASNbMA0ktkeXOa9rgQRU4K9YtyMcb4X5x7nxyyzOc6hMj5mhri7DDQNCCu5q3zme02e0PZI6HNFsjWXKiVpNC2p0UXolrrHkkR2iecOJMwiBbhRuaaQKctVsUBERAREQEREBERAREQEREBERAREQEREBERBj5RtQhiklIJEcb3kDSbjS6g6Fzbx0Q+qzddnevf7pv/h2n/wAeb9ty+Wwr+DsUXYmaoQ3K5p7Oy+OiH1Wbrs708dEPqs3XZ3rjaK70VnZHzKnZPHRD6rN12d6eOiH1Wbrs71xtE6Kzscyp2Tx0Q+qzddnenjoh9Vm67O9cbROis7HMqdk8dEPqs3XZ3p46IfVZuuzvXG0TorOxzKnZPHRD6rN12d6eOiH1Wbrs71xtE6Kzscyp2Tx0Q+qzddnenjoh9Vm67O9cbROis7HMqdk8dEPqs3XZ3r1u4ndczKTJHsjfHm3hpDiDWra1FF83Lsf0DfYWr85n7ar4nDW7duaqY1e6K6pqyl1JERZacREQEREBERAREQEREH//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data:image/jpeg;base64,/9j/4AAQSkZJRgABAQAAAQABAAD/2wCEAAkGBxQSEhUUExQVFhQXFBUWFxQXFhwbGBgcFRQXFxQXFBYZHyghHBolHBUXITEhKCkrLi4uGB8zODMsNygtLisBCgoKDgwOGxAQGywkICMtKzc0Kyw0Nyw3LTcsNzc3LDctLCwsKzcsLCwyLDctLC0yMTczLDEtLDcuNywsNy4rLP/AABEIALsBDgMBIgACEQEDEQH/xAAcAAEAAQUBAQAAAAAAAAAAAAAAAgEDBAUHBgj/xABKEAABAwEDBQoKCAUEAgMAAAABAAIDEQQSIQUTMUFRBjJSYXGBkZKh0RQXIkJTVLHB4fAHIzNicnOTsxUWgqLxQ4OywnSjNDVj/8QAGQEBAAMBAQAAAAAAAAAAAAAAAAMEBQEC/8QAKxEBAAECBAQFBQEBAAAAAAAAAAECAwQRIVESExQxBTJBYaEVIjNxgcGR/9oADAMBAAIRAxEAPwDuKIiAiIgIiICIiAiIgIiICIiAqEqqwZX51xY3eA+W7b9we9Bdszy8l/m6GjaNbjy6uLlWSrMctXFoGDRQnVXgjm9yvICIiAiIgLW5UtmafGdRvBw4vJ7VslqsutDrjTgTeunjFMDxGvsQbRrqio0FVWlyDbNMTtIrdr2jmW6QEREBERAREQEREBERAREQEREBERAREQEREBFiWrKUcek1PBGJ+CxM3LPvvq4+D5zuVBdktJlJZEaNG/k9zOPjU5HXaRRYOpp4A1uPHsUZZwykUIBfs1N43FTaBC3W57j/AFPd7h7EGRCxrAGDZXjOOJPOVdVizQkVLsXu0n2AcQV9AREQEREBarL1nvhtD5QvEN2jC9TjGC2q1GXw4XHt80nHZWlObBBqi8uAkbv2Uvcex/uK9JYLUJGBw06CNh1rz8jtE0YGmj26gTpw4Lldsc4heHD7KTs4jxj2Lo9GiIuAiIgIiICIiAi0D90DtTBzmqt/xeZ29aOZpKD0aLzwktTtThzAe1VFhtLtLiOV/cg9ASrTrSwaXNHKQtGcjnz5Wjnr7SEGToBvpgeQj4oNs/KUQ88c2PsVl+WohrJ5AfesEMsjfOLut7gpC2WZuhlf6a+1Bedl9mprj0d6oMrvdvYXHp7lEZbjG9jPYPYpDK8h3sLu3uQVz9pdoY1vGfifcq/w6V/2kppsb8gdip4TaXaI2t5fiVXwOd+/lujY34UQXWxQQYmgO04u5h3K34TJNhGCxmt50n8I+eZVFigixeQTtea9ATw98mELcPSOGA5AguC5Z2hrReedA85x2niU4YrtZZSL1OZo2N+cVFkbIAXONXHS44ucdjR7lWKF0hD5BQDFsez7z9p4tSC7ZnOcb5qGkUa3XThO4+LUslWY7QHOIGIGl2quwbSryAiIgIiIC1WWrSYyw6Wm8HN1EYYLarAypKwXWSDyX1x4JFKHtQadwzRD2eVE/CnFra7jCOjDfJJrFJi13BOo8o0HiVSwwOLHi9E/5Dm7CEDAw5t5rE/Fj9mxw94XRs8j2g4xP37NHGPnsotmvNAOBp/qxYj77NnHQdi39ktAkaHDX2HWFwXkREBERAREQeXZlCTzGMH4WK7nrU7U7qge0KgNqdw+gDuVTY7QdLiOWTuK6JeCWl2lzhyv7lE5Kf58rRyuJ9qgcmu86WMcr6oMnRDTO3mHxQTGTIhvp281O9SFmsw0yE/PEFAWazDTK48g+CkDZRw3dPwQVknsbAXHQASSb1ABiSarXDdtkwaJIelnepZftdn8FtAbGa5iWhIHo3bSvnkK5hcNTeiZmeyO5XNL6F8YViG9lh/VaPYoO+kWy6poOeUL5+RWvp9G8o+dL6AG7uF2i1WRvGZW+9yr/NFmdv8AKVmA2Nkb7qL5+RPp9G8nOl9DQ5eyW3F1sgedrpWnsqpy7vbFvY7RB+J0jWtHavnZE+n0byc6X0XZ91GTwb77dZ3v2mRtG8TRXBRfu2sUhui2QMZrcZGhzuJorgONfPM0LmGjgQbrXUOx7Q9p52uB51BcjAW5jOKpObL6Ui3YZOaAG2yzADQM63vU/wCdMn+uWf8AVb3r5oRd+n0byc6X0v8Azpk/1yz/AKre9P50yf65Z/1W96+aET6fRvJzpfS/86ZP9cs/6re9bDJeV4LSHGCWOUNNHFjg4AkVANNdF8sLsf0DfYWr85n7agxGDptUTVEy9UXJqnJ1Ja/K1mbJdaTR+JZsOioPYtgtblqxOkDS3S2pptrTQduCz0zW2ealYJxQaidLTqx2cfuQszZzMu8OLX8E7RxbQpRzNnGbl8mQYNf7nKsbqfUT4cB+zZQ7P8Loo1jiRG40lZjG7hDg19iuWactrIweTX62LW063NGz55LboiCIpDRwxik9grs9ivRVe6oObtDcHNOh/Mg21mtTZBVpr7RyhXlpTmy76xphk4QNAeR2hZzGyjQ9rx94UPS3DsXBmIsbwlw30buVtHDsx7EbbozheAOx3knodRBkoqA10KqDzByfKd88D8T1T+Gjzpox/VVQFhZrmj5qlSFlh1zdDCuiXgMQ0zjmb8VIQWYaZHHkHwURFZh58h5BT3KYdZRqefnlCCoNlGp56fgpC12YaIieX4lUFrsw0RHn/wAqQypCNEI6GoMDL+U4vBbQGwgVglFaD0buJfPAX0Tl7LINltAEVKwSjT/+buJfOwWp4d5ale93hVERaKEQctOM1oOM0BPQCrlms7pHBjGlz3YBo0niAW9tW421MhikzMhc/O32XcYwxwDS7ZeFTzKvexdizVTTcriJq7ZzlvP+PUUVVaxDaQbgnusTps9Zy6+17ZBKc1mmsdfvPu4G8QdGFxaLc0xnhTInxxTse8MdUua0CvlSMd5JAAq7EYgc6nBupnbEIBc8HzTojDTBwfXOPLtOcLiXAjAbNNdGqOGw2MqpvUYmvzTPDlplHp2ynOMs9J/U7SVVUZxNMPf/AEjW2zSMjkszIZL5dG60AklmapdYG1oCQahxrUDDUVrdx25DwwOfnYiwRyC6HOzjJHNIjzjC0UAPlVqQbuteT+fnpW0yRugnsrHNgcIy57XOeAC4hg8lmOF2pcThjXZpinw7EYbAdNhLn3R2qq10z9e+WUaRlHp2d5lNVfFXGjGyrk82eQxukie5u+zTi5rTraXFox4hWixFu7Dkqe3z32RG7JMM46MeQwvcDI7E4DEuoe1Y2WshzWVzhLG5rc45jXuFA+6TQt2ggV51fs4u3xRZrrjmZRnGcZ++iOaJ80Ro1qIiuPAux/QN9havzmftrji7H9A32Fq/OZ+2quN/DP8AElvzOpLWZZmfHceytBW9sxpS8tmsHKVvzRbUVa69XbhTvWGtMJzI7UKt8mUDRt5do41YElfqbRgRvXnSNlTrHGr02T2v+ss7qHTQGmPFsPEqMtLZfq5xdeMA7Rj7j2FBQYfUT6PMk9mKk5mIZNVrh9nMNewE/PfB7TGM1OL0Z3rx5vzs9qu5wxtuTDORHeyDHDVVBk3pWCkjRK3hNpXnadKjFma+S4xu2VLf7Th2KtniIFYZA5vBdiBxAjEciuumdokhJH3aOHRp7EFwMkGh4d+JvvaR7Ec92h0YcPukHsdRY/1PHGf6mdwV9kZOLJSRx3XDv7UFgsi1tdGdoDm9rcFcjZXeTEjjuu7dKu/WjgO6W96tvx30NTtF0+01QaEQwekeeRvepUsw9KehWxJDwHnlePcFIWmH0JP+4V0XBLZh5kh5T3FS8Ms40QnnPxUBbohogbzur7lIZUYNEDPnmQSGU4hogb2dyuNyyPNhHMe4KLcrHVC3mHwVwZWl1RdjkGDugytIbLaBmsDBKNeH1buJfOgX0Xuht85stoBioDBLU3Xejdxr50C1PDvLUr3u8KoiLRQqH5PvXsMvbtjabO+zXHNjpGI33yXm4RXwjGjg4V5DTfaVD6O8lQWi0NEjpBJGRMGXQY3hjgcXaW0JGBwPYsHdnkqCy2h0MTpHOBq4OaAxocLzWM1uoCMdHLjTFvXcJisfTh7lMzctxxROU5RrGu3pHtrlvCeIrpt8UdpaFERbSAREQbfcvls2KV0zQXOzbmNbWjC5xFDJQ4tAqaazTRpVN0+WvDJhMQWuMbWubWrQ5tQTHXQ0ihptrp0rVw3bwv3rtfKu0vU13a4V5V0XKe5axsybHMZJrjfrg8RjOPFouNa0tOAHksFTs41i427hMHi7d65TPMr+2JiJn+ae+XvrtmnoiuuiYjtGrnCIeLQi2kAux/QN9havzmftrji7H9A32Fq/OZ+2quN/DP8AElvzOpLEtzo8GyU8qtK8VNerSstYmULA2UCpIIrQjj2jmWGtNbLkx8RvwuJGzX3EILTHP5MouPGAdo9ujkKiIZ7PvfLZs0jo0jmV3wiG0YPF1+3udr5CgoXPhFyUX4jhe2bK/PIpxRPjFYSJIj5hOI20+eZRuSwYfaxbNYHJ/kcipZ42u8qzvuu1xnR0f5QVa6Bx86F/VPcs2OKQb2UOH3mg9rSFYda3DCaEkbWi8OjUoMNmJwIYeUsPuQZuclGljT+F3ucPerLyw76FwO25XtZVTjs/Amd0hw7Qp3JR5zHcrSO0E+xBYa+LVK5vEXH2PV9rH+bIDytB/wCJCOkf50YP4XA9jqKw4RedC4f0e9qDTC3s9DH7VIZTHoYuhVbbJtTBzR/BXBbLRwT+n8F0UblV2qJnVKmMqzao29R3egtdq4Lup8FIWi1HzT1QgqMpWj0f9ju9S8OtPo/7T3qgltezsaq3rXs/4LgwN0FptJstoqwAZiauGrNurrXzoF9GboBavBbRepTMS13ujNuroXzmFq+HeWpXvd4VREWihXIrS5rXta4hrwGvAwvAGt0ng10jQaCqyLcJXMillJc17XMjc41JELqEV4i6mPJoCx7POY3B7aFzTUBzQ4HiLXAgjlXRt0W6azOsjooBZzPEGf6Lc35RAmNlvVFQTXXUAkV0rLx2Ju4e9ai3a4uKdZ29M50nLWY12iUtFMVUznOWTmqKoYaE0NAQCdVXAkAnaQ13QVRaiIRFVjCdAJoCcNjQXOPIACeZJnJ1KCEyPaxuLnuaxo2l5DWjpIWVabdMJJQ+R18gxSCuBDDduFuijSMBTDVRbvcHlplmlcZs3mWsL/KY10l8EBghO+Dj0UaThpUd3mWGWiYGHN5lzQ8XYw1941DxMd8Xgg8VCDjpWVOJu1Y7kVWvsy8/p+u3ftOXtmk4Y4OLPXZ5lERaqIXY/oG+wtX5zP21xxdj+gb7C1fnM/bVXG/hn+JLfmdSWvytZpH3TGaFtddCa07lsFgZUtrorpa2oNa6dVKY6taw1pgsypLHhKwkbdB6dBWQfB7RsDuh3x7Uhy3G7BwLeXEdncpOsEEuLaV+4fd8EFsWeaHeHOM4J0jk+eZWy+CU+UDFJ1TXl0dOKvCyTx7x4eOC73f5CjLbWnCeIt4yKjmKC82Kdm9e2Rv3sD0hHWl3+pA7mo5WIbNEcYpi3iDv+pxWU2GYaJWu/Ez3goLDn2fzo7vLGR2gKrDCd7KW/wC4R2OKyQ6YaRGeQke0FRc9x30NeRzT7aIKsid5sxPKGu9lFKko1xnmI95WO5kZ0wOHIwf9SqDMj0jeL6wINePCvv8AYqhtq+90hWhk+Xhj9RTGT5+H/wCwromI7X97papCC17T1gojJ1o4f95Uhk+0cP8AvK4Kiz2rhf3BS8GtXD7R3KIyfafSHruUhYLT6T+89yDA3QWa0+C2irxTMS1x1Zt1dS+dAvozdBY7QLLaCZBTMS1F4+jdxL5zC1fDvLUr3u8KoiLRQiDp4u+mKIg6dkyz2F2TiDABJIx1pFlz7s5IYQ4NMbibwBAJA2OOnFeAydk91qlLIRGxzsWRukoDsaxzyS4046rAvGtamopQ6xTRQ8VB0K/k+0CKWOQtD7j2vDSaAlpq2tNVQDTXSiycN4fcwkXqqLk1VVzMxxTM5T6RrVr6RnM56aztNVcivLOOz0W6vcc+xgPvMzdyMVLwHOkuDOBjdJ8oF2GgHiW1+jrwMRySWhjIyPqM8+VwbJngbzAxxoHXRiRqOrFeZy5ujltjWCe657HPLZALpDX0vRkDAgENodOGNa1Wn+PbSvsHQoegxWKwHIxVzKv1qozjSJ/eucd849e2jvMpor4qI092y3RxRstEkcUOZbG9zLpe55N00vFzydOkAajr0rWoT88mARbFmibdummZzyjvOc5/9mZ+UMznOYiIpHBdj+gb7C1fnM/bXHF2P6BvsLV+cz9tVcb+Gf4kt+Z1JY9qtrI6XzStaYV0U2cqyFYtNkZJS+K00adfIsNaYzn2eTSYzy4H3FWn5FjOLCW8hqPnnU35EiPCHIe9WTkIDeyOHzxUQSFjnZvJQ4bHfJUxbJm7+GvG0+7FQFgmbvZq/iHfVXALSNcbukdyC0+aF2/ic08bKdoRjLN5r7v9ZHtKyBPONMTTyPp7U8Jf50DuYtKCLIG+bO/rg+1XRZ5NUxPK1p9itGRh02d36YPsUCIdcTh/tuHsCDKuTDzmHlaR7CqtdLrDDyOI9yxb0G17eeQKTZItUrhyvP8A2QYH8vu4begp/L7uG3oK9AiDz/8AAHcMdBVRkJ/pB2rfog0P8Df6QdqkMjy+l7T3reIg87lDIM0kUkee38b2VJdTymkY48a5x4mbR6zD1HLtK1e6bK3glmfPcv3Lvk1pW84N00O3YprWIrtaUvNVEVd3KvEzaPWYeo5PEzaPWYeo5dOsWVLRUm02eOCINLjL4Q1wFNFRdFBx1W1da2C5V7Rf3lXDy8K+RtwxwUvXXt/h55VLjniZtHrMPUcniZtHrMPUcuvxZShdS7LG6rS8Ue01a00c4UO9BwJ1KEGV7O9rnMnic1gq9zZGkNG1xBwHKnXXt/g5VLkfiZtHrMPUcniZtHrMPUcuvQ5The/Ntmjc+l6417S6lK1ug1pTWjcqQGTNCaIy+jvtv8l2tU669v8AByqXIfEzaPWYeo5PEzaPWYeo5dadlqzh+bM8IkrduZxt6uy7WteJStGV4I6354m3SGuvSNFCRUA1OBpjROuvb/ByqXI/EzaPWYeo5PEzaPWYeo5dnY8EAgggioI0EHQQVJOuvb/ByqXFvEzaPWYeo5PEzaPWYeo5dpROuvb/AAcqlxbxM2j1mHqOXuvo53IyZNjlZJIyQyPa4FoIpRtKGq9ei8XMVcuU8NU6Oxbpic4Fg5TsTpLt112lduumzkWcirvbSDJMvpj0u71IZLm9Mel3etyiDTjJ0/pj2qQsM/puxbZEGrFktHph1VIWe0elb1R3LZIg14htHpGdVSDJ+FH1T3rORBh0n2xdDu9SAl15vocspEBERAREQEREBeY+kr/66f8A2/3WL06oQg53aprI6zWltntc08jrNJ9W+V7xQAOcQ1wpUU08qm7LMM8uTGxPvFjvKo00acxShcRSuBwXt4LfA511ksRfwWvaXceANVkhgGgBBy+zZJZ/BDLHEDK4fWPaPLcxtp8sV00utxGwKuXJ7PK97rEG5ttgtAldGy62jgM212A8qurT0LqACxMp5PbNDJCTdEjHNJAFReFKhB4CySWZ78mssYjz7HB0pYyhAEX1mdNNZOta/IdnZJHDDJaYYZ22kOLDZ3eECQSk4yX8a4Y0pSmxdTsNlEUbGDG6xrL1MTdaACehSmlYwtvFrS43W1IBcToa2uk4aEHKt0WUhPBaSTZ2SCV48HbZyZgGSDy3zA+SaVJcRTSNa3mSrJBaJMoyuZHLgwseWh2DrPWrSdFcDUL310Y4DHTx8qAAINHuFNcn2b8odlaLeq1Zp2PaHRua5p0OaQWmhoaEYaQrqAiIgIiICIiAiIgIiICIiAiIgIiICIiAiIgIiIC839IlpdHk+dzCQSGtqNNHva13YSOdekWNlKwsnifFIKse26R7wdRBx5kGltGSrLYrOZ47PFegic9rrovEtYaVfSuO3jWthyvbITZXzSRSMtOFxsd0xOdHfZddU3hqNVsLPuWeBm5LZPJBdczMuDKFpaW3XPDbxwO0aAqWLcjddGZLRLKyEEQxuDQGVbdBJaAXEDRVBpIcu5Q8Gs9qMkBEsjI81myK5xxaHPfWox1AdKnlfdBbLIbTHJJHI9lmZOx7Y7obWdsbm3amoxOkrfs3MNFlgs2cddhkjeHUFXZt5cARoxqo5d3KMtT5Hukc3OWcQEADACUS3hXXUUQa2e2ZQZaYoDLZyZ43uBzTrsVyhdd8qr8DhWnfix5Zmc6KObNSPjymIC/NjEBlQ9oO9fjpC9XaMkB9ohtBcQYmSNDcKHOAAk8lFgfyqzOX846vhnhdKDfXbtzkQanI26CaScNnnbDIZHDwR9ncKgEhoZMTQuIoa8ehNz2X5pZWtntDYpHF96xus7mnCtGslccToOtbU7mXvkjdPapZmRSCVkZZG2jm1ulzmNBNKqse5p5ljfPapZxE6/G1zI2gOpQOcWNBNEGgyBli0TRWSCAwwOkinle8RC61rJnMaI4wQKk6VKPdJbHPigBhE3hNos73lhuOzTGua+6DUGjjhXSNS2sW40RxwCKeSOWASNbMA0ktkeXOa9rgQRU4K9YtyMcb4X5x7nxyyzOc6hMj5mhri7DDQNCCu5q3zme02e0PZI6HNFsjWXKiVpNC2p0UXolrrHkkR2iecOJMwiBbhRuaaQKctVsUBERAREQEREBERAREQEREBERAREQEREBERBj5RtQhiklIJEcb3kDSbjS6g6Fzbx0Q+qzddnevf7pv/h2n/wAeb9ty+Wwr+DsUXYmaoQ3K5p7Oy+OiH1Wbrs708dEPqs3XZ3rjaK70VnZHzKnZPHRD6rN12d6eOiH1Wbrs71xtE6Kzscyp2Tx0Q+qzddnenjoh9Vm67O9cbROis7HMqdk8dEPqs3XZ3p46IfVZuuzvXG0TorOxzKnZPHRD6rN12d6eOiH1Wbrs71xtE6Kzscyp2Tx0Q+qzddnenjoh9Vm67O9cbROis7HMqdk8dEPqs3XZ3r1u4ndczKTJHsjfHm3hpDiDWra1FF83Lsf0DfYWr85n7ar4nDW7duaqY1e6K6pqyl1JERZacREQEREBERAREQEREH//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1414" y="6379255"/>
            <a:ext cx="711111" cy="464728"/>
          </a:xfrm>
          <a:prstGeom prst="rect">
            <a:avLst/>
          </a:prstGeom>
        </p:spPr>
      </p:pic>
      <p:pic>
        <p:nvPicPr>
          <p:cNvPr id="7" name="Picture 6"/>
          <p:cNvPicPr/>
          <p:nvPr/>
        </p:nvPicPr>
        <p:blipFill>
          <a:blip r:embed="rId7">
            <a:extLst>
              <a:ext uri="{28A0092B-C50C-407E-A947-70E740481C1C}">
                <a14:useLocalDpi xmlns:a14="http://schemas.microsoft.com/office/drawing/2010/main" val="0"/>
              </a:ext>
            </a:extLst>
          </a:blip>
          <a:srcRect/>
          <a:stretch>
            <a:fillRect/>
          </a:stretch>
        </p:blipFill>
        <p:spPr bwMode="auto">
          <a:xfrm>
            <a:off x="2058953" y="1832038"/>
            <a:ext cx="2038530" cy="977582"/>
          </a:xfrm>
          <a:prstGeom prst="rect">
            <a:avLst/>
          </a:prstGeom>
          <a:noFill/>
          <a:ln>
            <a:noFill/>
          </a:ln>
          <a:extLst/>
        </p:spPr>
      </p:pic>
      <p:pic>
        <p:nvPicPr>
          <p:cNvPr id="8" name="Picture 7"/>
          <p:cNvPicPr/>
          <p:nvPr/>
        </p:nvPicPr>
        <p:blipFill>
          <a:blip r:embed="rId8" cstate="print"/>
          <a:srcRect/>
          <a:stretch>
            <a:fillRect/>
          </a:stretch>
        </p:blipFill>
        <p:spPr bwMode="auto">
          <a:xfrm>
            <a:off x="3962400" y="3121088"/>
            <a:ext cx="1781175" cy="1773555"/>
          </a:xfrm>
          <a:prstGeom prst="rect">
            <a:avLst/>
          </a:prstGeom>
          <a:noFill/>
          <a:ln w="9525">
            <a:noFill/>
            <a:miter lim="800000"/>
            <a:headEnd/>
            <a:tailEnd/>
          </a:ln>
        </p:spPr>
      </p:pic>
      <p:pic>
        <p:nvPicPr>
          <p:cNvPr id="9" name="Picture 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102" y="1566925"/>
            <a:ext cx="1328420" cy="134874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2" descr="C:\Users\cynthia.elliott\Desktop\WRI_logo_box_4c.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94757" y="1672971"/>
            <a:ext cx="2410460" cy="1136650"/>
          </a:xfrm>
          <a:prstGeom prst="rect">
            <a:avLst/>
          </a:prstGeom>
          <a:noFill/>
          <a:ln>
            <a:noFill/>
          </a:ln>
        </p:spPr>
      </p:pic>
      <p:pic>
        <p:nvPicPr>
          <p:cNvPr id="14" name="Picture 13"/>
          <p:cNvPicPr/>
          <p:nvPr/>
        </p:nvPicPr>
        <p:blipFill>
          <a:blip r:embed="rId11" cstate="print">
            <a:extLst>
              <a:ext uri="{28A0092B-C50C-407E-A947-70E740481C1C}">
                <a14:useLocalDpi xmlns:a14="http://schemas.microsoft.com/office/drawing/2010/main" val="0"/>
              </a:ext>
            </a:extLst>
          </a:blip>
          <a:srcRect l="13616"/>
          <a:stretch>
            <a:fillRect/>
          </a:stretch>
        </p:blipFill>
        <p:spPr bwMode="auto">
          <a:xfrm>
            <a:off x="7221617" y="1371600"/>
            <a:ext cx="1423670" cy="175958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AutoShape 2" descr="https://act2015.sharepoint.com/Partner%20Logos/EC%20Logo.jpg"/>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2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78218" y="5663763"/>
            <a:ext cx="1966212" cy="5219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descr="http://truthbetoldcreative.com/wp-content/uploads/2013/05/supporters_climate-300x76.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481" y="5807055"/>
            <a:ext cx="1566862" cy="396938"/>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http://prospect-hill.org/wordpress/wp-content/themes/thesis_18/custom/images/phf_logo.518x50.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09104" y="5902315"/>
            <a:ext cx="2936183" cy="28341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3240763" y="5294431"/>
            <a:ext cx="2912016" cy="369332"/>
          </a:xfrm>
          <a:prstGeom prst="rect">
            <a:avLst/>
          </a:prstGeom>
          <a:noFill/>
        </p:spPr>
        <p:txBody>
          <a:bodyPr wrap="none" rtlCol="0">
            <a:spAutoFit/>
          </a:bodyPr>
          <a:lstStyle/>
          <a:p>
            <a:r>
              <a:rPr lang="en-US" dirty="0">
                <a:solidFill>
                  <a:prstClr val="black">
                    <a:lumMod val="75000"/>
                  </a:prstClr>
                </a:solidFill>
              </a:rPr>
              <a:t>ACT 2015 is supported by:</a:t>
            </a:r>
          </a:p>
        </p:txBody>
      </p:sp>
      <p:sp>
        <p:nvSpPr>
          <p:cNvPr id="18" name="TextBox 17"/>
          <p:cNvSpPr txBox="1"/>
          <p:nvPr/>
        </p:nvSpPr>
        <p:spPr>
          <a:xfrm>
            <a:off x="3462241" y="955226"/>
            <a:ext cx="2219518" cy="369332"/>
          </a:xfrm>
          <a:prstGeom prst="rect">
            <a:avLst/>
          </a:prstGeom>
          <a:noFill/>
        </p:spPr>
        <p:txBody>
          <a:bodyPr wrap="none" rtlCol="0">
            <a:spAutoFit/>
          </a:bodyPr>
          <a:lstStyle/>
          <a:p>
            <a:r>
              <a:rPr lang="en-US" dirty="0">
                <a:solidFill>
                  <a:prstClr val="black">
                    <a:lumMod val="75000"/>
                  </a:prstClr>
                </a:solidFill>
              </a:rPr>
              <a:t>ACT 2015 Partners:</a:t>
            </a:r>
          </a:p>
        </p:txBody>
      </p:sp>
      <p:pic>
        <p:nvPicPr>
          <p:cNvPr id="1026" name="Picture 2" descr="J:\Groups\CEP\CCAO\ACT 2015\Logos\newclimate_logo_rgb_141023_for signatur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6263" y="4412310"/>
            <a:ext cx="1918137" cy="9654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629522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Specific provisions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005309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59423" y="1173772"/>
          <a:ext cx="7926266" cy="4741010"/>
        </p:xfrm>
        <a:graphic>
          <a:graphicData uri="http://schemas.openxmlformats.org/drawingml/2006/table">
            <a:tbl>
              <a:tblPr firstRow="1" firstCol="1" bandRow="1" bandCol="1"/>
              <a:tblGrid>
                <a:gridCol w="1850434">
                  <a:extLst>
                    <a:ext uri="{9D8B030D-6E8A-4147-A177-3AD203B41FA5}">
                      <a16:colId xmlns:a16="http://schemas.microsoft.com/office/drawing/2014/main" val="2693750458"/>
                    </a:ext>
                  </a:extLst>
                </a:gridCol>
                <a:gridCol w="6075832">
                  <a:extLst>
                    <a:ext uri="{9D8B030D-6E8A-4147-A177-3AD203B41FA5}">
                      <a16:colId xmlns:a16="http://schemas.microsoft.com/office/drawing/2014/main" val="2249320540"/>
                    </a:ext>
                  </a:extLst>
                </a:gridCol>
              </a:tblGrid>
              <a:tr h="228600">
                <a:tc>
                  <a:txBody>
                    <a:bodyPr/>
                    <a:lstStyle/>
                    <a:p>
                      <a:pPr algn="l">
                        <a:spcAft>
                          <a:spcPts val="0"/>
                        </a:spcAft>
                      </a:pPr>
                      <a:r>
                        <a:rPr lang="en-GB" sz="1500" b="1" dirty="0">
                          <a:effectLst/>
                          <a:latin typeface="Calibri" panose="020F0502020204030204" pitchFamily="34" charset="0"/>
                          <a:cs typeface="Calibri" panose="020F0502020204030204" pitchFamily="34" charset="0"/>
                        </a:rPr>
                        <a:t>Section</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spcAft>
                          <a:spcPts val="0"/>
                        </a:spcAft>
                      </a:pPr>
                      <a:r>
                        <a:rPr lang="en-GB" sz="1500" b="1" dirty="0">
                          <a:effectLst/>
                          <a:latin typeface="Calibri" panose="020F0502020204030204" pitchFamily="34" charset="0"/>
                          <a:cs typeface="Calibri" panose="020F0502020204030204" pitchFamily="34" charset="0"/>
                        </a:rPr>
                        <a:t>Provisions</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33191517"/>
                  </a:ext>
                </a:extLst>
              </a:tr>
              <a:tr h="457200">
                <a:tc>
                  <a:txBody>
                    <a:bodyPr/>
                    <a:lstStyle/>
                    <a:p>
                      <a:pPr algn="l">
                        <a:spcAft>
                          <a:spcPts val="0"/>
                        </a:spcAft>
                      </a:pPr>
                      <a:r>
                        <a:rPr lang="en-GB" sz="1500" dirty="0">
                          <a:effectLst/>
                          <a:latin typeface="Calibri" panose="020F0502020204030204" pitchFamily="34" charset="0"/>
                          <a:cs typeface="Calibri" panose="020F0502020204030204" pitchFamily="34" charset="0"/>
                        </a:rPr>
                        <a:t>General</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dirty="0">
                          <a:effectLst/>
                          <a:latin typeface="Calibri" panose="020F0502020204030204" pitchFamily="34" charset="0"/>
                          <a:cs typeface="Calibri" panose="020F0502020204030204" pitchFamily="34" charset="0"/>
                        </a:rPr>
                        <a:t>Preamble, Article 1 – definitions, Art.2 – the Agreement’s purpose and Art.3 – NDCs</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524343"/>
                  </a:ext>
                </a:extLst>
              </a:tr>
              <a:tr h="228600">
                <a:tc rowSpan="9">
                  <a:txBody>
                    <a:bodyPr/>
                    <a:lstStyle/>
                    <a:p>
                      <a:pPr algn="l">
                        <a:spcAft>
                          <a:spcPts val="0"/>
                        </a:spcAft>
                      </a:pPr>
                      <a:r>
                        <a:rPr lang="en-GB" sz="1500" dirty="0">
                          <a:effectLst/>
                          <a:latin typeface="Calibri" panose="020F0502020204030204" pitchFamily="34" charset="0"/>
                          <a:cs typeface="Calibri" panose="020F0502020204030204" pitchFamily="34" charset="0"/>
                        </a:rPr>
                        <a:t>Main substantive elements and commitments</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dirty="0">
                          <a:effectLst/>
                          <a:latin typeface="Calibri" panose="020F0502020204030204" pitchFamily="34" charset="0"/>
                          <a:cs typeface="Calibri" panose="020F0502020204030204" pitchFamily="34" charset="0"/>
                        </a:rPr>
                        <a:t>Art.4 – mitigation</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328102"/>
                  </a:ext>
                </a:extLst>
              </a:tr>
              <a:tr h="228600">
                <a:tc vMerge="1">
                  <a:txBody>
                    <a:bodyPr/>
                    <a:lstStyle/>
                    <a:p>
                      <a:endParaRPr lang="en-GB"/>
                    </a:p>
                  </a:txBody>
                  <a:tcPr/>
                </a:tc>
                <a:tc>
                  <a:txBody>
                    <a:bodyPr/>
                    <a:lstStyle/>
                    <a:p>
                      <a:pPr algn="l">
                        <a:spcAft>
                          <a:spcPts val="0"/>
                        </a:spcAft>
                      </a:pPr>
                      <a:r>
                        <a:rPr lang="en-GB" sz="1500" dirty="0">
                          <a:effectLst/>
                          <a:latin typeface="Calibri" panose="020F0502020204030204" pitchFamily="34" charset="0"/>
                          <a:cs typeface="Calibri" panose="020F0502020204030204" pitchFamily="34" charset="0"/>
                        </a:rPr>
                        <a:t>Art.5 – greenhouse gas sinks and reservoirs and REDD+</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723535"/>
                  </a:ext>
                </a:extLst>
              </a:tr>
              <a:tr h="228600">
                <a:tc vMerge="1">
                  <a:txBody>
                    <a:bodyPr/>
                    <a:lstStyle/>
                    <a:p>
                      <a:endParaRPr lang="en-GB"/>
                    </a:p>
                  </a:txBody>
                  <a:tcPr/>
                </a:tc>
                <a:tc>
                  <a:txBody>
                    <a:bodyPr/>
                    <a:lstStyle/>
                    <a:p>
                      <a:pPr algn="l">
                        <a:spcAft>
                          <a:spcPts val="0"/>
                        </a:spcAft>
                      </a:pPr>
                      <a:r>
                        <a:rPr lang="en-GB" sz="1500" dirty="0">
                          <a:effectLst/>
                          <a:latin typeface="Calibri" panose="020F0502020204030204" pitchFamily="34" charset="0"/>
                          <a:cs typeface="Calibri" panose="020F0502020204030204" pitchFamily="34" charset="0"/>
                        </a:rPr>
                        <a:t>Art.6 – cooperative  approaches</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62577"/>
                  </a:ext>
                </a:extLst>
              </a:tr>
              <a:tr h="228600">
                <a:tc vMerge="1">
                  <a:txBody>
                    <a:bodyPr/>
                    <a:lstStyle/>
                    <a:p>
                      <a:endParaRPr lang="en-GB"/>
                    </a:p>
                  </a:txBody>
                  <a:tcPr/>
                </a:tc>
                <a:tc>
                  <a:txBody>
                    <a:bodyPr/>
                    <a:lstStyle/>
                    <a:p>
                      <a:pPr algn="l">
                        <a:spcAft>
                          <a:spcPts val="0"/>
                        </a:spcAft>
                      </a:pPr>
                      <a:r>
                        <a:rPr lang="en-GB" sz="1500" dirty="0">
                          <a:effectLst/>
                          <a:latin typeface="Calibri" panose="020F0502020204030204" pitchFamily="34" charset="0"/>
                          <a:cs typeface="Calibri" panose="020F0502020204030204" pitchFamily="34" charset="0"/>
                        </a:rPr>
                        <a:t>Art.7 – adaptation</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183142"/>
                  </a:ext>
                </a:extLst>
              </a:tr>
              <a:tr h="228600">
                <a:tc vMerge="1">
                  <a:txBody>
                    <a:bodyPr/>
                    <a:lstStyle/>
                    <a:p>
                      <a:endParaRPr lang="en-GB"/>
                    </a:p>
                  </a:txBody>
                  <a:tcPr/>
                </a:tc>
                <a:tc>
                  <a:txBody>
                    <a:bodyPr/>
                    <a:lstStyle/>
                    <a:p>
                      <a:pPr algn="l">
                        <a:spcAft>
                          <a:spcPts val="0"/>
                        </a:spcAft>
                      </a:pPr>
                      <a:r>
                        <a:rPr lang="en-GB" sz="1500" dirty="0">
                          <a:effectLst/>
                          <a:latin typeface="Calibri" panose="020F0502020204030204" pitchFamily="34" charset="0"/>
                          <a:cs typeface="Calibri" panose="020F0502020204030204" pitchFamily="34" charset="0"/>
                        </a:rPr>
                        <a:t>Art.8 – loss  and damage </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7042338"/>
                  </a:ext>
                </a:extLst>
              </a:tr>
              <a:tr h="228600">
                <a:tc vMerge="1">
                  <a:txBody>
                    <a:bodyPr/>
                    <a:lstStyle/>
                    <a:p>
                      <a:endParaRPr lang="en-GB"/>
                    </a:p>
                  </a:txBody>
                  <a:tcPr/>
                </a:tc>
                <a:tc>
                  <a:txBody>
                    <a:bodyPr/>
                    <a:lstStyle/>
                    <a:p>
                      <a:pPr algn="l">
                        <a:spcAft>
                          <a:spcPts val="0"/>
                        </a:spcAft>
                      </a:pPr>
                      <a:r>
                        <a:rPr lang="en-GB" sz="1500" dirty="0">
                          <a:effectLst/>
                          <a:latin typeface="Calibri" panose="020F0502020204030204" pitchFamily="34" charset="0"/>
                          <a:cs typeface="Calibri" panose="020F0502020204030204" pitchFamily="34" charset="0"/>
                        </a:rPr>
                        <a:t>Art.9 – finance  </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633038"/>
                  </a:ext>
                </a:extLst>
              </a:tr>
              <a:tr h="228600">
                <a:tc vMerge="1">
                  <a:txBody>
                    <a:bodyPr/>
                    <a:lstStyle/>
                    <a:p>
                      <a:endParaRPr lang="en-GB"/>
                    </a:p>
                  </a:txBody>
                  <a:tcPr/>
                </a:tc>
                <a:tc>
                  <a:txBody>
                    <a:bodyPr/>
                    <a:lstStyle/>
                    <a:p>
                      <a:pPr algn="l">
                        <a:spcAft>
                          <a:spcPts val="0"/>
                        </a:spcAft>
                      </a:pPr>
                      <a:r>
                        <a:rPr lang="en-GB" sz="1500" dirty="0">
                          <a:effectLst/>
                          <a:latin typeface="Calibri" panose="020F0502020204030204" pitchFamily="34" charset="0"/>
                          <a:cs typeface="Calibri" panose="020F0502020204030204" pitchFamily="34" charset="0"/>
                        </a:rPr>
                        <a:t>Art.10 – technology development and transfer</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872700"/>
                  </a:ext>
                </a:extLst>
              </a:tr>
              <a:tr h="228600">
                <a:tc vMerge="1">
                  <a:txBody>
                    <a:bodyPr/>
                    <a:lstStyle/>
                    <a:p>
                      <a:endParaRPr lang="en-GB"/>
                    </a:p>
                  </a:txBody>
                  <a:tcPr/>
                </a:tc>
                <a:tc>
                  <a:txBody>
                    <a:bodyPr/>
                    <a:lstStyle/>
                    <a:p>
                      <a:pPr algn="l">
                        <a:spcAft>
                          <a:spcPts val="0"/>
                        </a:spcAft>
                      </a:pPr>
                      <a:r>
                        <a:rPr lang="en-GB" sz="1500" dirty="0">
                          <a:effectLst/>
                          <a:latin typeface="Calibri" panose="020F0502020204030204" pitchFamily="34" charset="0"/>
                          <a:cs typeface="Calibri" panose="020F0502020204030204" pitchFamily="34" charset="0"/>
                        </a:rPr>
                        <a:t>Art.11 – capacity </a:t>
                      </a:r>
                      <a:r>
                        <a:rPr lang="en-GB" sz="1500" dirty="0" smtClean="0">
                          <a:effectLst/>
                          <a:latin typeface="Calibri" panose="020F0502020204030204" pitchFamily="34" charset="0"/>
                          <a:cs typeface="Calibri" panose="020F0502020204030204" pitchFamily="34" charset="0"/>
                        </a:rPr>
                        <a:t>–building</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691193"/>
                  </a:ext>
                </a:extLst>
              </a:tr>
              <a:tr h="316985">
                <a:tc vMerge="1">
                  <a:txBody>
                    <a:bodyPr/>
                    <a:lstStyle/>
                    <a:p>
                      <a:endParaRPr lang="en-GB"/>
                    </a:p>
                  </a:txBody>
                  <a:tcPr/>
                </a:tc>
                <a:tc>
                  <a:txBody>
                    <a:bodyPr/>
                    <a:lstStyle/>
                    <a:p>
                      <a:pPr algn="l">
                        <a:spcAft>
                          <a:spcPts val="0"/>
                        </a:spcAft>
                      </a:pPr>
                      <a:r>
                        <a:rPr lang="en-GB" sz="1500" dirty="0">
                          <a:effectLst/>
                          <a:latin typeface="Calibri" panose="020F0502020204030204" pitchFamily="34" charset="0"/>
                          <a:cs typeface="Calibri" panose="020F0502020204030204" pitchFamily="34" charset="0"/>
                        </a:rPr>
                        <a:t>Art.12 – climate  change awareness and education</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832159"/>
                  </a:ext>
                </a:extLst>
              </a:tr>
              <a:tr h="475479">
                <a:tc>
                  <a:txBody>
                    <a:bodyPr/>
                    <a:lstStyle/>
                    <a:p>
                      <a:pPr algn="l">
                        <a:spcAft>
                          <a:spcPts val="0"/>
                        </a:spcAft>
                      </a:pPr>
                      <a:r>
                        <a:rPr lang="en-GB" sz="1500" dirty="0">
                          <a:effectLst/>
                          <a:latin typeface="Calibri" panose="020F0502020204030204" pitchFamily="34" charset="0"/>
                          <a:cs typeface="Calibri" panose="020F0502020204030204" pitchFamily="34" charset="0"/>
                        </a:rPr>
                        <a:t>Reporting, review and compliance</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dirty="0">
                          <a:effectLst/>
                          <a:latin typeface="Calibri" panose="020F0502020204030204" pitchFamily="34" charset="0"/>
                          <a:cs typeface="Calibri" panose="020F0502020204030204" pitchFamily="34" charset="0"/>
                        </a:rPr>
                        <a:t>Art.13 – transparency, Art.14 – global stocktake and Art.15 – facilitating implementation and compliance</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107886"/>
                  </a:ext>
                </a:extLst>
              </a:tr>
              <a:tr h="482990">
                <a:tc>
                  <a:txBody>
                    <a:bodyPr/>
                    <a:lstStyle/>
                    <a:p>
                      <a:pPr algn="l">
                        <a:spcAft>
                          <a:spcPts val="0"/>
                        </a:spcAft>
                      </a:pPr>
                      <a:r>
                        <a:rPr lang="en-GB" sz="1500" dirty="0">
                          <a:effectLst/>
                          <a:latin typeface="Calibri" panose="020F0502020204030204" pitchFamily="34" charset="0"/>
                          <a:cs typeface="Calibri" panose="020F0502020204030204" pitchFamily="34" charset="0"/>
                        </a:rPr>
                        <a:t>Institutional arrangements</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dirty="0">
                          <a:effectLst/>
                          <a:latin typeface="Calibri" panose="020F0502020204030204" pitchFamily="34" charset="0"/>
                          <a:cs typeface="Calibri" panose="020F0502020204030204" pitchFamily="34" charset="0"/>
                        </a:rPr>
                        <a:t>Art.16 – CMA, Art.17 – secretariat, Art.18 – SBI and SBSTA, Art.19 – other bodies and institutional arrangements to serve the Agreement</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569216"/>
                  </a:ext>
                </a:extLst>
              </a:tr>
              <a:tr h="950956">
                <a:tc>
                  <a:txBody>
                    <a:bodyPr/>
                    <a:lstStyle/>
                    <a:p>
                      <a:pPr algn="l">
                        <a:spcAft>
                          <a:spcPts val="0"/>
                        </a:spcAft>
                      </a:pPr>
                      <a:r>
                        <a:rPr lang="en-GB" sz="1500" dirty="0">
                          <a:effectLst/>
                          <a:latin typeface="Calibri" panose="020F0502020204030204" pitchFamily="34" charset="0"/>
                          <a:cs typeface="Calibri" panose="020F0502020204030204" pitchFamily="34" charset="0"/>
                        </a:rPr>
                        <a:t>Final articles</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dirty="0">
                          <a:effectLst/>
                          <a:latin typeface="Calibri" panose="020F0502020204030204" pitchFamily="34" charset="0"/>
                          <a:cs typeface="Calibri" panose="020F0502020204030204" pitchFamily="34" charset="0"/>
                        </a:rPr>
                        <a:t>Art.20 – signature and ratification, Art.21 – entry into force, Art.22 – amendments, Art.23 – annexes, Art.24 – dispute settlement, Art.25 – voting, Art.26 – depository, Art.27 – reservations, Art.28 – withdrawal and Art.29 – languages</a:t>
                      </a:r>
                      <a:endParaRPr lang="en-GB" sz="1500" dirty="0">
                        <a:effectLst/>
                        <a:latin typeface="Cambria" panose="02040503050406030204" pitchFamily="18" charset="0"/>
                      </a:endParaRPr>
                    </a:p>
                  </a:txBody>
                  <a:tcPr marL="47681" marR="4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2981432"/>
                  </a:ext>
                </a:extLst>
              </a:tr>
            </a:tbl>
          </a:graphicData>
        </a:graphic>
      </p:graphicFrame>
    </p:spTree>
    <p:extLst>
      <p:ext uri="{BB962C8B-B14F-4D97-AF65-F5344CB8AC3E}">
        <p14:creationId xmlns:p14="http://schemas.microsoft.com/office/powerpoint/2010/main" val="24144137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General</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Preamble: sustainable development, food production, quality jobs, human rights, Mother Earth, “climate justice”, public participation, all levels of government, lifestyles and consumption etc.</a:t>
            </a:r>
          </a:p>
          <a:p>
            <a:r>
              <a:rPr lang="en-GB" dirty="0" smtClean="0"/>
              <a:t>Definitions &amp; purpose (Arts 1 &amp; 2): developed, developing country and other Parties; long term temperature goal</a:t>
            </a:r>
          </a:p>
          <a:p>
            <a:r>
              <a:rPr lang="en-GB" dirty="0" smtClean="0"/>
              <a:t>Nationally determined contributions in general (Art.3)</a:t>
            </a:r>
            <a:endParaRPr lang="en-GB" dirty="0"/>
          </a:p>
        </p:txBody>
      </p:sp>
    </p:spTree>
    <p:extLst>
      <p:ext uri="{BB962C8B-B14F-4D97-AF65-F5344CB8AC3E}">
        <p14:creationId xmlns:p14="http://schemas.microsoft.com/office/powerpoint/2010/main" val="25288807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a:t>
            </a:r>
            <a:r>
              <a:rPr lang="en-GB" dirty="0" smtClean="0"/>
              <a:t>itigation</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Shall submit increasingly ambitious NDCs every 5 years that are recoded </a:t>
            </a:r>
            <a:r>
              <a:rPr lang="en-GB" dirty="0"/>
              <a:t>in </a:t>
            </a:r>
            <a:r>
              <a:rPr lang="en-GB" dirty="0" smtClean="0"/>
              <a:t>a public registry (process)</a:t>
            </a:r>
          </a:p>
          <a:p>
            <a:r>
              <a:rPr lang="en-GB" dirty="0" smtClean="0"/>
              <a:t>Shall pursue measures with the aim of achieving NDC objectives; ‘bindingness’ of NDCs</a:t>
            </a:r>
          </a:p>
          <a:p>
            <a:r>
              <a:rPr lang="en-GB" dirty="0" smtClean="0"/>
              <a:t>Shall provide additional information (Art.4.8); account (Art.4.13); and provide national inventory and progress reports (Art.13.7) at least biennial (decision para.90)</a:t>
            </a:r>
          </a:p>
          <a:p>
            <a:r>
              <a:rPr lang="en-GB" dirty="0" smtClean="0"/>
              <a:t>Support for developing </a:t>
            </a:r>
            <a:r>
              <a:rPr lang="en-GB" dirty="0"/>
              <a:t>country </a:t>
            </a:r>
            <a:r>
              <a:rPr lang="en-GB" dirty="0" smtClean="0"/>
              <a:t>Parties (Art.4.5) but not a precondition</a:t>
            </a:r>
          </a:p>
          <a:p>
            <a:r>
              <a:rPr lang="en-GB" dirty="0" smtClean="0"/>
              <a:t>Does not </a:t>
            </a:r>
            <a:r>
              <a:rPr lang="en-GB" dirty="0"/>
              <a:t>address </a:t>
            </a:r>
            <a:r>
              <a:rPr lang="en-GB" dirty="0" smtClean="0"/>
              <a:t>bunker fuels; forum </a:t>
            </a:r>
            <a:r>
              <a:rPr lang="en-GB" dirty="0"/>
              <a:t>on the Impact of the Implementation of response measures will </a:t>
            </a:r>
            <a:r>
              <a:rPr lang="en-GB" dirty="0" smtClean="0"/>
              <a:t>serve </a:t>
            </a:r>
            <a:r>
              <a:rPr lang="en-GB" dirty="0"/>
              <a:t>the Agreement </a:t>
            </a:r>
            <a:r>
              <a:rPr lang="en-GB" dirty="0" smtClean="0"/>
              <a:t>(decision, para.33); CMA to consider common timeframes (Art.4.10); Review of INDCs with 2025/30 timeframes (paras.23 &amp; 24)</a:t>
            </a:r>
          </a:p>
          <a:p>
            <a:endParaRPr lang="en-GB" dirty="0" smtClean="0"/>
          </a:p>
        </p:txBody>
      </p:sp>
    </p:spTree>
    <p:extLst>
      <p:ext uri="{BB962C8B-B14F-4D97-AF65-F5344CB8AC3E}">
        <p14:creationId xmlns:p14="http://schemas.microsoft.com/office/powerpoint/2010/main" val="19496245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Mitigation contd.</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a:t>G</a:t>
            </a:r>
            <a:r>
              <a:rPr lang="en-GB" dirty="0" smtClean="0"/>
              <a:t>as sinks/reservoirs and REDD+ (Art.5)</a:t>
            </a:r>
          </a:p>
          <a:p>
            <a:r>
              <a:rPr lang="en-GB" dirty="0" smtClean="0"/>
              <a:t>Conserve </a:t>
            </a:r>
            <a:r>
              <a:rPr lang="en-GB" dirty="0"/>
              <a:t>and manage emission sinks and reservoirs </a:t>
            </a:r>
            <a:r>
              <a:rPr lang="en-GB" dirty="0" smtClean="0"/>
              <a:t>(Art.4.1 d Convention)</a:t>
            </a:r>
          </a:p>
          <a:p>
            <a:r>
              <a:rPr lang="en-GB" dirty="0" smtClean="0"/>
              <a:t>Reduce </a:t>
            </a:r>
            <a:r>
              <a:rPr lang="en-GB" dirty="0"/>
              <a:t>emissions from deforestation and forest degradation in developing countries </a:t>
            </a:r>
            <a:r>
              <a:rPr lang="en-GB" dirty="0" smtClean="0"/>
              <a:t>through existing </a:t>
            </a:r>
            <a:r>
              <a:rPr lang="en-GB" dirty="0"/>
              <a:t>REDD+ </a:t>
            </a:r>
            <a:r>
              <a:rPr lang="en-GB" dirty="0" smtClean="0"/>
              <a:t>framework</a:t>
            </a:r>
          </a:p>
          <a:p>
            <a:r>
              <a:rPr lang="en-GB" dirty="0" smtClean="0"/>
              <a:t>No new mechanism (for payments for ecosystem services)</a:t>
            </a:r>
          </a:p>
          <a:p>
            <a:r>
              <a:rPr lang="en-GB" dirty="0" smtClean="0"/>
              <a:t>“non-carbon benefits” = social </a:t>
            </a:r>
            <a:r>
              <a:rPr lang="en-GB" dirty="0"/>
              <a:t>and environmental </a:t>
            </a:r>
            <a:r>
              <a:rPr lang="en-GB" dirty="0" smtClean="0"/>
              <a:t>safeguards?</a:t>
            </a:r>
            <a:endParaRPr lang="en-GB" dirty="0"/>
          </a:p>
          <a:p>
            <a:pPr marL="0" indent="0">
              <a:buNone/>
            </a:pPr>
            <a:r>
              <a:rPr lang="en-GB" dirty="0" smtClean="0"/>
              <a:t>Voluntary cooperation (Art.6)</a:t>
            </a:r>
          </a:p>
          <a:p>
            <a:r>
              <a:rPr lang="en-GB" dirty="0" smtClean="0"/>
              <a:t>Cooperative approaches to transfer mitigation outcomes</a:t>
            </a:r>
          </a:p>
          <a:p>
            <a:r>
              <a:rPr lang="en-GB" dirty="0" smtClean="0"/>
              <a:t>Mechanism to mitigate GHG emissions and support sustainable development (CDM+)</a:t>
            </a:r>
          </a:p>
          <a:p>
            <a:r>
              <a:rPr lang="en-GB" dirty="0" smtClean="0"/>
              <a:t>Framework for non-market mechanisms</a:t>
            </a:r>
          </a:p>
          <a:p>
            <a:endParaRPr lang="en-GB" dirty="0"/>
          </a:p>
        </p:txBody>
      </p:sp>
    </p:spTree>
    <p:extLst>
      <p:ext uri="{BB962C8B-B14F-4D97-AF65-F5344CB8AC3E}">
        <p14:creationId xmlns:p14="http://schemas.microsoft.com/office/powerpoint/2010/main" val="20176054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Adaptation (Art.7)</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Global goal to enhance adaptive capacity, strengthen resilience and reduce vulnerability (7.1)</a:t>
            </a:r>
          </a:p>
          <a:p>
            <a:r>
              <a:rPr lang="en-GB" dirty="0" smtClean="0"/>
              <a:t>Mitigation reduces adaptation efforts (7.4)</a:t>
            </a:r>
          </a:p>
          <a:p>
            <a:r>
              <a:rPr lang="en-GB" dirty="0" smtClean="0"/>
              <a:t>Shall, as appropriate, engage in adaptation </a:t>
            </a:r>
            <a:r>
              <a:rPr lang="en-GB" dirty="0"/>
              <a:t>planning processes and the implementation of </a:t>
            </a:r>
            <a:r>
              <a:rPr lang="en-GB" dirty="0" smtClean="0"/>
              <a:t>actions (7.9)</a:t>
            </a:r>
          </a:p>
          <a:p>
            <a:r>
              <a:rPr lang="en-GB" dirty="0" smtClean="0"/>
              <a:t>Should, as appropriate, submit and periodically update an adaptation </a:t>
            </a:r>
            <a:r>
              <a:rPr lang="en-GB" dirty="0"/>
              <a:t>communication on </a:t>
            </a:r>
            <a:r>
              <a:rPr lang="en-GB" dirty="0" smtClean="0"/>
              <a:t>needs</a:t>
            </a:r>
            <a:r>
              <a:rPr lang="en-GB" dirty="0"/>
              <a:t>, plans and actions </a:t>
            </a:r>
            <a:r>
              <a:rPr lang="en-GB" dirty="0" smtClean="0"/>
              <a:t>(7.10) as part of e.g. NAPs</a:t>
            </a:r>
            <a:r>
              <a:rPr lang="en-GB" dirty="0"/>
              <a:t>, NDCs or </a:t>
            </a:r>
            <a:r>
              <a:rPr lang="en-GB" dirty="0" smtClean="0"/>
              <a:t>national communications (7.11).</a:t>
            </a:r>
          </a:p>
          <a:p>
            <a:r>
              <a:rPr lang="en-GB" dirty="0" smtClean="0"/>
              <a:t>Adaptation </a:t>
            </a:r>
            <a:r>
              <a:rPr lang="en-GB" dirty="0"/>
              <a:t>communications will be housed in a public </a:t>
            </a:r>
            <a:r>
              <a:rPr lang="en-GB" dirty="0" smtClean="0"/>
              <a:t>registry (7.12).</a:t>
            </a:r>
          </a:p>
          <a:p>
            <a:r>
              <a:rPr lang="en-GB" dirty="0"/>
              <a:t>Adaptation Committee </a:t>
            </a:r>
            <a:r>
              <a:rPr lang="en-GB" dirty="0" smtClean="0"/>
              <a:t>and </a:t>
            </a:r>
            <a:r>
              <a:rPr lang="en-GB" dirty="0"/>
              <a:t>the Least Developed Countries Expert Group </a:t>
            </a:r>
            <a:r>
              <a:rPr lang="en-GB" dirty="0" smtClean="0"/>
              <a:t>will jointly develop </a:t>
            </a:r>
            <a:r>
              <a:rPr lang="en-GB" dirty="0"/>
              <a:t>recommendations </a:t>
            </a:r>
            <a:r>
              <a:rPr lang="en-GB" dirty="0" smtClean="0"/>
              <a:t>(decision, para.41) on modalities to recognise adaption </a:t>
            </a:r>
            <a:r>
              <a:rPr lang="en-GB" dirty="0"/>
              <a:t>efforts by developing </a:t>
            </a:r>
            <a:r>
              <a:rPr lang="en-GB" dirty="0" smtClean="0"/>
              <a:t>countries - to </a:t>
            </a:r>
            <a:r>
              <a:rPr lang="en-GB" dirty="0"/>
              <a:t>be adopted @</a:t>
            </a:r>
            <a:r>
              <a:rPr lang="en-GB" dirty="0" smtClean="0"/>
              <a:t> CMA 1 (</a:t>
            </a:r>
            <a:r>
              <a:rPr lang="en-GB" dirty="0"/>
              <a:t>Art.7.3</a:t>
            </a:r>
            <a:r>
              <a:rPr lang="en-GB" dirty="0" smtClean="0"/>
              <a:t>)</a:t>
            </a:r>
            <a:endParaRPr lang="en-GB" dirty="0"/>
          </a:p>
        </p:txBody>
      </p:sp>
    </p:spTree>
    <p:extLst>
      <p:ext uri="{BB962C8B-B14F-4D97-AF65-F5344CB8AC3E}">
        <p14:creationId xmlns:p14="http://schemas.microsoft.com/office/powerpoint/2010/main" val="41448530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Loss &amp; damage (Art.8)</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Warsaw International Mechanism on loss and damage</a:t>
            </a:r>
          </a:p>
          <a:p>
            <a:r>
              <a:rPr lang="en-GB" dirty="0" smtClean="0"/>
              <a:t>Outside support, transparency, stocktake, review and compliance</a:t>
            </a:r>
          </a:p>
          <a:p>
            <a:r>
              <a:rPr lang="en-GB" dirty="0" smtClean="0"/>
              <a:t>Task force on displacement related to the adverse impacts of climate change (decision, para.49)</a:t>
            </a:r>
          </a:p>
          <a:p>
            <a:r>
              <a:rPr lang="en-GB" dirty="0"/>
              <a:t>“Agrees that Article 8 does not involve or provide a basis for any liability or compensation” </a:t>
            </a:r>
            <a:r>
              <a:rPr lang="en-GB" dirty="0" smtClean="0"/>
              <a:t>(para.51)</a:t>
            </a:r>
            <a:endParaRPr lang="en-GB" dirty="0"/>
          </a:p>
          <a:p>
            <a:r>
              <a:rPr lang="en-GB" dirty="0" smtClean="0"/>
              <a:t>State responsibility under public international law </a:t>
            </a:r>
            <a:endParaRPr lang="en-GB" dirty="0"/>
          </a:p>
        </p:txBody>
      </p:sp>
    </p:spTree>
    <p:extLst>
      <p:ext uri="{BB962C8B-B14F-4D97-AF65-F5344CB8AC3E}">
        <p14:creationId xmlns:p14="http://schemas.microsoft.com/office/powerpoint/2010/main" val="41540853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Finance (Art.9)</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Developed countries shall provide financial resources in continuation of existing obligations (Art.9.1) as part of a global </a:t>
            </a:r>
            <a:r>
              <a:rPr lang="en-GB" dirty="0"/>
              <a:t>effort </a:t>
            </a:r>
            <a:r>
              <a:rPr lang="en-GB" dirty="0" smtClean="0"/>
              <a:t>from </a:t>
            </a:r>
            <a:r>
              <a:rPr lang="en-GB" dirty="0"/>
              <a:t>a wide variety of </a:t>
            </a:r>
            <a:r>
              <a:rPr lang="en-GB" dirty="0" smtClean="0"/>
              <a:t>sources </a:t>
            </a:r>
            <a:r>
              <a:rPr lang="en-GB" dirty="0"/>
              <a:t>and </a:t>
            </a:r>
            <a:r>
              <a:rPr lang="en-GB" dirty="0" smtClean="0"/>
              <a:t>through </a:t>
            </a:r>
            <a:r>
              <a:rPr lang="en-GB" dirty="0"/>
              <a:t>a variety of </a:t>
            </a:r>
            <a:r>
              <a:rPr lang="en-GB" dirty="0" smtClean="0"/>
              <a:t>actions (9.3)</a:t>
            </a:r>
          </a:p>
          <a:p>
            <a:r>
              <a:rPr lang="en-GB" dirty="0" smtClean="0"/>
              <a:t>No burden sharing agreement or other binding arrangements</a:t>
            </a:r>
          </a:p>
          <a:p>
            <a:r>
              <a:rPr lang="en-GB" dirty="0" smtClean="0"/>
              <a:t>Biennially </a:t>
            </a:r>
            <a:r>
              <a:rPr lang="en-GB" dirty="0"/>
              <a:t>communicate </a:t>
            </a:r>
            <a:r>
              <a:rPr lang="en-GB" dirty="0" smtClean="0"/>
              <a:t>indicative </a:t>
            </a:r>
            <a:r>
              <a:rPr lang="en-GB" dirty="0"/>
              <a:t>quantitative and qualitative information </a:t>
            </a:r>
            <a:r>
              <a:rPr lang="en-GB" dirty="0" smtClean="0"/>
              <a:t>(9.5</a:t>
            </a:r>
            <a:r>
              <a:rPr lang="en-GB" dirty="0"/>
              <a:t>) and </a:t>
            </a:r>
            <a:r>
              <a:rPr lang="en-GB" dirty="0" smtClean="0"/>
              <a:t>further </a:t>
            </a:r>
            <a:r>
              <a:rPr lang="en-GB" dirty="0"/>
              <a:t>information on the support actually provided and mobilized </a:t>
            </a:r>
            <a:r>
              <a:rPr lang="en-GB" dirty="0" smtClean="0"/>
              <a:t>(9.7)</a:t>
            </a:r>
          </a:p>
          <a:p>
            <a:r>
              <a:rPr lang="en-GB" dirty="0" smtClean="0"/>
              <a:t>Financial </a:t>
            </a:r>
            <a:r>
              <a:rPr lang="en-GB" dirty="0"/>
              <a:t>Mechanism of the Convention, including its operating entities – </a:t>
            </a:r>
            <a:r>
              <a:rPr lang="en-GB" dirty="0" smtClean="0"/>
              <a:t>GEF and GCF </a:t>
            </a:r>
            <a:r>
              <a:rPr lang="en-GB" dirty="0"/>
              <a:t>– will serve as the financial mechanism of the Agreement </a:t>
            </a:r>
            <a:r>
              <a:rPr lang="en-GB" dirty="0" smtClean="0"/>
              <a:t>(9.8)</a:t>
            </a:r>
          </a:p>
          <a:p>
            <a:r>
              <a:rPr lang="en-GB" dirty="0" smtClean="0"/>
              <a:t>Developed countries intend to </a:t>
            </a:r>
            <a:r>
              <a:rPr lang="en-GB" dirty="0"/>
              <a:t>continue their </a:t>
            </a:r>
            <a:r>
              <a:rPr lang="en-GB" dirty="0" smtClean="0"/>
              <a:t>collective </a:t>
            </a:r>
            <a:r>
              <a:rPr lang="en-GB" dirty="0"/>
              <a:t>mobilization goal through 2025 </a:t>
            </a:r>
            <a:r>
              <a:rPr lang="en-GB" dirty="0" smtClean="0"/>
              <a:t>(USD </a:t>
            </a:r>
            <a:r>
              <a:rPr lang="en-GB" dirty="0"/>
              <a:t>100 </a:t>
            </a:r>
            <a:r>
              <a:rPr lang="en-GB" dirty="0" smtClean="0"/>
              <a:t>billion/year from </a:t>
            </a:r>
            <a:r>
              <a:rPr lang="en-GB" dirty="0"/>
              <a:t>2020</a:t>
            </a:r>
            <a:r>
              <a:rPr lang="en-GB" dirty="0" smtClean="0"/>
              <a:t>); CMA </a:t>
            </a:r>
            <a:r>
              <a:rPr lang="en-GB" dirty="0"/>
              <a:t>will set a new collective quantified goal before 2025 from a floor of USD 100 </a:t>
            </a:r>
            <a:r>
              <a:rPr lang="en-GB" dirty="0" smtClean="0"/>
              <a:t>billion/year </a:t>
            </a:r>
            <a:r>
              <a:rPr lang="en-GB" dirty="0"/>
              <a:t>(</a:t>
            </a:r>
            <a:r>
              <a:rPr lang="en-GB" dirty="0" smtClean="0"/>
              <a:t>para.53)</a:t>
            </a:r>
            <a:endParaRPr lang="en-GB" dirty="0"/>
          </a:p>
        </p:txBody>
      </p:sp>
    </p:spTree>
    <p:extLst>
      <p:ext uri="{BB962C8B-B14F-4D97-AF65-F5344CB8AC3E}">
        <p14:creationId xmlns:p14="http://schemas.microsoft.com/office/powerpoint/2010/main" val="3321133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Long-Term Goal</a:t>
            </a:r>
            <a:endParaRPr lang="en-US" dirty="0">
              <a:latin typeface="Times New Roman" pitchFamily="18" charset="0"/>
              <a:cs typeface="Times New Roman" pitchFamily="18" charset="0"/>
            </a:endParaRPr>
          </a:p>
        </p:txBody>
      </p:sp>
      <p:sp>
        <p:nvSpPr>
          <p:cNvPr id="4" name="Rectangle 3"/>
          <p:cNvSpPr/>
          <p:nvPr/>
        </p:nvSpPr>
        <p:spPr>
          <a:xfrm>
            <a:off x="1447800" y="1905000"/>
            <a:ext cx="6172200" cy="3323987"/>
          </a:xfrm>
          <a:prstGeom prst="rect">
            <a:avLst/>
          </a:prstGeom>
        </p:spPr>
        <p:txBody>
          <a:bodyPr wrap="square">
            <a:spAutoFit/>
          </a:bodyPr>
          <a:lstStyle/>
          <a:p>
            <a:pPr algn="just"/>
            <a:r>
              <a:rPr lang="en-US" sz="3000" dirty="0" smtClean="0">
                <a:latin typeface="Times New Roman" pitchFamily="18" charset="0"/>
                <a:cs typeface="Times New Roman" pitchFamily="18" charset="0"/>
              </a:rPr>
              <a:t>The agreement reaffirms the goal of keeping average warming below 2 degrees Celsius, while also urging parties to “pursue efforts” to limit it to 1.5 degrees, a top priority for developing countries highly vulnerable to climate impacts.</a:t>
            </a:r>
            <a:endParaRPr lang="en-US" sz="30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ou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03857"/>
            <a:ext cx="7886700" cy="693309"/>
          </a:xfrm>
        </p:spPr>
        <p:txBody>
          <a:bodyPr>
            <a:normAutofit fontScale="90000"/>
          </a:bodyPr>
          <a:lstStyle/>
          <a:p>
            <a:pPr algn="ctr"/>
            <a:r>
              <a:rPr lang="en-GB" dirty="0" smtClean="0"/>
              <a:t>Capacity building (Art.11)</a:t>
            </a:r>
            <a:endParaRPr lang="en-GB" dirty="0"/>
          </a:p>
        </p:txBody>
      </p:sp>
      <p:sp>
        <p:nvSpPr>
          <p:cNvPr id="3" name="Content Placeholder 2"/>
          <p:cNvSpPr>
            <a:spLocks noGrp="1"/>
          </p:cNvSpPr>
          <p:nvPr>
            <p:ph idx="1"/>
          </p:nvPr>
        </p:nvSpPr>
        <p:spPr>
          <a:xfrm>
            <a:off x="742950" y="3705958"/>
            <a:ext cx="7886700" cy="1424354"/>
          </a:xfrm>
        </p:spPr>
        <p:txBody>
          <a:bodyPr>
            <a:normAutofit fontScale="62500" lnSpcReduction="20000"/>
          </a:bodyPr>
          <a:lstStyle/>
          <a:p>
            <a:r>
              <a:rPr lang="en-GB" dirty="0" smtClean="0"/>
              <a:t>Enhance capacity of developing countries to take effective action on mitigation, adaptation, technology development, access to finance, education and reporting</a:t>
            </a:r>
          </a:p>
          <a:p>
            <a:r>
              <a:rPr lang="en-GB" dirty="0" smtClean="0"/>
              <a:t>Developing institutional arrangements to be adopted @ CMA 1 (11.5)</a:t>
            </a:r>
          </a:p>
          <a:p>
            <a:pPr marL="0" indent="0">
              <a:buNone/>
            </a:pPr>
            <a:endParaRPr lang="en-GB" dirty="0"/>
          </a:p>
        </p:txBody>
      </p:sp>
      <p:sp>
        <p:nvSpPr>
          <p:cNvPr id="4" name="Title 1"/>
          <p:cNvSpPr txBox="1">
            <a:spLocks/>
          </p:cNvSpPr>
          <p:nvPr/>
        </p:nvSpPr>
        <p:spPr>
          <a:xfrm>
            <a:off x="571500" y="1213340"/>
            <a:ext cx="7886700" cy="63304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dirty="0"/>
              <a:t>Technology (Art.10)</a:t>
            </a:r>
            <a:endParaRPr lang="en-GB" sz="3300" dirty="0"/>
          </a:p>
        </p:txBody>
      </p:sp>
      <p:sp>
        <p:nvSpPr>
          <p:cNvPr id="5" name="Content Placeholder 2"/>
          <p:cNvSpPr txBox="1">
            <a:spLocks/>
          </p:cNvSpPr>
          <p:nvPr/>
        </p:nvSpPr>
        <p:spPr>
          <a:xfrm>
            <a:off x="742950" y="1977539"/>
            <a:ext cx="7886700" cy="130638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100" dirty="0"/>
              <a:t>Technology framework to guide existing mechanism (Technology Executive Committee and Climate Technology Centre and Network)</a:t>
            </a:r>
          </a:p>
          <a:p>
            <a:r>
              <a:rPr lang="en-GB" sz="2100" dirty="0"/>
              <a:t>Does not address intellectual property rights</a:t>
            </a:r>
          </a:p>
        </p:txBody>
      </p:sp>
      <p:sp>
        <p:nvSpPr>
          <p:cNvPr id="6" name="Title 1"/>
          <p:cNvSpPr txBox="1">
            <a:spLocks/>
          </p:cNvSpPr>
          <p:nvPr/>
        </p:nvSpPr>
        <p:spPr>
          <a:xfrm>
            <a:off x="685800" y="5011616"/>
            <a:ext cx="7886700" cy="73855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dirty="0"/>
              <a:t>Education &amp; awareness raising (Art.12)</a:t>
            </a:r>
            <a:endParaRPr lang="en-GB" sz="3300" dirty="0"/>
          </a:p>
        </p:txBody>
      </p:sp>
    </p:spTree>
    <p:extLst>
      <p:ext uri="{BB962C8B-B14F-4D97-AF65-F5344CB8AC3E}">
        <p14:creationId xmlns:p14="http://schemas.microsoft.com/office/powerpoint/2010/main" val="34068301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Transparency (Art.13)</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Parties shall report on mitigation effort (13.7)</a:t>
            </a:r>
          </a:p>
          <a:p>
            <a:r>
              <a:rPr lang="en-GB" dirty="0" smtClean="0"/>
              <a:t>Parties should report on climate impacts and adaptation (13.8)</a:t>
            </a:r>
          </a:p>
          <a:p>
            <a:r>
              <a:rPr lang="en-GB" dirty="0" smtClean="0"/>
              <a:t>Developed country Parties shall report on financial, tech transfer and capacity building support; other </a:t>
            </a:r>
            <a:r>
              <a:rPr lang="en-GB" dirty="0"/>
              <a:t>Parties should</a:t>
            </a:r>
            <a:r>
              <a:rPr lang="en-GB" dirty="0" smtClean="0"/>
              <a:t> (13.9)</a:t>
            </a:r>
          </a:p>
          <a:p>
            <a:r>
              <a:rPr lang="en-GB" dirty="0" smtClean="0"/>
              <a:t>Developing country Parties should report on needs and support received (13.10)</a:t>
            </a:r>
          </a:p>
          <a:p>
            <a:r>
              <a:rPr lang="en-GB" dirty="0" smtClean="0"/>
              <a:t>Technical expert review on mitigation and support, implementation and achievement of NDCs (13.11 &amp; 12)</a:t>
            </a:r>
          </a:p>
          <a:p>
            <a:r>
              <a:rPr lang="en-GB" dirty="0" smtClean="0"/>
              <a:t>Multilateral consideration of progress on finance (13. 11) </a:t>
            </a:r>
          </a:p>
          <a:p>
            <a:r>
              <a:rPr lang="en-GB" dirty="0" smtClean="0"/>
              <a:t>Support for developing countries and (13.14 &amp; 15) and Capacity Building Initiative for Transparency (decision, para.84) </a:t>
            </a:r>
            <a:endParaRPr lang="en-GB" dirty="0"/>
          </a:p>
        </p:txBody>
      </p:sp>
    </p:spTree>
    <p:extLst>
      <p:ext uri="{BB962C8B-B14F-4D97-AF65-F5344CB8AC3E}">
        <p14:creationId xmlns:p14="http://schemas.microsoft.com/office/powerpoint/2010/main" val="24252226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Stocktake (Art.14)</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Global stocktake on mitigation, adaptation and means of implementation (finance 9.6, technology transfer 10.6, no corresponding reference in capacity building)</a:t>
            </a:r>
          </a:p>
          <a:p>
            <a:r>
              <a:rPr lang="en-GB" dirty="0" smtClean="0"/>
              <a:t>Implementation of Agreement # implementation of NDCs</a:t>
            </a:r>
          </a:p>
          <a:p>
            <a:r>
              <a:rPr lang="en-GB" dirty="0" smtClean="0"/>
              <a:t>Collective progress # individual assessments, but transparency framework to inform global stocktake (Art.13.5 &amp; 6)</a:t>
            </a:r>
          </a:p>
          <a:p>
            <a:r>
              <a:rPr lang="en-GB" dirty="0" smtClean="0"/>
              <a:t>Sources for global stocktake to be identified – e.g. overall effect of NDCs communicated, IPCC report (decision, para.99)</a:t>
            </a:r>
          </a:p>
          <a:p>
            <a:pPr marL="0" indent="0">
              <a:buNone/>
            </a:pPr>
            <a:r>
              <a:rPr lang="en-GB" dirty="0" smtClean="0"/>
              <a:t> </a:t>
            </a:r>
            <a:endParaRPr lang="en-GB" dirty="0"/>
          </a:p>
        </p:txBody>
      </p:sp>
    </p:spTree>
    <p:extLst>
      <p:ext uri="{BB962C8B-B14F-4D97-AF65-F5344CB8AC3E}">
        <p14:creationId xmlns:p14="http://schemas.microsoft.com/office/powerpoint/2010/main" val="7976800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Compliance (Art.15)</a:t>
            </a:r>
            <a:endParaRPr lang="en-GB" dirty="0"/>
          </a:p>
        </p:txBody>
      </p:sp>
      <p:sp>
        <p:nvSpPr>
          <p:cNvPr id="3" name="Content Placeholder 2"/>
          <p:cNvSpPr>
            <a:spLocks noGrp="1"/>
          </p:cNvSpPr>
          <p:nvPr>
            <p:ph idx="1"/>
          </p:nvPr>
        </p:nvSpPr>
        <p:spPr/>
        <p:txBody>
          <a:bodyPr>
            <a:normAutofit/>
          </a:bodyPr>
          <a:lstStyle/>
          <a:p>
            <a:r>
              <a:rPr lang="en-GB" dirty="0" smtClean="0"/>
              <a:t>Mechanism to facilitate implementation and compliance established</a:t>
            </a:r>
          </a:p>
          <a:p>
            <a:r>
              <a:rPr lang="en-GB" dirty="0" smtClean="0"/>
              <a:t>Committee of 12 experts (decision, para.102)</a:t>
            </a:r>
          </a:p>
          <a:p>
            <a:r>
              <a:rPr lang="en-GB" dirty="0" smtClean="0"/>
              <a:t>Modalities and procedures to be adopted @ CMA 1</a:t>
            </a:r>
          </a:p>
          <a:p>
            <a:r>
              <a:rPr lang="en-GB" dirty="0" smtClean="0"/>
              <a:t>No triggers for involvement </a:t>
            </a:r>
            <a:endParaRPr lang="en-GB" dirty="0"/>
          </a:p>
        </p:txBody>
      </p:sp>
    </p:spTree>
    <p:extLst>
      <p:ext uri="{BB962C8B-B14F-4D97-AF65-F5344CB8AC3E}">
        <p14:creationId xmlns:p14="http://schemas.microsoft.com/office/powerpoint/2010/main" val="29684699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Institutional arrangements (Arts 16-19)</a:t>
            </a:r>
            <a:endParaRPr lang="en-GB" dirty="0"/>
          </a:p>
        </p:txBody>
      </p:sp>
      <p:sp>
        <p:nvSpPr>
          <p:cNvPr id="3" name="Content Placeholder 2"/>
          <p:cNvSpPr>
            <a:spLocks noGrp="1"/>
          </p:cNvSpPr>
          <p:nvPr>
            <p:ph idx="1"/>
          </p:nvPr>
        </p:nvSpPr>
        <p:spPr/>
        <p:txBody>
          <a:bodyPr>
            <a:normAutofit/>
          </a:bodyPr>
          <a:lstStyle/>
          <a:p>
            <a:r>
              <a:rPr lang="en-GB" dirty="0" smtClean="0"/>
              <a:t>COP serving as the meeting of Parties to this Agreement (CMA)</a:t>
            </a:r>
          </a:p>
          <a:p>
            <a:r>
              <a:rPr lang="en-GB" dirty="0" smtClean="0"/>
              <a:t>Convention secretariat (Art.17)</a:t>
            </a:r>
          </a:p>
          <a:p>
            <a:r>
              <a:rPr lang="en-GB" dirty="0" smtClean="0"/>
              <a:t>Subsidiary bodies for scientific and technological </a:t>
            </a:r>
            <a:r>
              <a:rPr lang="en-GB" dirty="0"/>
              <a:t>a</a:t>
            </a:r>
            <a:r>
              <a:rPr lang="en-GB" dirty="0" smtClean="0"/>
              <a:t>dvice (SBSTA) and implementation (SBI)</a:t>
            </a:r>
          </a:p>
          <a:p>
            <a:r>
              <a:rPr lang="en-GB" dirty="0" smtClean="0"/>
              <a:t>Other bodies or institutional arrangements (Art.19) </a:t>
            </a:r>
            <a:endParaRPr lang="en-GB" dirty="0"/>
          </a:p>
        </p:txBody>
      </p:sp>
    </p:spTree>
    <p:extLst>
      <p:ext uri="{BB962C8B-B14F-4D97-AF65-F5344CB8AC3E}">
        <p14:creationId xmlns:p14="http://schemas.microsoft.com/office/powerpoint/2010/main" val="41310528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Final articles (Arts 20-29)</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Paris </a:t>
            </a:r>
            <a:r>
              <a:rPr lang="en-GB" dirty="0"/>
              <a:t>Agreement </a:t>
            </a:r>
            <a:r>
              <a:rPr lang="en-GB" dirty="0" smtClean="0"/>
              <a:t>open </a:t>
            </a:r>
            <a:r>
              <a:rPr lang="en-GB" dirty="0"/>
              <a:t>for signature at </a:t>
            </a:r>
            <a:r>
              <a:rPr lang="en-GB" dirty="0" smtClean="0"/>
              <a:t>UN Headquarters, New </a:t>
            </a:r>
            <a:r>
              <a:rPr lang="en-GB" dirty="0"/>
              <a:t>York from 22 April 2016 to 21 April </a:t>
            </a:r>
            <a:r>
              <a:rPr lang="en-GB" dirty="0" smtClean="0"/>
              <a:t>2017 (Art.20.1) </a:t>
            </a:r>
          </a:p>
          <a:p>
            <a:r>
              <a:rPr lang="en-GB" dirty="0" smtClean="0"/>
              <a:t>High-level </a:t>
            </a:r>
            <a:r>
              <a:rPr lang="en-GB" dirty="0"/>
              <a:t>signature ceremony </a:t>
            </a:r>
            <a:r>
              <a:rPr lang="en-GB" dirty="0" smtClean="0"/>
              <a:t>on </a:t>
            </a:r>
            <a:r>
              <a:rPr lang="en-GB" dirty="0"/>
              <a:t>22 April </a:t>
            </a:r>
            <a:r>
              <a:rPr lang="en-GB" dirty="0" smtClean="0"/>
              <a:t>2016 (decision, para.3)</a:t>
            </a:r>
            <a:endParaRPr lang="en-GB" dirty="0"/>
          </a:p>
          <a:p>
            <a:r>
              <a:rPr lang="en-GB" dirty="0" smtClean="0"/>
              <a:t>Entry into force when 55 Parties to the Convention representing 55% of global GHG (Art.21) deposit instrument of ratification, acceptance etc.</a:t>
            </a:r>
          </a:p>
          <a:p>
            <a:r>
              <a:rPr lang="en-GB" dirty="0" smtClean="0"/>
              <a:t>Convention provisions on amendments, annexes and dispute settlement apply “mutatis mutandis”</a:t>
            </a:r>
          </a:p>
          <a:p>
            <a:r>
              <a:rPr lang="en-GB" dirty="0" smtClean="0"/>
              <a:t>No reference to the multilateral consultative process on implementation of the Convention (Convention, Art.13)</a:t>
            </a:r>
          </a:p>
          <a:p>
            <a:r>
              <a:rPr lang="en-GB" dirty="0" smtClean="0"/>
              <a:t>Withdrawal (Art.28)</a:t>
            </a:r>
          </a:p>
          <a:p>
            <a:r>
              <a:rPr lang="en-GB" dirty="0" smtClean="0"/>
              <a:t>Provisional application (Decision, para.5) </a:t>
            </a:r>
            <a:endParaRPr lang="en-GB" dirty="0"/>
          </a:p>
        </p:txBody>
      </p:sp>
    </p:spTree>
    <p:extLst>
      <p:ext uri="{BB962C8B-B14F-4D97-AF65-F5344CB8AC3E}">
        <p14:creationId xmlns:p14="http://schemas.microsoft.com/office/powerpoint/2010/main" val="10715600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General</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International (formally binding) treaty building on Copenhagen Accord</a:t>
            </a:r>
          </a:p>
          <a:p>
            <a:r>
              <a:rPr lang="en-GB" dirty="0" smtClean="0"/>
              <a:t>Focuses on mitigation and also addresses other areas</a:t>
            </a:r>
          </a:p>
          <a:p>
            <a:r>
              <a:rPr lang="en-GB" dirty="0" smtClean="0"/>
              <a:t>COP decision language with some uncertainties</a:t>
            </a:r>
          </a:p>
          <a:p>
            <a:r>
              <a:rPr lang="en-GB" dirty="0" smtClean="0"/>
              <a:t>Framework/skeleton agreement</a:t>
            </a:r>
          </a:p>
          <a:p>
            <a:r>
              <a:rPr lang="en-GB" dirty="0" smtClean="0"/>
              <a:t>Ad-hoc Working Group on Paris Agreement</a:t>
            </a:r>
          </a:p>
          <a:p>
            <a:r>
              <a:rPr lang="en-GB" dirty="0" smtClean="0"/>
              <a:t>Role of the US</a:t>
            </a:r>
          </a:p>
          <a:p>
            <a:r>
              <a:rPr lang="en-GB" dirty="0" smtClean="0"/>
              <a:t>NDC implementation =&gt; domestic legislation</a:t>
            </a:r>
            <a:endParaRPr lang="en-GB" dirty="0"/>
          </a:p>
        </p:txBody>
      </p:sp>
    </p:spTree>
    <p:extLst>
      <p:ext uri="{BB962C8B-B14F-4D97-AF65-F5344CB8AC3E}">
        <p14:creationId xmlns:p14="http://schemas.microsoft.com/office/powerpoint/2010/main" val="4159613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latin typeface="Times New Roman" pitchFamily="18" charset="0"/>
                <a:cs typeface="Times New Roman" pitchFamily="18" charset="0"/>
              </a:rPr>
              <a:t>Mitigation</a:t>
            </a:r>
            <a:endParaRPr lang="en-US" dirty="0">
              <a:latin typeface="Times New Roman" pitchFamily="18" charset="0"/>
              <a:cs typeface="Times New Roman" pitchFamily="18" charset="0"/>
            </a:endParaRPr>
          </a:p>
        </p:txBody>
      </p:sp>
      <p:sp>
        <p:nvSpPr>
          <p:cNvPr id="4" name="Rectangle 3"/>
          <p:cNvSpPr/>
          <p:nvPr/>
        </p:nvSpPr>
        <p:spPr>
          <a:xfrm>
            <a:off x="304800" y="994856"/>
            <a:ext cx="8305800" cy="5863144"/>
          </a:xfrm>
          <a:prstGeom prst="rect">
            <a:avLst/>
          </a:prstGeom>
        </p:spPr>
        <p:txBody>
          <a:bodyPr wrap="square">
            <a:spAutoFit/>
          </a:bodyPr>
          <a:lstStyle/>
          <a:p>
            <a:pPr algn="just">
              <a:buFont typeface="Arial" pitchFamily="34" charset="0"/>
              <a:buChar char="•"/>
            </a:pPr>
            <a:r>
              <a:rPr lang="en-US" sz="2500" dirty="0" smtClean="0">
                <a:latin typeface="Times New Roman" pitchFamily="18" charset="0"/>
                <a:cs typeface="Times New Roman" pitchFamily="18" charset="0"/>
              </a:rPr>
              <a:t> With respect to countries’ individual mitigation efforts, the agreement prescribes a set of binding procedural commitments:</a:t>
            </a:r>
          </a:p>
          <a:p>
            <a:pPr algn="just">
              <a:buFont typeface="Arial" pitchFamily="34" charset="0"/>
              <a:buChar char="•"/>
            </a:pPr>
            <a:r>
              <a:rPr lang="en-US" sz="2500" dirty="0" smtClean="0">
                <a:latin typeface="Times New Roman" pitchFamily="18" charset="0"/>
                <a:cs typeface="Times New Roman" pitchFamily="18" charset="0"/>
              </a:rPr>
              <a:t> To “prepare, communicate and maintain” a NDC (Nationally Determined Contributions)</a:t>
            </a:r>
          </a:p>
          <a:p>
            <a:pPr algn="just">
              <a:buFont typeface="Arial" pitchFamily="34" charset="0"/>
              <a:buChar char="•"/>
            </a:pPr>
            <a:r>
              <a:rPr lang="en-US" sz="2500" dirty="0" smtClean="0">
                <a:latin typeface="Times New Roman" pitchFamily="18" charset="0"/>
                <a:cs typeface="Times New Roman" pitchFamily="18" charset="0"/>
              </a:rPr>
              <a:t> To provide information necessary for clarity and transparency; and to communicate a new NDC every five years. </a:t>
            </a:r>
          </a:p>
          <a:p>
            <a:pPr algn="just">
              <a:buFont typeface="Arial" pitchFamily="34" charset="0"/>
              <a:buChar char="•"/>
            </a:pPr>
            <a:r>
              <a:rPr lang="en-US" sz="2500" dirty="0" smtClean="0">
                <a:latin typeface="Times New Roman" pitchFamily="18" charset="0"/>
                <a:cs typeface="Times New Roman" pitchFamily="18" charset="0"/>
              </a:rPr>
              <a:t> It also sets the expectation that each successive NDC will “represent a progression” beyond the previous one and reflect a party’s “highest possible ambition.” </a:t>
            </a:r>
          </a:p>
          <a:p>
            <a:pPr algn="just">
              <a:buFont typeface="Arial" pitchFamily="34" charset="0"/>
              <a:buChar char="•"/>
            </a:pPr>
            <a:r>
              <a:rPr lang="en-US" sz="2500" dirty="0" smtClean="0">
                <a:latin typeface="Times New Roman" pitchFamily="18" charset="0"/>
                <a:cs typeface="Times New Roman" pitchFamily="18" charset="0"/>
              </a:rPr>
              <a:t> Developed countries “should” undertake absolute economy-wide reduction targets, while developing countries “are encouraged” to move toward economy-wide targets over time. In addition, developing countries are to receive support to implement their commitments.</a:t>
            </a:r>
            <a:endParaRPr lang="en-US" sz="25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ou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Carbon Markets</a:t>
            </a:r>
            <a:endParaRPr lang="en-US" dirty="0">
              <a:latin typeface="Times New Roman" pitchFamily="18" charset="0"/>
              <a:cs typeface="Times New Roman" pitchFamily="18" charset="0"/>
            </a:endParaRPr>
          </a:p>
        </p:txBody>
      </p:sp>
      <p:sp>
        <p:nvSpPr>
          <p:cNvPr id="4" name="Rectangle 3"/>
          <p:cNvSpPr/>
          <p:nvPr/>
        </p:nvSpPr>
        <p:spPr>
          <a:xfrm>
            <a:off x="533400" y="1295400"/>
            <a:ext cx="8077200" cy="5170646"/>
          </a:xfrm>
          <a:prstGeom prst="rect">
            <a:avLst/>
          </a:prstGeom>
        </p:spPr>
        <p:txBody>
          <a:bodyPr wrap="square">
            <a:spAutoFit/>
          </a:bodyPr>
          <a:lstStyle/>
          <a:p>
            <a:pPr algn="just">
              <a:buFont typeface="Arial" pitchFamily="34" charset="0"/>
              <a:buChar char="•"/>
            </a:pPr>
            <a:r>
              <a:rPr lang="en-US" sz="3000" dirty="0" smtClean="0">
                <a:latin typeface="Times New Roman" pitchFamily="18" charset="0"/>
                <a:cs typeface="Times New Roman" pitchFamily="18" charset="0"/>
              </a:rPr>
              <a:t> While avoiding any direct reference to the use of market based approaches – a concession to a handful of countries that oppose them – the agreement recognizes that parties may use “internationally transferred mitigation outcomes” to implement their NDCs. </a:t>
            </a:r>
          </a:p>
          <a:p>
            <a:pPr algn="just"/>
            <a:endParaRPr lang="en-US" sz="3000" dirty="0" smtClean="0">
              <a:latin typeface="Times New Roman" pitchFamily="18" charset="0"/>
              <a:cs typeface="Times New Roman" pitchFamily="18" charset="0"/>
            </a:endParaRPr>
          </a:p>
          <a:p>
            <a:pPr algn="just">
              <a:buFont typeface="Arial" pitchFamily="34" charset="0"/>
              <a:buChar char="•"/>
            </a:pPr>
            <a:r>
              <a:rPr lang="en-US" sz="3000" dirty="0" smtClean="0">
                <a:latin typeface="Times New Roman" pitchFamily="18" charset="0"/>
                <a:cs typeface="Times New Roman" pitchFamily="18" charset="0"/>
              </a:rPr>
              <a:t> It requires that parties engaging in such transfers ensure the “avoidance of double counting,” consistent with accounting guidelines for NDCs to be developed.</a:t>
            </a:r>
            <a:endParaRPr lang="en-US" sz="30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ou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Transparency and Support</a:t>
            </a:r>
            <a:endParaRPr lang="en-US" dirty="0">
              <a:latin typeface="Times New Roman" pitchFamily="18" charset="0"/>
              <a:cs typeface="Times New Roman" pitchFamily="18" charset="0"/>
            </a:endParaRPr>
          </a:p>
        </p:txBody>
      </p:sp>
      <p:sp>
        <p:nvSpPr>
          <p:cNvPr id="4" name="Rectangle 3"/>
          <p:cNvSpPr/>
          <p:nvPr/>
        </p:nvSpPr>
        <p:spPr>
          <a:xfrm>
            <a:off x="609600" y="1600200"/>
            <a:ext cx="8001000" cy="4832092"/>
          </a:xfrm>
          <a:prstGeom prst="rect">
            <a:avLst/>
          </a:prstGeom>
        </p:spPr>
        <p:txBody>
          <a:bodyPr wrap="square">
            <a:spAutoFit/>
          </a:bodyPr>
          <a:lstStyle/>
          <a:p>
            <a:pPr algn="just">
              <a:buFont typeface="Arial" pitchFamily="34" charset="0"/>
              <a:buChar char="•"/>
            </a:pPr>
            <a:r>
              <a:rPr lang="en-US" sz="2800" dirty="0" smtClean="0">
                <a:latin typeface="Times New Roman" pitchFamily="18" charset="0"/>
                <a:cs typeface="Times New Roman" pitchFamily="18" charset="0"/>
              </a:rPr>
              <a:t> All countries are required to submit emissions inventories and the “information necessary to track progress made in implementing and achieving” their NDCs. </a:t>
            </a:r>
          </a:p>
          <a:p>
            <a:pPr algn="just">
              <a:buFont typeface="Arial" pitchFamily="34" charset="0"/>
              <a:buChar char="•"/>
            </a:pPr>
            <a:r>
              <a:rPr lang="en-US" sz="2800" dirty="0" smtClean="0">
                <a:latin typeface="Times New Roman" pitchFamily="18" charset="0"/>
                <a:cs typeface="Times New Roman" pitchFamily="18" charset="0"/>
              </a:rPr>
              <a:t> The COP decision says that, with the exception of least developed and small island countries, these reports are to be submitted at least </a:t>
            </a:r>
            <a:r>
              <a:rPr lang="en-US" sz="2800" b="1" dirty="0" smtClean="0">
                <a:latin typeface="Times New Roman" pitchFamily="18" charset="0"/>
                <a:cs typeface="Times New Roman" pitchFamily="18" charset="0"/>
              </a:rPr>
              <a:t>every two years</a:t>
            </a:r>
            <a:r>
              <a:rPr lang="en-US" sz="2800" dirty="0" smtClean="0">
                <a:latin typeface="Times New Roman" pitchFamily="18" charset="0"/>
                <a:cs typeface="Times New Roman" pitchFamily="18" charset="0"/>
              </a:rPr>
              <a:t>. </a:t>
            </a:r>
          </a:p>
          <a:p>
            <a:pPr algn="just">
              <a:buFont typeface="Arial" pitchFamily="34" charset="0"/>
              <a:buChar char="•"/>
            </a:pPr>
            <a:r>
              <a:rPr lang="en-US" sz="2800" dirty="0" smtClean="0">
                <a:latin typeface="Times New Roman" pitchFamily="18" charset="0"/>
                <a:cs typeface="Times New Roman" pitchFamily="18" charset="0"/>
              </a:rPr>
              <a:t> In addition, developed countries “shall” report on support provided; developing countries “should” report on support received; and all “should” report on their adaptation efforts. </a:t>
            </a:r>
            <a:endParaRPr lang="en-US" sz="28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ou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4526</Words>
  <Application>Microsoft Office PowerPoint</Application>
  <PresentationFormat>On-screen Show (4:3)</PresentationFormat>
  <Paragraphs>545</Paragraphs>
  <Slides>66</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Arial MT Cn Lt</vt:lpstr>
      <vt:lpstr>Arial MT Std Light Cond</vt:lpstr>
      <vt:lpstr>Calibri</vt:lpstr>
      <vt:lpstr>Cambria</vt:lpstr>
      <vt:lpstr>Times New Roman</vt:lpstr>
      <vt:lpstr>Office Theme</vt:lpstr>
      <vt:lpstr>United Nations Framework Convention on Climate Change</vt:lpstr>
      <vt:lpstr>Participation Statistics</vt:lpstr>
      <vt:lpstr>Important Points in the Agreement</vt:lpstr>
      <vt:lpstr>PowerPoint Presentation</vt:lpstr>
      <vt:lpstr>Differentiation</vt:lpstr>
      <vt:lpstr>Long-Term Goal</vt:lpstr>
      <vt:lpstr>Mitigation</vt:lpstr>
      <vt:lpstr>Carbon Markets</vt:lpstr>
      <vt:lpstr>Transparency and Support</vt:lpstr>
      <vt:lpstr>Finance</vt:lpstr>
      <vt:lpstr>Finance</vt:lpstr>
      <vt:lpstr>Adaptation</vt:lpstr>
      <vt:lpstr>Loss and Damage</vt:lpstr>
      <vt:lpstr>Civil Society Responses regarding the  Paris Agreement</vt:lpstr>
      <vt:lpstr>Oxfam International</vt:lpstr>
      <vt:lpstr>WWF</vt:lpstr>
      <vt:lpstr>Friends of the Earth</vt:lpstr>
      <vt:lpstr>Climate Justice Campaign</vt:lpstr>
      <vt:lpstr>Think Tanks’  Responses to The Paris Agreement</vt:lpstr>
      <vt:lpstr>HEINRICH BOLL STIFTUNG (HBS)</vt:lpstr>
      <vt:lpstr>Brookings</vt:lpstr>
      <vt:lpstr>Oxford Climate Policy (OCP)</vt:lpstr>
      <vt:lpstr>Structural View</vt:lpstr>
      <vt:lpstr>PowerPoint Presentation</vt:lpstr>
      <vt:lpstr>PowerPoint Presentation</vt:lpstr>
      <vt:lpstr>PowerPoint Presentation</vt:lpstr>
      <vt:lpstr>GLOBAL AGREEMENT</vt:lpstr>
      <vt:lpstr>CHOICES ON EQUITY</vt:lpstr>
      <vt:lpstr>ELEMENTS OF MITIGATION (1) </vt:lpstr>
      <vt:lpstr>ELEMENTS OF MITIGATION (2) </vt:lpstr>
      <vt:lpstr>CHOICES ON MITIGATION</vt:lpstr>
      <vt:lpstr>ELEMENTS OF ADAPTATION (1)</vt:lpstr>
      <vt:lpstr>ELEMENTS OF ADAPTATION (2)</vt:lpstr>
      <vt:lpstr>PowerPoint Presentation</vt:lpstr>
      <vt:lpstr>PowerPoint Presentation</vt:lpstr>
      <vt:lpstr>ELEMENTS OF ADDITIONAL COOPERATIVE ACTION</vt:lpstr>
      <vt:lpstr>SUPPORT CYCLE</vt:lpstr>
      <vt:lpstr>ELEMENTS OF FINANCE (1)</vt:lpstr>
      <vt:lpstr>ELEMENTS OF FINANCE (2)</vt:lpstr>
      <vt:lpstr>CHOICES ON FINANCE</vt:lpstr>
      <vt:lpstr>PowerPoint Presentation</vt:lpstr>
      <vt:lpstr>PowerPoint Presentation</vt:lpstr>
      <vt:lpstr>COMMONALITIES AND DIFFERENCES BETWEEN THE CYCLES </vt:lpstr>
      <vt:lpstr>ELEMENTS OF TRANSPARENCY AND ACCOUNTABILITY (1)</vt:lpstr>
      <vt:lpstr>ELEMENTS OF TRANSPARENCY AND ACCOUNTABILITY (2)</vt:lpstr>
      <vt:lpstr>CHOICES ON TRANSPARENCY AND ACCOUNTABILITY</vt:lpstr>
      <vt:lpstr>MECHANISM FOR FACILITATING AND PROMOTING IMPLEMENTATION</vt:lpstr>
      <vt:lpstr>ELEMENTS OF LEGAL FORM</vt:lpstr>
      <vt:lpstr>PowerPoint Presentation</vt:lpstr>
      <vt:lpstr>PowerPoint Presentation</vt:lpstr>
      <vt:lpstr>PowerPoint Presentation</vt:lpstr>
      <vt:lpstr>Specific provisions</vt:lpstr>
      <vt:lpstr>PowerPoint Presentation</vt:lpstr>
      <vt:lpstr>General</vt:lpstr>
      <vt:lpstr>Mitigation</vt:lpstr>
      <vt:lpstr>Mitigation contd.</vt:lpstr>
      <vt:lpstr>Adaptation (Art.7)</vt:lpstr>
      <vt:lpstr>Loss &amp; damage (Art.8)</vt:lpstr>
      <vt:lpstr>Finance (Art.9)</vt:lpstr>
      <vt:lpstr>Capacity building (Art.11)</vt:lpstr>
      <vt:lpstr>Transparency (Art.13)</vt:lpstr>
      <vt:lpstr>Stocktake (Art.14)</vt:lpstr>
      <vt:lpstr>Compliance (Art.15)</vt:lpstr>
      <vt:lpstr>Institutional arrangements (Arts 16-19)</vt:lpstr>
      <vt:lpstr>Final articles (Arts 20-29)</vt:lpstr>
      <vt:lpstr>General</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Nations Framework Convention on Climate Change</dc:title>
  <dc:creator>HP</dc:creator>
  <cp:lastModifiedBy>Edward P Richards</cp:lastModifiedBy>
  <cp:revision>9</cp:revision>
  <dcterms:modified xsi:type="dcterms:W3CDTF">2017-03-27T18:31:58Z</dcterms:modified>
</cp:coreProperties>
</file>