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440" r:id="rId3"/>
    <p:sldId id="442" r:id="rId4"/>
    <p:sldId id="441" r:id="rId5"/>
    <p:sldId id="443" r:id="rId6"/>
    <p:sldId id="444" r:id="rId7"/>
    <p:sldId id="445" r:id="rId8"/>
    <p:sldId id="446" r:id="rId9"/>
    <p:sldId id="464" r:id="rId10"/>
    <p:sldId id="465" r:id="rId11"/>
    <p:sldId id="447" r:id="rId12"/>
    <p:sldId id="448" r:id="rId13"/>
    <p:sldId id="449" r:id="rId14"/>
    <p:sldId id="450" r:id="rId15"/>
    <p:sldId id="452" r:id="rId16"/>
    <p:sldId id="454" r:id="rId17"/>
    <p:sldId id="462" r:id="rId18"/>
    <p:sldId id="463" r:id="rId19"/>
    <p:sldId id="453" r:id="rId20"/>
    <p:sldId id="460" r:id="rId21"/>
    <p:sldId id="46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0" autoAdjust="0"/>
    <p:restoredTop sz="86364" autoAdjust="0"/>
  </p:normalViewPr>
  <p:slideViewPr>
    <p:cSldViewPr snapToGrid="0">
      <p:cViewPr varScale="1">
        <p:scale>
          <a:sx n="63" d="100"/>
          <a:sy n="63" d="100"/>
        </p:scale>
        <p:origin x="91" y="566"/>
      </p:cViewPr>
      <p:guideLst/>
    </p:cSldViewPr>
  </p:slideViewPr>
  <p:outlineViewPr>
    <p:cViewPr>
      <p:scale>
        <a:sx n="33" d="100"/>
        <a:sy n="33" d="100"/>
      </p:scale>
      <p:origin x="0" y="-17558"/>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D3033-2DC4-4141-A3E3-C3C232E11838}" type="datetimeFigureOut">
              <a:rPr lang="en-US" smtClean="0"/>
              <a:t>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B703-9AC5-4C9A-8ED4-386F166910CE}" type="slidenum">
              <a:rPr lang="en-US" smtClean="0"/>
              <a:t>‹#›</a:t>
            </a:fld>
            <a:endParaRPr lang="en-US"/>
          </a:p>
        </p:txBody>
      </p:sp>
    </p:spTree>
    <p:extLst>
      <p:ext uri="{BB962C8B-B14F-4D97-AF65-F5344CB8AC3E}">
        <p14:creationId xmlns:p14="http://schemas.microsoft.com/office/powerpoint/2010/main" val="387644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9E18709F-5617-4A43-A8BB-39EB7DB8DA94}" type="datetimeFigureOut">
              <a:rPr lang="en-US" smtClean="0"/>
              <a:t>2/3/2022</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39130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9E18709F-5617-4A43-A8BB-39EB7DB8DA94}" type="datetimeFigureOut">
              <a:rPr lang="en-US" smtClean="0"/>
              <a:t>2/3/2022</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7469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9E18709F-5617-4A43-A8BB-39EB7DB8DA94}" type="datetimeFigureOut">
              <a:rPr lang="en-US" smtClean="0"/>
              <a:t>2/3/2022</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8000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a:xfrm>
            <a:off x="478972" y="242661"/>
            <a:ext cx="9261021"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a:xfrm>
            <a:off x="838200" y="1825625"/>
            <a:ext cx="8171089" cy="4351338"/>
          </a:xfrm>
        </p:spPr>
        <p:txBody>
          <a:bodyPr>
            <a:normAutofit/>
          </a:bodyPr>
          <a:lstStyle>
            <a:lvl1pPr>
              <a:defRPr sz="2800">
                <a:latin typeface="Atkinson Hyperlegible" pitchFamily="50" charset="0"/>
              </a:defRPr>
            </a:lvl1pPr>
            <a:lvl2pPr>
              <a:defRPr sz="2800">
                <a:latin typeface="Atkinson Hyperlegible" pitchFamily="50" charset="0"/>
              </a:defRPr>
            </a:lvl2pPr>
            <a:lvl3pPr>
              <a:defRPr sz="2800">
                <a:latin typeface="Atkinson Hyperlegible" pitchFamily="50" charset="0"/>
              </a:defRPr>
            </a:lvl3pPr>
            <a:lvl4pPr>
              <a:defRPr sz="2800">
                <a:latin typeface="Atkinson Hyperlegible" pitchFamily="50" charset="0"/>
              </a:defRPr>
            </a:lvl4pPr>
            <a:lvl5pPr>
              <a:defRPr sz="2800">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9E18709F-5617-4A43-A8BB-39EB7DB8DA94}" type="datetimeFigureOut">
              <a:rPr lang="en-US" smtClean="0"/>
              <a:t>2/3/2022</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04658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9E18709F-5617-4A43-A8BB-39EB7DB8DA94}" type="datetimeFigureOut">
              <a:rPr lang="en-US" smtClean="0"/>
              <a:t>2/3/2022</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5751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a:xfrm>
            <a:off x="487136" y="369207"/>
            <a:ext cx="96774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9E18709F-5617-4A43-A8BB-39EB7DB8DA94}" type="datetimeFigureOut">
              <a:rPr lang="en-US" smtClean="0"/>
              <a:t>2/3/2022</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21555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444954" y="365125"/>
            <a:ext cx="996451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9E18709F-5617-4A43-A8BB-39EB7DB8DA94}" type="datetimeFigureOut">
              <a:rPr lang="en-US" smtClean="0"/>
              <a:t>2/3/2022</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2047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a:xfrm>
            <a:off x="808264" y="365125"/>
            <a:ext cx="954405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9E18709F-5617-4A43-A8BB-39EB7DB8DA94}" type="datetimeFigureOut">
              <a:rPr lang="en-US" smtClean="0"/>
              <a:t>2/3/2022</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41493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9E18709F-5617-4A43-A8BB-39EB7DB8DA94}" type="datetimeFigureOut">
              <a:rPr lang="en-US" smtClean="0"/>
              <a:t>2/3/2022</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57531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9E18709F-5617-4A43-A8BB-39EB7DB8DA94}" type="datetimeFigureOut">
              <a:rPr lang="en-US" smtClean="0"/>
              <a:t>2/3/2022</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14561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9E18709F-5617-4A43-A8BB-39EB7DB8DA94}" type="datetimeFigureOut">
              <a:rPr lang="en-US" smtClean="0"/>
              <a:t>2/3/2022</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0982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8709F-5617-4A43-A8BB-39EB7DB8DA94}" type="datetimeFigureOut">
              <a:rPr lang="en-US" smtClean="0"/>
              <a:t>2/3/2022</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72CE-15D5-43BE-841F-78925906E125}" type="slidenum">
              <a:rPr lang="en-US" smtClean="0"/>
              <a:t>‹#›</a:t>
            </a:fld>
            <a:endParaRPr lang="en-US" dirty="0"/>
          </a:p>
        </p:txBody>
      </p:sp>
    </p:spTree>
    <p:extLst>
      <p:ext uri="{BB962C8B-B14F-4D97-AF65-F5344CB8AC3E}">
        <p14:creationId xmlns:p14="http://schemas.microsoft.com/office/powerpoint/2010/main" val="74292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DB848-3423-4B63-B9BD-0B2DE7B262DC}"/>
              </a:ext>
            </a:extLst>
          </p:cNvPr>
          <p:cNvSpPr>
            <a:spLocks noGrp="1"/>
          </p:cNvSpPr>
          <p:nvPr>
            <p:ph type="ctrTitle"/>
          </p:nvPr>
        </p:nvSpPr>
        <p:spPr/>
        <p:txBody>
          <a:bodyPr>
            <a:normAutofit/>
          </a:bodyPr>
          <a:lstStyle/>
          <a:p>
            <a:pPr rtl="0"/>
            <a:r>
              <a:rPr lang="en-US" sz="6000" b="1" i="0" u="none" strike="noStrike" kern="1200" baseline="0" dirty="0">
                <a:solidFill>
                  <a:schemeClr val="tx1"/>
                </a:solidFill>
                <a:latin typeface="+mj-lt"/>
                <a:ea typeface="+mj-ea"/>
                <a:cs typeface="+mj-cs"/>
              </a:rPr>
              <a:t>Chapter 7</a:t>
            </a:r>
            <a:endParaRPr lang="en-US" sz="1800" b="0" i="0" u="none" strike="noStrike" baseline="0" dirty="0"/>
          </a:p>
        </p:txBody>
      </p:sp>
      <p:sp>
        <p:nvSpPr>
          <p:cNvPr id="3" name="Subtitle 2">
            <a:extLst>
              <a:ext uri="{FF2B5EF4-FFF2-40B4-BE49-F238E27FC236}">
                <a16:creationId xmlns:a16="http://schemas.microsoft.com/office/drawing/2014/main" id="{78578DC6-C4AA-498A-9CF1-A5DC190EC91F}"/>
              </a:ext>
            </a:extLst>
          </p:cNvPr>
          <p:cNvSpPr>
            <a:spLocks noGrp="1"/>
          </p:cNvSpPr>
          <p:nvPr>
            <p:ph type="subTitle" idx="1"/>
          </p:nvPr>
        </p:nvSpPr>
        <p:spPr/>
        <p:txBody>
          <a:bodyPr/>
          <a:lstStyle/>
          <a:p>
            <a:r>
              <a:rPr lang="en-US" sz="4800" b="1" i="0" u="none" strike="noStrike" kern="1200" baseline="0" dirty="0">
                <a:solidFill>
                  <a:schemeClr val="tx1"/>
                </a:solidFill>
                <a:latin typeface="+mj-lt"/>
                <a:ea typeface="+mj-ea"/>
                <a:cs typeface="+mj-cs"/>
              </a:rPr>
              <a:t>THE EXTRATERRITORIAL REACH OF U.S. LAW</a:t>
            </a:r>
            <a:endParaRPr lang="en-US" dirty="0"/>
          </a:p>
        </p:txBody>
      </p:sp>
    </p:spTree>
    <p:extLst>
      <p:ext uri="{BB962C8B-B14F-4D97-AF65-F5344CB8AC3E}">
        <p14:creationId xmlns:p14="http://schemas.microsoft.com/office/powerpoint/2010/main" val="3583691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31B38-DBF3-4A11-9BE2-BA57180796D6}"/>
              </a:ext>
            </a:extLst>
          </p:cNvPr>
          <p:cNvSpPr>
            <a:spLocks noGrp="1"/>
          </p:cNvSpPr>
          <p:nvPr>
            <p:ph type="title"/>
          </p:nvPr>
        </p:nvSpPr>
        <p:spPr/>
        <p:txBody>
          <a:bodyPr/>
          <a:lstStyle/>
          <a:p>
            <a:r>
              <a:rPr lang="en-US" dirty="0"/>
              <a:t>Kavanaugh opinion, continued.</a:t>
            </a:r>
          </a:p>
        </p:txBody>
      </p:sp>
      <p:sp>
        <p:nvSpPr>
          <p:cNvPr id="3" name="Content Placeholder 2">
            <a:extLst>
              <a:ext uri="{FF2B5EF4-FFF2-40B4-BE49-F238E27FC236}">
                <a16:creationId xmlns:a16="http://schemas.microsoft.com/office/drawing/2014/main" id="{C3ABCAFF-33A3-40EE-92F5-B21C92B17CE9}"/>
              </a:ext>
            </a:extLst>
          </p:cNvPr>
          <p:cNvSpPr>
            <a:spLocks noGrp="1"/>
          </p:cNvSpPr>
          <p:nvPr>
            <p:ph idx="1"/>
          </p:nvPr>
        </p:nvSpPr>
        <p:spPr>
          <a:xfrm>
            <a:off x="478972" y="1568224"/>
            <a:ext cx="10969316" cy="4608739"/>
          </a:xfrm>
        </p:spPr>
        <p:txBody>
          <a:bodyPr>
            <a:normAutofit fontScale="92500"/>
          </a:bodyPr>
          <a:lstStyle/>
          <a:p>
            <a:r>
              <a:rPr lang="en-US" dirty="0"/>
              <a:t>And so too, the Court has ruled that, under some circumstances, foreign citizens in the U.S. Territories — or in “a territory” under the “indefinite” and “complete and total control” and “within the constant jurisdiction” of the United States — may possess certain constitutional rights. </a:t>
            </a:r>
            <a:r>
              <a:rPr lang="en-US" i="1" dirty="0"/>
              <a:t>Boumediene</a:t>
            </a:r>
            <a:r>
              <a:rPr lang="en-US" dirty="0"/>
              <a:t> [</a:t>
            </a:r>
            <a:r>
              <a:rPr lang="en-US" i="1" dirty="0"/>
              <a:t>v. Bush</a:t>
            </a:r>
            <a:r>
              <a:rPr lang="en-US" dirty="0"/>
              <a:t>, 553 U.S. 723, 755- 771 (2008) (casebook p. 850)]. </a:t>
            </a:r>
          </a:p>
          <a:p>
            <a:r>
              <a:rPr lang="en-US" dirty="0"/>
              <a:t>But the Court has not allowed foreign citizens outside the United States or such U.S. territory to assert rights under the U.S. Constitution. </a:t>
            </a:r>
            <a:r>
              <a:rPr lang="en-US" dirty="0">
                <a:highlight>
                  <a:srgbClr val="FFFF00"/>
                </a:highlight>
              </a:rPr>
              <a:t>If the rule were otherwise, actions by American military, intelligence, and law enforcement personnel against foreign organizations or foreign citizens in foreign countries would be constrained by the foreign citizens’ purported rights under the U.S. Constitution. That has never been the law.</a:t>
            </a:r>
          </a:p>
        </p:txBody>
      </p:sp>
    </p:spTree>
    <p:extLst>
      <p:ext uri="{BB962C8B-B14F-4D97-AF65-F5344CB8AC3E}">
        <p14:creationId xmlns:p14="http://schemas.microsoft.com/office/powerpoint/2010/main" val="1167658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B57A8-8A88-4D1D-952C-D42635C3D162}"/>
              </a:ext>
            </a:extLst>
          </p:cNvPr>
          <p:cNvSpPr>
            <a:spLocks noGrp="1"/>
          </p:cNvSpPr>
          <p:nvPr>
            <p:ph type="title"/>
          </p:nvPr>
        </p:nvSpPr>
        <p:spPr/>
        <p:txBody>
          <a:bodyPr/>
          <a:lstStyle/>
          <a:p>
            <a:r>
              <a:rPr lang="en-US" i="1" dirty="0" err="1"/>
              <a:t>Kiobel</a:t>
            </a:r>
            <a:r>
              <a:rPr lang="en-US" i="1" dirty="0"/>
              <a:t> v. Royal Dutch Petroleum Co., </a:t>
            </a:r>
            <a:r>
              <a:rPr lang="en-US" dirty="0"/>
              <a:t>569 U.S. 108 (2013)</a:t>
            </a:r>
          </a:p>
        </p:txBody>
      </p:sp>
      <p:sp>
        <p:nvSpPr>
          <p:cNvPr id="3" name="Content Placeholder 2">
            <a:extLst>
              <a:ext uri="{FF2B5EF4-FFF2-40B4-BE49-F238E27FC236}">
                <a16:creationId xmlns:a16="http://schemas.microsoft.com/office/drawing/2014/main" id="{272AC6A3-1D3D-433B-88FD-BDBD2F959B62}"/>
              </a:ext>
            </a:extLst>
          </p:cNvPr>
          <p:cNvSpPr>
            <a:spLocks noGrp="1"/>
          </p:cNvSpPr>
          <p:nvPr>
            <p:ph idx="1"/>
          </p:nvPr>
        </p:nvSpPr>
        <p:spPr>
          <a:xfrm>
            <a:off x="838200" y="1825625"/>
            <a:ext cx="10256520" cy="4351338"/>
          </a:xfrm>
        </p:spPr>
        <p:txBody>
          <a:bodyPr>
            <a:normAutofit/>
          </a:bodyPr>
          <a:lstStyle/>
          <a:p>
            <a:r>
              <a:rPr lang="en-US" dirty="0"/>
              <a:t>The plaintiffs in </a:t>
            </a:r>
            <a:r>
              <a:rPr lang="en-US" i="1" dirty="0" err="1"/>
              <a:t>Kiobel</a:t>
            </a:r>
            <a:r>
              <a:rPr lang="en-US" dirty="0"/>
              <a:t> alleged that the defendant corporations aided and abetted the Nigerian military and police in beating, raping, killing, and arresting Ogoni villagers who protested the environmental impacts of oil exploration and production in the Niger delta. </a:t>
            </a:r>
          </a:p>
          <a:p>
            <a:pPr lvl="1"/>
            <a:r>
              <a:rPr lang="en-US" dirty="0">
                <a:highlight>
                  <a:srgbClr val="FFFF00"/>
                </a:highlight>
              </a:rPr>
              <a:t>Foreign plaintiffs, defendants, and situs.</a:t>
            </a:r>
            <a:endParaRPr lang="en-US" dirty="0"/>
          </a:p>
          <a:p>
            <a:r>
              <a:rPr lang="en-US" dirty="0"/>
              <a:t>“Whether and under what circumstances the [ATS] allows courts to recognize a cause of action for violations of the law of nations occurring within the territory of a sovereign other than the United States.”</a:t>
            </a:r>
          </a:p>
          <a:p>
            <a:endParaRPr lang="en-US" dirty="0"/>
          </a:p>
        </p:txBody>
      </p:sp>
    </p:spTree>
    <p:extLst>
      <p:ext uri="{BB962C8B-B14F-4D97-AF65-F5344CB8AC3E}">
        <p14:creationId xmlns:p14="http://schemas.microsoft.com/office/powerpoint/2010/main" val="1744409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865D-116B-44A1-A15C-29C830BACB28}"/>
              </a:ext>
            </a:extLst>
          </p:cNvPr>
          <p:cNvSpPr>
            <a:spLocks noGrp="1"/>
          </p:cNvSpPr>
          <p:nvPr>
            <p:ph type="title"/>
          </p:nvPr>
        </p:nvSpPr>
        <p:spPr/>
        <p:txBody>
          <a:bodyPr/>
          <a:lstStyle/>
          <a:p>
            <a:r>
              <a:rPr lang="en-US" dirty="0"/>
              <a:t>28 U.S. Code § 1350 - Alien’s action for tort</a:t>
            </a:r>
          </a:p>
        </p:txBody>
      </p:sp>
      <p:sp>
        <p:nvSpPr>
          <p:cNvPr id="3" name="Content Placeholder 2">
            <a:extLst>
              <a:ext uri="{FF2B5EF4-FFF2-40B4-BE49-F238E27FC236}">
                <a16:creationId xmlns:a16="http://schemas.microsoft.com/office/drawing/2014/main" id="{F72929B2-A2DF-43FB-9BEA-439ABA753CA2}"/>
              </a:ext>
            </a:extLst>
          </p:cNvPr>
          <p:cNvSpPr>
            <a:spLocks noGrp="1"/>
          </p:cNvSpPr>
          <p:nvPr>
            <p:ph idx="1"/>
          </p:nvPr>
        </p:nvSpPr>
        <p:spPr>
          <a:xfrm>
            <a:off x="838200" y="1825625"/>
            <a:ext cx="10037064" cy="4351338"/>
          </a:xfrm>
        </p:spPr>
        <p:txBody>
          <a:bodyPr>
            <a:normAutofit/>
          </a:bodyPr>
          <a:lstStyle/>
          <a:p>
            <a:r>
              <a:rPr lang="en-US" dirty="0"/>
              <a:t>The district courts shall have original jurisdiction of any civil action by an alien for a tort only, committed in violation of the law of nations or a treaty of the United States.</a:t>
            </a:r>
          </a:p>
          <a:p>
            <a:endParaRPr lang="en-US" dirty="0"/>
          </a:p>
          <a:p>
            <a:r>
              <a:rPr lang="en-US" dirty="0"/>
              <a:t>Passed to allow diplomatic personal in the US (who are not US persons or citizens) to sue for torts.</a:t>
            </a:r>
          </a:p>
          <a:p>
            <a:pPr lvl="1"/>
            <a:r>
              <a:rPr lang="en-US" dirty="0"/>
              <a:t>Key – at this time there was no FTCA or Bivens, so citizens COULD NOT SUE.</a:t>
            </a:r>
          </a:p>
          <a:p>
            <a:r>
              <a:rPr lang="en-US" dirty="0"/>
              <a:t>Intended to avoid diplomatic friction.</a:t>
            </a:r>
          </a:p>
        </p:txBody>
      </p:sp>
    </p:spTree>
    <p:extLst>
      <p:ext uri="{BB962C8B-B14F-4D97-AF65-F5344CB8AC3E}">
        <p14:creationId xmlns:p14="http://schemas.microsoft.com/office/powerpoint/2010/main" val="1057570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68FD4-8048-4B50-8A6E-C93C0B96411A}"/>
              </a:ext>
            </a:extLst>
          </p:cNvPr>
          <p:cNvSpPr>
            <a:spLocks noGrp="1"/>
          </p:cNvSpPr>
          <p:nvPr>
            <p:ph type="title"/>
          </p:nvPr>
        </p:nvSpPr>
        <p:spPr/>
        <p:txBody>
          <a:bodyPr/>
          <a:lstStyle/>
          <a:p>
            <a:r>
              <a:rPr lang="en-US" dirty="0"/>
              <a:t>The Extra-Territorial Reach of the ATS</a:t>
            </a:r>
          </a:p>
        </p:txBody>
      </p:sp>
      <p:sp>
        <p:nvSpPr>
          <p:cNvPr id="3" name="Content Placeholder 2">
            <a:extLst>
              <a:ext uri="{FF2B5EF4-FFF2-40B4-BE49-F238E27FC236}">
                <a16:creationId xmlns:a16="http://schemas.microsoft.com/office/drawing/2014/main" id="{8F4A3D90-B2A5-4FD5-9D56-AF0665EB6764}"/>
              </a:ext>
            </a:extLst>
          </p:cNvPr>
          <p:cNvSpPr>
            <a:spLocks noGrp="1"/>
          </p:cNvSpPr>
          <p:nvPr>
            <p:ph idx="1"/>
          </p:nvPr>
        </p:nvSpPr>
        <p:spPr>
          <a:xfrm>
            <a:off x="838200" y="1825625"/>
            <a:ext cx="10305288" cy="4351338"/>
          </a:xfrm>
        </p:spPr>
        <p:txBody>
          <a:bodyPr>
            <a:normAutofit/>
          </a:bodyPr>
          <a:lstStyle/>
          <a:p>
            <a:r>
              <a:rPr lang="en-US" dirty="0"/>
              <a:t>Had historically been used against pirates.</a:t>
            </a:r>
          </a:p>
          <a:p>
            <a:pPr lvl="1"/>
            <a:r>
              <a:rPr lang="en-US" dirty="0"/>
              <a:t>Pirates have no nationality and operate outside territorial waters, so suing them or killing them does not interfere with the sovereignty of any state.</a:t>
            </a:r>
          </a:p>
          <a:p>
            <a:r>
              <a:rPr lang="en-US" dirty="0"/>
              <a:t>Suing foreign nationals for actions in foreign countries does interfere with the sovereignty of other nations.</a:t>
            </a:r>
          </a:p>
          <a:p>
            <a:r>
              <a:rPr lang="en-US" dirty="0"/>
              <a:t>The presumption against extra-territoriality applies to the ATS because it has no language saying it has exterritorial effect. </a:t>
            </a:r>
          </a:p>
          <a:p>
            <a:pPr lvl="1"/>
            <a:r>
              <a:rPr lang="en-US" dirty="0"/>
              <a:t>The claims are dismissed.</a:t>
            </a:r>
          </a:p>
        </p:txBody>
      </p:sp>
    </p:spTree>
    <p:extLst>
      <p:ext uri="{BB962C8B-B14F-4D97-AF65-F5344CB8AC3E}">
        <p14:creationId xmlns:p14="http://schemas.microsoft.com/office/powerpoint/2010/main" val="2469863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6349F-4DDF-4292-B075-B7B0D0DD5FBF}"/>
              </a:ext>
            </a:extLst>
          </p:cNvPr>
          <p:cNvSpPr>
            <a:spLocks noGrp="1"/>
          </p:cNvSpPr>
          <p:nvPr>
            <p:ph type="title"/>
          </p:nvPr>
        </p:nvSpPr>
        <p:spPr/>
        <p:txBody>
          <a:bodyPr/>
          <a:lstStyle/>
          <a:p>
            <a:r>
              <a:rPr lang="en-US" dirty="0"/>
              <a:t>Is There Anything Left of the ATS?</a:t>
            </a:r>
          </a:p>
        </p:txBody>
      </p:sp>
      <p:sp>
        <p:nvSpPr>
          <p:cNvPr id="3" name="Content Placeholder 2">
            <a:extLst>
              <a:ext uri="{FF2B5EF4-FFF2-40B4-BE49-F238E27FC236}">
                <a16:creationId xmlns:a16="http://schemas.microsoft.com/office/drawing/2014/main" id="{026116F9-D4CF-43D8-B515-91F6E7E14E90}"/>
              </a:ext>
            </a:extLst>
          </p:cNvPr>
          <p:cNvSpPr>
            <a:spLocks noGrp="1"/>
          </p:cNvSpPr>
          <p:nvPr>
            <p:ph idx="1"/>
          </p:nvPr>
        </p:nvSpPr>
        <p:spPr>
          <a:xfrm>
            <a:off x="478972" y="1477108"/>
            <a:ext cx="10786905" cy="5029200"/>
          </a:xfrm>
        </p:spPr>
        <p:txBody>
          <a:bodyPr>
            <a:normAutofit/>
          </a:bodyPr>
          <a:lstStyle/>
          <a:p>
            <a:r>
              <a:rPr lang="en-US" dirty="0"/>
              <a:t>Foreign cubed – no action under the ATS</a:t>
            </a:r>
          </a:p>
          <a:p>
            <a:pPr lvl="0"/>
            <a:r>
              <a:rPr lang="en-US" i="1" dirty="0"/>
              <a:t>Cardona v. Chiquita Brands Int’l, Inc.,</a:t>
            </a:r>
          </a:p>
          <a:p>
            <a:pPr lvl="1"/>
            <a:r>
              <a:rPr lang="en-US" dirty="0"/>
              <a:t>Foreign plaintiffs sued an American corporation under the ATS for conduct in the United States that supported terrorist attacks abroad that injured the plaintiffs. </a:t>
            </a:r>
          </a:p>
          <a:p>
            <a:pPr lvl="1"/>
            <a:r>
              <a:rPr lang="en-US" dirty="0"/>
              <a:t>Company allegedly engaged in concerted action with paramilitary forces in Colombia, including acts that plaintiffs alleged to constitute torture and to have resulted in personal injury and death.</a:t>
            </a:r>
          </a:p>
          <a:p>
            <a:pPr lvl="1"/>
            <a:r>
              <a:rPr lang="en-US" dirty="0"/>
              <a:t>Chiquita is a US corporation, but the court found that none of the actions that occurred in the US counted as a tort.</a:t>
            </a:r>
          </a:p>
        </p:txBody>
      </p:sp>
    </p:spTree>
    <p:extLst>
      <p:ext uri="{BB962C8B-B14F-4D97-AF65-F5344CB8AC3E}">
        <p14:creationId xmlns:p14="http://schemas.microsoft.com/office/powerpoint/2010/main" val="122734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4F454-1D28-44AD-9DFC-D0FC12423DA2}"/>
              </a:ext>
            </a:extLst>
          </p:cNvPr>
          <p:cNvSpPr>
            <a:spLocks noGrp="1"/>
          </p:cNvSpPr>
          <p:nvPr>
            <p:ph type="title"/>
          </p:nvPr>
        </p:nvSpPr>
        <p:spPr>
          <a:xfrm>
            <a:off x="478972" y="242661"/>
            <a:ext cx="10298756" cy="1325563"/>
          </a:xfrm>
        </p:spPr>
        <p:txBody>
          <a:bodyPr/>
          <a:lstStyle/>
          <a:p>
            <a:r>
              <a:rPr lang="en-US" i="1" dirty="0"/>
              <a:t>Al </a:t>
            </a:r>
            <a:r>
              <a:rPr lang="en-US" i="1" dirty="0" err="1"/>
              <a:t>Shimari</a:t>
            </a:r>
            <a:r>
              <a:rPr lang="en-US" i="1" dirty="0"/>
              <a:t> v. CACI</a:t>
            </a:r>
            <a:r>
              <a:rPr lang="en-US" dirty="0"/>
              <a:t> (still being litigated at the district court) </a:t>
            </a:r>
          </a:p>
        </p:txBody>
      </p:sp>
      <p:sp>
        <p:nvSpPr>
          <p:cNvPr id="3" name="Content Placeholder 2">
            <a:extLst>
              <a:ext uri="{FF2B5EF4-FFF2-40B4-BE49-F238E27FC236}">
                <a16:creationId xmlns:a16="http://schemas.microsoft.com/office/drawing/2014/main" id="{4F764C79-05A7-4C60-B1F4-8EA7A340B537}"/>
              </a:ext>
            </a:extLst>
          </p:cNvPr>
          <p:cNvSpPr>
            <a:spLocks noGrp="1"/>
          </p:cNvSpPr>
          <p:nvPr>
            <p:ph idx="1"/>
          </p:nvPr>
        </p:nvSpPr>
        <p:spPr>
          <a:xfrm>
            <a:off x="478972" y="1746738"/>
            <a:ext cx="11115151" cy="4572000"/>
          </a:xfrm>
        </p:spPr>
        <p:txBody>
          <a:bodyPr>
            <a:normAutofit/>
          </a:bodyPr>
          <a:lstStyle/>
          <a:p>
            <a:pPr rtl="0" eaLnBrk="1" latinLnBrk="0" hangingPunct="1"/>
            <a:r>
              <a:rPr lang="en-US" sz="2800" i="1" kern="1200" dirty="0">
                <a:solidFill>
                  <a:schemeClr val="tx1"/>
                </a:solidFill>
                <a:effectLst/>
                <a:latin typeface="+mn-lt"/>
                <a:ea typeface="+mn-ea"/>
                <a:cs typeface="+mn-cs"/>
              </a:rPr>
              <a:t>Al </a:t>
            </a:r>
            <a:r>
              <a:rPr lang="en-US" sz="2800" i="1" kern="1200" dirty="0" err="1">
                <a:solidFill>
                  <a:schemeClr val="tx1"/>
                </a:solidFill>
                <a:effectLst/>
                <a:latin typeface="+mn-lt"/>
                <a:ea typeface="+mn-ea"/>
                <a:cs typeface="+mn-cs"/>
              </a:rPr>
              <a:t>Shimari</a:t>
            </a:r>
            <a:r>
              <a:rPr lang="en-US" sz="2800" i="1" kern="1200" dirty="0">
                <a:solidFill>
                  <a:schemeClr val="tx1"/>
                </a:solidFill>
                <a:effectLst/>
                <a:latin typeface="+mn-lt"/>
                <a:ea typeface="+mn-ea"/>
                <a:cs typeface="+mn-cs"/>
              </a:rPr>
              <a:t> v. CACI</a:t>
            </a:r>
            <a:r>
              <a:rPr lang="en-US" sz="2800" kern="1200" dirty="0">
                <a:solidFill>
                  <a:schemeClr val="tx1"/>
                </a:solidFill>
                <a:effectLst/>
                <a:latin typeface="+mn-lt"/>
                <a:ea typeface="+mn-ea"/>
                <a:cs typeface="+mn-cs"/>
              </a:rPr>
              <a:t> was based on actions that at CACI claimed were directed by the US government. </a:t>
            </a:r>
          </a:p>
          <a:p>
            <a:pPr rtl="0" eaLnBrk="1" latinLnBrk="0" hangingPunct="1"/>
            <a:r>
              <a:rPr lang="en-US" sz="2800" kern="1200" dirty="0">
                <a:solidFill>
                  <a:schemeClr val="tx1"/>
                </a:solidFill>
                <a:effectLst/>
                <a:latin typeface="+mn-lt"/>
                <a:ea typeface="+mn-ea"/>
                <a:cs typeface="+mn-cs"/>
              </a:rPr>
              <a:t>The ATS was involved because it was foreign nationals on foreign soil.</a:t>
            </a:r>
            <a:endParaRPr lang="en-US" dirty="0">
              <a:effectLst/>
            </a:endParaRPr>
          </a:p>
          <a:p>
            <a:pPr rtl="0" eaLnBrk="1" latinLnBrk="0" hangingPunct="1"/>
            <a:r>
              <a:rPr lang="en-US" sz="2800" kern="1200" dirty="0">
                <a:solidFill>
                  <a:schemeClr val="tx1"/>
                </a:solidFill>
                <a:effectLst/>
                <a:latin typeface="+mn-lt"/>
                <a:ea typeface="+mn-ea"/>
                <a:cs typeface="+mn-cs"/>
              </a:rPr>
              <a:t>The court must first decide if a claim of a </a:t>
            </a:r>
            <a:r>
              <a:rPr lang="en-US" sz="2800" i="1" kern="1200" dirty="0">
                <a:solidFill>
                  <a:schemeClr val="tx1"/>
                </a:solidFill>
                <a:effectLst/>
                <a:latin typeface="+mn-lt"/>
                <a:ea typeface="+mn-ea"/>
                <a:cs typeface="+mn-cs"/>
              </a:rPr>
              <a:t>jus cogens</a:t>
            </a:r>
            <a:r>
              <a:rPr lang="en-US" sz="2800" kern="1200" dirty="0">
                <a:solidFill>
                  <a:schemeClr val="tx1"/>
                </a:solidFill>
                <a:effectLst/>
                <a:latin typeface="+mn-lt"/>
                <a:ea typeface="+mn-ea"/>
                <a:cs typeface="+mn-cs"/>
              </a:rPr>
              <a:t> injury implies the right to sue the US.</a:t>
            </a:r>
          </a:p>
          <a:p>
            <a:pPr rtl="0" eaLnBrk="1" latinLnBrk="0" hangingPunct="1"/>
            <a:r>
              <a:rPr lang="en-US" sz="2800" kern="1200" dirty="0">
                <a:solidFill>
                  <a:schemeClr val="tx1"/>
                </a:solidFill>
                <a:effectLst/>
                <a:latin typeface="+mn-lt"/>
                <a:ea typeface="+mn-ea"/>
                <a:cs typeface="+mn-cs"/>
              </a:rPr>
              <a:t>Once that is resolved, the Court will have to clarify how much of a US link is necessary to trigger the Act.</a:t>
            </a:r>
          </a:p>
          <a:p>
            <a:pPr rtl="0" eaLnBrk="1" latinLnBrk="0" hangingPunct="1"/>
            <a:r>
              <a:rPr lang="en-US" sz="2800" kern="1200" dirty="0">
                <a:solidFill>
                  <a:schemeClr val="tx1"/>
                </a:solidFill>
                <a:effectLst/>
                <a:highlight>
                  <a:srgbClr val="FFFF00"/>
                </a:highlight>
                <a:latin typeface="+mn-lt"/>
              </a:rPr>
              <a:t>It is unlikely that the current </a:t>
            </a:r>
            <a:r>
              <a:rPr lang="en-US" dirty="0">
                <a:highlight>
                  <a:srgbClr val="FFFF00"/>
                </a:highlight>
                <a:latin typeface="+mn-lt"/>
              </a:rPr>
              <a:t>Supreme </a:t>
            </a:r>
            <a:r>
              <a:rPr lang="en-US" sz="2800" kern="1200" dirty="0">
                <a:solidFill>
                  <a:schemeClr val="tx1"/>
                </a:solidFill>
                <a:effectLst/>
                <a:highlight>
                  <a:srgbClr val="FFFF00"/>
                </a:highlight>
                <a:latin typeface="+mn-lt"/>
              </a:rPr>
              <a:t>Court will expand</a:t>
            </a:r>
            <a:r>
              <a:rPr lang="en-US" sz="2800" kern="1200" baseline="0" dirty="0">
                <a:solidFill>
                  <a:schemeClr val="tx1"/>
                </a:solidFill>
                <a:effectLst/>
                <a:highlight>
                  <a:srgbClr val="FFFF00"/>
                </a:highlight>
                <a:latin typeface="+mn-lt"/>
              </a:rPr>
              <a:t> the ATS.</a:t>
            </a:r>
            <a:endParaRPr lang="en-US" sz="2800" kern="1200" dirty="0">
              <a:solidFill>
                <a:schemeClr val="tx1"/>
              </a:solidFill>
              <a:effectLst/>
              <a:highlight>
                <a:srgbClr val="FFFF00"/>
              </a:highlight>
              <a:latin typeface="+mn-lt"/>
            </a:endParaRPr>
          </a:p>
        </p:txBody>
      </p:sp>
    </p:spTree>
    <p:extLst>
      <p:ext uri="{BB962C8B-B14F-4D97-AF65-F5344CB8AC3E}">
        <p14:creationId xmlns:p14="http://schemas.microsoft.com/office/powerpoint/2010/main" val="795572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40031-2FE8-4AE1-90BE-CC11C70F3774}"/>
              </a:ext>
            </a:extLst>
          </p:cNvPr>
          <p:cNvSpPr>
            <a:spLocks noGrp="1"/>
          </p:cNvSpPr>
          <p:nvPr>
            <p:ph type="title"/>
          </p:nvPr>
        </p:nvSpPr>
        <p:spPr>
          <a:xfrm>
            <a:off x="478972" y="242661"/>
            <a:ext cx="10892413" cy="1325563"/>
          </a:xfrm>
        </p:spPr>
        <p:txBody>
          <a:bodyPr>
            <a:normAutofit/>
          </a:bodyPr>
          <a:lstStyle/>
          <a:p>
            <a:r>
              <a:rPr lang="en-US" dirty="0"/>
              <a:t>When, Under International Law, Congress Can Regulate Extraterritorial Activity</a:t>
            </a:r>
          </a:p>
        </p:txBody>
      </p:sp>
      <p:sp>
        <p:nvSpPr>
          <p:cNvPr id="3" name="Content Placeholder 2">
            <a:extLst>
              <a:ext uri="{FF2B5EF4-FFF2-40B4-BE49-F238E27FC236}">
                <a16:creationId xmlns:a16="http://schemas.microsoft.com/office/drawing/2014/main" id="{64A95F7A-FB1A-41EE-AC05-92B6E0B0CDE2}"/>
              </a:ext>
            </a:extLst>
          </p:cNvPr>
          <p:cNvSpPr>
            <a:spLocks noGrp="1"/>
          </p:cNvSpPr>
          <p:nvPr>
            <p:ph idx="1"/>
          </p:nvPr>
        </p:nvSpPr>
        <p:spPr>
          <a:xfrm>
            <a:off x="478972" y="1568224"/>
            <a:ext cx="11103428" cy="4608739"/>
          </a:xfrm>
        </p:spPr>
        <p:txBody>
          <a:bodyPr>
            <a:normAutofit lnSpcReduction="10000"/>
          </a:bodyPr>
          <a:lstStyle/>
          <a:p>
            <a:endParaRPr lang="en-US" dirty="0"/>
          </a:p>
          <a:p>
            <a:pPr marL="742950" lvl="0" indent="-742950" rtl="0" eaLnBrk="1" latinLnBrk="0" hangingPunct="1">
              <a:buAutoNum type="arabicParenBoth"/>
            </a:pPr>
            <a:r>
              <a:rPr lang="en-US" dirty="0">
                <a:highlight>
                  <a:srgbClr val="FFFF00"/>
                </a:highlight>
              </a:rPr>
              <a:t>the objective territorial principle; </a:t>
            </a:r>
          </a:p>
          <a:p>
            <a:pPr lvl="1"/>
            <a:r>
              <a:rPr lang="en-US" dirty="0"/>
              <a:t>The objective territoriality principle provides that a state has jurisdiction to prescribe law with respect to “conduct outside its territory that has or is intended to have substantial effect within its territory.”</a:t>
            </a:r>
          </a:p>
          <a:p>
            <a:pPr marL="0" lvl="0" indent="0" rtl="0" eaLnBrk="1" latinLnBrk="0" hangingPunct="1">
              <a:buNone/>
            </a:pPr>
            <a:r>
              <a:rPr lang="en-US" dirty="0"/>
              <a:t>(2) </a:t>
            </a:r>
            <a:r>
              <a:rPr lang="en-US" dirty="0">
                <a:highlight>
                  <a:srgbClr val="FFFF00"/>
                </a:highlight>
              </a:rPr>
              <a:t>the protective principle; </a:t>
            </a:r>
          </a:p>
          <a:p>
            <a:pPr lvl="1"/>
            <a:r>
              <a:rPr lang="en-US" dirty="0"/>
              <a:t>The protective principle provides that a state has jurisdiction to prescribe law with respect to “certain conduct outside its territory by persons not its nationals that is directed against the security of the state or against a limited class of other state interests.”</a:t>
            </a:r>
          </a:p>
        </p:txBody>
      </p:sp>
    </p:spTree>
    <p:extLst>
      <p:ext uri="{BB962C8B-B14F-4D97-AF65-F5344CB8AC3E}">
        <p14:creationId xmlns:p14="http://schemas.microsoft.com/office/powerpoint/2010/main" val="4155208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F4C93-5CA3-44BF-92E9-742D30903D6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D715CC6-1864-4D68-A848-E84E23AAEA9C}"/>
              </a:ext>
            </a:extLst>
          </p:cNvPr>
          <p:cNvSpPr>
            <a:spLocks noGrp="1"/>
          </p:cNvSpPr>
          <p:nvPr>
            <p:ph idx="1"/>
          </p:nvPr>
        </p:nvSpPr>
        <p:spPr>
          <a:xfrm>
            <a:off x="478972" y="1825625"/>
            <a:ext cx="11188772" cy="4351338"/>
          </a:xfrm>
        </p:spPr>
        <p:txBody>
          <a:bodyPr>
            <a:normAutofit/>
          </a:bodyPr>
          <a:lstStyle/>
          <a:p>
            <a:pPr marL="0" lvl="0" indent="0">
              <a:buNone/>
            </a:pPr>
            <a:r>
              <a:rPr lang="en-US" dirty="0"/>
              <a:t>(3) </a:t>
            </a:r>
            <a:r>
              <a:rPr lang="en-US" dirty="0">
                <a:highlight>
                  <a:srgbClr val="FFFF00"/>
                </a:highlight>
              </a:rPr>
              <a:t>the nationality principle</a:t>
            </a:r>
            <a:r>
              <a:rPr lang="en-US" sz="4400" kern="1200" dirty="0">
                <a:solidFill>
                  <a:schemeClr val="tx1"/>
                </a:solidFill>
                <a:effectLst/>
                <a:latin typeface="+mj-lt"/>
                <a:ea typeface="+mj-ea"/>
                <a:cs typeface="+mj-cs"/>
              </a:rPr>
              <a:t>;</a:t>
            </a:r>
          </a:p>
          <a:p>
            <a:pPr lvl="1"/>
            <a:r>
              <a:rPr lang="en-US" dirty="0"/>
              <a:t>The nationality principle provides that a state has jurisdiction to prescribe law with respect to “the activities, interests, status, or relations of its nationals outside as well as within its territory.”</a:t>
            </a:r>
          </a:p>
          <a:p>
            <a:pPr marL="0" lvl="0" indent="0">
              <a:buNone/>
            </a:pPr>
            <a:r>
              <a:rPr lang="en-US" dirty="0"/>
              <a:t>(4) </a:t>
            </a:r>
            <a:r>
              <a:rPr lang="en-US" dirty="0">
                <a:highlight>
                  <a:srgbClr val="FFFF00"/>
                </a:highlight>
              </a:rPr>
              <a:t>the passive personality principle;</a:t>
            </a:r>
          </a:p>
          <a:p>
            <a:pPr lvl="1"/>
            <a:r>
              <a:rPr lang="en-US" dirty="0"/>
              <a:t>The passive personality principle provides that “a state may apply law—particularly criminal law—to an act committed outside its territory by a person not its national where the victim of the act was its national.”</a:t>
            </a:r>
          </a:p>
        </p:txBody>
      </p:sp>
    </p:spTree>
    <p:extLst>
      <p:ext uri="{BB962C8B-B14F-4D97-AF65-F5344CB8AC3E}">
        <p14:creationId xmlns:p14="http://schemas.microsoft.com/office/powerpoint/2010/main" val="2732917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9E580-8BB3-441A-98F0-2148F334181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4A1D033-519A-498D-BD0D-E34A91937FD6}"/>
              </a:ext>
            </a:extLst>
          </p:cNvPr>
          <p:cNvSpPr>
            <a:spLocks noGrp="1"/>
          </p:cNvSpPr>
          <p:nvPr>
            <p:ph idx="1"/>
          </p:nvPr>
        </p:nvSpPr>
        <p:spPr>
          <a:xfrm>
            <a:off x="478972" y="1825625"/>
            <a:ext cx="10262180" cy="4351338"/>
          </a:xfrm>
        </p:spPr>
        <p:txBody>
          <a:bodyPr>
            <a:normAutofit fontScale="92500" lnSpcReduction="20000"/>
          </a:bodyPr>
          <a:lstStyle/>
          <a:p>
            <a:pPr marL="0" lvl="0" indent="0">
              <a:buNone/>
            </a:pPr>
            <a:r>
              <a:rPr lang="en-US" dirty="0"/>
              <a:t>(5) </a:t>
            </a:r>
            <a:r>
              <a:rPr lang="en-US" dirty="0">
                <a:highlight>
                  <a:srgbClr val="FFFF00"/>
                </a:highlight>
              </a:rPr>
              <a:t>the universality principle</a:t>
            </a:r>
            <a:r>
              <a:rPr lang="en-US" dirty="0"/>
              <a:t>.</a:t>
            </a:r>
          </a:p>
          <a:p>
            <a:pPr lvl="1"/>
            <a:r>
              <a:rPr lang="en-US" dirty="0"/>
              <a:t>The universality principle provides that, “[a] state has jurisdiction to define and prescribe punishment for certain offenses recognized by the community of nations as of universal concern, such as piracy, slave trade, attacks on or hijacking of aircraft, genocide, war crimes, and perhaps certain acts of terrorism,” regardless of the locus of their occurrence.</a:t>
            </a:r>
          </a:p>
          <a:p>
            <a:pPr lvl="1"/>
            <a:r>
              <a:rPr lang="en-US" dirty="0"/>
              <a:t>[</a:t>
            </a:r>
            <a:r>
              <a:rPr lang="en-US" dirty="0">
                <a:highlight>
                  <a:srgbClr val="FFFF00"/>
                </a:highlight>
              </a:rPr>
              <a:t>This would allow actions, including criminal prosecutions, for violations of </a:t>
            </a:r>
            <a:r>
              <a:rPr lang="en-US" i="1" dirty="0">
                <a:highlight>
                  <a:srgbClr val="FFFF00"/>
                </a:highlight>
              </a:rPr>
              <a:t>jus cogens</a:t>
            </a:r>
            <a:r>
              <a:rPr lang="en-US" dirty="0">
                <a:highlight>
                  <a:srgbClr val="FFFF00"/>
                </a:highlight>
              </a:rPr>
              <a:t>, if Congress choose to do so. </a:t>
            </a:r>
            <a:r>
              <a:rPr lang="en-US" dirty="0"/>
              <a:t>Several other countries do allow prosecution for international war crimes and </a:t>
            </a:r>
            <a:r>
              <a:rPr lang="en-US" i="1" dirty="0"/>
              <a:t>jus cogens</a:t>
            </a:r>
            <a:r>
              <a:rPr lang="en-US" dirty="0"/>
              <a:t> violations.]</a:t>
            </a:r>
          </a:p>
          <a:p>
            <a:r>
              <a:rPr lang="en-US" dirty="0">
                <a:highlight>
                  <a:srgbClr val="FFFF00"/>
                </a:highlight>
              </a:rPr>
              <a:t>More generally, Congress can do whatever the Supreme Court allows, irrespective of international law.</a:t>
            </a:r>
            <a:r>
              <a:rPr lang="en-US" dirty="0"/>
              <a:t>]</a:t>
            </a:r>
          </a:p>
        </p:txBody>
      </p:sp>
    </p:spTree>
    <p:extLst>
      <p:ext uri="{BB962C8B-B14F-4D97-AF65-F5344CB8AC3E}">
        <p14:creationId xmlns:p14="http://schemas.microsoft.com/office/powerpoint/2010/main" val="1311620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2A892-EC99-43AE-A6A6-DA8C0E8AF6AE}"/>
              </a:ext>
            </a:extLst>
          </p:cNvPr>
          <p:cNvSpPr>
            <a:spLocks noGrp="1"/>
          </p:cNvSpPr>
          <p:nvPr>
            <p:ph type="title"/>
          </p:nvPr>
        </p:nvSpPr>
        <p:spPr>
          <a:xfrm>
            <a:off x="478972" y="242661"/>
            <a:ext cx="10591364" cy="1325563"/>
          </a:xfrm>
        </p:spPr>
        <p:txBody>
          <a:bodyPr>
            <a:normAutofit/>
          </a:bodyPr>
          <a:lstStyle/>
          <a:p>
            <a:r>
              <a:rPr lang="en-US" dirty="0"/>
              <a:t>THE EXTRATERRITORIAL REACH OF U.S. LAW: SUMMARY OF BASIC PRINCIPLES</a:t>
            </a:r>
          </a:p>
        </p:txBody>
      </p:sp>
      <p:sp>
        <p:nvSpPr>
          <p:cNvPr id="3" name="Content Placeholder 2">
            <a:extLst>
              <a:ext uri="{FF2B5EF4-FFF2-40B4-BE49-F238E27FC236}">
                <a16:creationId xmlns:a16="http://schemas.microsoft.com/office/drawing/2014/main" id="{9E8BC25C-F9F3-4BBE-96B5-872AF02C0E8A}"/>
              </a:ext>
            </a:extLst>
          </p:cNvPr>
          <p:cNvSpPr>
            <a:spLocks noGrp="1"/>
          </p:cNvSpPr>
          <p:nvPr>
            <p:ph idx="1"/>
          </p:nvPr>
        </p:nvSpPr>
        <p:spPr>
          <a:xfrm>
            <a:off x="364273" y="1825624"/>
            <a:ext cx="11327855" cy="4761029"/>
          </a:xfrm>
        </p:spPr>
        <p:txBody>
          <a:bodyPr>
            <a:normAutofit/>
          </a:bodyPr>
          <a:lstStyle/>
          <a:p>
            <a:pPr lvl="0"/>
            <a:r>
              <a:rPr lang="en-US" dirty="0"/>
              <a:t>The Constitution applies abroad to protect citizens, and also to protect aliens who have a substantial connection to the United States.</a:t>
            </a:r>
          </a:p>
          <a:p>
            <a:pPr lvl="0"/>
            <a:r>
              <a:rPr lang="en-US" dirty="0"/>
              <a:t>Constitutional protections do not, however, necessarily apply in every particular in every foreign place, even to a citizen or qualifying alien. </a:t>
            </a:r>
            <a:r>
              <a:rPr lang="en-US" dirty="0">
                <a:highlight>
                  <a:srgbClr val="FFFF00"/>
                </a:highlight>
              </a:rPr>
              <a:t>The scope of its application may depend on pragmatic and political concerns, although the Supreme Court has so held only with respect to the right to petition for a writ of habeas corpus.</a:t>
            </a:r>
          </a:p>
        </p:txBody>
      </p:sp>
    </p:spTree>
    <p:extLst>
      <p:ext uri="{BB962C8B-B14F-4D97-AF65-F5344CB8AC3E}">
        <p14:creationId xmlns:p14="http://schemas.microsoft.com/office/powerpoint/2010/main" val="308766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314C-32A1-49BA-981F-DB2C6393F767}"/>
              </a:ext>
            </a:extLst>
          </p:cNvPr>
          <p:cNvSpPr>
            <a:spLocks noGrp="1"/>
          </p:cNvSpPr>
          <p:nvPr>
            <p:ph type="title"/>
          </p:nvPr>
        </p:nvSpPr>
        <p:spPr/>
        <p:txBody>
          <a:bodyPr>
            <a:normAutofit/>
          </a:bodyPr>
          <a:lstStyle/>
          <a:p>
            <a:pPr rtl="0"/>
            <a:r>
              <a:rPr lang="en-US" dirty="0"/>
              <a:t>Application of the US Constitution</a:t>
            </a:r>
          </a:p>
        </p:txBody>
      </p:sp>
      <p:sp>
        <p:nvSpPr>
          <p:cNvPr id="3" name="Content Placeholder 2">
            <a:extLst>
              <a:ext uri="{FF2B5EF4-FFF2-40B4-BE49-F238E27FC236}">
                <a16:creationId xmlns:a16="http://schemas.microsoft.com/office/drawing/2014/main" id="{77222D86-F58D-463D-ACC5-1AE3DA90A91A}"/>
              </a:ext>
            </a:extLst>
          </p:cNvPr>
          <p:cNvSpPr>
            <a:spLocks noGrp="1"/>
          </p:cNvSpPr>
          <p:nvPr>
            <p:ph idx="1"/>
          </p:nvPr>
        </p:nvSpPr>
        <p:spPr>
          <a:xfrm>
            <a:off x="478972" y="1463040"/>
            <a:ext cx="10874828" cy="4962387"/>
          </a:xfrm>
        </p:spPr>
        <p:txBody>
          <a:bodyPr>
            <a:normAutofit fontScale="92500"/>
          </a:bodyPr>
          <a:lstStyle/>
          <a:p>
            <a:pPr lvl="0" rtl="0"/>
            <a:r>
              <a:rPr lang="en-US" dirty="0"/>
              <a:t>Inside the US</a:t>
            </a:r>
          </a:p>
          <a:p>
            <a:pPr lvl="1"/>
            <a:r>
              <a:rPr lang="en-US" dirty="0"/>
              <a:t>Everyone gets criminal law and civil law protections.</a:t>
            </a:r>
          </a:p>
          <a:p>
            <a:pPr lvl="1"/>
            <a:r>
              <a:rPr lang="en-US" dirty="0"/>
              <a:t>Non-citizens have limited rights under immigration law.</a:t>
            </a:r>
          </a:p>
          <a:p>
            <a:pPr lvl="0" rtl="0"/>
            <a:r>
              <a:rPr lang="en-US" dirty="0"/>
              <a:t>Outside the US, non-US territory</a:t>
            </a:r>
          </a:p>
          <a:p>
            <a:pPr lvl="1"/>
            <a:r>
              <a:rPr lang="en-US" dirty="0"/>
              <a:t>Citizens get the most protection, followed by US persons.</a:t>
            </a:r>
          </a:p>
          <a:p>
            <a:pPr lvl="1"/>
            <a:r>
              <a:rPr lang="en-US" dirty="0"/>
              <a:t>Some limitations based on practicality – no courts to issue warrants, so 4</a:t>
            </a:r>
            <a:r>
              <a:rPr lang="en-US" baseline="30000" dirty="0"/>
              <a:t>th</a:t>
            </a:r>
            <a:r>
              <a:rPr lang="en-US" dirty="0"/>
              <a:t> amendment becomes good faith. (Discussed later)</a:t>
            </a:r>
          </a:p>
          <a:p>
            <a:pPr lvl="1"/>
            <a:r>
              <a:rPr lang="en-US" dirty="0"/>
              <a:t>Non-citizens without ties to the US have no Constitutional rights.</a:t>
            </a:r>
          </a:p>
          <a:p>
            <a:pPr lvl="1"/>
            <a:r>
              <a:rPr lang="en-US" dirty="0"/>
              <a:t>Some statutes define US-persons and give them a subset of constitutional rights. An example is a non-citizen who has a permanent residence visa (Green Card).</a:t>
            </a:r>
          </a:p>
        </p:txBody>
      </p:sp>
    </p:spTree>
    <p:extLst>
      <p:ext uri="{BB962C8B-B14F-4D97-AF65-F5344CB8AC3E}">
        <p14:creationId xmlns:p14="http://schemas.microsoft.com/office/powerpoint/2010/main" val="4086326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99A65-5E90-4F6F-9787-49AE23E7C36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8A9E7FA-99B5-4355-8828-3351DBC01289}"/>
              </a:ext>
            </a:extLst>
          </p:cNvPr>
          <p:cNvSpPr>
            <a:spLocks noGrp="1"/>
          </p:cNvSpPr>
          <p:nvPr>
            <p:ph idx="1"/>
          </p:nvPr>
        </p:nvSpPr>
        <p:spPr>
          <a:xfrm>
            <a:off x="478972" y="1840991"/>
            <a:ext cx="10323140" cy="4335971"/>
          </a:xfrm>
        </p:spPr>
        <p:txBody>
          <a:bodyPr>
            <a:normAutofit/>
          </a:bodyPr>
          <a:lstStyle/>
          <a:p>
            <a:pPr lvl="0"/>
            <a:r>
              <a:rPr lang="en-US" dirty="0">
                <a:highlight>
                  <a:srgbClr val="FFFF00"/>
                </a:highlight>
              </a:rPr>
              <a:t>There is a presumption against extraterritorial application of a statute. </a:t>
            </a:r>
            <a:r>
              <a:rPr lang="en-US" dirty="0"/>
              <a:t>This presumption is a canon of statutory construction, not a limit on congressional legislative power.</a:t>
            </a:r>
          </a:p>
          <a:p>
            <a:pPr lvl="0"/>
            <a:r>
              <a:rPr lang="en-US" dirty="0">
                <a:highlight>
                  <a:srgbClr val="FFFF00"/>
                </a:highlight>
              </a:rPr>
              <a:t>The presumption may be rebutted </a:t>
            </a:r>
            <a:r>
              <a:rPr lang="en-US" dirty="0"/>
              <a:t>by express statutory language asserting extraterritorial effect. It also may be rebutted by implication from the text, context, and purpose of a statute, or, more narrowly, according to Justices Alito and Thomas, from the “focus of the statute.”</a:t>
            </a:r>
          </a:p>
        </p:txBody>
      </p:sp>
    </p:spTree>
    <p:extLst>
      <p:ext uri="{BB962C8B-B14F-4D97-AF65-F5344CB8AC3E}">
        <p14:creationId xmlns:p14="http://schemas.microsoft.com/office/powerpoint/2010/main" val="681423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6C01C-804D-4E05-A8DA-8D0580ABADD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2769867-2E7F-463D-BBF5-022CCB28A11D}"/>
              </a:ext>
            </a:extLst>
          </p:cNvPr>
          <p:cNvSpPr>
            <a:spLocks noGrp="1"/>
          </p:cNvSpPr>
          <p:nvPr>
            <p:ph idx="1"/>
          </p:nvPr>
        </p:nvSpPr>
        <p:spPr>
          <a:xfrm>
            <a:off x="478972" y="1825625"/>
            <a:ext cx="9969572" cy="4351338"/>
          </a:xfrm>
        </p:spPr>
        <p:txBody>
          <a:bodyPr>
            <a:normAutofit/>
          </a:bodyPr>
          <a:lstStyle/>
          <a:p>
            <a:pPr lvl="0"/>
            <a:r>
              <a:rPr lang="en-US" dirty="0">
                <a:highlight>
                  <a:srgbClr val="FFFF00"/>
                </a:highlight>
              </a:rPr>
              <a:t>Although a statute may trump international law, and Congress is free to give extraterritorial effect to a law even in violation of international norms, our laws are construed to avoid conflict with such norms if possible.</a:t>
            </a:r>
          </a:p>
          <a:p>
            <a:pPr lvl="0"/>
            <a:r>
              <a:rPr lang="en-US" dirty="0"/>
              <a:t>Under international law, Congress may prescribe regulations for activities abroad if the regulations satisfy one of five principles reflecting the legitimate sovereign interests of the United States. If they are consistent with one or more of these principles, they also must be reasonable in the circumstances.</a:t>
            </a:r>
          </a:p>
        </p:txBody>
      </p:sp>
    </p:spTree>
    <p:extLst>
      <p:ext uri="{BB962C8B-B14F-4D97-AF65-F5344CB8AC3E}">
        <p14:creationId xmlns:p14="http://schemas.microsoft.com/office/powerpoint/2010/main" val="4026031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89366-4916-4AD9-8421-40CAD16ED545}"/>
              </a:ext>
            </a:extLst>
          </p:cNvPr>
          <p:cNvSpPr>
            <a:spLocks noGrp="1"/>
          </p:cNvSpPr>
          <p:nvPr>
            <p:ph type="title"/>
          </p:nvPr>
        </p:nvSpPr>
        <p:spPr/>
        <p:txBody>
          <a:bodyPr/>
          <a:lstStyle/>
          <a:p>
            <a:r>
              <a:rPr lang="en-US" dirty="0"/>
              <a:t>Application of Statutes Outside</a:t>
            </a:r>
            <a:r>
              <a:rPr lang="en-US" baseline="0" dirty="0"/>
              <a:t> the US</a:t>
            </a:r>
            <a:endParaRPr lang="en-US" dirty="0"/>
          </a:p>
        </p:txBody>
      </p:sp>
      <p:sp>
        <p:nvSpPr>
          <p:cNvPr id="3" name="Content Placeholder 2">
            <a:extLst>
              <a:ext uri="{FF2B5EF4-FFF2-40B4-BE49-F238E27FC236}">
                <a16:creationId xmlns:a16="http://schemas.microsoft.com/office/drawing/2014/main" id="{542BF38A-5524-4EA5-B429-A1BAEBF9B4C6}"/>
              </a:ext>
            </a:extLst>
          </p:cNvPr>
          <p:cNvSpPr>
            <a:spLocks noGrp="1"/>
          </p:cNvSpPr>
          <p:nvPr>
            <p:ph idx="1"/>
          </p:nvPr>
        </p:nvSpPr>
        <p:spPr>
          <a:xfrm>
            <a:off x="838200" y="1825625"/>
            <a:ext cx="10475976" cy="4351338"/>
          </a:xfrm>
        </p:spPr>
        <p:txBody>
          <a:bodyPr>
            <a:normAutofit/>
          </a:bodyPr>
          <a:lstStyle/>
          <a:p>
            <a:pPr lvl="0"/>
            <a:r>
              <a:rPr lang="en-US" altLang="en-US" dirty="0"/>
              <a:t>Flipside of </a:t>
            </a:r>
            <a:r>
              <a:rPr lang="en-US" altLang="en-US" i="1" dirty="0"/>
              <a:t>Charming Betsy</a:t>
            </a:r>
            <a:r>
              <a:rPr lang="en-US" altLang="en-US" dirty="0"/>
              <a:t>: The Presumption Against Extraterritoriality. </a:t>
            </a:r>
          </a:p>
          <a:p>
            <a:r>
              <a:rPr lang="en-US" altLang="en-US" dirty="0"/>
              <a:t>“When a statute gives no clear indication of an extraterritorial application, it has none.” </a:t>
            </a:r>
            <a:r>
              <a:rPr lang="en-US" altLang="en-US" i="1" dirty="0"/>
              <a:t>Morrison v. </a:t>
            </a:r>
            <a:r>
              <a:rPr lang="en-US" altLang="en-US" i="1" dirty="0" err="1"/>
              <a:t>Nat’l</a:t>
            </a:r>
            <a:r>
              <a:rPr lang="en-US" altLang="en-US" i="1" dirty="0"/>
              <a:t> </a:t>
            </a:r>
            <a:r>
              <a:rPr lang="en-US" altLang="en-US" i="1" dirty="0" err="1"/>
              <a:t>Austr</a:t>
            </a:r>
            <a:r>
              <a:rPr lang="en-US" altLang="en-US" i="1" dirty="0"/>
              <a:t>. Bank, Ltd</a:t>
            </a:r>
            <a:r>
              <a:rPr lang="en-US" altLang="en-US" dirty="0"/>
              <a:t>., 561 U.S. 247, 255 (2010). </a:t>
            </a:r>
          </a:p>
          <a:p>
            <a:r>
              <a:rPr lang="en-US" altLang="en-US" dirty="0"/>
              <a:t>The Supreme Court has said that this is </a:t>
            </a:r>
            <a:r>
              <a:rPr lang="en-US" altLang="en-US" dirty="0">
                <a:highlight>
                  <a:srgbClr val="FFFF00"/>
                </a:highlight>
              </a:rPr>
              <a:t>“a presumption that United States law governs domestically but does not rule the world.” </a:t>
            </a:r>
            <a:r>
              <a:rPr lang="en-US" altLang="en-US" i="1" dirty="0"/>
              <a:t>Microsoft Corp. v. AT&amp;T Corp</a:t>
            </a:r>
            <a:r>
              <a:rPr lang="en-US" altLang="en-US" dirty="0"/>
              <a:t>., 550 U.S. 437, 454 (2007).</a:t>
            </a:r>
          </a:p>
          <a:p>
            <a:r>
              <a:rPr lang="en-US" altLang="en-US" dirty="0"/>
              <a:t>Congress may give foreign nationals access to the US courts but must do so specifically, not by implication.</a:t>
            </a:r>
          </a:p>
          <a:p>
            <a:endParaRPr lang="en-US" dirty="0"/>
          </a:p>
        </p:txBody>
      </p:sp>
    </p:spTree>
    <p:extLst>
      <p:ext uri="{BB962C8B-B14F-4D97-AF65-F5344CB8AC3E}">
        <p14:creationId xmlns:p14="http://schemas.microsoft.com/office/powerpoint/2010/main" val="3939411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B75AF-2880-4DDC-A60A-139BDA805E85}"/>
              </a:ext>
            </a:extLst>
          </p:cNvPr>
          <p:cNvSpPr>
            <a:spLocks noGrp="1"/>
          </p:cNvSpPr>
          <p:nvPr>
            <p:ph type="title"/>
          </p:nvPr>
        </p:nvSpPr>
        <p:spPr>
          <a:xfrm>
            <a:off x="478972" y="242661"/>
            <a:ext cx="10615748" cy="1325563"/>
          </a:xfrm>
        </p:spPr>
        <p:txBody>
          <a:bodyPr/>
          <a:lstStyle/>
          <a:p>
            <a:pPr lvl="0"/>
            <a:r>
              <a:rPr lang="en-US" dirty="0"/>
              <a:t>US Controlled Territory Outside the US – The Insular cases</a:t>
            </a:r>
          </a:p>
        </p:txBody>
      </p:sp>
      <p:sp>
        <p:nvSpPr>
          <p:cNvPr id="3" name="Content Placeholder 2">
            <a:extLst>
              <a:ext uri="{FF2B5EF4-FFF2-40B4-BE49-F238E27FC236}">
                <a16:creationId xmlns:a16="http://schemas.microsoft.com/office/drawing/2014/main" id="{E6D7D9A2-6E6C-4626-83F9-5006F9EFAC8D}"/>
              </a:ext>
            </a:extLst>
          </p:cNvPr>
          <p:cNvSpPr>
            <a:spLocks noGrp="1"/>
          </p:cNvSpPr>
          <p:nvPr>
            <p:ph idx="1"/>
          </p:nvPr>
        </p:nvSpPr>
        <p:spPr>
          <a:xfrm>
            <a:off x="478972" y="1780033"/>
            <a:ext cx="11249732" cy="4437888"/>
          </a:xfrm>
        </p:spPr>
        <p:txBody>
          <a:bodyPr>
            <a:normAutofit/>
          </a:bodyPr>
          <a:lstStyle/>
          <a:p>
            <a:pPr lvl="0"/>
            <a:r>
              <a:rPr lang="en-US" dirty="0"/>
              <a:t>The ‘‘Insular Cases,’’ which arose at the turn of the [twentieth] century, involved territories which had only recently been conquered or acquired by the United States. These territories, governed and regulated by Congress under Art. IV, §3, had entirely different cultures and customs from those of this country.</a:t>
            </a:r>
          </a:p>
          <a:p>
            <a:pPr lvl="1"/>
            <a:r>
              <a:rPr lang="en-US" dirty="0"/>
              <a:t>The court used this as</a:t>
            </a:r>
            <a:r>
              <a:rPr lang="en-US" baseline="0" dirty="0"/>
              <a:t> a justification for limited constitutional rights.</a:t>
            </a:r>
          </a:p>
          <a:p>
            <a:pPr lvl="0"/>
            <a:r>
              <a:rPr lang="en-US" dirty="0"/>
              <a:t>Congress extended citizenship</a:t>
            </a:r>
            <a:r>
              <a:rPr lang="en-US" baseline="0" dirty="0"/>
              <a:t> to the remaining territories, </a:t>
            </a:r>
            <a:r>
              <a:rPr lang="en-US" dirty="0"/>
              <a:t>most importantly Puerto Rico, </a:t>
            </a:r>
            <a:r>
              <a:rPr lang="en-US" baseline="0" dirty="0"/>
              <a:t>thus extending US Constitutional Rights to the now citizens.</a:t>
            </a:r>
          </a:p>
        </p:txBody>
      </p:sp>
    </p:spTree>
    <p:extLst>
      <p:ext uri="{BB962C8B-B14F-4D97-AF65-F5344CB8AC3E}">
        <p14:creationId xmlns:p14="http://schemas.microsoft.com/office/powerpoint/2010/main" val="3756414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30EFB-0DB0-4349-B274-092F347A6EFC}"/>
              </a:ext>
            </a:extLst>
          </p:cNvPr>
          <p:cNvSpPr>
            <a:spLocks noGrp="1"/>
          </p:cNvSpPr>
          <p:nvPr>
            <p:ph type="title"/>
          </p:nvPr>
        </p:nvSpPr>
        <p:spPr>
          <a:xfrm>
            <a:off x="478972" y="242661"/>
            <a:ext cx="10944932" cy="1325563"/>
          </a:xfrm>
        </p:spPr>
        <p:txBody>
          <a:bodyPr/>
          <a:lstStyle/>
          <a:p>
            <a:pPr lvl="0"/>
            <a:r>
              <a:rPr lang="en-US" dirty="0"/>
              <a:t>The Military Base</a:t>
            </a:r>
            <a:r>
              <a:rPr lang="en-US" baseline="0" dirty="0"/>
              <a:t> at </a:t>
            </a:r>
            <a:r>
              <a:rPr lang="en-US" dirty="0"/>
              <a:t>Guantanamo Bay</a:t>
            </a:r>
          </a:p>
        </p:txBody>
      </p:sp>
      <p:sp>
        <p:nvSpPr>
          <p:cNvPr id="3" name="Content Placeholder 2">
            <a:extLst>
              <a:ext uri="{FF2B5EF4-FFF2-40B4-BE49-F238E27FC236}">
                <a16:creationId xmlns:a16="http://schemas.microsoft.com/office/drawing/2014/main" id="{880386D4-6049-439F-9FBA-46D44FDFC692}"/>
              </a:ext>
            </a:extLst>
          </p:cNvPr>
          <p:cNvSpPr>
            <a:spLocks noGrp="1"/>
          </p:cNvSpPr>
          <p:nvPr>
            <p:ph idx="1"/>
          </p:nvPr>
        </p:nvSpPr>
        <p:spPr>
          <a:xfrm>
            <a:off x="621792" y="1658112"/>
            <a:ext cx="10594848" cy="4518851"/>
          </a:xfrm>
        </p:spPr>
        <p:txBody>
          <a:bodyPr>
            <a:normAutofit/>
          </a:bodyPr>
          <a:lstStyle/>
          <a:p>
            <a:r>
              <a:rPr lang="en-US" dirty="0"/>
              <a:t>Established when Cuba was a US territory.</a:t>
            </a:r>
          </a:p>
          <a:p>
            <a:r>
              <a:rPr lang="en-US" dirty="0"/>
              <a:t>Under US control through an open-ended lease since the US ceded control of Cuba.</a:t>
            </a:r>
          </a:p>
          <a:p>
            <a:r>
              <a:rPr lang="en-US" dirty="0"/>
              <a:t>The Court found that the US retained sufficient control over Cuba for it to be US territory for some purposes, including a right to habeas corpus for the detainees.</a:t>
            </a:r>
          </a:p>
          <a:p>
            <a:r>
              <a:rPr lang="en-US" dirty="0"/>
              <a:t>US military bases also count as US territory for the natural born citizen requirement to be President.</a:t>
            </a:r>
          </a:p>
          <a:p>
            <a:pPr lvl="1"/>
            <a:r>
              <a:rPr lang="en-US" dirty="0"/>
              <a:t>McCain was born on the base in Panama.</a:t>
            </a:r>
          </a:p>
        </p:txBody>
      </p:sp>
    </p:spTree>
    <p:extLst>
      <p:ext uri="{BB962C8B-B14F-4D97-AF65-F5344CB8AC3E}">
        <p14:creationId xmlns:p14="http://schemas.microsoft.com/office/powerpoint/2010/main" val="654042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D4F92-F89A-4982-A683-C25595DE03A0}"/>
              </a:ext>
            </a:extLst>
          </p:cNvPr>
          <p:cNvSpPr>
            <a:spLocks noGrp="1"/>
          </p:cNvSpPr>
          <p:nvPr>
            <p:ph type="title"/>
          </p:nvPr>
        </p:nvSpPr>
        <p:spPr/>
        <p:txBody>
          <a:bodyPr/>
          <a:lstStyle/>
          <a:p>
            <a:pPr lvl="0"/>
            <a:r>
              <a:rPr lang="en-US" dirty="0"/>
              <a:t>Reid v. Covert</a:t>
            </a:r>
          </a:p>
        </p:txBody>
      </p:sp>
      <p:sp>
        <p:nvSpPr>
          <p:cNvPr id="3" name="Content Placeholder 2">
            <a:extLst>
              <a:ext uri="{FF2B5EF4-FFF2-40B4-BE49-F238E27FC236}">
                <a16:creationId xmlns:a16="http://schemas.microsoft.com/office/drawing/2014/main" id="{21520FC5-0BB4-45EE-8587-AE1BFE65DC50}"/>
              </a:ext>
            </a:extLst>
          </p:cNvPr>
          <p:cNvSpPr>
            <a:spLocks noGrp="1"/>
          </p:cNvSpPr>
          <p:nvPr>
            <p:ph idx="1"/>
          </p:nvPr>
        </p:nvSpPr>
        <p:spPr>
          <a:xfrm>
            <a:off x="478972" y="1304544"/>
            <a:ext cx="11127812" cy="5120640"/>
          </a:xfrm>
        </p:spPr>
        <p:txBody>
          <a:bodyPr>
            <a:normAutofit fontScale="92500" lnSpcReduction="10000"/>
          </a:bodyPr>
          <a:lstStyle/>
          <a:p>
            <a:r>
              <a:rPr lang="en-US" dirty="0"/>
              <a:t>Right to trial by jury for US citizens abroad.</a:t>
            </a:r>
          </a:p>
          <a:p>
            <a:pPr lvl="1"/>
            <a:r>
              <a:rPr lang="en-US" dirty="0"/>
              <a:t>There was a tradition of trying camp followers, which included wives, by court marshal when in the field.</a:t>
            </a:r>
          </a:p>
          <a:p>
            <a:pPr lvl="1"/>
            <a:r>
              <a:rPr lang="en-US" i="1" dirty="0" err="1"/>
              <a:t>Eisentrager</a:t>
            </a:r>
            <a:r>
              <a:rPr lang="en-US" dirty="0"/>
              <a:t> had previously held that </a:t>
            </a:r>
            <a:r>
              <a:rPr lang="en-US" dirty="0">
                <a:highlight>
                  <a:srgbClr val="FFFF00"/>
                </a:highlight>
              </a:rPr>
              <a:t>foreign nationals </a:t>
            </a:r>
            <a:r>
              <a:rPr lang="en-US" dirty="0"/>
              <a:t>held by the US on foreign soil did not have Constitutional rights. </a:t>
            </a:r>
          </a:p>
          <a:p>
            <a:r>
              <a:rPr lang="en-US" dirty="0"/>
              <a:t>The court found that the Constitution extended to the US military base in Germany. </a:t>
            </a:r>
          </a:p>
          <a:p>
            <a:pPr lvl="1"/>
            <a:r>
              <a:rPr lang="en-US" dirty="0"/>
              <a:t>It was possible to provide trial by jury, either by bring a judge to the base or holding the trial in the US.</a:t>
            </a:r>
          </a:p>
          <a:p>
            <a:r>
              <a:rPr lang="en-US" dirty="0"/>
              <a:t>While the court left open whether only the major rights travel, the courts have found that all rights that can travel, do.</a:t>
            </a:r>
          </a:p>
          <a:p>
            <a:pPr lvl="1"/>
            <a:r>
              <a:rPr lang="en-US" dirty="0"/>
              <a:t>We will see later that not all rights can travel – there is no US court that can issue a search warrant that is good outside the US.</a:t>
            </a:r>
          </a:p>
        </p:txBody>
      </p:sp>
    </p:spTree>
    <p:extLst>
      <p:ext uri="{BB962C8B-B14F-4D97-AF65-F5344CB8AC3E}">
        <p14:creationId xmlns:p14="http://schemas.microsoft.com/office/powerpoint/2010/main" val="947389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6BE1D-1A75-4A63-9675-4736261F0968}"/>
              </a:ext>
            </a:extLst>
          </p:cNvPr>
          <p:cNvSpPr>
            <a:spLocks noGrp="1"/>
          </p:cNvSpPr>
          <p:nvPr>
            <p:ph type="title"/>
          </p:nvPr>
        </p:nvSpPr>
        <p:spPr/>
        <p:txBody>
          <a:bodyPr/>
          <a:lstStyle/>
          <a:p>
            <a:r>
              <a:rPr lang="en-US" i="1" dirty="0"/>
              <a:t>US v. Verdugo-</a:t>
            </a:r>
            <a:r>
              <a:rPr lang="en-US" i="1" dirty="0" err="1"/>
              <a:t>Urquidez</a:t>
            </a:r>
            <a:r>
              <a:rPr lang="en-US" dirty="0"/>
              <a:t>, 494 US 259 (1990)</a:t>
            </a:r>
          </a:p>
        </p:txBody>
      </p:sp>
      <p:sp>
        <p:nvSpPr>
          <p:cNvPr id="3" name="Content Placeholder 2">
            <a:extLst>
              <a:ext uri="{FF2B5EF4-FFF2-40B4-BE49-F238E27FC236}">
                <a16:creationId xmlns:a16="http://schemas.microsoft.com/office/drawing/2014/main" id="{35F7BEB3-E6DA-44E6-B531-CF710F7CC00A}"/>
              </a:ext>
            </a:extLst>
          </p:cNvPr>
          <p:cNvSpPr>
            <a:spLocks noGrp="1"/>
          </p:cNvSpPr>
          <p:nvPr>
            <p:ph idx="1"/>
          </p:nvPr>
        </p:nvSpPr>
        <p:spPr>
          <a:xfrm>
            <a:off x="478972" y="1755648"/>
            <a:ext cx="10725476" cy="4421315"/>
          </a:xfrm>
        </p:spPr>
        <p:txBody>
          <a:bodyPr/>
          <a:lstStyle/>
          <a:p>
            <a:r>
              <a:rPr lang="en-US" dirty="0"/>
              <a:t>Search of a foreign national in Mexico</a:t>
            </a:r>
          </a:p>
          <a:p>
            <a:r>
              <a:rPr lang="en-US" dirty="0"/>
              <a:t>There was no warrant and Defendant moved to exclude the evidence.</a:t>
            </a:r>
          </a:p>
          <a:p>
            <a:r>
              <a:rPr lang="en-US" dirty="0"/>
              <a:t>The court did not reach the question of whether there could have been a warrant because it found that a foreign national on foreign soil does not have US constitutional rights and thus there is no basis for the exclusionary rule.</a:t>
            </a:r>
          </a:p>
          <a:p>
            <a:endParaRPr lang="en-US" dirty="0"/>
          </a:p>
        </p:txBody>
      </p:sp>
    </p:spTree>
    <p:extLst>
      <p:ext uri="{BB962C8B-B14F-4D97-AF65-F5344CB8AC3E}">
        <p14:creationId xmlns:p14="http://schemas.microsoft.com/office/powerpoint/2010/main" val="336657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4F5C2-783F-4D49-8415-B0E51FB20E77}"/>
              </a:ext>
            </a:extLst>
          </p:cNvPr>
          <p:cNvSpPr>
            <a:spLocks noGrp="1"/>
          </p:cNvSpPr>
          <p:nvPr>
            <p:ph type="title"/>
          </p:nvPr>
        </p:nvSpPr>
        <p:spPr/>
        <p:txBody>
          <a:bodyPr/>
          <a:lstStyle/>
          <a:p>
            <a:r>
              <a:rPr lang="en-US" i="1" dirty="0"/>
              <a:t>Hernandez v. United States</a:t>
            </a:r>
          </a:p>
        </p:txBody>
      </p:sp>
      <p:sp>
        <p:nvSpPr>
          <p:cNvPr id="3" name="Content Placeholder 2">
            <a:extLst>
              <a:ext uri="{FF2B5EF4-FFF2-40B4-BE49-F238E27FC236}">
                <a16:creationId xmlns:a16="http://schemas.microsoft.com/office/drawing/2014/main" id="{3F2767DC-6C00-45D4-8622-2742E2CFA07A}"/>
              </a:ext>
            </a:extLst>
          </p:cNvPr>
          <p:cNvSpPr>
            <a:spLocks noGrp="1"/>
          </p:cNvSpPr>
          <p:nvPr>
            <p:ph idx="1"/>
          </p:nvPr>
        </p:nvSpPr>
        <p:spPr>
          <a:xfrm>
            <a:off x="478972" y="1568224"/>
            <a:ext cx="10908356" cy="4608739"/>
          </a:xfrm>
        </p:spPr>
        <p:txBody>
          <a:bodyPr>
            <a:normAutofit/>
          </a:bodyPr>
          <a:lstStyle/>
          <a:p>
            <a:r>
              <a:rPr lang="en-US" dirty="0"/>
              <a:t>We have seen </a:t>
            </a:r>
            <a:r>
              <a:rPr lang="en-US" i="1" dirty="0"/>
              <a:t>Hernandez</a:t>
            </a:r>
            <a:r>
              <a:rPr lang="en-US" dirty="0"/>
              <a:t> before. US official (ICE) standing on US soil, shoot foreign national standing on foreign soil. (Across the Mexican border.)</a:t>
            </a:r>
          </a:p>
          <a:p>
            <a:r>
              <a:rPr lang="en-US" dirty="0"/>
              <a:t>Establishes that the 5</a:t>
            </a:r>
            <a:r>
              <a:rPr lang="en-US" baseline="30000" dirty="0"/>
              <a:t>th</a:t>
            </a:r>
            <a:r>
              <a:rPr lang="en-US" dirty="0"/>
              <a:t> Amendment does not cross the border to reach a foreign national.</a:t>
            </a:r>
          </a:p>
          <a:p>
            <a:pPr lvl="1"/>
            <a:r>
              <a:rPr lang="en-US" dirty="0"/>
              <a:t>No </a:t>
            </a:r>
            <a:r>
              <a:rPr lang="en-US" i="1" dirty="0"/>
              <a:t>Bivens</a:t>
            </a:r>
            <a:r>
              <a:rPr lang="en-US" dirty="0"/>
              <a:t> claim, since there cannot be a constitutional violation.</a:t>
            </a:r>
          </a:p>
          <a:p>
            <a:r>
              <a:rPr lang="en-US" dirty="0"/>
              <a:t>In my view, this argues against the claim that the US has given permission to be sued for </a:t>
            </a:r>
            <a:r>
              <a:rPr lang="en-US" i="1" dirty="0"/>
              <a:t>jus cogens</a:t>
            </a:r>
            <a:r>
              <a:rPr lang="en-US" dirty="0"/>
              <a:t> claims.</a:t>
            </a:r>
          </a:p>
          <a:p>
            <a:endParaRPr lang="en-US" dirty="0"/>
          </a:p>
        </p:txBody>
      </p:sp>
    </p:spTree>
    <p:extLst>
      <p:ext uri="{BB962C8B-B14F-4D97-AF65-F5344CB8AC3E}">
        <p14:creationId xmlns:p14="http://schemas.microsoft.com/office/powerpoint/2010/main" val="1747328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AEFE1-3298-431B-91DC-11A772BB8A6C}"/>
              </a:ext>
            </a:extLst>
          </p:cNvPr>
          <p:cNvSpPr>
            <a:spLocks noGrp="1"/>
          </p:cNvSpPr>
          <p:nvPr>
            <p:ph type="title"/>
          </p:nvPr>
        </p:nvSpPr>
        <p:spPr>
          <a:xfrm>
            <a:off x="478972" y="242661"/>
            <a:ext cx="11152196" cy="1325563"/>
          </a:xfrm>
        </p:spPr>
        <p:txBody>
          <a:bodyPr>
            <a:normAutofit fontScale="90000"/>
          </a:bodyPr>
          <a:lstStyle/>
          <a:p>
            <a:r>
              <a:rPr lang="en-US" i="1" dirty="0"/>
              <a:t>Agency for International Development v. Alliance for Open Society International, Inc.</a:t>
            </a:r>
            <a:r>
              <a:rPr lang="en-US" dirty="0"/>
              <a:t>, 140 S. Ct. 2082 (2020)</a:t>
            </a:r>
          </a:p>
        </p:txBody>
      </p:sp>
      <p:sp>
        <p:nvSpPr>
          <p:cNvPr id="3" name="Content Placeholder 2">
            <a:extLst>
              <a:ext uri="{FF2B5EF4-FFF2-40B4-BE49-F238E27FC236}">
                <a16:creationId xmlns:a16="http://schemas.microsoft.com/office/drawing/2014/main" id="{21DC1D6F-13D8-4B8B-914C-E93816E6029A}"/>
              </a:ext>
            </a:extLst>
          </p:cNvPr>
          <p:cNvSpPr>
            <a:spLocks noGrp="1"/>
          </p:cNvSpPr>
          <p:nvPr>
            <p:ph idx="1"/>
          </p:nvPr>
        </p:nvSpPr>
        <p:spPr>
          <a:xfrm>
            <a:off x="536884" y="1825625"/>
            <a:ext cx="10862636" cy="4351338"/>
          </a:xfrm>
        </p:spPr>
        <p:txBody>
          <a:bodyPr>
            <a:normAutofit fontScale="92500"/>
          </a:bodyPr>
          <a:lstStyle/>
          <a:p>
            <a:r>
              <a:rPr lang="en-US" dirty="0"/>
              <a:t>…plaintiffs asserted that their foreign affiliates located abroad had a constitutional right under the First Amendment to challenge a U.S. policy.</a:t>
            </a:r>
          </a:p>
          <a:p>
            <a:r>
              <a:rPr lang="en-US" dirty="0"/>
              <a:t>The Court, in an opinion by Justice Kavanaugh, rejected their claim: </a:t>
            </a:r>
          </a:p>
          <a:p>
            <a:pPr lvl="1"/>
            <a:r>
              <a:rPr lang="en-US" dirty="0"/>
              <a:t>Plaintiffs’ position runs headlong into two bedrock principles of American law. First, it is long settled as a matter of American constitutional law that foreign citizens outside U.S. territory do not possess rights under the U. S. Constitution.</a:t>
            </a:r>
          </a:p>
          <a:p>
            <a:pPr lvl="1"/>
            <a:r>
              <a:rPr lang="en-US" dirty="0"/>
              <a:t>As the Court has recognized, foreign citizens in the United States may enjoy certain constitutional rights — to take just one example, the right to due process in a criminal trial.</a:t>
            </a:r>
          </a:p>
        </p:txBody>
      </p:sp>
    </p:spTree>
    <p:extLst>
      <p:ext uri="{BB962C8B-B14F-4D97-AF65-F5344CB8AC3E}">
        <p14:creationId xmlns:p14="http://schemas.microsoft.com/office/powerpoint/2010/main" val="4090674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DCF1A82-0E3F-48FE-843A-8254F22E656F}" vid="{DCB8EE7F-0FD7-4D85-9775-2B891E6859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 Blank Slide for Zoom</Template>
  <TotalTime>302</TotalTime>
  <Words>2123</Words>
  <Application>Microsoft Office PowerPoint</Application>
  <PresentationFormat>Widescreen</PresentationFormat>
  <Paragraphs>100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Atkinson Hyperlegible</vt:lpstr>
      <vt:lpstr>Calibri</vt:lpstr>
      <vt:lpstr>Calibri Light</vt:lpstr>
      <vt:lpstr>Office Theme</vt:lpstr>
      <vt:lpstr>Chapter 7</vt:lpstr>
      <vt:lpstr>Application of the US Constitution</vt:lpstr>
      <vt:lpstr>Application of Statutes Outside the US</vt:lpstr>
      <vt:lpstr>US Controlled Territory Outside the US – The Insular cases</vt:lpstr>
      <vt:lpstr>The Military Base at Guantanamo Bay</vt:lpstr>
      <vt:lpstr>Reid v. Covert</vt:lpstr>
      <vt:lpstr>US v. Verdugo-Urquidez, 494 US 259 (1990)</vt:lpstr>
      <vt:lpstr>Hernandez v. United States</vt:lpstr>
      <vt:lpstr>Agency for International Development v. Alliance for Open Society International, Inc., 140 S. Ct. 2082 (2020)</vt:lpstr>
      <vt:lpstr>Kavanaugh opinion, continued.</vt:lpstr>
      <vt:lpstr>Kiobel v. Royal Dutch Petroleum Co., 569 U.S. 108 (2013)</vt:lpstr>
      <vt:lpstr>28 U.S. Code § 1350 - Alien’s action for tort</vt:lpstr>
      <vt:lpstr>The Extra-Territorial Reach of the ATS</vt:lpstr>
      <vt:lpstr>Is There Anything Left of the ATS?</vt:lpstr>
      <vt:lpstr>Al Shimari v. CACI (still being litigated at the district court) </vt:lpstr>
      <vt:lpstr>When, Under International Law, Congress Can Regulate Extraterritorial Activity</vt:lpstr>
      <vt:lpstr>PowerPoint Presentation</vt:lpstr>
      <vt:lpstr>PowerPoint Presentation</vt:lpstr>
      <vt:lpstr>THE EXTRATERRITORIAL REACH OF U.S. LAW: SUMMARY OF BASIC PRINCIPLES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 THE EXTRATERRITORIAL REACH OF U.S. LAW</dc:title>
  <dc:creator>Edward P Richards</dc:creator>
  <cp:lastModifiedBy>Edward P Richards</cp:lastModifiedBy>
  <cp:revision>12</cp:revision>
  <dcterms:created xsi:type="dcterms:W3CDTF">2022-01-28T21:22:20Z</dcterms:created>
  <dcterms:modified xsi:type="dcterms:W3CDTF">2022-02-03T15:07:06Z</dcterms:modified>
</cp:coreProperties>
</file>