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340" r:id="rId3"/>
    <p:sldId id="341" r:id="rId4"/>
    <p:sldId id="334" r:id="rId5"/>
    <p:sldId id="335" r:id="rId6"/>
    <p:sldId id="281" r:id="rId7"/>
    <p:sldId id="260" r:id="rId8"/>
    <p:sldId id="262" r:id="rId9"/>
    <p:sldId id="336" r:id="rId10"/>
    <p:sldId id="266" r:id="rId11"/>
    <p:sldId id="342" r:id="rId12"/>
    <p:sldId id="270" r:id="rId13"/>
    <p:sldId id="279" r:id="rId14"/>
    <p:sldId id="337" r:id="rId15"/>
    <p:sldId id="338" r:id="rId16"/>
    <p:sldId id="283" r:id="rId17"/>
    <p:sldId id="285" r:id="rId18"/>
    <p:sldId id="288" r:id="rId19"/>
    <p:sldId id="343" r:id="rId20"/>
    <p:sldId id="291" r:id="rId21"/>
    <p:sldId id="292" r:id="rId22"/>
    <p:sldId id="293" r:id="rId23"/>
    <p:sldId id="294" r:id="rId24"/>
    <p:sldId id="295" r:id="rId25"/>
    <p:sldId id="286" r:id="rId26"/>
    <p:sldId id="275" r:id="rId27"/>
    <p:sldId id="290" r:id="rId28"/>
    <p:sldId id="344" r:id="rId29"/>
    <p:sldId id="309" r:id="rId30"/>
    <p:sldId id="313" r:id="rId31"/>
    <p:sldId id="314" r:id="rId32"/>
    <p:sldId id="315" r:id="rId33"/>
    <p:sldId id="316" r:id="rId34"/>
    <p:sldId id="317" r:id="rId35"/>
    <p:sldId id="318" r:id="rId36"/>
    <p:sldId id="319" r:id="rId37"/>
    <p:sldId id="320" r:id="rId38"/>
    <p:sldId id="321" r:id="rId39"/>
    <p:sldId id="322" r:id="rId40"/>
    <p:sldId id="323" r:id="rId41"/>
    <p:sldId id="324" r:id="rId42"/>
    <p:sldId id="325" r:id="rId43"/>
    <p:sldId id="332" r:id="rId4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showOutlineIcons="0">
    <p:restoredLeft sz="34580" autoAdjust="0"/>
    <p:restoredTop sz="86410"/>
  </p:normalViewPr>
  <p:slideViewPr>
    <p:cSldViewPr snapToGrid="0">
      <p:cViewPr varScale="1">
        <p:scale>
          <a:sx n="80" d="100"/>
          <a:sy n="80" d="100"/>
        </p:scale>
        <p:origin x="56" y="1244"/>
      </p:cViewPr>
      <p:guideLst/>
    </p:cSldViewPr>
  </p:slideViewPr>
  <p:outlineViewPr>
    <p:cViewPr>
      <p:scale>
        <a:sx n="33" d="100"/>
        <a:sy n="33" d="100"/>
      </p:scale>
      <p:origin x="0" y="-36000"/>
    </p:cViewPr>
  </p:outlineViewPr>
  <p:notesTextViewPr>
    <p:cViewPr>
      <p:scale>
        <a:sx n="1" d="1"/>
        <a:sy n="1" d="1"/>
      </p:scale>
      <p:origin x="0" y="0"/>
    </p:cViewPr>
  </p:notesTextViewPr>
  <p:sorterViewPr>
    <p:cViewPr>
      <p:scale>
        <a:sx n="100" d="100"/>
        <a:sy n="100" d="100"/>
      </p:scale>
      <p:origin x="0" y="-8632"/>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560136-11A5-40A8-86B2-89A98C82DDC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80EB7889-8B48-4F8E-8BB0-2F0F34309DE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E1870F59-CB29-4E46-8655-F6F3198E393F}"/>
              </a:ext>
            </a:extLst>
          </p:cNvPr>
          <p:cNvSpPr>
            <a:spLocks noGrp="1"/>
          </p:cNvSpPr>
          <p:nvPr>
            <p:ph type="dt" sz="half" idx="10"/>
          </p:nvPr>
        </p:nvSpPr>
        <p:spPr/>
        <p:txBody>
          <a:bodyPr/>
          <a:lstStyle/>
          <a:p>
            <a:fld id="{834C0C22-9A89-49CF-9627-AFEB7CCE154D}" type="datetimeFigureOut">
              <a:rPr lang="en-US" smtClean="0"/>
              <a:t>4/6/2022</a:t>
            </a:fld>
            <a:endParaRPr lang="en-US"/>
          </a:p>
        </p:txBody>
      </p:sp>
      <p:sp>
        <p:nvSpPr>
          <p:cNvPr id="5" name="Footer Placeholder 4">
            <a:extLst>
              <a:ext uri="{FF2B5EF4-FFF2-40B4-BE49-F238E27FC236}">
                <a16:creationId xmlns:a16="http://schemas.microsoft.com/office/drawing/2014/main" id="{5571A755-55D7-4C12-9500-3616647B027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D5C451D-F119-4B61-BF2A-730B478BE296}"/>
              </a:ext>
            </a:extLst>
          </p:cNvPr>
          <p:cNvSpPr>
            <a:spLocks noGrp="1"/>
          </p:cNvSpPr>
          <p:nvPr>
            <p:ph type="sldNum" sz="quarter" idx="12"/>
          </p:nvPr>
        </p:nvSpPr>
        <p:spPr/>
        <p:txBody>
          <a:bodyPr/>
          <a:lstStyle/>
          <a:p>
            <a:fld id="{6B221FB6-CBC5-457A-9142-35C4C95DD02D}" type="slidenum">
              <a:rPr lang="en-US" smtClean="0"/>
              <a:t>‹#›</a:t>
            </a:fld>
            <a:endParaRPr lang="en-US"/>
          </a:p>
        </p:txBody>
      </p:sp>
    </p:spTree>
    <p:extLst>
      <p:ext uri="{BB962C8B-B14F-4D97-AF65-F5344CB8AC3E}">
        <p14:creationId xmlns:p14="http://schemas.microsoft.com/office/powerpoint/2010/main" val="243725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9FCF9B-E2BA-4B70-875E-EFB5C93BC39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E1CE0A9-69A7-41C1-AE18-931B02141C8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268609E-6B0A-4DE5-A50B-5EEDD882A9BF}"/>
              </a:ext>
            </a:extLst>
          </p:cNvPr>
          <p:cNvSpPr>
            <a:spLocks noGrp="1"/>
          </p:cNvSpPr>
          <p:nvPr>
            <p:ph type="dt" sz="half" idx="10"/>
          </p:nvPr>
        </p:nvSpPr>
        <p:spPr/>
        <p:txBody>
          <a:bodyPr/>
          <a:lstStyle/>
          <a:p>
            <a:fld id="{834C0C22-9A89-49CF-9627-AFEB7CCE154D}" type="datetimeFigureOut">
              <a:rPr lang="en-US" smtClean="0"/>
              <a:t>4/6/2022</a:t>
            </a:fld>
            <a:endParaRPr lang="en-US"/>
          </a:p>
        </p:txBody>
      </p:sp>
      <p:sp>
        <p:nvSpPr>
          <p:cNvPr id="5" name="Footer Placeholder 4">
            <a:extLst>
              <a:ext uri="{FF2B5EF4-FFF2-40B4-BE49-F238E27FC236}">
                <a16:creationId xmlns:a16="http://schemas.microsoft.com/office/drawing/2014/main" id="{6CFAF12F-5528-47F2-9218-D87C9565469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7239C2C-5A86-45CF-B8AA-33528AFE52A2}"/>
              </a:ext>
            </a:extLst>
          </p:cNvPr>
          <p:cNvSpPr>
            <a:spLocks noGrp="1"/>
          </p:cNvSpPr>
          <p:nvPr>
            <p:ph type="sldNum" sz="quarter" idx="12"/>
          </p:nvPr>
        </p:nvSpPr>
        <p:spPr/>
        <p:txBody>
          <a:bodyPr/>
          <a:lstStyle/>
          <a:p>
            <a:fld id="{6B221FB6-CBC5-457A-9142-35C4C95DD02D}" type="slidenum">
              <a:rPr lang="en-US" smtClean="0"/>
              <a:t>‹#›</a:t>
            </a:fld>
            <a:endParaRPr lang="en-US"/>
          </a:p>
        </p:txBody>
      </p:sp>
    </p:spTree>
    <p:extLst>
      <p:ext uri="{BB962C8B-B14F-4D97-AF65-F5344CB8AC3E}">
        <p14:creationId xmlns:p14="http://schemas.microsoft.com/office/powerpoint/2010/main" val="32641127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703C34B-2488-4E2A-8516-3EADEB487619}"/>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9E32C9C-2AEC-44ED-A60B-52909DD09F2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0B30FCD-9E71-46BE-A9E9-939845C16C51}"/>
              </a:ext>
            </a:extLst>
          </p:cNvPr>
          <p:cNvSpPr>
            <a:spLocks noGrp="1"/>
          </p:cNvSpPr>
          <p:nvPr>
            <p:ph type="dt" sz="half" idx="10"/>
          </p:nvPr>
        </p:nvSpPr>
        <p:spPr/>
        <p:txBody>
          <a:bodyPr/>
          <a:lstStyle/>
          <a:p>
            <a:fld id="{834C0C22-9A89-49CF-9627-AFEB7CCE154D}" type="datetimeFigureOut">
              <a:rPr lang="en-US" smtClean="0"/>
              <a:t>4/6/2022</a:t>
            </a:fld>
            <a:endParaRPr lang="en-US"/>
          </a:p>
        </p:txBody>
      </p:sp>
      <p:sp>
        <p:nvSpPr>
          <p:cNvPr id="5" name="Footer Placeholder 4">
            <a:extLst>
              <a:ext uri="{FF2B5EF4-FFF2-40B4-BE49-F238E27FC236}">
                <a16:creationId xmlns:a16="http://schemas.microsoft.com/office/drawing/2014/main" id="{AE75B0AF-701C-44CE-84E9-190401D6E1F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C82CEAA-F8ED-476F-91D6-8E5EE115B9B8}"/>
              </a:ext>
            </a:extLst>
          </p:cNvPr>
          <p:cNvSpPr>
            <a:spLocks noGrp="1"/>
          </p:cNvSpPr>
          <p:nvPr>
            <p:ph type="sldNum" sz="quarter" idx="12"/>
          </p:nvPr>
        </p:nvSpPr>
        <p:spPr/>
        <p:txBody>
          <a:bodyPr/>
          <a:lstStyle/>
          <a:p>
            <a:fld id="{6B221FB6-CBC5-457A-9142-35C4C95DD02D}" type="slidenum">
              <a:rPr lang="en-US" smtClean="0"/>
              <a:t>‹#›</a:t>
            </a:fld>
            <a:endParaRPr lang="en-US"/>
          </a:p>
        </p:txBody>
      </p:sp>
    </p:spTree>
    <p:extLst>
      <p:ext uri="{BB962C8B-B14F-4D97-AF65-F5344CB8AC3E}">
        <p14:creationId xmlns:p14="http://schemas.microsoft.com/office/powerpoint/2010/main" val="13152326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9B19FC-C7D1-44BF-B176-A7A062AA936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7F7BEA2-1240-4B01-A2F1-8ED2E6EA237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61ECA99-E453-4318-9249-A2C94ABD6E63}"/>
              </a:ext>
            </a:extLst>
          </p:cNvPr>
          <p:cNvSpPr>
            <a:spLocks noGrp="1"/>
          </p:cNvSpPr>
          <p:nvPr>
            <p:ph type="dt" sz="half" idx="10"/>
          </p:nvPr>
        </p:nvSpPr>
        <p:spPr/>
        <p:txBody>
          <a:bodyPr/>
          <a:lstStyle/>
          <a:p>
            <a:fld id="{834C0C22-9A89-49CF-9627-AFEB7CCE154D}" type="datetimeFigureOut">
              <a:rPr lang="en-US" smtClean="0"/>
              <a:t>4/6/2022</a:t>
            </a:fld>
            <a:endParaRPr lang="en-US"/>
          </a:p>
        </p:txBody>
      </p:sp>
      <p:sp>
        <p:nvSpPr>
          <p:cNvPr id="5" name="Footer Placeholder 4">
            <a:extLst>
              <a:ext uri="{FF2B5EF4-FFF2-40B4-BE49-F238E27FC236}">
                <a16:creationId xmlns:a16="http://schemas.microsoft.com/office/drawing/2014/main" id="{91A28642-CDCE-4F39-A863-450BF64B55B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A4566D4-6197-4629-9A54-1106199B2836}"/>
              </a:ext>
            </a:extLst>
          </p:cNvPr>
          <p:cNvSpPr>
            <a:spLocks noGrp="1"/>
          </p:cNvSpPr>
          <p:nvPr>
            <p:ph type="sldNum" sz="quarter" idx="12"/>
          </p:nvPr>
        </p:nvSpPr>
        <p:spPr/>
        <p:txBody>
          <a:bodyPr/>
          <a:lstStyle/>
          <a:p>
            <a:fld id="{6B221FB6-CBC5-457A-9142-35C4C95DD02D}" type="slidenum">
              <a:rPr lang="en-US" smtClean="0"/>
              <a:t>‹#›</a:t>
            </a:fld>
            <a:endParaRPr lang="en-US"/>
          </a:p>
        </p:txBody>
      </p:sp>
    </p:spTree>
    <p:extLst>
      <p:ext uri="{BB962C8B-B14F-4D97-AF65-F5344CB8AC3E}">
        <p14:creationId xmlns:p14="http://schemas.microsoft.com/office/powerpoint/2010/main" val="26142314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A8ACC0-218D-4F7C-8D1B-32755FF6FD3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FE07E3A4-2276-4F05-8D65-BCD28BCB3AA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74CEE96-001C-42DF-A58A-0DF6F5CF0F51}"/>
              </a:ext>
            </a:extLst>
          </p:cNvPr>
          <p:cNvSpPr>
            <a:spLocks noGrp="1"/>
          </p:cNvSpPr>
          <p:nvPr>
            <p:ph type="dt" sz="half" idx="10"/>
          </p:nvPr>
        </p:nvSpPr>
        <p:spPr/>
        <p:txBody>
          <a:bodyPr/>
          <a:lstStyle/>
          <a:p>
            <a:fld id="{834C0C22-9A89-49CF-9627-AFEB7CCE154D}" type="datetimeFigureOut">
              <a:rPr lang="en-US" smtClean="0"/>
              <a:t>4/6/2022</a:t>
            </a:fld>
            <a:endParaRPr lang="en-US"/>
          </a:p>
        </p:txBody>
      </p:sp>
      <p:sp>
        <p:nvSpPr>
          <p:cNvPr id="5" name="Footer Placeholder 4">
            <a:extLst>
              <a:ext uri="{FF2B5EF4-FFF2-40B4-BE49-F238E27FC236}">
                <a16:creationId xmlns:a16="http://schemas.microsoft.com/office/drawing/2014/main" id="{8A1A6120-2189-444F-81EC-6FCE28852E4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83BCD94-B52B-48BF-A18A-C684120A9BB8}"/>
              </a:ext>
            </a:extLst>
          </p:cNvPr>
          <p:cNvSpPr>
            <a:spLocks noGrp="1"/>
          </p:cNvSpPr>
          <p:nvPr>
            <p:ph type="sldNum" sz="quarter" idx="12"/>
          </p:nvPr>
        </p:nvSpPr>
        <p:spPr/>
        <p:txBody>
          <a:bodyPr/>
          <a:lstStyle/>
          <a:p>
            <a:fld id="{6B221FB6-CBC5-457A-9142-35C4C95DD02D}" type="slidenum">
              <a:rPr lang="en-US" smtClean="0"/>
              <a:t>‹#›</a:t>
            </a:fld>
            <a:endParaRPr lang="en-US"/>
          </a:p>
        </p:txBody>
      </p:sp>
    </p:spTree>
    <p:extLst>
      <p:ext uri="{BB962C8B-B14F-4D97-AF65-F5344CB8AC3E}">
        <p14:creationId xmlns:p14="http://schemas.microsoft.com/office/powerpoint/2010/main" val="28971629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6FDD31-C1DD-4896-B97B-C3717FBB88F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DF1D501-CC79-4092-8590-3C69B7550F2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60912DA-2E9E-4B32-8585-254D3580313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F33DB86-3286-4A9F-B0B0-C12FC2B020AF}"/>
              </a:ext>
            </a:extLst>
          </p:cNvPr>
          <p:cNvSpPr>
            <a:spLocks noGrp="1"/>
          </p:cNvSpPr>
          <p:nvPr>
            <p:ph type="dt" sz="half" idx="10"/>
          </p:nvPr>
        </p:nvSpPr>
        <p:spPr/>
        <p:txBody>
          <a:bodyPr/>
          <a:lstStyle/>
          <a:p>
            <a:fld id="{834C0C22-9A89-49CF-9627-AFEB7CCE154D}" type="datetimeFigureOut">
              <a:rPr lang="en-US" smtClean="0"/>
              <a:t>4/6/2022</a:t>
            </a:fld>
            <a:endParaRPr lang="en-US"/>
          </a:p>
        </p:txBody>
      </p:sp>
      <p:sp>
        <p:nvSpPr>
          <p:cNvPr id="6" name="Footer Placeholder 5">
            <a:extLst>
              <a:ext uri="{FF2B5EF4-FFF2-40B4-BE49-F238E27FC236}">
                <a16:creationId xmlns:a16="http://schemas.microsoft.com/office/drawing/2014/main" id="{4DE0BB38-0823-4F89-9ACF-F0F9D43C519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8A36A76-C104-49CD-B915-991D9234361A}"/>
              </a:ext>
            </a:extLst>
          </p:cNvPr>
          <p:cNvSpPr>
            <a:spLocks noGrp="1"/>
          </p:cNvSpPr>
          <p:nvPr>
            <p:ph type="sldNum" sz="quarter" idx="12"/>
          </p:nvPr>
        </p:nvSpPr>
        <p:spPr/>
        <p:txBody>
          <a:bodyPr/>
          <a:lstStyle/>
          <a:p>
            <a:fld id="{6B221FB6-CBC5-457A-9142-35C4C95DD02D}" type="slidenum">
              <a:rPr lang="en-US" smtClean="0"/>
              <a:t>‹#›</a:t>
            </a:fld>
            <a:endParaRPr lang="en-US"/>
          </a:p>
        </p:txBody>
      </p:sp>
    </p:spTree>
    <p:extLst>
      <p:ext uri="{BB962C8B-B14F-4D97-AF65-F5344CB8AC3E}">
        <p14:creationId xmlns:p14="http://schemas.microsoft.com/office/powerpoint/2010/main" val="5090350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8A12BC-7A33-497B-A676-F22A7168E4B0}"/>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395A5DE4-94FC-4E31-BCA3-71162E82816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032AFE6-AD43-4D8D-B9F4-12D251F296A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3E039D7-EED3-4973-83D3-832B9E638F5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0145C94-7C5C-400E-913B-5140770F524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7E62945F-B438-4C6B-AE2A-6DF36D99A771}"/>
              </a:ext>
            </a:extLst>
          </p:cNvPr>
          <p:cNvSpPr>
            <a:spLocks noGrp="1"/>
          </p:cNvSpPr>
          <p:nvPr>
            <p:ph type="dt" sz="half" idx="10"/>
          </p:nvPr>
        </p:nvSpPr>
        <p:spPr/>
        <p:txBody>
          <a:bodyPr/>
          <a:lstStyle/>
          <a:p>
            <a:fld id="{834C0C22-9A89-49CF-9627-AFEB7CCE154D}" type="datetimeFigureOut">
              <a:rPr lang="en-US" smtClean="0"/>
              <a:t>4/6/2022</a:t>
            </a:fld>
            <a:endParaRPr lang="en-US"/>
          </a:p>
        </p:txBody>
      </p:sp>
      <p:sp>
        <p:nvSpPr>
          <p:cNvPr id="8" name="Footer Placeholder 7">
            <a:extLst>
              <a:ext uri="{FF2B5EF4-FFF2-40B4-BE49-F238E27FC236}">
                <a16:creationId xmlns:a16="http://schemas.microsoft.com/office/drawing/2014/main" id="{7B7EDA3C-3619-4C96-B9ED-0227D23BB94A}"/>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5D91EBF5-0E2F-4C1D-9BC6-58F88B20AA45}"/>
              </a:ext>
            </a:extLst>
          </p:cNvPr>
          <p:cNvSpPr>
            <a:spLocks noGrp="1"/>
          </p:cNvSpPr>
          <p:nvPr>
            <p:ph type="sldNum" sz="quarter" idx="12"/>
          </p:nvPr>
        </p:nvSpPr>
        <p:spPr/>
        <p:txBody>
          <a:bodyPr/>
          <a:lstStyle/>
          <a:p>
            <a:fld id="{6B221FB6-CBC5-457A-9142-35C4C95DD02D}" type="slidenum">
              <a:rPr lang="en-US" smtClean="0"/>
              <a:t>‹#›</a:t>
            </a:fld>
            <a:endParaRPr lang="en-US"/>
          </a:p>
        </p:txBody>
      </p:sp>
    </p:spTree>
    <p:extLst>
      <p:ext uri="{BB962C8B-B14F-4D97-AF65-F5344CB8AC3E}">
        <p14:creationId xmlns:p14="http://schemas.microsoft.com/office/powerpoint/2010/main" val="22729810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76176A-D149-4477-9117-1C718E4E87B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B1797CC4-A79B-45B9-9B6C-5B03731BC376}"/>
              </a:ext>
            </a:extLst>
          </p:cNvPr>
          <p:cNvSpPr>
            <a:spLocks noGrp="1"/>
          </p:cNvSpPr>
          <p:nvPr>
            <p:ph type="dt" sz="half" idx="10"/>
          </p:nvPr>
        </p:nvSpPr>
        <p:spPr/>
        <p:txBody>
          <a:bodyPr/>
          <a:lstStyle/>
          <a:p>
            <a:fld id="{834C0C22-9A89-49CF-9627-AFEB7CCE154D}" type="datetimeFigureOut">
              <a:rPr lang="en-US" smtClean="0"/>
              <a:t>4/6/2022</a:t>
            </a:fld>
            <a:endParaRPr lang="en-US"/>
          </a:p>
        </p:txBody>
      </p:sp>
      <p:sp>
        <p:nvSpPr>
          <p:cNvPr id="4" name="Footer Placeholder 3">
            <a:extLst>
              <a:ext uri="{FF2B5EF4-FFF2-40B4-BE49-F238E27FC236}">
                <a16:creationId xmlns:a16="http://schemas.microsoft.com/office/drawing/2014/main" id="{B19F0D09-596D-46F2-AEF5-78582A656A1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9AA38A7-1862-492A-953E-1997C7160919}"/>
              </a:ext>
            </a:extLst>
          </p:cNvPr>
          <p:cNvSpPr>
            <a:spLocks noGrp="1"/>
          </p:cNvSpPr>
          <p:nvPr>
            <p:ph type="sldNum" sz="quarter" idx="12"/>
          </p:nvPr>
        </p:nvSpPr>
        <p:spPr/>
        <p:txBody>
          <a:bodyPr/>
          <a:lstStyle/>
          <a:p>
            <a:fld id="{6B221FB6-CBC5-457A-9142-35C4C95DD02D}" type="slidenum">
              <a:rPr lang="en-US" smtClean="0"/>
              <a:t>‹#›</a:t>
            </a:fld>
            <a:endParaRPr lang="en-US"/>
          </a:p>
        </p:txBody>
      </p:sp>
    </p:spTree>
    <p:extLst>
      <p:ext uri="{BB962C8B-B14F-4D97-AF65-F5344CB8AC3E}">
        <p14:creationId xmlns:p14="http://schemas.microsoft.com/office/powerpoint/2010/main" val="5740802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D305713-2C1A-4915-842B-03D408FD6A44}"/>
              </a:ext>
            </a:extLst>
          </p:cNvPr>
          <p:cNvSpPr>
            <a:spLocks noGrp="1"/>
          </p:cNvSpPr>
          <p:nvPr>
            <p:ph type="dt" sz="half" idx="10"/>
          </p:nvPr>
        </p:nvSpPr>
        <p:spPr/>
        <p:txBody>
          <a:bodyPr/>
          <a:lstStyle/>
          <a:p>
            <a:fld id="{834C0C22-9A89-49CF-9627-AFEB7CCE154D}" type="datetimeFigureOut">
              <a:rPr lang="en-US" smtClean="0"/>
              <a:t>4/6/2022</a:t>
            </a:fld>
            <a:endParaRPr lang="en-US"/>
          </a:p>
        </p:txBody>
      </p:sp>
      <p:sp>
        <p:nvSpPr>
          <p:cNvPr id="3" name="Footer Placeholder 2">
            <a:extLst>
              <a:ext uri="{FF2B5EF4-FFF2-40B4-BE49-F238E27FC236}">
                <a16:creationId xmlns:a16="http://schemas.microsoft.com/office/drawing/2014/main" id="{33FD51DA-BB59-4045-B1B3-748D4B50222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73CD274-7405-429D-A797-2CC2CA09A128}"/>
              </a:ext>
            </a:extLst>
          </p:cNvPr>
          <p:cNvSpPr>
            <a:spLocks noGrp="1"/>
          </p:cNvSpPr>
          <p:nvPr>
            <p:ph type="sldNum" sz="quarter" idx="12"/>
          </p:nvPr>
        </p:nvSpPr>
        <p:spPr/>
        <p:txBody>
          <a:bodyPr/>
          <a:lstStyle/>
          <a:p>
            <a:fld id="{6B221FB6-CBC5-457A-9142-35C4C95DD02D}" type="slidenum">
              <a:rPr lang="en-US" smtClean="0"/>
              <a:t>‹#›</a:t>
            </a:fld>
            <a:endParaRPr lang="en-US"/>
          </a:p>
        </p:txBody>
      </p:sp>
    </p:spTree>
    <p:extLst>
      <p:ext uri="{BB962C8B-B14F-4D97-AF65-F5344CB8AC3E}">
        <p14:creationId xmlns:p14="http://schemas.microsoft.com/office/powerpoint/2010/main" val="33766097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0FBBC6-90AE-4DBA-805F-6F49F884C63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61C21FB-C0BA-4F98-BBCA-70595607AD7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84AE863-665B-4CFE-B9B0-1080656767D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E23DA9E-855D-4B79-9193-B2D7BC0AA88E}"/>
              </a:ext>
            </a:extLst>
          </p:cNvPr>
          <p:cNvSpPr>
            <a:spLocks noGrp="1"/>
          </p:cNvSpPr>
          <p:nvPr>
            <p:ph type="dt" sz="half" idx="10"/>
          </p:nvPr>
        </p:nvSpPr>
        <p:spPr/>
        <p:txBody>
          <a:bodyPr/>
          <a:lstStyle/>
          <a:p>
            <a:fld id="{834C0C22-9A89-49CF-9627-AFEB7CCE154D}" type="datetimeFigureOut">
              <a:rPr lang="en-US" smtClean="0"/>
              <a:t>4/6/2022</a:t>
            </a:fld>
            <a:endParaRPr lang="en-US"/>
          </a:p>
        </p:txBody>
      </p:sp>
      <p:sp>
        <p:nvSpPr>
          <p:cNvPr id="6" name="Footer Placeholder 5">
            <a:extLst>
              <a:ext uri="{FF2B5EF4-FFF2-40B4-BE49-F238E27FC236}">
                <a16:creationId xmlns:a16="http://schemas.microsoft.com/office/drawing/2014/main" id="{8D73756D-264F-4DB5-88AF-E33570D98C8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4F44088-D29B-407A-93DB-E9BFA450706B}"/>
              </a:ext>
            </a:extLst>
          </p:cNvPr>
          <p:cNvSpPr>
            <a:spLocks noGrp="1"/>
          </p:cNvSpPr>
          <p:nvPr>
            <p:ph type="sldNum" sz="quarter" idx="12"/>
          </p:nvPr>
        </p:nvSpPr>
        <p:spPr/>
        <p:txBody>
          <a:bodyPr/>
          <a:lstStyle/>
          <a:p>
            <a:fld id="{6B221FB6-CBC5-457A-9142-35C4C95DD02D}" type="slidenum">
              <a:rPr lang="en-US" smtClean="0"/>
              <a:t>‹#›</a:t>
            </a:fld>
            <a:endParaRPr lang="en-US"/>
          </a:p>
        </p:txBody>
      </p:sp>
    </p:spTree>
    <p:extLst>
      <p:ext uri="{BB962C8B-B14F-4D97-AF65-F5344CB8AC3E}">
        <p14:creationId xmlns:p14="http://schemas.microsoft.com/office/powerpoint/2010/main" val="20850259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C7EE5E-CF0B-4991-A3AF-0616CD07B95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E3E2B16-BD38-4E26-835E-51A94EDA2EE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860534E-4AC0-497E-8C89-53EB4164594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952DE9D-90B6-4443-A849-D8201E6B2DA5}"/>
              </a:ext>
            </a:extLst>
          </p:cNvPr>
          <p:cNvSpPr>
            <a:spLocks noGrp="1"/>
          </p:cNvSpPr>
          <p:nvPr>
            <p:ph type="dt" sz="half" idx="10"/>
          </p:nvPr>
        </p:nvSpPr>
        <p:spPr/>
        <p:txBody>
          <a:bodyPr/>
          <a:lstStyle/>
          <a:p>
            <a:fld id="{834C0C22-9A89-49CF-9627-AFEB7CCE154D}" type="datetimeFigureOut">
              <a:rPr lang="en-US" smtClean="0"/>
              <a:t>4/6/2022</a:t>
            </a:fld>
            <a:endParaRPr lang="en-US"/>
          </a:p>
        </p:txBody>
      </p:sp>
      <p:sp>
        <p:nvSpPr>
          <p:cNvPr id="6" name="Footer Placeholder 5">
            <a:extLst>
              <a:ext uri="{FF2B5EF4-FFF2-40B4-BE49-F238E27FC236}">
                <a16:creationId xmlns:a16="http://schemas.microsoft.com/office/drawing/2014/main" id="{667C6D92-2488-41F8-9BAA-9A3B0F81ABD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CAB30F6-0101-40EC-95F0-F2802A7E3F32}"/>
              </a:ext>
            </a:extLst>
          </p:cNvPr>
          <p:cNvSpPr>
            <a:spLocks noGrp="1"/>
          </p:cNvSpPr>
          <p:nvPr>
            <p:ph type="sldNum" sz="quarter" idx="12"/>
          </p:nvPr>
        </p:nvSpPr>
        <p:spPr/>
        <p:txBody>
          <a:bodyPr/>
          <a:lstStyle/>
          <a:p>
            <a:fld id="{6B221FB6-CBC5-457A-9142-35C4C95DD02D}" type="slidenum">
              <a:rPr lang="en-US" smtClean="0"/>
              <a:t>‹#›</a:t>
            </a:fld>
            <a:endParaRPr lang="en-US"/>
          </a:p>
        </p:txBody>
      </p:sp>
    </p:spTree>
    <p:extLst>
      <p:ext uri="{BB962C8B-B14F-4D97-AF65-F5344CB8AC3E}">
        <p14:creationId xmlns:p14="http://schemas.microsoft.com/office/powerpoint/2010/main" val="3741145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E4BF2D7-AB65-474D-80CE-A2C4F134592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81BCFF4B-FA8D-4AA4-AF03-2A3BA973F78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9CAB17B-DAAC-4AE1-AB2D-80C309900FD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34C0C22-9A89-49CF-9627-AFEB7CCE154D}" type="datetimeFigureOut">
              <a:rPr lang="en-US" smtClean="0"/>
              <a:t>4/6/2022</a:t>
            </a:fld>
            <a:endParaRPr lang="en-US"/>
          </a:p>
        </p:txBody>
      </p:sp>
      <p:sp>
        <p:nvSpPr>
          <p:cNvPr id="5" name="Footer Placeholder 4">
            <a:extLst>
              <a:ext uri="{FF2B5EF4-FFF2-40B4-BE49-F238E27FC236}">
                <a16:creationId xmlns:a16="http://schemas.microsoft.com/office/drawing/2014/main" id="{2180594D-B946-4B47-A6A6-E3551D2739A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D04B21D9-5E8F-4F97-84E6-CE129707A40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B221FB6-CBC5-457A-9142-35C4C95DD02D}" type="slidenum">
              <a:rPr lang="en-US" smtClean="0"/>
              <a:t>‹#›</a:t>
            </a:fld>
            <a:endParaRPr lang="en-US"/>
          </a:p>
        </p:txBody>
      </p:sp>
    </p:spTree>
    <p:extLst>
      <p:ext uri="{BB962C8B-B14F-4D97-AF65-F5344CB8AC3E}">
        <p14:creationId xmlns:p14="http://schemas.microsoft.com/office/powerpoint/2010/main" val="134146270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2F469E-D8BD-4A41-B656-2683EF3919A8}"/>
              </a:ext>
            </a:extLst>
          </p:cNvPr>
          <p:cNvSpPr>
            <a:spLocks noGrp="1"/>
          </p:cNvSpPr>
          <p:nvPr>
            <p:ph type="ctrTitle"/>
          </p:nvPr>
        </p:nvSpPr>
        <p:spPr/>
        <p:txBody>
          <a:bodyPr/>
          <a:lstStyle/>
          <a:p>
            <a:r>
              <a:rPr lang="en-US" dirty="0"/>
              <a:t>Chapter 35 – Secret Evidence in Criminal Trials</a:t>
            </a:r>
          </a:p>
        </p:txBody>
      </p:sp>
      <p:sp>
        <p:nvSpPr>
          <p:cNvPr id="3" name="Subtitle 2">
            <a:extLst>
              <a:ext uri="{FF2B5EF4-FFF2-40B4-BE49-F238E27FC236}">
                <a16:creationId xmlns:a16="http://schemas.microsoft.com/office/drawing/2014/main" id="{80C6D218-37A7-4DE9-90CA-D4905EEB86C8}"/>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3467865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DF7A1F-707F-42A8-B1E4-38BB0D93116E}"/>
              </a:ext>
            </a:extLst>
          </p:cNvPr>
          <p:cNvSpPr>
            <a:spLocks noGrp="1"/>
          </p:cNvSpPr>
          <p:nvPr>
            <p:ph type="title"/>
          </p:nvPr>
        </p:nvSpPr>
        <p:spPr>
          <a:xfrm>
            <a:off x="329609" y="393405"/>
            <a:ext cx="11024191" cy="1326907"/>
          </a:xfrm>
        </p:spPr>
        <p:txBody>
          <a:bodyPr>
            <a:normAutofit/>
          </a:bodyPr>
          <a:lstStyle/>
          <a:p>
            <a:pPr lvl="0"/>
            <a:r>
              <a:rPr lang="en-US" sz="2800" dirty="0"/>
              <a:t>(e) Prohibition on disclosure of classified information by defendant, relief for defendant when United States opposes disclosure</a:t>
            </a:r>
          </a:p>
        </p:txBody>
      </p:sp>
      <p:sp>
        <p:nvSpPr>
          <p:cNvPr id="3" name="Content Placeholder 2">
            <a:extLst>
              <a:ext uri="{FF2B5EF4-FFF2-40B4-BE49-F238E27FC236}">
                <a16:creationId xmlns:a16="http://schemas.microsoft.com/office/drawing/2014/main" id="{4B6E6A7D-3F53-48ED-B985-3DC726AA315D}"/>
              </a:ext>
            </a:extLst>
          </p:cNvPr>
          <p:cNvSpPr>
            <a:spLocks noGrp="1"/>
          </p:cNvSpPr>
          <p:nvPr>
            <p:ph idx="1"/>
          </p:nvPr>
        </p:nvSpPr>
        <p:spPr>
          <a:xfrm>
            <a:off x="489098" y="2200759"/>
            <a:ext cx="11206716" cy="4019288"/>
          </a:xfrm>
        </p:spPr>
        <p:txBody>
          <a:bodyPr>
            <a:normAutofit/>
          </a:bodyPr>
          <a:lstStyle/>
          <a:p>
            <a:pPr lvl="0"/>
            <a:r>
              <a:rPr lang="en-US" dirty="0"/>
              <a:t>(1) Whenever the court denies a motion by the United States that it issue an order under subsection (c) and the United States files with the court an affidavit of the Attorney General objecting to disclosure of the classified information at issue, </a:t>
            </a:r>
            <a:r>
              <a:rPr lang="en-US" dirty="0">
                <a:highlight>
                  <a:srgbClr val="FFFF00"/>
                </a:highlight>
              </a:rPr>
              <a:t>the court shall order that the defendant not disclose or cause the disclosure of such information.</a:t>
            </a:r>
          </a:p>
        </p:txBody>
      </p:sp>
      <p:sp>
        <p:nvSpPr>
          <p:cNvPr id="4" name="Slide Number Placeholder 3">
            <a:extLst>
              <a:ext uri="{FF2B5EF4-FFF2-40B4-BE49-F238E27FC236}">
                <a16:creationId xmlns:a16="http://schemas.microsoft.com/office/drawing/2014/main" id="{22EF4540-0229-416F-8EF3-05D622920F43}"/>
              </a:ext>
            </a:extLst>
          </p:cNvPr>
          <p:cNvSpPr>
            <a:spLocks noGrp="1"/>
          </p:cNvSpPr>
          <p:nvPr>
            <p:ph type="sldNum" sz="quarter" idx="12"/>
          </p:nvPr>
        </p:nvSpPr>
        <p:spPr/>
        <p:txBody>
          <a:bodyPr/>
          <a:lstStyle/>
          <a:p>
            <a:fld id="{B721D789-411C-4ED0-B3FE-DAF039141DE6}" type="slidenum">
              <a:rPr lang="en-US" altLang="en-US" smtClean="0"/>
              <a:pPr/>
              <a:t>10</a:t>
            </a:fld>
            <a:endParaRPr lang="en-US" altLang="en-US"/>
          </a:p>
        </p:txBody>
      </p:sp>
    </p:spTree>
    <p:extLst>
      <p:ext uri="{BB962C8B-B14F-4D97-AF65-F5344CB8AC3E}">
        <p14:creationId xmlns:p14="http://schemas.microsoft.com/office/powerpoint/2010/main" val="40943923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6E0707-5DB9-4D73-8C2C-5BA3515238CB}"/>
              </a:ext>
            </a:extLst>
          </p:cNvPr>
          <p:cNvSpPr>
            <a:spLocks noGrp="1"/>
          </p:cNvSpPr>
          <p:nvPr>
            <p:ph type="title"/>
          </p:nvPr>
        </p:nvSpPr>
        <p:spPr>
          <a:xfrm>
            <a:off x="838200" y="365125"/>
            <a:ext cx="10515600" cy="673261"/>
          </a:xfrm>
        </p:spPr>
        <p:txBody>
          <a:bodyPr>
            <a:normAutofit fontScale="90000"/>
          </a:bodyPr>
          <a:lstStyle/>
          <a:p>
            <a:r>
              <a:rPr lang="en-US" dirty="0"/>
              <a:t>[Remedies for disallowing information]</a:t>
            </a:r>
          </a:p>
        </p:txBody>
      </p:sp>
      <p:sp>
        <p:nvSpPr>
          <p:cNvPr id="3" name="Content Placeholder 2">
            <a:extLst>
              <a:ext uri="{FF2B5EF4-FFF2-40B4-BE49-F238E27FC236}">
                <a16:creationId xmlns:a16="http://schemas.microsoft.com/office/drawing/2014/main" id="{A8AA6030-F232-4EF6-B0A5-FFD842A18034}"/>
              </a:ext>
            </a:extLst>
          </p:cNvPr>
          <p:cNvSpPr>
            <a:spLocks noGrp="1"/>
          </p:cNvSpPr>
          <p:nvPr>
            <p:ph idx="1"/>
          </p:nvPr>
        </p:nvSpPr>
        <p:spPr>
          <a:xfrm>
            <a:off x="838200" y="1410346"/>
            <a:ext cx="10515600" cy="4766617"/>
          </a:xfrm>
        </p:spPr>
        <p:txBody>
          <a:bodyPr>
            <a:normAutofit lnSpcReduction="10000"/>
          </a:bodyPr>
          <a:lstStyle/>
          <a:p>
            <a:pPr lvl="0"/>
            <a:r>
              <a:rPr lang="en-US" dirty="0"/>
              <a:t>(2) Whenever a defendant is prevented by an order under paragraph (1) from disclosing or causing the disclosure of classified information, the court shall dismiss the indictment or information; except that, when the court determines that the interests of justice would not be served by dismissal of the indictment or information, the court shall order such other action, in lieu of dismissing the indictment or information, as the court determines is appropriate. Such action may include, but need not be limited to—</a:t>
            </a:r>
          </a:p>
          <a:p>
            <a:pPr lvl="0"/>
            <a:r>
              <a:rPr lang="en-US" dirty="0"/>
              <a:t>(A) dismissing specified counts of the indictment or information;</a:t>
            </a:r>
          </a:p>
          <a:p>
            <a:pPr lvl="0"/>
            <a:r>
              <a:rPr lang="en-US" dirty="0"/>
              <a:t>(B) finding against the United States on any issue as to which the excluded classified information relates; or</a:t>
            </a:r>
          </a:p>
          <a:p>
            <a:pPr lvl="0"/>
            <a:r>
              <a:rPr lang="en-US" dirty="0"/>
              <a:t>(C) striking or precluding all or part of the testimony of a witness.… </a:t>
            </a:r>
          </a:p>
        </p:txBody>
      </p:sp>
    </p:spTree>
    <p:extLst>
      <p:ext uri="{BB962C8B-B14F-4D97-AF65-F5344CB8AC3E}">
        <p14:creationId xmlns:p14="http://schemas.microsoft.com/office/powerpoint/2010/main" val="41802656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7725AF-992E-4274-808D-F65E42895D24}"/>
              </a:ext>
            </a:extLst>
          </p:cNvPr>
          <p:cNvSpPr>
            <a:spLocks noGrp="1"/>
          </p:cNvSpPr>
          <p:nvPr>
            <p:ph type="ctrTitle"/>
          </p:nvPr>
        </p:nvSpPr>
        <p:spPr/>
        <p:txBody>
          <a:bodyPr/>
          <a:lstStyle/>
          <a:p>
            <a:r>
              <a:rPr lang="en-US" dirty="0"/>
              <a:t>United States v. Lee</a:t>
            </a:r>
          </a:p>
        </p:txBody>
      </p:sp>
      <p:sp>
        <p:nvSpPr>
          <p:cNvPr id="3" name="Content Placeholder 2">
            <a:extLst>
              <a:ext uri="{FF2B5EF4-FFF2-40B4-BE49-F238E27FC236}">
                <a16:creationId xmlns:a16="http://schemas.microsoft.com/office/drawing/2014/main" id="{8DC760A1-0B3B-4CBF-B3D4-FE8105433CC8}"/>
              </a:ext>
            </a:extLst>
          </p:cNvPr>
          <p:cNvSpPr>
            <a:spLocks noGrp="1"/>
          </p:cNvSpPr>
          <p:nvPr>
            <p:ph type="subTitle" idx="1"/>
          </p:nvPr>
        </p:nvSpPr>
        <p:spPr/>
        <p:txBody>
          <a:bodyPr>
            <a:normAutofit/>
          </a:bodyPr>
          <a:lstStyle/>
          <a:p>
            <a:r>
              <a:rPr lang="en-US" sz="4400" dirty="0"/>
              <a:t>The Constitutionality of the CIPA</a:t>
            </a:r>
          </a:p>
          <a:p>
            <a:pPr lvl="1"/>
            <a:endParaRPr lang="en-US" dirty="0"/>
          </a:p>
        </p:txBody>
      </p:sp>
      <p:sp>
        <p:nvSpPr>
          <p:cNvPr id="4" name="Slide Number Placeholder 3">
            <a:extLst>
              <a:ext uri="{FF2B5EF4-FFF2-40B4-BE49-F238E27FC236}">
                <a16:creationId xmlns:a16="http://schemas.microsoft.com/office/drawing/2014/main" id="{9EA693C8-1625-4768-AD83-3EF5A8E22008}"/>
              </a:ext>
            </a:extLst>
          </p:cNvPr>
          <p:cNvSpPr>
            <a:spLocks noGrp="1"/>
          </p:cNvSpPr>
          <p:nvPr>
            <p:ph type="sldNum" sz="quarter" idx="4"/>
          </p:nvPr>
        </p:nvSpPr>
        <p:spPr bwMode="auto">
          <a:xfrm>
            <a:off x="68580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defPPr>
              <a:defRPr lang="en-US"/>
            </a:defPPr>
            <a:lvl1pPr algn="r" rtl="0" eaLnBrk="1" fontAlgn="base" hangingPunct="1">
              <a:spcBef>
                <a:spcPct val="0"/>
              </a:spcBef>
              <a:spcAft>
                <a:spcPct val="0"/>
              </a:spcAft>
              <a:defRPr sz="1400" kern="1200">
                <a:solidFill>
                  <a:schemeClr val="bg2"/>
                </a:solidFill>
                <a:latin typeface="Tahoma" panose="020B0604030504040204" pitchFamily="34" charset="0"/>
                <a:ea typeface="+mn-ea"/>
                <a:cs typeface="+mn-cs"/>
              </a:defRPr>
            </a:lvl1pPr>
            <a:lvl2pPr marL="457200"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2pPr>
            <a:lvl3pPr marL="914400"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3pPr>
            <a:lvl4pPr marL="1371600"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4pPr>
            <a:lvl5pPr marL="1828800"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5pPr>
            <a:lvl6pPr marL="2286000" algn="l" defTabSz="914400" rtl="0" eaLnBrk="1" latinLnBrk="0" hangingPunct="1">
              <a:defRPr kern="1200">
                <a:solidFill>
                  <a:schemeClr val="tx1"/>
                </a:solidFill>
                <a:latin typeface="Tahoma" panose="020B0604030504040204" pitchFamily="34" charset="0"/>
                <a:ea typeface="+mn-ea"/>
                <a:cs typeface="+mn-cs"/>
              </a:defRPr>
            </a:lvl6pPr>
            <a:lvl7pPr marL="2743200" algn="l" defTabSz="914400" rtl="0" eaLnBrk="1" latinLnBrk="0" hangingPunct="1">
              <a:defRPr kern="1200">
                <a:solidFill>
                  <a:schemeClr val="tx1"/>
                </a:solidFill>
                <a:latin typeface="Tahoma" panose="020B0604030504040204" pitchFamily="34" charset="0"/>
                <a:ea typeface="+mn-ea"/>
                <a:cs typeface="+mn-cs"/>
              </a:defRPr>
            </a:lvl7pPr>
            <a:lvl8pPr marL="3200400" algn="l" defTabSz="914400" rtl="0" eaLnBrk="1" latinLnBrk="0" hangingPunct="1">
              <a:defRPr kern="1200">
                <a:solidFill>
                  <a:schemeClr val="tx1"/>
                </a:solidFill>
                <a:latin typeface="Tahoma" panose="020B0604030504040204" pitchFamily="34" charset="0"/>
                <a:ea typeface="+mn-ea"/>
                <a:cs typeface="+mn-cs"/>
              </a:defRPr>
            </a:lvl8pPr>
            <a:lvl9pPr marL="3657600" algn="l" defTabSz="914400" rtl="0" eaLnBrk="1" latinLnBrk="0" hangingPunct="1">
              <a:defRPr kern="1200">
                <a:solidFill>
                  <a:schemeClr val="tx1"/>
                </a:solidFill>
                <a:latin typeface="Tahoma" panose="020B0604030504040204" pitchFamily="34" charset="0"/>
                <a:ea typeface="+mn-ea"/>
                <a:cs typeface="+mn-cs"/>
              </a:defRPr>
            </a:lvl9pPr>
          </a:lstStyle>
          <a:p>
            <a:fld id="{59C23A97-2A1D-4B25-B2A5-A38809992948}" type="slidenum">
              <a:rPr lang="en-US" altLang="en-US" smtClean="0"/>
              <a:pPr/>
              <a:t>12</a:t>
            </a:fld>
            <a:endParaRPr lang="en-US" altLang="en-US"/>
          </a:p>
        </p:txBody>
      </p:sp>
    </p:spTree>
    <p:extLst>
      <p:ext uri="{BB962C8B-B14F-4D97-AF65-F5344CB8AC3E}">
        <p14:creationId xmlns:p14="http://schemas.microsoft.com/office/powerpoint/2010/main" val="90068624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3B867F-7F31-43D0-B1D9-0383203656F5}"/>
              </a:ext>
            </a:extLst>
          </p:cNvPr>
          <p:cNvSpPr>
            <a:spLocks noGrp="1"/>
          </p:cNvSpPr>
          <p:nvPr>
            <p:ph type="title"/>
          </p:nvPr>
        </p:nvSpPr>
        <p:spPr/>
        <p:txBody>
          <a:bodyPr/>
          <a:lstStyle/>
          <a:p>
            <a:r>
              <a:rPr lang="en-US" dirty="0"/>
              <a:t>Defendant’s Privilege Against Self-Incrimination</a:t>
            </a:r>
          </a:p>
        </p:txBody>
      </p:sp>
      <p:sp>
        <p:nvSpPr>
          <p:cNvPr id="3" name="Content Placeholder 2">
            <a:extLst>
              <a:ext uri="{FF2B5EF4-FFF2-40B4-BE49-F238E27FC236}">
                <a16:creationId xmlns:a16="http://schemas.microsoft.com/office/drawing/2014/main" id="{237782E3-E703-454D-AE3E-272FBC21D42B}"/>
              </a:ext>
            </a:extLst>
          </p:cNvPr>
          <p:cNvSpPr>
            <a:spLocks noGrp="1"/>
          </p:cNvSpPr>
          <p:nvPr>
            <p:ph idx="1"/>
          </p:nvPr>
        </p:nvSpPr>
        <p:spPr>
          <a:xfrm>
            <a:off x="838200" y="1825624"/>
            <a:ext cx="10661542" cy="4530725"/>
          </a:xfrm>
        </p:spPr>
        <p:txBody>
          <a:bodyPr>
            <a:normAutofit/>
          </a:bodyPr>
          <a:lstStyle/>
          <a:p>
            <a:pPr lvl="0"/>
            <a:r>
              <a:rPr lang="en-US" sz="3200" dirty="0"/>
              <a:t>What does the defendant claim violates his privilege against self-Incrimination?</a:t>
            </a:r>
          </a:p>
          <a:p>
            <a:pPr lvl="1"/>
            <a:r>
              <a:rPr lang="en-US" sz="3200" dirty="0"/>
              <a:t>Having to disclose potential testimony ahead of time.</a:t>
            </a:r>
          </a:p>
          <a:p>
            <a:pPr lvl="0"/>
            <a:r>
              <a:rPr lang="en-US" sz="3200" dirty="0"/>
              <a:t>How does defendant argue that this limits his rights?</a:t>
            </a:r>
          </a:p>
          <a:p>
            <a:pPr lvl="1"/>
            <a:r>
              <a:rPr lang="en-US" sz="3200" dirty="0"/>
              <a:t>He cannot stand silent and make strategic decisions on whether to testify.</a:t>
            </a:r>
          </a:p>
          <a:p>
            <a:pPr lvl="1"/>
            <a:r>
              <a:rPr lang="en-US" sz="3200" dirty="0"/>
              <a:t>If he choses to stand silent, the prosecution still knows what evidence he would use.</a:t>
            </a:r>
          </a:p>
        </p:txBody>
      </p:sp>
      <p:sp>
        <p:nvSpPr>
          <p:cNvPr id="4" name="Slide Number Placeholder 3">
            <a:extLst>
              <a:ext uri="{FF2B5EF4-FFF2-40B4-BE49-F238E27FC236}">
                <a16:creationId xmlns:a16="http://schemas.microsoft.com/office/drawing/2014/main" id="{E512A93F-1E22-48C3-B384-C18FF10539C0}"/>
              </a:ext>
            </a:extLst>
          </p:cNvPr>
          <p:cNvSpPr>
            <a:spLocks noGrp="1"/>
          </p:cNvSpPr>
          <p:nvPr>
            <p:ph type="sldNum" sz="quarter" idx="12"/>
          </p:nvPr>
        </p:nvSpPr>
        <p:spPr/>
        <p:txBody>
          <a:bodyPr/>
          <a:lstStyle/>
          <a:p>
            <a:fld id="{B721D789-411C-4ED0-B3FE-DAF039141DE6}" type="slidenum">
              <a:rPr lang="en-US" altLang="en-US" smtClean="0"/>
              <a:pPr/>
              <a:t>13</a:t>
            </a:fld>
            <a:endParaRPr lang="en-US" altLang="en-US"/>
          </a:p>
        </p:txBody>
      </p:sp>
    </p:spTree>
    <p:extLst>
      <p:ext uri="{BB962C8B-B14F-4D97-AF65-F5344CB8AC3E}">
        <p14:creationId xmlns:p14="http://schemas.microsoft.com/office/powerpoint/2010/main" val="69527393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D5BA35-96C7-4AEC-9897-13632FC79D7B}"/>
              </a:ext>
            </a:extLst>
          </p:cNvPr>
          <p:cNvSpPr>
            <a:spLocks noGrp="1"/>
          </p:cNvSpPr>
          <p:nvPr>
            <p:ph type="title"/>
          </p:nvPr>
        </p:nvSpPr>
        <p:spPr>
          <a:xfrm>
            <a:off x="838200" y="365126"/>
            <a:ext cx="10515600" cy="696232"/>
          </a:xfrm>
        </p:spPr>
        <p:txBody>
          <a:bodyPr/>
          <a:lstStyle/>
          <a:p>
            <a:pPr lvl="0"/>
            <a:r>
              <a:rPr lang="en-US" dirty="0"/>
              <a:t>Did the court accept this argument?</a:t>
            </a:r>
          </a:p>
        </p:txBody>
      </p:sp>
      <p:sp>
        <p:nvSpPr>
          <p:cNvPr id="3" name="Content Placeholder 2">
            <a:extLst>
              <a:ext uri="{FF2B5EF4-FFF2-40B4-BE49-F238E27FC236}">
                <a16:creationId xmlns:a16="http://schemas.microsoft.com/office/drawing/2014/main" id="{69305F95-AACA-4F8E-A6FB-BCE98D5CA14B}"/>
              </a:ext>
            </a:extLst>
          </p:cNvPr>
          <p:cNvSpPr>
            <a:spLocks noGrp="1"/>
          </p:cNvSpPr>
          <p:nvPr>
            <p:ph idx="1"/>
          </p:nvPr>
        </p:nvSpPr>
        <p:spPr>
          <a:xfrm>
            <a:off x="418453" y="1306286"/>
            <a:ext cx="11205275" cy="5186588"/>
          </a:xfrm>
        </p:spPr>
        <p:txBody>
          <a:bodyPr>
            <a:normAutofit lnSpcReduction="10000"/>
          </a:bodyPr>
          <a:lstStyle/>
          <a:p>
            <a:pPr lvl="0"/>
            <a:r>
              <a:rPr lang="en-US" dirty="0"/>
              <a:t>“CIPA does not require that a defendant specify whether or not he will testify or what he will testify about. Instead, CIPA requires “merely a general disclosure as to what classified information the defense expects to use at trial, regardless of the witness or the document through which that information is to be revealed.””</a:t>
            </a:r>
          </a:p>
          <a:p>
            <a:r>
              <a:rPr lang="en-US" dirty="0"/>
              <a:t>What if the evidence will only come out through the defendant’s testimony?</a:t>
            </a:r>
          </a:p>
          <a:p>
            <a:pPr lvl="0"/>
            <a:r>
              <a:rPr lang="en-US" dirty="0"/>
              <a:t>What are examples of other forms of pre-testimony disclosures?</a:t>
            </a:r>
          </a:p>
          <a:p>
            <a:r>
              <a:rPr lang="en-US" dirty="0"/>
              <a:t>alibi defense; insanity defense; public authority defense; medical and scientific tests, and tangible objects and certain documents.</a:t>
            </a:r>
          </a:p>
          <a:p>
            <a:r>
              <a:rPr lang="en-US" dirty="0"/>
              <a:t>How could you distinguish these?</a:t>
            </a:r>
          </a:p>
          <a:p>
            <a:r>
              <a:rPr lang="en-US" dirty="0"/>
              <a:t>None requires direct testimony to claim.</a:t>
            </a:r>
          </a:p>
        </p:txBody>
      </p:sp>
    </p:spTree>
    <p:extLst>
      <p:ext uri="{BB962C8B-B14F-4D97-AF65-F5344CB8AC3E}">
        <p14:creationId xmlns:p14="http://schemas.microsoft.com/office/powerpoint/2010/main" val="31989462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5B0151-F669-440D-A658-C8AC6CBB6402}"/>
              </a:ext>
            </a:extLst>
          </p:cNvPr>
          <p:cNvSpPr>
            <a:spLocks noGrp="1"/>
          </p:cNvSpPr>
          <p:nvPr>
            <p:ph type="title"/>
          </p:nvPr>
        </p:nvSpPr>
        <p:spPr>
          <a:xfrm>
            <a:off x="838200" y="365126"/>
            <a:ext cx="10515600" cy="781750"/>
          </a:xfrm>
        </p:spPr>
        <p:txBody>
          <a:bodyPr/>
          <a:lstStyle/>
          <a:p>
            <a:r>
              <a:rPr lang="en-US" dirty="0"/>
              <a:t>What about Fairness?</a:t>
            </a:r>
          </a:p>
        </p:txBody>
      </p:sp>
      <p:sp>
        <p:nvSpPr>
          <p:cNvPr id="3" name="Content Placeholder 2">
            <a:extLst>
              <a:ext uri="{FF2B5EF4-FFF2-40B4-BE49-F238E27FC236}">
                <a16:creationId xmlns:a16="http://schemas.microsoft.com/office/drawing/2014/main" id="{5F3B7CFC-8CCF-485D-861C-17405B7331B2}"/>
              </a:ext>
            </a:extLst>
          </p:cNvPr>
          <p:cNvSpPr>
            <a:spLocks noGrp="1"/>
          </p:cNvSpPr>
          <p:nvPr>
            <p:ph idx="1"/>
          </p:nvPr>
        </p:nvSpPr>
        <p:spPr>
          <a:xfrm>
            <a:off x="573437" y="1348353"/>
            <a:ext cx="10780363" cy="4828610"/>
          </a:xfrm>
        </p:spPr>
        <p:txBody>
          <a:bodyPr>
            <a:normAutofit/>
          </a:bodyPr>
          <a:lstStyle/>
          <a:p>
            <a:r>
              <a:rPr lang="en-US" dirty="0"/>
              <a:t>[Is there a constitutional right to fairness?]</a:t>
            </a:r>
          </a:p>
          <a:p>
            <a:r>
              <a:rPr lang="en-US" dirty="0"/>
              <a:t>Defendant also argues that the burdens placed upon him by CIPA unconstitutionally violate his Fifth Amendment rights in that they do not advance any interests related to the fairness and accuracy of the criminal trial.</a:t>
            </a:r>
          </a:p>
          <a:p>
            <a:r>
              <a:rPr lang="en-US" dirty="0"/>
              <a:t>However, Defendant’s argument is unconvincing. CIPA is designed to “assure the fairness and reliability of the criminal trial” while permitting the government to “ascertain the potential damage to national security of proceeding with a given prosecution before trial.” …</a:t>
            </a:r>
            <a:r>
              <a:rPr lang="en-US" dirty="0">
                <a:highlight>
                  <a:srgbClr val="FFFF00"/>
                </a:highlight>
              </a:rPr>
              <a:t>As the Supreme Court has noted, “it is obvious and unarguable that no governmental interest is more compelling than the security of the Nation.</a:t>
            </a:r>
          </a:p>
        </p:txBody>
      </p:sp>
    </p:spTree>
    <p:extLst>
      <p:ext uri="{BB962C8B-B14F-4D97-AF65-F5344CB8AC3E}">
        <p14:creationId xmlns:p14="http://schemas.microsoft.com/office/powerpoint/2010/main" val="146716935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D7B813-027F-407F-AD4A-8B8621803ABF}"/>
              </a:ext>
            </a:extLst>
          </p:cNvPr>
          <p:cNvSpPr>
            <a:spLocks noGrp="1"/>
          </p:cNvSpPr>
          <p:nvPr>
            <p:ph type="title"/>
          </p:nvPr>
        </p:nvSpPr>
        <p:spPr/>
        <p:txBody>
          <a:bodyPr>
            <a:normAutofit fontScale="90000"/>
          </a:bodyPr>
          <a:lstStyle/>
          <a:p>
            <a:pPr lvl="0"/>
            <a:r>
              <a:rPr lang="en-US" dirty="0"/>
              <a:t>What does defendant have to do if he wants to cross-examine a witness on classified information?</a:t>
            </a:r>
          </a:p>
        </p:txBody>
      </p:sp>
      <p:sp>
        <p:nvSpPr>
          <p:cNvPr id="3" name="Content Placeholder 2">
            <a:extLst>
              <a:ext uri="{FF2B5EF4-FFF2-40B4-BE49-F238E27FC236}">
                <a16:creationId xmlns:a16="http://schemas.microsoft.com/office/drawing/2014/main" id="{BB490207-56DF-4C12-A922-FB65C7CB0F0F}"/>
              </a:ext>
            </a:extLst>
          </p:cNvPr>
          <p:cNvSpPr>
            <a:spLocks noGrp="1"/>
          </p:cNvSpPr>
          <p:nvPr>
            <p:ph idx="1"/>
          </p:nvPr>
        </p:nvSpPr>
        <p:spPr>
          <a:xfrm>
            <a:off x="838200" y="1690688"/>
            <a:ext cx="10515600" cy="4486275"/>
          </a:xfrm>
        </p:spPr>
        <p:txBody>
          <a:bodyPr>
            <a:normAutofit/>
          </a:bodyPr>
          <a:lstStyle/>
          <a:p>
            <a:pPr lvl="0"/>
            <a:r>
              <a:rPr lang="en-US" dirty="0"/>
              <a:t>Defendant Lee next argues that §5 and §6 of CIPA violate his Sixth Amendment right to confront and cross-examine government witnesses by forcing him to notify the government pretrial (and explain the significance) of all the classified information he reasonably expects to elicit from prosecution witnesses on cross-examination and all such information that will be contained in defense counsel’s questions to those witnesses.</a:t>
            </a:r>
          </a:p>
          <a:p>
            <a:pPr lvl="0"/>
            <a:r>
              <a:rPr lang="en-US" dirty="0"/>
              <a:t>Because the only cited tactical disadvantage that may accrue, minimization of surprise, is slight, defendant has failed to demonstrate that the requirements under CIPA render his opportunity for cross-examination ineffective.</a:t>
            </a:r>
          </a:p>
        </p:txBody>
      </p:sp>
      <p:sp>
        <p:nvSpPr>
          <p:cNvPr id="4" name="Slide Number Placeholder 3">
            <a:extLst>
              <a:ext uri="{FF2B5EF4-FFF2-40B4-BE49-F238E27FC236}">
                <a16:creationId xmlns:a16="http://schemas.microsoft.com/office/drawing/2014/main" id="{DC07D3D4-E60E-466C-9943-DD0E7BE5E72D}"/>
              </a:ext>
            </a:extLst>
          </p:cNvPr>
          <p:cNvSpPr>
            <a:spLocks noGrp="1"/>
          </p:cNvSpPr>
          <p:nvPr>
            <p:ph type="sldNum" sz="quarter" idx="12"/>
          </p:nvPr>
        </p:nvSpPr>
        <p:spPr/>
        <p:txBody>
          <a:bodyPr/>
          <a:lstStyle/>
          <a:p>
            <a:fld id="{B721D789-411C-4ED0-B3FE-DAF039141DE6}" type="slidenum">
              <a:rPr lang="en-US" altLang="en-US" smtClean="0"/>
              <a:pPr/>
              <a:t>16</a:t>
            </a:fld>
            <a:endParaRPr lang="en-US" altLang="en-US"/>
          </a:p>
        </p:txBody>
      </p:sp>
    </p:spTree>
    <p:extLst>
      <p:ext uri="{BB962C8B-B14F-4D97-AF65-F5344CB8AC3E}">
        <p14:creationId xmlns:p14="http://schemas.microsoft.com/office/powerpoint/2010/main" val="349177081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E29FD8-B726-45ED-BE82-DB61F4296F6D}"/>
              </a:ext>
            </a:extLst>
          </p:cNvPr>
          <p:cNvSpPr>
            <a:spLocks noGrp="1"/>
          </p:cNvSpPr>
          <p:nvPr>
            <p:ph type="title"/>
          </p:nvPr>
        </p:nvSpPr>
        <p:spPr/>
        <p:txBody>
          <a:bodyPr>
            <a:normAutofit/>
          </a:bodyPr>
          <a:lstStyle/>
          <a:p>
            <a:pPr lvl="0"/>
            <a:r>
              <a:rPr lang="en-US" dirty="0"/>
              <a:t>Defendant’s Due Process Claim</a:t>
            </a:r>
          </a:p>
        </p:txBody>
      </p:sp>
      <p:sp>
        <p:nvSpPr>
          <p:cNvPr id="3" name="Content Placeholder 2">
            <a:extLst>
              <a:ext uri="{FF2B5EF4-FFF2-40B4-BE49-F238E27FC236}">
                <a16:creationId xmlns:a16="http://schemas.microsoft.com/office/drawing/2014/main" id="{10774924-B1B6-46F1-980D-71BB39BDF8E0}"/>
              </a:ext>
            </a:extLst>
          </p:cNvPr>
          <p:cNvSpPr>
            <a:spLocks noGrp="1"/>
          </p:cNvSpPr>
          <p:nvPr>
            <p:ph idx="1"/>
          </p:nvPr>
        </p:nvSpPr>
        <p:spPr>
          <a:xfrm>
            <a:off x="838200" y="1502229"/>
            <a:ext cx="10515600" cy="4674734"/>
          </a:xfrm>
        </p:spPr>
        <p:txBody>
          <a:bodyPr>
            <a:normAutofit lnSpcReduction="10000"/>
          </a:bodyPr>
          <a:lstStyle/>
          <a:p>
            <a:pPr lvl="0"/>
            <a:r>
              <a:rPr lang="en-US" dirty="0"/>
              <a:t>Defendant claims that the burden of CIPA is one-sided. What are burdens on the government?</a:t>
            </a:r>
          </a:p>
          <a:p>
            <a:pPr lvl="0"/>
            <a:r>
              <a:rPr lang="en-US" dirty="0"/>
              <a:t>Specifically, the government must provide the defense with any portions of any material it may use to establish the ‘‘national defense’’ element of any charges against Lee. Fourth, under §6(f), the government is required to provide notice of any evidence it will use to rebut classified information that the court permits the defense to use at trial. Finally, in addition to the discovery obligations under §6 of CIPA, the government must also comply with the Federal Rules of Criminal Procedure and Brady v. Maryland, 373 U.S. 83 (1963).</a:t>
            </a:r>
          </a:p>
          <a:p>
            <a:pPr lvl="0"/>
            <a:r>
              <a:rPr lang="en-US" dirty="0">
                <a:highlight>
                  <a:srgbClr val="FFFF00"/>
                </a:highlight>
              </a:rPr>
              <a:t>[Is complying with the rules of criminal procedure really a balancing burden on the defense?]</a:t>
            </a:r>
          </a:p>
        </p:txBody>
      </p:sp>
      <p:sp>
        <p:nvSpPr>
          <p:cNvPr id="4" name="Slide Number Placeholder 3">
            <a:extLst>
              <a:ext uri="{FF2B5EF4-FFF2-40B4-BE49-F238E27FC236}">
                <a16:creationId xmlns:a16="http://schemas.microsoft.com/office/drawing/2014/main" id="{77AC86BF-82FD-481A-A078-D09F70A16447}"/>
              </a:ext>
            </a:extLst>
          </p:cNvPr>
          <p:cNvSpPr>
            <a:spLocks noGrp="1"/>
          </p:cNvSpPr>
          <p:nvPr>
            <p:ph type="sldNum" sz="quarter" idx="12"/>
          </p:nvPr>
        </p:nvSpPr>
        <p:spPr/>
        <p:txBody>
          <a:bodyPr/>
          <a:lstStyle/>
          <a:p>
            <a:fld id="{B721D789-411C-4ED0-B3FE-DAF039141DE6}" type="slidenum">
              <a:rPr lang="en-US" altLang="en-US" smtClean="0"/>
              <a:pPr/>
              <a:t>17</a:t>
            </a:fld>
            <a:endParaRPr lang="en-US" altLang="en-US"/>
          </a:p>
        </p:txBody>
      </p:sp>
    </p:spTree>
    <p:extLst>
      <p:ext uri="{BB962C8B-B14F-4D97-AF65-F5344CB8AC3E}">
        <p14:creationId xmlns:p14="http://schemas.microsoft.com/office/powerpoint/2010/main" val="152818882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9A0EFE-EFDC-4C79-9D7C-8F789666C261}"/>
              </a:ext>
            </a:extLst>
          </p:cNvPr>
          <p:cNvSpPr>
            <a:spLocks noGrp="1"/>
          </p:cNvSpPr>
          <p:nvPr>
            <p:ph type="title"/>
          </p:nvPr>
        </p:nvSpPr>
        <p:spPr/>
        <p:txBody>
          <a:bodyPr>
            <a:normAutofit fontScale="90000"/>
          </a:bodyPr>
          <a:lstStyle/>
          <a:p>
            <a:r>
              <a:rPr lang="en-US" dirty="0"/>
              <a:t>What does the AG have to consider before starting a prosecution that involves classified information?</a:t>
            </a:r>
          </a:p>
        </p:txBody>
      </p:sp>
      <p:sp>
        <p:nvSpPr>
          <p:cNvPr id="3" name="Content Placeholder 2">
            <a:extLst>
              <a:ext uri="{FF2B5EF4-FFF2-40B4-BE49-F238E27FC236}">
                <a16:creationId xmlns:a16="http://schemas.microsoft.com/office/drawing/2014/main" id="{4E7AE2D9-6096-4F4D-99A5-F798221871F3}"/>
              </a:ext>
            </a:extLst>
          </p:cNvPr>
          <p:cNvSpPr>
            <a:spLocks noGrp="1"/>
          </p:cNvSpPr>
          <p:nvPr>
            <p:ph idx="1"/>
          </p:nvPr>
        </p:nvSpPr>
        <p:spPr/>
        <p:txBody>
          <a:bodyPr/>
          <a:lstStyle/>
          <a:p>
            <a:pPr lvl="0"/>
            <a:r>
              <a:rPr lang="en-US" dirty="0"/>
              <a:t>Consequently, the Attorney General has instructed federal prosecutors, in deciding whether to prosecute, to weigh </a:t>
            </a:r>
          </a:p>
          <a:p>
            <a:pPr lvl="0"/>
            <a:r>
              <a:rPr lang="en-US" dirty="0"/>
              <a:t>(a) the likelihood of such exposure, </a:t>
            </a:r>
          </a:p>
          <a:p>
            <a:pPr lvl="0"/>
            <a:r>
              <a:rPr lang="en-US" dirty="0"/>
              <a:t>(b) the resulting damage to national security, </a:t>
            </a:r>
          </a:p>
          <a:p>
            <a:pPr lvl="0"/>
            <a:r>
              <a:rPr lang="en-US" dirty="0"/>
              <a:t>(c) the likelihood of success if the case is brought, and </a:t>
            </a:r>
          </a:p>
          <a:p>
            <a:pPr lvl="0"/>
            <a:r>
              <a:rPr lang="en-US" dirty="0"/>
              <a:t>(d) the nature and importance of other federal interests that prosecution would promote.</a:t>
            </a:r>
          </a:p>
        </p:txBody>
      </p:sp>
      <p:sp>
        <p:nvSpPr>
          <p:cNvPr id="4" name="Slide Number Placeholder 3">
            <a:extLst>
              <a:ext uri="{FF2B5EF4-FFF2-40B4-BE49-F238E27FC236}">
                <a16:creationId xmlns:a16="http://schemas.microsoft.com/office/drawing/2014/main" id="{3E7AABBB-616B-490D-A56E-6294DDA5ADFD}"/>
              </a:ext>
            </a:extLst>
          </p:cNvPr>
          <p:cNvSpPr>
            <a:spLocks noGrp="1"/>
          </p:cNvSpPr>
          <p:nvPr>
            <p:ph type="sldNum" sz="quarter" idx="12"/>
          </p:nvPr>
        </p:nvSpPr>
        <p:spPr/>
        <p:txBody>
          <a:bodyPr/>
          <a:lstStyle/>
          <a:p>
            <a:fld id="{B721D789-411C-4ED0-B3FE-DAF039141DE6}" type="slidenum">
              <a:rPr lang="en-US" altLang="en-US" smtClean="0"/>
              <a:pPr/>
              <a:t>18</a:t>
            </a:fld>
            <a:endParaRPr lang="en-US" altLang="en-US"/>
          </a:p>
        </p:txBody>
      </p:sp>
    </p:spTree>
    <p:extLst>
      <p:ext uri="{BB962C8B-B14F-4D97-AF65-F5344CB8AC3E}">
        <p14:creationId xmlns:p14="http://schemas.microsoft.com/office/powerpoint/2010/main" val="191771140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CFB2AE-CF48-404B-A2C6-A79B3BA452EE}"/>
              </a:ext>
            </a:extLst>
          </p:cNvPr>
          <p:cNvSpPr>
            <a:spLocks noGrp="1"/>
          </p:cNvSpPr>
          <p:nvPr>
            <p:ph type="title"/>
          </p:nvPr>
        </p:nvSpPr>
        <p:spPr/>
        <p:txBody>
          <a:bodyPr/>
          <a:lstStyle/>
          <a:p>
            <a:r>
              <a:rPr lang="en-US" dirty="0"/>
              <a:t>Can the Court look Behind the Classification of the Evidence?</a:t>
            </a:r>
          </a:p>
        </p:txBody>
      </p:sp>
      <p:sp>
        <p:nvSpPr>
          <p:cNvPr id="3" name="Content Placeholder 2">
            <a:extLst>
              <a:ext uri="{FF2B5EF4-FFF2-40B4-BE49-F238E27FC236}">
                <a16:creationId xmlns:a16="http://schemas.microsoft.com/office/drawing/2014/main" id="{B1A58F6B-DBA1-43A0-9870-4C194F585D4B}"/>
              </a:ext>
            </a:extLst>
          </p:cNvPr>
          <p:cNvSpPr>
            <a:spLocks noGrp="1"/>
          </p:cNvSpPr>
          <p:nvPr>
            <p:ph idx="1"/>
          </p:nvPr>
        </p:nvSpPr>
        <p:spPr/>
        <p:txBody>
          <a:bodyPr>
            <a:normAutofit/>
          </a:bodyPr>
          <a:lstStyle/>
          <a:p>
            <a:r>
              <a:rPr lang="en-US" sz="4400" dirty="0"/>
              <a:t>While there are situations under access statutes to government information that allow the court to look behind the classification claims, CIPA presumes that the information is legitimately classified.</a:t>
            </a:r>
          </a:p>
        </p:txBody>
      </p:sp>
    </p:spTree>
    <p:extLst>
      <p:ext uri="{BB962C8B-B14F-4D97-AF65-F5344CB8AC3E}">
        <p14:creationId xmlns:p14="http://schemas.microsoft.com/office/powerpoint/2010/main" val="29436439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FC77B38-FD9C-46FE-B007-36E600B74D29}"/>
              </a:ext>
            </a:extLst>
          </p:cNvPr>
          <p:cNvSpPr>
            <a:spLocks noGrp="1"/>
          </p:cNvSpPr>
          <p:nvPr>
            <p:ph type="title"/>
          </p:nvPr>
        </p:nvSpPr>
        <p:spPr>
          <a:xfrm>
            <a:off x="838200" y="365125"/>
            <a:ext cx="10515600" cy="874739"/>
          </a:xfrm>
        </p:spPr>
        <p:txBody>
          <a:bodyPr/>
          <a:lstStyle/>
          <a:p>
            <a:r>
              <a:rPr lang="en-US" dirty="0"/>
              <a:t>Classified Information Procedures Act</a:t>
            </a:r>
          </a:p>
        </p:txBody>
      </p:sp>
      <p:sp>
        <p:nvSpPr>
          <p:cNvPr id="5" name="Subtitle 4">
            <a:extLst>
              <a:ext uri="{FF2B5EF4-FFF2-40B4-BE49-F238E27FC236}">
                <a16:creationId xmlns:a16="http://schemas.microsoft.com/office/drawing/2014/main" id="{F936E754-A6F8-4333-8CFE-F017E314B777}"/>
              </a:ext>
            </a:extLst>
          </p:cNvPr>
          <p:cNvSpPr>
            <a:spLocks noGrp="1"/>
          </p:cNvSpPr>
          <p:nvPr>
            <p:ph idx="1"/>
          </p:nvPr>
        </p:nvSpPr>
        <p:spPr>
          <a:xfrm>
            <a:off x="838200" y="1239864"/>
            <a:ext cx="10515600" cy="4937099"/>
          </a:xfrm>
        </p:spPr>
        <p:txBody>
          <a:bodyPr>
            <a:normAutofit fontScale="92500"/>
          </a:bodyPr>
          <a:lstStyle/>
          <a:p>
            <a:r>
              <a:rPr lang="en-US" dirty="0"/>
              <a:t>Key – This does not create a right for the defendant to have access to classified information. </a:t>
            </a:r>
          </a:p>
          <a:p>
            <a:r>
              <a:rPr lang="en-US" dirty="0"/>
              <a:t>It only establishes the rules governing the use of the classified information in court.</a:t>
            </a:r>
          </a:p>
          <a:p>
            <a:r>
              <a:rPr lang="en-US" dirty="0"/>
              <a:t>Access to the information is governed by </a:t>
            </a:r>
            <a:r>
              <a:rPr lang="en-US" i="1" dirty="0"/>
              <a:t>Brady</a:t>
            </a:r>
            <a:r>
              <a:rPr lang="en-US" dirty="0"/>
              <a:t> and the government’s willingness to turn over the information.</a:t>
            </a:r>
          </a:p>
          <a:p>
            <a:r>
              <a:rPr lang="en-US" dirty="0"/>
              <a:t>We previously discussed the government’s option to withhold the evidence, with the consequence that in criminal cases the charges based on the evidence, or the entire case, would be dismissed.</a:t>
            </a:r>
          </a:p>
          <a:p>
            <a:r>
              <a:rPr lang="en-US" dirty="0"/>
              <a:t>In civil cases against the government, where the plaintiff has the burden of going forward, the plaintiff’s case will be dismissed if it depends on classified information that the government will not release.</a:t>
            </a:r>
          </a:p>
        </p:txBody>
      </p:sp>
    </p:spTree>
    <p:extLst>
      <p:ext uri="{BB962C8B-B14F-4D97-AF65-F5344CB8AC3E}">
        <p14:creationId xmlns:p14="http://schemas.microsoft.com/office/powerpoint/2010/main" val="372269302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FB12A9-34CC-4B3C-883E-77A24794E8F4}"/>
              </a:ext>
            </a:extLst>
          </p:cNvPr>
          <p:cNvSpPr>
            <a:spLocks noGrp="1"/>
          </p:cNvSpPr>
          <p:nvPr>
            <p:ph type="title"/>
          </p:nvPr>
        </p:nvSpPr>
        <p:spPr/>
        <p:txBody>
          <a:bodyPr/>
          <a:lstStyle/>
          <a:p>
            <a:r>
              <a:rPr lang="en-US" dirty="0"/>
              <a:t>Graymail</a:t>
            </a:r>
          </a:p>
        </p:txBody>
      </p:sp>
      <p:sp>
        <p:nvSpPr>
          <p:cNvPr id="3" name="Content Placeholder 2">
            <a:extLst>
              <a:ext uri="{FF2B5EF4-FFF2-40B4-BE49-F238E27FC236}">
                <a16:creationId xmlns:a16="http://schemas.microsoft.com/office/drawing/2014/main" id="{5D959C16-BDEE-473A-93EA-3E04A4F41735}"/>
              </a:ext>
            </a:extLst>
          </p:cNvPr>
          <p:cNvSpPr>
            <a:spLocks noGrp="1"/>
          </p:cNvSpPr>
          <p:nvPr>
            <p:ph idx="1"/>
          </p:nvPr>
        </p:nvSpPr>
        <p:spPr/>
        <p:txBody>
          <a:bodyPr>
            <a:normAutofit/>
          </a:bodyPr>
          <a:lstStyle/>
          <a:p>
            <a:r>
              <a:rPr lang="en-US" dirty="0"/>
              <a:t>Why does lack of access to information usually hurt the party with the burden of proof?</a:t>
            </a:r>
          </a:p>
          <a:p>
            <a:pPr lvl="0"/>
            <a:r>
              <a:rPr lang="en-US" dirty="0"/>
              <a:t>If you sue the government, say for negligence under the Tort Claims Act for a plane crash, how can the government use the claim of secrets to thwart your case?</a:t>
            </a:r>
          </a:p>
          <a:p>
            <a:pPr lvl="0"/>
            <a:r>
              <a:rPr lang="en-US" dirty="0"/>
              <a:t>Remember the problem of getting standing in surveillance cases because the government classifies the data so the plaintiffs cannot show a personalized injury?</a:t>
            </a:r>
          </a:p>
          <a:p>
            <a:pPr lvl="0"/>
            <a:r>
              <a:rPr lang="en-US" dirty="0"/>
              <a:t>How can a defendant use demands for classified evidence be used to halt a prosecution?</a:t>
            </a:r>
          </a:p>
          <a:p>
            <a:endParaRPr lang="en-US" dirty="0"/>
          </a:p>
        </p:txBody>
      </p:sp>
      <p:sp>
        <p:nvSpPr>
          <p:cNvPr id="4" name="Slide Number Placeholder 3">
            <a:extLst>
              <a:ext uri="{FF2B5EF4-FFF2-40B4-BE49-F238E27FC236}">
                <a16:creationId xmlns:a16="http://schemas.microsoft.com/office/drawing/2014/main" id="{BBFE014A-2260-47AF-8B64-476644AB4BC9}"/>
              </a:ext>
            </a:extLst>
          </p:cNvPr>
          <p:cNvSpPr>
            <a:spLocks noGrp="1"/>
          </p:cNvSpPr>
          <p:nvPr>
            <p:ph type="sldNum" sz="quarter" idx="12"/>
          </p:nvPr>
        </p:nvSpPr>
        <p:spPr/>
        <p:txBody>
          <a:bodyPr/>
          <a:lstStyle/>
          <a:p>
            <a:fld id="{B721D789-411C-4ED0-B3FE-DAF039141DE6}" type="slidenum">
              <a:rPr lang="en-US" altLang="en-US" smtClean="0"/>
              <a:pPr/>
              <a:t>20</a:t>
            </a:fld>
            <a:endParaRPr lang="en-US" altLang="en-US"/>
          </a:p>
        </p:txBody>
      </p:sp>
    </p:spTree>
    <p:extLst>
      <p:ext uri="{BB962C8B-B14F-4D97-AF65-F5344CB8AC3E}">
        <p14:creationId xmlns:p14="http://schemas.microsoft.com/office/powerpoint/2010/main" val="293107572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94EE81-E36B-461F-A83B-4FFA53452183}"/>
              </a:ext>
            </a:extLst>
          </p:cNvPr>
          <p:cNvSpPr>
            <a:spLocks noGrp="1"/>
          </p:cNvSpPr>
          <p:nvPr>
            <p:ph type="title"/>
          </p:nvPr>
        </p:nvSpPr>
        <p:spPr/>
        <p:txBody>
          <a:bodyPr/>
          <a:lstStyle/>
          <a:p>
            <a:r>
              <a:rPr lang="en-US" dirty="0"/>
              <a:t>Defendant’s Discovery in Criminal Cases</a:t>
            </a:r>
          </a:p>
        </p:txBody>
      </p:sp>
      <p:sp>
        <p:nvSpPr>
          <p:cNvPr id="3" name="Content Placeholder 2">
            <a:extLst>
              <a:ext uri="{FF2B5EF4-FFF2-40B4-BE49-F238E27FC236}">
                <a16:creationId xmlns:a16="http://schemas.microsoft.com/office/drawing/2014/main" id="{14C6F13C-8854-4FEE-BF02-9BDA0A07B94D}"/>
              </a:ext>
            </a:extLst>
          </p:cNvPr>
          <p:cNvSpPr>
            <a:spLocks noGrp="1"/>
          </p:cNvSpPr>
          <p:nvPr>
            <p:ph idx="1"/>
          </p:nvPr>
        </p:nvSpPr>
        <p:spPr/>
        <p:txBody>
          <a:bodyPr>
            <a:normAutofit fontScale="92500" lnSpcReduction="10000"/>
          </a:bodyPr>
          <a:lstStyle/>
          <a:p>
            <a:pPr lvl="0"/>
            <a:r>
              <a:rPr lang="en-US" dirty="0"/>
              <a:t>What does Brady require the prosecution to provide the defense?</a:t>
            </a:r>
          </a:p>
          <a:p>
            <a:pPr lvl="1"/>
            <a:r>
              <a:rPr lang="en-US" dirty="0"/>
              <a:t>evidence that is favorable to the defendant and ‘‘is material either to guilt or to punishment.’’</a:t>
            </a:r>
          </a:p>
          <a:p>
            <a:pPr lvl="0"/>
            <a:r>
              <a:rPr lang="en-US" dirty="0"/>
              <a:t>What does the Jencks Act require as regards witnesses?</a:t>
            </a:r>
          </a:p>
          <a:p>
            <a:pPr lvl="1"/>
            <a:r>
              <a:rPr lang="en-US" dirty="0"/>
              <a:t>You have to produce their statements.</a:t>
            </a:r>
          </a:p>
          <a:p>
            <a:pPr lvl="0"/>
            <a:r>
              <a:rPr lang="en-US" dirty="0"/>
              <a:t>Federal Rule of Criminal Procedure 16(a)(1)(A)-(B) permits criminal defendants to discover their own statements, as well as documents and tangible objects in the possession, custody, or control of the government that are material to the defendant’s defense; are intended for use by government as evidence; or were obtained from or belong to the defendant.</a:t>
            </a:r>
          </a:p>
          <a:p>
            <a:pPr lvl="0"/>
            <a:r>
              <a:rPr lang="en-US" dirty="0"/>
              <a:t>These apply to the prosecution. </a:t>
            </a:r>
          </a:p>
        </p:txBody>
      </p:sp>
      <p:sp>
        <p:nvSpPr>
          <p:cNvPr id="4" name="Slide Number Placeholder 3">
            <a:extLst>
              <a:ext uri="{FF2B5EF4-FFF2-40B4-BE49-F238E27FC236}">
                <a16:creationId xmlns:a16="http://schemas.microsoft.com/office/drawing/2014/main" id="{52FB9B15-8453-4CA3-B3CE-0F40724904DE}"/>
              </a:ext>
            </a:extLst>
          </p:cNvPr>
          <p:cNvSpPr>
            <a:spLocks noGrp="1"/>
          </p:cNvSpPr>
          <p:nvPr>
            <p:ph type="sldNum" sz="quarter" idx="12"/>
          </p:nvPr>
        </p:nvSpPr>
        <p:spPr/>
        <p:txBody>
          <a:bodyPr/>
          <a:lstStyle/>
          <a:p>
            <a:fld id="{B721D789-411C-4ED0-B3FE-DAF039141DE6}" type="slidenum">
              <a:rPr lang="en-US" altLang="en-US" smtClean="0"/>
              <a:pPr/>
              <a:t>21</a:t>
            </a:fld>
            <a:endParaRPr lang="en-US" altLang="en-US"/>
          </a:p>
        </p:txBody>
      </p:sp>
    </p:spTree>
    <p:extLst>
      <p:ext uri="{BB962C8B-B14F-4D97-AF65-F5344CB8AC3E}">
        <p14:creationId xmlns:p14="http://schemas.microsoft.com/office/powerpoint/2010/main" val="43498980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B457B1-D850-477C-A4FC-1B96E117157F}"/>
              </a:ext>
            </a:extLst>
          </p:cNvPr>
          <p:cNvSpPr>
            <a:spLocks noGrp="1"/>
          </p:cNvSpPr>
          <p:nvPr>
            <p:ph type="title"/>
          </p:nvPr>
        </p:nvSpPr>
        <p:spPr/>
        <p:txBody>
          <a:bodyPr/>
          <a:lstStyle/>
          <a:p>
            <a:pPr lvl="0"/>
            <a:r>
              <a:rPr lang="en-US" dirty="0"/>
              <a:t>What is the duty of intelligence agencies?</a:t>
            </a:r>
          </a:p>
        </p:txBody>
      </p:sp>
      <p:sp>
        <p:nvSpPr>
          <p:cNvPr id="3" name="Content Placeholder 2">
            <a:extLst>
              <a:ext uri="{FF2B5EF4-FFF2-40B4-BE49-F238E27FC236}">
                <a16:creationId xmlns:a16="http://schemas.microsoft.com/office/drawing/2014/main" id="{2EC60D60-95FB-4F80-9921-47F4F6ED1728}"/>
              </a:ext>
            </a:extLst>
          </p:cNvPr>
          <p:cNvSpPr>
            <a:spLocks noGrp="1"/>
          </p:cNvSpPr>
          <p:nvPr>
            <p:ph idx="1"/>
          </p:nvPr>
        </p:nvSpPr>
        <p:spPr/>
        <p:txBody>
          <a:bodyPr>
            <a:normAutofit/>
          </a:bodyPr>
          <a:lstStyle/>
          <a:p>
            <a:pPr lvl="0"/>
            <a:r>
              <a:rPr lang="en-US" dirty="0"/>
              <a:t>What is the test?</a:t>
            </a:r>
          </a:p>
          <a:p>
            <a:pPr lvl="1"/>
            <a:r>
              <a:rPr lang="en-US" dirty="0"/>
              <a:t>‘‘federal discovery obligations extend to those government agencies that are so closely ‘aligned’ with the prosecution of a specific matter that justice requires their records be subject to the respective discovery obligations.’</a:t>
            </a:r>
          </a:p>
          <a:p>
            <a:pPr lvl="0"/>
            <a:r>
              <a:rPr lang="en-US" dirty="0"/>
              <a:t>Is there any effective way to know if the agencies have complied?</a:t>
            </a:r>
          </a:p>
          <a:p>
            <a:pPr lvl="0"/>
            <a:r>
              <a:rPr lang="en-US" dirty="0"/>
              <a:t>Have agencies been caught lying?</a:t>
            </a:r>
          </a:p>
          <a:p>
            <a:endParaRPr lang="en-US" dirty="0"/>
          </a:p>
        </p:txBody>
      </p:sp>
      <p:sp>
        <p:nvSpPr>
          <p:cNvPr id="4" name="Slide Number Placeholder 3">
            <a:extLst>
              <a:ext uri="{FF2B5EF4-FFF2-40B4-BE49-F238E27FC236}">
                <a16:creationId xmlns:a16="http://schemas.microsoft.com/office/drawing/2014/main" id="{0B76A568-87B8-43CF-9859-D246E7407EC2}"/>
              </a:ext>
            </a:extLst>
          </p:cNvPr>
          <p:cNvSpPr>
            <a:spLocks noGrp="1"/>
          </p:cNvSpPr>
          <p:nvPr>
            <p:ph type="sldNum" sz="quarter" idx="12"/>
          </p:nvPr>
        </p:nvSpPr>
        <p:spPr/>
        <p:txBody>
          <a:bodyPr/>
          <a:lstStyle/>
          <a:p>
            <a:fld id="{B721D789-411C-4ED0-B3FE-DAF039141DE6}" type="slidenum">
              <a:rPr lang="en-US" altLang="en-US" smtClean="0"/>
              <a:pPr/>
              <a:t>22</a:t>
            </a:fld>
            <a:endParaRPr lang="en-US" altLang="en-US"/>
          </a:p>
        </p:txBody>
      </p:sp>
    </p:spTree>
    <p:extLst>
      <p:ext uri="{BB962C8B-B14F-4D97-AF65-F5344CB8AC3E}">
        <p14:creationId xmlns:p14="http://schemas.microsoft.com/office/powerpoint/2010/main" val="166880847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7ADBF1-0FA5-4522-B11E-C2D2F0ACDA7E}"/>
              </a:ext>
            </a:extLst>
          </p:cNvPr>
          <p:cNvSpPr>
            <a:spLocks noGrp="1"/>
          </p:cNvSpPr>
          <p:nvPr>
            <p:ph type="title"/>
          </p:nvPr>
        </p:nvSpPr>
        <p:spPr/>
        <p:txBody>
          <a:bodyPr/>
          <a:lstStyle/>
          <a:p>
            <a:r>
              <a:rPr lang="en-US" dirty="0"/>
              <a:t>CIPA and Discovery</a:t>
            </a:r>
          </a:p>
        </p:txBody>
      </p:sp>
      <p:sp>
        <p:nvSpPr>
          <p:cNvPr id="3" name="Content Placeholder 2">
            <a:extLst>
              <a:ext uri="{FF2B5EF4-FFF2-40B4-BE49-F238E27FC236}">
                <a16:creationId xmlns:a16="http://schemas.microsoft.com/office/drawing/2014/main" id="{E5A2B604-672D-4C4D-9F40-817F4BF25228}"/>
              </a:ext>
            </a:extLst>
          </p:cNvPr>
          <p:cNvSpPr>
            <a:spLocks noGrp="1"/>
          </p:cNvSpPr>
          <p:nvPr>
            <p:ph idx="1"/>
          </p:nvPr>
        </p:nvSpPr>
        <p:spPr/>
        <p:txBody>
          <a:bodyPr/>
          <a:lstStyle/>
          <a:p>
            <a:pPr lvl="0"/>
            <a:r>
              <a:rPr lang="en-US" dirty="0"/>
              <a:t>How can requiring defense counsel to get a security clearance allow the government to undermine the defense?</a:t>
            </a:r>
          </a:p>
          <a:p>
            <a:pPr lvl="0"/>
            <a:r>
              <a:rPr lang="en-US" dirty="0"/>
              <a:t>Who decides? </a:t>
            </a:r>
          </a:p>
          <a:p>
            <a:pPr lvl="0"/>
            <a:r>
              <a:rPr lang="en-US" dirty="0"/>
              <a:t>How long does it take? </a:t>
            </a:r>
          </a:p>
          <a:p>
            <a:pPr lvl="0"/>
            <a:r>
              <a:rPr lang="en-US" dirty="0"/>
              <a:t>Does it make sense, given that the defendant gets to see the evidence?</a:t>
            </a:r>
          </a:p>
        </p:txBody>
      </p:sp>
      <p:sp>
        <p:nvSpPr>
          <p:cNvPr id="4" name="Slide Number Placeholder 3">
            <a:extLst>
              <a:ext uri="{FF2B5EF4-FFF2-40B4-BE49-F238E27FC236}">
                <a16:creationId xmlns:a16="http://schemas.microsoft.com/office/drawing/2014/main" id="{ABD941E2-78A9-466D-9E1A-FA23BDFB81B0}"/>
              </a:ext>
            </a:extLst>
          </p:cNvPr>
          <p:cNvSpPr>
            <a:spLocks noGrp="1"/>
          </p:cNvSpPr>
          <p:nvPr>
            <p:ph type="sldNum" sz="quarter" idx="12"/>
          </p:nvPr>
        </p:nvSpPr>
        <p:spPr/>
        <p:txBody>
          <a:bodyPr/>
          <a:lstStyle/>
          <a:p>
            <a:fld id="{B721D789-411C-4ED0-B3FE-DAF039141DE6}" type="slidenum">
              <a:rPr lang="en-US" altLang="en-US" smtClean="0"/>
              <a:pPr/>
              <a:t>23</a:t>
            </a:fld>
            <a:endParaRPr lang="en-US" altLang="en-US"/>
          </a:p>
        </p:txBody>
      </p:sp>
    </p:spTree>
    <p:extLst>
      <p:ext uri="{BB962C8B-B14F-4D97-AF65-F5344CB8AC3E}">
        <p14:creationId xmlns:p14="http://schemas.microsoft.com/office/powerpoint/2010/main" val="120661163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27D7BB-183A-4943-A87D-48FF424329A1}"/>
              </a:ext>
            </a:extLst>
          </p:cNvPr>
          <p:cNvSpPr>
            <a:spLocks noGrp="1"/>
          </p:cNvSpPr>
          <p:nvPr>
            <p:ph type="title"/>
          </p:nvPr>
        </p:nvSpPr>
        <p:spPr/>
        <p:txBody>
          <a:bodyPr/>
          <a:lstStyle/>
          <a:p>
            <a:r>
              <a:rPr lang="en-US" dirty="0"/>
              <a:t>CIPA: Disclose or Dismiss</a:t>
            </a:r>
          </a:p>
        </p:txBody>
      </p:sp>
      <p:sp>
        <p:nvSpPr>
          <p:cNvPr id="3" name="Content Placeholder 2">
            <a:extLst>
              <a:ext uri="{FF2B5EF4-FFF2-40B4-BE49-F238E27FC236}">
                <a16:creationId xmlns:a16="http://schemas.microsoft.com/office/drawing/2014/main" id="{6671FD77-B6C6-47B1-B1F3-F05E6F616991}"/>
              </a:ext>
            </a:extLst>
          </p:cNvPr>
          <p:cNvSpPr>
            <a:spLocks noGrp="1"/>
          </p:cNvSpPr>
          <p:nvPr>
            <p:ph idx="1"/>
          </p:nvPr>
        </p:nvSpPr>
        <p:spPr/>
        <p:txBody>
          <a:bodyPr/>
          <a:lstStyle/>
          <a:p>
            <a:pPr lvl="0"/>
            <a:r>
              <a:rPr lang="en-US" dirty="0"/>
              <a:t>When the government refuses to allow classified evidence to be used, the court uses a Matthews balancing to decide whether the case should be dismissed.</a:t>
            </a:r>
          </a:p>
          <a:p>
            <a:pPr lvl="0"/>
            <a:r>
              <a:rPr lang="en-US" dirty="0"/>
              <a:t>How can this undermine criminal due process rights?</a:t>
            </a:r>
          </a:p>
          <a:p>
            <a:endParaRPr lang="en-US" dirty="0"/>
          </a:p>
        </p:txBody>
      </p:sp>
      <p:sp>
        <p:nvSpPr>
          <p:cNvPr id="4" name="Slide Number Placeholder 3">
            <a:extLst>
              <a:ext uri="{FF2B5EF4-FFF2-40B4-BE49-F238E27FC236}">
                <a16:creationId xmlns:a16="http://schemas.microsoft.com/office/drawing/2014/main" id="{9FE5F5A3-3D1A-4E64-82CC-3F3EBB062026}"/>
              </a:ext>
            </a:extLst>
          </p:cNvPr>
          <p:cNvSpPr>
            <a:spLocks noGrp="1"/>
          </p:cNvSpPr>
          <p:nvPr>
            <p:ph type="sldNum" sz="quarter" idx="12"/>
          </p:nvPr>
        </p:nvSpPr>
        <p:spPr/>
        <p:txBody>
          <a:bodyPr/>
          <a:lstStyle/>
          <a:p>
            <a:fld id="{B721D789-411C-4ED0-B3FE-DAF039141DE6}" type="slidenum">
              <a:rPr lang="en-US" altLang="en-US" smtClean="0"/>
              <a:pPr/>
              <a:t>24</a:t>
            </a:fld>
            <a:endParaRPr lang="en-US" altLang="en-US"/>
          </a:p>
        </p:txBody>
      </p:sp>
    </p:spTree>
    <p:extLst>
      <p:ext uri="{BB962C8B-B14F-4D97-AF65-F5344CB8AC3E}">
        <p14:creationId xmlns:p14="http://schemas.microsoft.com/office/powerpoint/2010/main" val="220767696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B48898-4AAA-4FAE-84F8-EEBE4207A2FD}"/>
              </a:ext>
            </a:extLst>
          </p:cNvPr>
          <p:cNvSpPr>
            <a:spLocks noGrp="1"/>
          </p:cNvSpPr>
          <p:nvPr>
            <p:ph type="title"/>
          </p:nvPr>
        </p:nvSpPr>
        <p:spPr/>
        <p:txBody>
          <a:bodyPr/>
          <a:lstStyle/>
          <a:p>
            <a:r>
              <a:rPr lang="en-US" dirty="0"/>
              <a:t>10 – silent witness</a:t>
            </a:r>
            <a:br>
              <a:rPr lang="en-US" dirty="0"/>
            </a:br>
            <a:r>
              <a:rPr lang="en-US" dirty="0"/>
              <a:t>Defendant’s right to a public trial</a:t>
            </a:r>
          </a:p>
        </p:txBody>
      </p:sp>
      <p:sp>
        <p:nvSpPr>
          <p:cNvPr id="3" name="Content Placeholder 2">
            <a:extLst>
              <a:ext uri="{FF2B5EF4-FFF2-40B4-BE49-F238E27FC236}">
                <a16:creationId xmlns:a16="http://schemas.microsoft.com/office/drawing/2014/main" id="{978215EE-4B64-463E-A47F-8ADCE115764E}"/>
              </a:ext>
            </a:extLst>
          </p:cNvPr>
          <p:cNvSpPr>
            <a:spLocks noGrp="1"/>
          </p:cNvSpPr>
          <p:nvPr>
            <p:ph idx="1"/>
          </p:nvPr>
        </p:nvSpPr>
        <p:spPr/>
        <p:txBody>
          <a:bodyPr/>
          <a:lstStyle/>
          <a:p>
            <a:r>
              <a:rPr lang="en-US" dirty="0"/>
              <a:t>How does CIPA violate defendant’s right to a public trial?</a:t>
            </a:r>
          </a:p>
          <a:p>
            <a:r>
              <a:rPr lang="en-US" dirty="0"/>
              <a:t>Is this an absolute right?</a:t>
            </a:r>
          </a:p>
          <a:p>
            <a:r>
              <a:rPr lang="en-US" dirty="0"/>
              <a:t>Can defendant waive the right or request a closed trial?</a:t>
            </a:r>
          </a:p>
          <a:p>
            <a:pPr lvl="0"/>
            <a:r>
              <a:rPr lang="en-US" dirty="0"/>
              <a:t>What about the public’s right? </a:t>
            </a:r>
          </a:p>
          <a:p>
            <a:pPr lvl="1"/>
            <a:r>
              <a:rPr lang="en-US" dirty="0"/>
              <a:t>Next slide</a:t>
            </a:r>
          </a:p>
        </p:txBody>
      </p:sp>
      <p:sp>
        <p:nvSpPr>
          <p:cNvPr id="4" name="Slide Number Placeholder 3">
            <a:extLst>
              <a:ext uri="{FF2B5EF4-FFF2-40B4-BE49-F238E27FC236}">
                <a16:creationId xmlns:a16="http://schemas.microsoft.com/office/drawing/2014/main" id="{388CF588-6A43-4731-9C7A-488EAD6522A4}"/>
              </a:ext>
            </a:extLst>
          </p:cNvPr>
          <p:cNvSpPr>
            <a:spLocks noGrp="1"/>
          </p:cNvSpPr>
          <p:nvPr>
            <p:ph type="sldNum" sz="quarter" idx="12"/>
          </p:nvPr>
        </p:nvSpPr>
        <p:spPr/>
        <p:txBody>
          <a:bodyPr/>
          <a:lstStyle/>
          <a:p>
            <a:fld id="{B721D789-411C-4ED0-B3FE-DAF039141DE6}" type="slidenum">
              <a:rPr lang="en-US" altLang="en-US" smtClean="0"/>
              <a:pPr/>
              <a:t>25</a:t>
            </a:fld>
            <a:endParaRPr lang="en-US" altLang="en-US"/>
          </a:p>
        </p:txBody>
      </p:sp>
    </p:spTree>
    <p:extLst>
      <p:ext uri="{BB962C8B-B14F-4D97-AF65-F5344CB8AC3E}">
        <p14:creationId xmlns:p14="http://schemas.microsoft.com/office/powerpoint/2010/main" val="326848047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7F78A1-9493-4082-9182-9450EB2A1ECE}"/>
              </a:ext>
            </a:extLst>
          </p:cNvPr>
          <p:cNvSpPr>
            <a:spLocks noGrp="1"/>
          </p:cNvSpPr>
          <p:nvPr>
            <p:ph type="title"/>
          </p:nvPr>
        </p:nvSpPr>
        <p:spPr>
          <a:xfrm>
            <a:off x="838200" y="365126"/>
            <a:ext cx="10515600" cy="1107214"/>
          </a:xfrm>
        </p:spPr>
        <p:txBody>
          <a:bodyPr/>
          <a:lstStyle/>
          <a:p>
            <a:r>
              <a:rPr lang="en-US" dirty="0"/>
              <a:t>The implications of a public trial</a:t>
            </a:r>
          </a:p>
        </p:txBody>
      </p:sp>
      <p:sp>
        <p:nvSpPr>
          <p:cNvPr id="3" name="Content Placeholder 2">
            <a:extLst>
              <a:ext uri="{FF2B5EF4-FFF2-40B4-BE49-F238E27FC236}">
                <a16:creationId xmlns:a16="http://schemas.microsoft.com/office/drawing/2014/main" id="{9A75F45B-D5E2-4ACC-BF92-D2EA0F932C5D}"/>
              </a:ext>
            </a:extLst>
          </p:cNvPr>
          <p:cNvSpPr>
            <a:spLocks noGrp="1"/>
          </p:cNvSpPr>
          <p:nvPr>
            <p:ph idx="1"/>
          </p:nvPr>
        </p:nvSpPr>
        <p:spPr>
          <a:xfrm>
            <a:off x="838200" y="1472340"/>
            <a:ext cx="10515600" cy="4664989"/>
          </a:xfrm>
        </p:spPr>
        <p:txBody>
          <a:bodyPr>
            <a:normAutofit/>
          </a:bodyPr>
          <a:lstStyle/>
          <a:p>
            <a:pPr lvl="0"/>
            <a:r>
              <a:rPr lang="en-US" dirty="0"/>
              <a:t>Does the public see the same evidence that the jury sees?</a:t>
            </a:r>
          </a:p>
          <a:p>
            <a:pPr lvl="1"/>
            <a:r>
              <a:rPr lang="en-US" dirty="0"/>
              <a:t>OJ trial</a:t>
            </a:r>
          </a:p>
          <a:p>
            <a:pPr lvl="0"/>
            <a:r>
              <a:rPr lang="en-US" dirty="0"/>
              <a:t>What right does this support?</a:t>
            </a:r>
          </a:p>
          <a:p>
            <a:pPr lvl="1"/>
            <a:r>
              <a:rPr lang="en-US" dirty="0"/>
              <a:t>Right of a public trial.</a:t>
            </a:r>
          </a:p>
          <a:p>
            <a:pPr lvl="0"/>
            <a:r>
              <a:rPr lang="en-US" dirty="0"/>
              <a:t>Would we need to worry about classified evidence if we closed the trial?</a:t>
            </a:r>
          </a:p>
          <a:p>
            <a:pPr lvl="1"/>
            <a:r>
              <a:rPr lang="en-US" dirty="0"/>
              <a:t>What about jurors?</a:t>
            </a:r>
          </a:p>
          <a:p>
            <a:r>
              <a:rPr lang="en-US" dirty="0"/>
              <a:t>Who else is in the courtroom?</a:t>
            </a:r>
          </a:p>
          <a:p>
            <a:r>
              <a:rPr lang="en-US" dirty="0"/>
              <a:t>Record for appeal?</a:t>
            </a:r>
          </a:p>
        </p:txBody>
      </p:sp>
      <p:sp>
        <p:nvSpPr>
          <p:cNvPr id="4" name="Slide Number Placeholder 3">
            <a:extLst>
              <a:ext uri="{FF2B5EF4-FFF2-40B4-BE49-F238E27FC236}">
                <a16:creationId xmlns:a16="http://schemas.microsoft.com/office/drawing/2014/main" id="{6FD000BF-AECE-4C44-8EDD-112598F31648}"/>
              </a:ext>
            </a:extLst>
          </p:cNvPr>
          <p:cNvSpPr>
            <a:spLocks noGrp="1"/>
          </p:cNvSpPr>
          <p:nvPr>
            <p:ph type="sldNum" sz="quarter" idx="12"/>
          </p:nvPr>
        </p:nvSpPr>
        <p:spPr/>
        <p:txBody>
          <a:bodyPr/>
          <a:lstStyle/>
          <a:p>
            <a:fld id="{B721D789-411C-4ED0-B3FE-DAF039141DE6}" type="slidenum">
              <a:rPr lang="en-US" altLang="en-US" smtClean="0"/>
              <a:pPr/>
              <a:t>26</a:t>
            </a:fld>
            <a:endParaRPr lang="en-US" altLang="en-US"/>
          </a:p>
        </p:txBody>
      </p:sp>
    </p:spTree>
    <p:extLst>
      <p:ext uri="{BB962C8B-B14F-4D97-AF65-F5344CB8AC3E}">
        <p14:creationId xmlns:p14="http://schemas.microsoft.com/office/powerpoint/2010/main" val="386219943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4FC31E-4792-4D90-A8FE-B3124A810A2D}"/>
              </a:ext>
            </a:extLst>
          </p:cNvPr>
          <p:cNvSpPr>
            <a:spLocks noGrp="1"/>
          </p:cNvSpPr>
          <p:nvPr>
            <p:ph type="title"/>
          </p:nvPr>
        </p:nvSpPr>
        <p:spPr/>
        <p:txBody>
          <a:bodyPr/>
          <a:lstStyle/>
          <a:p>
            <a:pPr lvl="0"/>
            <a:r>
              <a:rPr lang="en-US" dirty="0"/>
              <a:t>(not in the book) Richmond Newspapers, Inc. v. Virginia, 448 U.S. 555 (1980)</a:t>
            </a:r>
          </a:p>
        </p:txBody>
      </p:sp>
      <p:sp>
        <p:nvSpPr>
          <p:cNvPr id="3" name="Content Placeholder 2">
            <a:extLst>
              <a:ext uri="{FF2B5EF4-FFF2-40B4-BE49-F238E27FC236}">
                <a16:creationId xmlns:a16="http://schemas.microsoft.com/office/drawing/2014/main" id="{C497A08E-6C09-4A21-B129-EC096E5F8684}"/>
              </a:ext>
            </a:extLst>
          </p:cNvPr>
          <p:cNvSpPr>
            <a:spLocks noGrp="1"/>
          </p:cNvSpPr>
          <p:nvPr>
            <p:ph idx="1"/>
          </p:nvPr>
        </p:nvSpPr>
        <p:spPr/>
        <p:txBody>
          <a:bodyPr>
            <a:normAutofit/>
          </a:bodyPr>
          <a:lstStyle/>
          <a:p>
            <a:r>
              <a:rPr lang="en-US" dirty="0">
                <a:highlight>
                  <a:srgbClr val="FFFF00"/>
                </a:highlight>
              </a:rPr>
              <a:t>"[T]he presumption [of a public trials] may be overcome only by an overriding interest based on findings that closure is essential to preserve higher values, and is narrowly tailored to serve that interest. </a:t>
            </a:r>
            <a:r>
              <a:rPr lang="en-US" dirty="0"/>
              <a:t>The interest is to be articulated along with findings specific enough that a reviewing court can determine whether the closure order was properly entered.“</a:t>
            </a:r>
          </a:p>
          <a:p>
            <a:r>
              <a:rPr lang="en-US" dirty="0"/>
              <a:t>What about when a child is testifying in a child sexual abuse case?</a:t>
            </a:r>
          </a:p>
          <a:p>
            <a:r>
              <a:rPr lang="en-US" dirty="0"/>
              <a:t>What about when it will seriously affect the defendant’s right to a fair trial – perhaps in a preliminary hearing?</a:t>
            </a:r>
          </a:p>
          <a:p>
            <a:r>
              <a:rPr lang="en-US" dirty="0"/>
              <a:t>Where would classified information come in?</a:t>
            </a:r>
          </a:p>
        </p:txBody>
      </p:sp>
      <p:sp>
        <p:nvSpPr>
          <p:cNvPr id="4" name="Slide Number Placeholder 3">
            <a:extLst>
              <a:ext uri="{FF2B5EF4-FFF2-40B4-BE49-F238E27FC236}">
                <a16:creationId xmlns:a16="http://schemas.microsoft.com/office/drawing/2014/main" id="{2077C268-4DF5-4219-A810-465CD0F804CE}"/>
              </a:ext>
            </a:extLst>
          </p:cNvPr>
          <p:cNvSpPr>
            <a:spLocks noGrp="1"/>
          </p:cNvSpPr>
          <p:nvPr>
            <p:ph type="sldNum" sz="quarter" idx="12"/>
          </p:nvPr>
        </p:nvSpPr>
        <p:spPr/>
        <p:txBody>
          <a:bodyPr/>
          <a:lstStyle/>
          <a:p>
            <a:fld id="{B721D789-411C-4ED0-B3FE-DAF039141DE6}" type="slidenum">
              <a:rPr lang="en-US" altLang="en-US" smtClean="0"/>
              <a:pPr/>
              <a:t>27</a:t>
            </a:fld>
            <a:endParaRPr lang="en-US" altLang="en-US"/>
          </a:p>
        </p:txBody>
      </p:sp>
    </p:spTree>
    <p:extLst>
      <p:ext uri="{BB962C8B-B14F-4D97-AF65-F5344CB8AC3E}">
        <p14:creationId xmlns:p14="http://schemas.microsoft.com/office/powerpoint/2010/main" val="418203491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C84A43-99C6-412F-AC63-4C0B73F87AA1}"/>
              </a:ext>
            </a:extLst>
          </p:cNvPr>
          <p:cNvSpPr>
            <a:spLocks noGrp="1"/>
          </p:cNvSpPr>
          <p:nvPr>
            <p:ph type="title"/>
          </p:nvPr>
        </p:nvSpPr>
        <p:spPr/>
        <p:txBody>
          <a:bodyPr>
            <a:normAutofit fontScale="90000"/>
          </a:bodyPr>
          <a:lstStyle/>
          <a:p>
            <a:r>
              <a:rPr lang="en-US" dirty="0"/>
              <a:t>Using the Silent</a:t>
            </a:r>
            <a:r>
              <a:rPr lang="en-US" baseline="0" dirty="0"/>
              <a:t> Witness Rule to Preserve</a:t>
            </a:r>
            <a:r>
              <a:rPr lang="en-US" dirty="0"/>
              <a:t> the Defendant’s Rights and Protect the Information</a:t>
            </a:r>
          </a:p>
        </p:txBody>
      </p:sp>
      <p:sp>
        <p:nvSpPr>
          <p:cNvPr id="3" name="Content Placeholder 2">
            <a:extLst>
              <a:ext uri="{FF2B5EF4-FFF2-40B4-BE49-F238E27FC236}">
                <a16:creationId xmlns:a16="http://schemas.microsoft.com/office/drawing/2014/main" id="{28EBF1DC-1FCE-4903-B90D-024449F4A7A7}"/>
              </a:ext>
            </a:extLst>
          </p:cNvPr>
          <p:cNvSpPr>
            <a:spLocks noGrp="1"/>
          </p:cNvSpPr>
          <p:nvPr>
            <p:ph idx="1"/>
          </p:nvPr>
        </p:nvSpPr>
        <p:spPr/>
        <p:txBody>
          <a:bodyPr>
            <a:normAutofit fontScale="92500" lnSpcReduction="20000"/>
          </a:bodyPr>
          <a:lstStyle/>
          <a:p>
            <a:r>
              <a:rPr lang="en-US" dirty="0"/>
              <a:t>Under the rule, a party seeking to introduce a classified document would call a witness who could authenticate the document. </a:t>
            </a:r>
          </a:p>
          <a:p>
            <a:r>
              <a:rPr lang="en-US" dirty="0"/>
              <a:t>While on the stand, the witness would not disclose the information from the classified document in open court. </a:t>
            </a:r>
          </a:p>
          <a:p>
            <a:r>
              <a:rPr lang="en-US" dirty="0"/>
              <a:t>Instead, the witness would have a copy of the classified document before him. The court, counsel and the jury would also have copies of the classified document. </a:t>
            </a:r>
          </a:p>
          <a:p>
            <a:r>
              <a:rPr lang="en-US" dirty="0"/>
              <a:t>The witness would refer to specific places in the document in response to questioning. The jury would then refer to the particular part of the document as the witness answered. </a:t>
            </a:r>
          </a:p>
          <a:p>
            <a:r>
              <a:rPr lang="en-US" dirty="0"/>
              <a:t>By this method, the classified information would not be made public at trial but the [party] would be able to present that classified information to the jury. [United States v. </a:t>
            </a:r>
            <a:r>
              <a:rPr lang="en-US" dirty="0" err="1"/>
              <a:t>Zettl</a:t>
            </a:r>
            <a:r>
              <a:rPr lang="en-US" dirty="0"/>
              <a:t>, 835 F.2d 1059, 1063 (4th Cir. </a:t>
            </a:r>
            <a:r>
              <a:rPr lang="en-US"/>
              <a:t>1987).]</a:t>
            </a:r>
            <a:endParaRPr lang="en-US" dirty="0"/>
          </a:p>
        </p:txBody>
      </p:sp>
    </p:spTree>
    <p:extLst>
      <p:ext uri="{BB962C8B-B14F-4D97-AF65-F5344CB8AC3E}">
        <p14:creationId xmlns:p14="http://schemas.microsoft.com/office/powerpoint/2010/main" val="210765652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1C242C-12A8-4F1A-A13F-5015BF113932}"/>
              </a:ext>
            </a:extLst>
          </p:cNvPr>
          <p:cNvSpPr>
            <a:spLocks noGrp="1"/>
          </p:cNvSpPr>
          <p:nvPr>
            <p:ph type="title"/>
          </p:nvPr>
        </p:nvSpPr>
        <p:spPr/>
        <p:txBody>
          <a:bodyPr/>
          <a:lstStyle/>
          <a:p>
            <a:r>
              <a:rPr lang="en-US" dirty="0"/>
              <a:t>D. ACCESS TO SECRET EXCULPATORY TESTIMONY</a:t>
            </a:r>
          </a:p>
        </p:txBody>
      </p:sp>
      <p:sp>
        <p:nvSpPr>
          <p:cNvPr id="3" name="Content Placeholder 2">
            <a:extLst>
              <a:ext uri="{FF2B5EF4-FFF2-40B4-BE49-F238E27FC236}">
                <a16:creationId xmlns:a16="http://schemas.microsoft.com/office/drawing/2014/main" id="{B27672F0-1318-4E3D-9E46-9365A66EAABA}"/>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F4C48D3A-FD99-41D1-B98B-B6AB5B569EDF}"/>
              </a:ext>
            </a:extLst>
          </p:cNvPr>
          <p:cNvSpPr>
            <a:spLocks noGrp="1"/>
          </p:cNvSpPr>
          <p:nvPr>
            <p:ph type="sldNum" sz="quarter" idx="12"/>
          </p:nvPr>
        </p:nvSpPr>
        <p:spPr/>
        <p:txBody>
          <a:bodyPr/>
          <a:lstStyle/>
          <a:p>
            <a:fld id="{B721D789-411C-4ED0-B3FE-DAF039141DE6}" type="slidenum">
              <a:rPr lang="en-US" altLang="en-US" smtClean="0"/>
              <a:pPr/>
              <a:t>29</a:t>
            </a:fld>
            <a:endParaRPr lang="en-US" altLang="en-US"/>
          </a:p>
        </p:txBody>
      </p:sp>
    </p:spTree>
    <p:extLst>
      <p:ext uri="{BB962C8B-B14F-4D97-AF65-F5344CB8AC3E}">
        <p14:creationId xmlns:p14="http://schemas.microsoft.com/office/powerpoint/2010/main" val="2601992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0FA9F1-B0BE-4160-8DC8-22DFBF944744}"/>
              </a:ext>
            </a:extLst>
          </p:cNvPr>
          <p:cNvSpPr>
            <a:spLocks noGrp="1"/>
          </p:cNvSpPr>
          <p:nvPr>
            <p:ph type="title"/>
          </p:nvPr>
        </p:nvSpPr>
        <p:spPr/>
        <p:txBody>
          <a:bodyPr/>
          <a:lstStyle/>
          <a:p>
            <a:r>
              <a:rPr lang="en-US" dirty="0"/>
              <a:t>The Rights At Issue with Secret Evidence</a:t>
            </a:r>
          </a:p>
        </p:txBody>
      </p:sp>
      <p:sp>
        <p:nvSpPr>
          <p:cNvPr id="3" name="Content Placeholder 2">
            <a:extLst>
              <a:ext uri="{FF2B5EF4-FFF2-40B4-BE49-F238E27FC236}">
                <a16:creationId xmlns:a16="http://schemas.microsoft.com/office/drawing/2014/main" id="{204983B9-B452-474C-ACB9-1227B01FB680}"/>
              </a:ext>
            </a:extLst>
          </p:cNvPr>
          <p:cNvSpPr>
            <a:spLocks noGrp="1"/>
          </p:cNvSpPr>
          <p:nvPr>
            <p:ph idx="1"/>
          </p:nvPr>
        </p:nvSpPr>
        <p:spPr/>
        <p:txBody>
          <a:bodyPr>
            <a:normAutofit fontScale="92500" lnSpcReduction="20000"/>
          </a:bodyPr>
          <a:lstStyle/>
          <a:p>
            <a:r>
              <a:rPr lang="en-US" sz="3600" dirty="0"/>
              <a:t>Right against self-incrimination.</a:t>
            </a:r>
          </a:p>
          <a:p>
            <a:pPr lvl="1"/>
            <a:r>
              <a:rPr lang="en-US" sz="3200" dirty="0"/>
              <a:t>This bars the use of coerced testimony, such as testimony obtained by torture.</a:t>
            </a:r>
          </a:p>
          <a:p>
            <a:r>
              <a:rPr lang="en-US" sz="3600" dirty="0"/>
              <a:t>Right to confront and cross-examine witness and evidence.</a:t>
            </a:r>
          </a:p>
          <a:p>
            <a:pPr lvl="1"/>
            <a:r>
              <a:rPr lang="en-US" sz="3200" dirty="0"/>
              <a:t>‘‘[T]he principal evil at which the Confrontation Clause was directed was the civil-law mode of criminal procedure, and particularly its use of ex </a:t>
            </a:r>
            <a:r>
              <a:rPr lang="en-US" sz="3200" dirty="0" err="1"/>
              <a:t>parte</a:t>
            </a:r>
            <a:r>
              <a:rPr lang="en-US" sz="3200" dirty="0"/>
              <a:t> examinations as evidence against the accused.’’</a:t>
            </a:r>
          </a:p>
          <a:p>
            <a:r>
              <a:rPr lang="en-US" sz="3600" dirty="0"/>
              <a:t>Defendant’s right to a public trial.</a:t>
            </a:r>
          </a:p>
          <a:p>
            <a:r>
              <a:rPr lang="en-US" sz="3600" dirty="0"/>
              <a:t>The public’s right to a public trial.</a:t>
            </a:r>
          </a:p>
        </p:txBody>
      </p:sp>
    </p:spTree>
    <p:extLst>
      <p:ext uri="{BB962C8B-B14F-4D97-AF65-F5344CB8AC3E}">
        <p14:creationId xmlns:p14="http://schemas.microsoft.com/office/powerpoint/2010/main" val="266702659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B2B718-ECE0-4DDD-87FE-D5CA52B0D772}"/>
              </a:ext>
            </a:extLst>
          </p:cNvPr>
          <p:cNvSpPr>
            <a:spLocks noGrp="1"/>
          </p:cNvSpPr>
          <p:nvPr>
            <p:ph type="title"/>
          </p:nvPr>
        </p:nvSpPr>
        <p:spPr/>
        <p:txBody>
          <a:bodyPr/>
          <a:lstStyle/>
          <a:p>
            <a:r>
              <a:rPr lang="en-US" dirty="0"/>
              <a:t>United States v. Moussaoui</a:t>
            </a:r>
          </a:p>
        </p:txBody>
      </p:sp>
      <p:sp>
        <p:nvSpPr>
          <p:cNvPr id="3" name="Content Placeholder 2">
            <a:extLst>
              <a:ext uri="{FF2B5EF4-FFF2-40B4-BE49-F238E27FC236}">
                <a16:creationId xmlns:a16="http://schemas.microsoft.com/office/drawing/2014/main" id="{E67360E0-181C-4CAD-8EC1-0C5015B679A7}"/>
              </a:ext>
            </a:extLst>
          </p:cNvPr>
          <p:cNvSpPr>
            <a:spLocks noGrp="1"/>
          </p:cNvSpPr>
          <p:nvPr>
            <p:ph idx="1"/>
          </p:nvPr>
        </p:nvSpPr>
        <p:spPr/>
        <p:txBody>
          <a:bodyPr>
            <a:normAutofit fontScale="92500"/>
          </a:bodyPr>
          <a:lstStyle/>
          <a:p>
            <a:pPr lvl="0"/>
            <a:r>
              <a:rPr lang="en-US" dirty="0"/>
              <a:t>[Zacarias Moussaoui was arrested before the 9/11 attacks, then later indicted for acts in connection with those attacks. </a:t>
            </a:r>
          </a:p>
          <a:p>
            <a:pPr lvl="0"/>
            <a:r>
              <a:rPr lang="en-US" dirty="0"/>
              <a:t>The government sought the death penalty on several of these charges. </a:t>
            </a:r>
          </a:p>
          <a:p>
            <a:pPr lvl="0"/>
            <a:r>
              <a:rPr lang="en-US" dirty="0"/>
              <a:t>Subsequently, Witness **** (asterisks are used by the court to indicate redacted material), a suspected member of al Qaeda, was captured by the United States. </a:t>
            </a:r>
          </a:p>
          <a:p>
            <a:pPr lvl="0"/>
            <a:r>
              <a:rPr lang="en-US" dirty="0"/>
              <a:t>Moussaoui moved for access to Witness ****, asserting that the witness would be an important part of his defense. Ultimately, he sought access from two additional witnesses in U.S. custody. </a:t>
            </a:r>
          </a:p>
          <a:p>
            <a:pPr lvl="0"/>
            <a:r>
              <a:rPr lang="en-US" dirty="0"/>
              <a:t>The government opposed these requests.</a:t>
            </a:r>
          </a:p>
        </p:txBody>
      </p:sp>
      <p:sp>
        <p:nvSpPr>
          <p:cNvPr id="4" name="Slide Number Placeholder 3">
            <a:extLst>
              <a:ext uri="{FF2B5EF4-FFF2-40B4-BE49-F238E27FC236}">
                <a16:creationId xmlns:a16="http://schemas.microsoft.com/office/drawing/2014/main" id="{B4B8E68D-BF95-466A-8C88-7FFC52DCACFD}"/>
              </a:ext>
            </a:extLst>
          </p:cNvPr>
          <p:cNvSpPr>
            <a:spLocks noGrp="1"/>
          </p:cNvSpPr>
          <p:nvPr>
            <p:ph type="sldNum" sz="quarter" idx="12"/>
          </p:nvPr>
        </p:nvSpPr>
        <p:spPr/>
        <p:txBody>
          <a:bodyPr/>
          <a:lstStyle/>
          <a:p>
            <a:fld id="{B721D789-411C-4ED0-B3FE-DAF039141DE6}" type="slidenum">
              <a:rPr lang="en-US" altLang="en-US" smtClean="0"/>
              <a:pPr/>
              <a:t>30</a:t>
            </a:fld>
            <a:endParaRPr lang="en-US" altLang="en-US"/>
          </a:p>
        </p:txBody>
      </p:sp>
    </p:spTree>
    <p:extLst>
      <p:ext uri="{BB962C8B-B14F-4D97-AF65-F5344CB8AC3E}">
        <p14:creationId xmlns:p14="http://schemas.microsoft.com/office/powerpoint/2010/main" val="39792611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49392B-F1B8-47E9-9409-56B76489629E}"/>
              </a:ext>
            </a:extLst>
          </p:cNvPr>
          <p:cNvSpPr>
            <a:spLocks noGrp="1"/>
          </p:cNvSpPr>
          <p:nvPr>
            <p:ph type="title"/>
          </p:nvPr>
        </p:nvSpPr>
        <p:spPr/>
        <p:txBody>
          <a:bodyPr/>
          <a:lstStyle/>
          <a:p>
            <a:r>
              <a:rPr lang="en-US" dirty="0"/>
              <a:t>The legal issue</a:t>
            </a:r>
          </a:p>
        </p:txBody>
      </p:sp>
      <p:sp>
        <p:nvSpPr>
          <p:cNvPr id="3" name="Content Placeholder 2">
            <a:extLst>
              <a:ext uri="{FF2B5EF4-FFF2-40B4-BE49-F238E27FC236}">
                <a16:creationId xmlns:a16="http://schemas.microsoft.com/office/drawing/2014/main" id="{73B9A1E1-C003-4136-861B-2509FC74E77A}"/>
              </a:ext>
            </a:extLst>
          </p:cNvPr>
          <p:cNvSpPr>
            <a:spLocks noGrp="1"/>
          </p:cNvSpPr>
          <p:nvPr>
            <p:ph idx="1"/>
          </p:nvPr>
        </p:nvSpPr>
        <p:spPr/>
        <p:txBody>
          <a:bodyPr>
            <a:normAutofit/>
          </a:bodyPr>
          <a:lstStyle/>
          <a:p>
            <a:pPr lvl="0"/>
            <a:r>
              <a:rPr lang="en-US" dirty="0"/>
              <a:t>What did the district court order when the government refused access to witnesses who might prove that defendant was not involved in the 9/11 attack, and thus should not get the death penalty?</a:t>
            </a:r>
          </a:p>
          <a:p>
            <a:pPr lvl="1"/>
            <a:r>
              <a:rPr lang="en-US" dirty="0"/>
              <a:t>The district court rejected the government’s proposed substitutions and again ordered deposition of the witnesses. When the government refused to comply with this order, the district court dismissed the death notice and prohibited the government ‘‘from making any argument, or offering any evidence, suggesting that the defendant had any involvement in, or knowledge of, the September 11 attacks.’’</a:t>
            </a:r>
          </a:p>
        </p:txBody>
      </p:sp>
      <p:sp>
        <p:nvSpPr>
          <p:cNvPr id="4" name="Slide Number Placeholder 3">
            <a:extLst>
              <a:ext uri="{FF2B5EF4-FFF2-40B4-BE49-F238E27FC236}">
                <a16:creationId xmlns:a16="http://schemas.microsoft.com/office/drawing/2014/main" id="{8BAF5902-B752-4322-907F-CB4C836E7DF1}"/>
              </a:ext>
            </a:extLst>
          </p:cNvPr>
          <p:cNvSpPr>
            <a:spLocks noGrp="1"/>
          </p:cNvSpPr>
          <p:nvPr>
            <p:ph type="sldNum" sz="quarter" idx="12"/>
          </p:nvPr>
        </p:nvSpPr>
        <p:spPr/>
        <p:txBody>
          <a:bodyPr/>
          <a:lstStyle/>
          <a:p>
            <a:fld id="{B721D789-411C-4ED0-B3FE-DAF039141DE6}" type="slidenum">
              <a:rPr lang="en-US" altLang="en-US" smtClean="0"/>
              <a:pPr/>
              <a:t>31</a:t>
            </a:fld>
            <a:endParaRPr lang="en-US" altLang="en-US"/>
          </a:p>
        </p:txBody>
      </p:sp>
    </p:spTree>
    <p:extLst>
      <p:ext uri="{BB962C8B-B14F-4D97-AF65-F5344CB8AC3E}">
        <p14:creationId xmlns:p14="http://schemas.microsoft.com/office/powerpoint/2010/main" val="248413833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5084DF-579C-42C4-B62A-E280544D523F}"/>
              </a:ext>
            </a:extLst>
          </p:cNvPr>
          <p:cNvSpPr>
            <a:spLocks noGrp="1"/>
          </p:cNvSpPr>
          <p:nvPr>
            <p:ph type="title"/>
          </p:nvPr>
        </p:nvSpPr>
        <p:spPr/>
        <p:txBody>
          <a:bodyPr/>
          <a:lstStyle/>
          <a:p>
            <a:r>
              <a:rPr lang="en-US" dirty="0"/>
              <a:t>The Witnesses</a:t>
            </a:r>
          </a:p>
        </p:txBody>
      </p:sp>
      <p:sp>
        <p:nvSpPr>
          <p:cNvPr id="3" name="Content Placeholder 2">
            <a:extLst>
              <a:ext uri="{FF2B5EF4-FFF2-40B4-BE49-F238E27FC236}">
                <a16:creationId xmlns:a16="http://schemas.microsoft.com/office/drawing/2014/main" id="{6FBAA5AD-8B31-4F86-8310-3EDDDF10AA45}"/>
              </a:ext>
            </a:extLst>
          </p:cNvPr>
          <p:cNvSpPr>
            <a:spLocks noGrp="1"/>
          </p:cNvSpPr>
          <p:nvPr>
            <p:ph idx="1"/>
          </p:nvPr>
        </p:nvSpPr>
        <p:spPr/>
        <p:txBody>
          <a:bodyPr>
            <a:normAutofit/>
          </a:bodyPr>
          <a:lstStyle/>
          <a:p>
            <a:pPr lvl="0"/>
            <a:r>
              <a:rPr lang="en-US" dirty="0"/>
              <a:t>Were the witnesses in the government’s control?</a:t>
            </a:r>
          </a:p>
          <a:p>
            <a:pPr lvl="1"/>
            <a:r>
              <a:rPr lang="en-US" dirty="0"/>
              <a:t>Yes</a:t>
            </a:r>
          </a:p>
          <a:p>
            <a:pPr lvl="0"/>
            <a:r>
              <a:rPr lang="en-US" dirty="0"/>
              <a:t>What writs could the court issue to force them to be produced and be allowed to testify?</a:t>
            </a:r>
          </a:p>
          <a:p>
            <a:pPr lvl="1"/>
            <a:r>
              <a:rPr lang="en-US" dirty="0"/>
              <a:t>a writ of habeas corpus ad testificandum (‘‘testimonial writ’’) to the witnesses’ custodian</a:t>
            </a:r>
          </a:p>
          <a:p>
            <a:pPr lvl="0"/>
            <a:r>
              <a:rPr lang="en-US" dirty="0"/>
              <a:t>Which executive power did the government claim was infringed?</a:t>
            </a:r>
          </a:p>
          <a:p>
            <a:pPr lvl="1"/>
            <a:r>
              <a:rPr lang="en-US" dirty="0"/>
              <a:t>Executive’s </a:t>
            </a:r>
            <a:r>
              <a:rPr lang="en-US" dirty="0" err="1"/>
              <a:t>warmaking</a:t>
            </a:r>
            <a:r>
              <a:rPr lang="en-US" dirty="0"/>
              <a:t> authority, in violation of separation of powers principles.</a:t>
            </a:r>
          </a:p>
        </p:txBody>
      </p:sp>
      <p:sp>
        <p:nvSpPr>
          <p:cNvPr id="4" name="Slide Number Placeholder 3">
            <a:extLst>
              <a:ext uri="{FF2B5EF4-FFF2-40B4-BE49-F238E27FC236}">
                <a16:creationId xmlns:a16="http://schemas.microsoft.com/office/drawing/2014/main" id="{4C2138BE-949D-4526-A353-C5F21AE471EC}"/>
              </a:ext>
            </a:extLst>
          </p:cNvPr>
          <p:cNvSpPr>
            <a:spLocks noGrp="1"/>
          </p:cNvSpPr>
          <p:nvPr>
            <p:ph type="sldNum" sz="quarter" idx="12"/>
          </p:nvPr>
        </p:nvSpPr>
        <p:spPr/>
        <p:txBody>
          <a:bodyPr/>
          <a:lstStyle/>
          <a:p>
            <a:fld id="{B721D789-411C-4ED0-B3FE-DAF039141DE6}" type="slidenum">
              <a:rPr lang="en-US" altLang="en-US" smtClean="0"/>
              <a:pPr/>
              <a:t>32</a:t>
            </a:fld>
            <a:endParaRPr lang="en-US" altLang="en-US"/>
          </a:p>
        </p:txBody>
      </p:sp>
    </p:spTree>
    <p:extLst>
      <p:ext uri="{BB962C8B-B14F-4D97-AF65-F5344CB8AC3E}">
        <p14:creationId xmlns:p14="http://schemas.microsoft.com/office/powerpoint/2010/main" val="141468771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8FD06E-1B30-4105-930E-C3A6928E6363}"/>
              </a:ext>
            </a:extLst>
          </p:cNvPr>
          <p:cNvSpPr>
            <a:spLocks noGrp="1"/>
          </p:cNvSpPr>
          <p:nvPr>
            <p:ph type="title"/>
          </p:nvPr>
        </p:nvSpPr>
        <p:spPr/>
        <p:txBody>
          <a:bodyPr/>
          <a:lstStyle/>
          <a:p>
            <a:pPr lvl="0"/>
            <a:r>
              <a:rPr lang="en-US" dirty="0"/>
              <a:t>Did the court accept this claim?</a:t>
            </a:r>
          </a:p>
        </p:txBody>
      </p:sp>
      <p:sp>
        <p:nvSpPr>
          <p:cNvPr id="3" name="Content Placeholder 2">
            <a:extLst>
              <a:ext uri="{FF2B5EF4-FFF2-40B4-BE49-F238E27FC236}">
                <a16:creationId xmlns:a16="http://schemas.microsoft.com/office/drawing/2014/main" id="{5186327C-AD6E-424E-A8CF-44B2715431B3}"/>
              </a:ext>
            </a:extLst>
          </p:cNvPr>
          <p:cNvSpPr>
            <a:spLocks noGrp="1"/>
          </p:cNvSpPr>
          <p:nvPr>
            <p:ph idx="1"/>
          </p:nvPr>
        </p:nvSpPr>
        <p:spPr/>
        <p:txBody>
          <a:bodyPr>
            <a:normAutofit/>
          </a:bodyPr>
          <a:lstStyle/>
          <a:p>
            <a:pPr lvl="0"/>
            <a:r>
              <a:rPr lang="en-US" dirty="0"/>
              <a:t>if there is a separation of powers problem at all, it arises only from the burden the actions of the district court place on the Executive’s performance of its duties.</a:t>
            </a:r>
          </a:p>
          <a:p>
            <a:pPr lvl="0"/>
            <a:r>
              <a:rPr lang="en-US" dirty="0"/>
              <a:t>What did the government claim as its burden?</a:t>
            </a:r>
          </a:p>
          <a:p>
            <a:pPr lvl="1"/>
            <a:r>
              <a:rPr lang="en-US" dirty="0"/>
              <a:t>The Government alleges—and we accept as true—that **** the enemy combatant witnesses is critical to the ongoing effort to combat terrorism by al Qaeda.</a:t>
            </a:r>
          </a:p>
        </p:txBody>
      </p:sp>
      <p:sp>
        <p:nvSpPr>
          <p:cNvPr id="4" name="Slide Number Placeholder 3">
            <a:extLst>
              <a:ext uri="{FF2B5EF4-FFF2-40B4-BE49-F238E27FC236}">
                <a16:creationId xmlns:a16="http://schemas.microsoft.com/office/drawing/2014/main" id="{8CAA27C6-1E86-4B5B-8487-455C4813BD3D}"/>
              </a:ext>
            </a:extLst>
          </p:cNvPr>
          <p:cNvSpPr>
            <a:spLocks noGrp="1"/>
          </p:cNvSpPr>
          <p:nvPr>
            <p:ph type="sldNum" sz="quarter" idx="12"/>
          </p:nvPr>
        </p:nvSpPr>
        <p:spPr/>
        <p:txBody>
          <a:bodyPr/>
          <a:lstStyle/>
          <a:p>
            <a:fld id="{B721D789-411C-4ED0-B3FE-DAF039141DE6}" type="slidenum">
              <a:rPr lang="en-US" altLang="en-US" smtClean="0"/>
              <a:pPr/>
              <a:t>33</a:t>
            </a:fld>
            <a:endParaRPr lang="en-US" altLang="en-US"/>
          </a:p>
        </p:txBody>
      </p:sp>
    </p:spTree>
    <p:extLst>
      <p:ext uri="{BB962C8B-B14F-4D97-AF65-F5344CB8AC3E}">
        <p14:creationId xmlns:p14="http://schemas.microsoft.com/office/powerpoint/2010/main" val="169368997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BFC14D-2FFA-4B99-A99F-79F8497E98AA}"/>
              </a:ext>
            </a:extLst>
          </p:cNvPr>
          <p:cNvSpPr>
            <a:spLocks noGrp="1"/>
          </p:cNvSpPr>
          <p:nvPr>
            <p:ph type="title"/>
          </p:nvPr>
        </p:nvSpPr>
        <p:spPr/>
        <p:txBody>
          <a:bodyPr/>
          <a:lstStyle/>
          <a:p>
            <a:pPr lvl="0"/>
            <a:r>
              <a:rPr lang="en-US" dirty="0"/>
              <a:t>When does the compulsory process right attach?</a:t>
            </a:r>
          </a:p>
        </p:txBody>
      </p:sp>
      <p:sp>
        <p:nvSpPr>
          <p:cNvPr id="3" name="Content Placeholder 2">
            <a:extLst>
              <a:ext uri="{FF2B5EF4-FFF2-40B4-BE49-F238E27FC236}">
                <a16:creationId xmlns:a16="http://schemas.microsoft.com/office/drawing/2014/main" id="{1B0CBBA9-2F80-4767-881B-D8218469AA7C}"/>
              </a:ext>
            </a:extLst>
          </p:cNvPr>
          <p:cNvSpPr>
            <a:spLocks noGrp="1"/>
          </p:cNvSpPr>
          <p:nvPr>
            <p:ph idx="1"/>
          </p:nvPr>
        </p:nvSpPr>
        <p:spPr/>
        <p:txBody>
          <a:bodyPr>
            <a:normAutofit/>
          </a:bodyPr>
          <a:lstStyle/>
          <a:p>
            <a:pPr lvl="0"/>
            <a:r>
              <a:rPr lang="en-US" dirty="0"/>
              <a:t>Rather, a defendant must demonstrate that the witness he desires to have produced would testify ‘‘in his favor.’’</a:t>
            </a:r>
          </a:p>
          <a:p>
            <a:pPr lvl="0"/>
            <a:r>
              <a:rPr lang="en-US" dirty="0"/>
              <a:t>Why is this critical to avoid graymail in national security cases?</a:t>
            </a:r>
          </a:p>
          <a:p>
            <a:pPr lvl="0"/>
            <a:r>
              <a:rPr lang="en-US" dirty="0"/>
              <a:t>Will defendant be able to depose or talk to the witnesses?</a:t>
            </a:r>
          </a:p>
          <a:p>
            <a:pPr lvl="1"/>
            <a:r>
              <a:rPr lang="en-US" dirty="0"/>
              <a:t>No</a:t>
            </a:r>
          </a:p>
          <a:p>
            <a:pPr lvl="0"/>
            <a:r>
              <a:rPr lang="en-US" dirty="0"/>
              <a:t>What must he rely on?</a:t>
            </a:r>
          </a:p>
          <a:p>
            <a:pPr lvl="1"/>
            <a:r>
              <a:rPr lang="en-US" dirty="0"/>
              <a:t>Summaries of testimony provided by the government.</a:t>
            </a:r>
          </a:p>
        </p:txBody>
      </p:sp>
      <p:sp>
        <p:nvSpPr>
          <p:cNvPr id="4" name="Slide Number Placeholder 3">
            <a:extLst>
              <a:ext uri="{FF2B5EF4-FFF2-40B4-BE49-F238E27FC236}">
                <a16:creationId xmlns:a16="http://schemas.microsoft.com/office/drawing/2014/main" id="{E9E9B96C-9771-4FB1-92E1-B83C685832B3}"/>
              </a:ext>
            </a:extLst>
          </p:cNvPr>
          <p:cNvSpPr>
            <a:spLocks noGrp="1"/>
          </p:cNvSpPr>
          <p:nvPr>
            <p:ph type="sldNum" sz="quarter" idx="12"/>
          </p:nvPr>
        </p:nvSpPr>
        <p:spPr/>
        <p:txBody>
          <a:bodyPr/>
          <a:lstStyle/>
          <a:p>
            <a:fld id="{B721D789-411C-4ED0-B3FE-DAF039141DE6}" type="slidenum">
              <a:rPr lang="en-US" altLang="en-US" smtClean="0"/>
              <a:pPr/>
              <a:t>34</a:t>
            </a:fld>
            <a:endParaRPr lang="en-US" altLang="en-US"/>
          </a:p>
        </p:txBody>
      </p:sp>
    </p:spTree>
    <p:extLst>
      <p:ext uri="{BB962C8B-B14F-4D97-AF65-F5344CB8AC3E}">
        <p14:creationId xmlns:p14="http://schemas.microsoft.com/office/powerpoint/2010/main" val="48505876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3DDF94-D9AD-4B4A-8634-BE448DFBFDD7}"/>
              </a:ext>
            </a:extLst>
          </p:cNvPr>
          <p:cNvSpPr>
            <a:spLocks noGrp="1"/>
          </p:cNvSpPr>
          <p:nvPr>
            <p:ph type="title"/>
          </p:nvPr>
        </p:nvSpPr>
        <p:spPr/>
        <p:txBody>
          <a:bodyPr/>
          <a:lstStyle/>
          <a:p>
            <a:pPr lvl="0"/>
            <a:r>
              <a:rPr lang="en-US" dirty="0"/>
              <a:t>What did the district court find about the potential witness testimony?</a:t>
            </a:r>
          </a:p>
        </p:txBody>
      </p:sp>
      <p:sp>
        <p:nvSpPr>
          <p:cNvPr id="3" name="Content Placeholder 2">
            <a:extLst>
              <a:ext uri="{FF2B5EF4-FFF2-40B4-BE49-F238E27FC236}">
                <a16:creationId xmlns:a16="http://schemas.microsoft.com/office/drawing/2014/main" id="{F848058D-A51D-412B-B488-9A4876384BAF}"/>
              </a:ext>
            </a:extLst>
          </p:cNvPr>
          <p:cNvSpPr>
            <a:spLocks noGrp="1"/>
          </p:cNvSpPr>
          <p:nvPr>
            <p:ph idx="1"/>
          </p:nvPr>
        </p:nvSpPr>
        <p:spPr/>
        <p:txBody>
          <a:bodyPr/>
          <a:lstStyle/>
          <a:p>
            <a:pPr lvl="0"/>
            <a:r>
              <a:rPr lang="en-US" dirty="0"/>
              <a:t>The district court did not err in concluding that Witness **** could offer material evidence on Moussaoui’s behalf. **** Several statements by Witness **** tend to exculpate Moussaoui.</a:t>
            </a:r>
          </a:p>
        </p:txBody>
      </p:sp>
      <p:sp>
        <p:nvSpPr>
          <p:cNvPr id="4" name="Slide Number Placeholder 3">
            <a:extLst>
              <a:ext uri="{FF2B5EF4-FFF2-40B4-BE49-F238E27FC236}">
                <a16:creationId xmlns:a16="http://schemas.microsoft.com/office/drawing/2014/main" id="{F301EF1C-3803-4111-BE51-A99406E381B4}"/>
              </a:ext>
            </a:extLst>
          </p:cNvPr>
          <p:cNvSpPr>
            <a:spLocks noGrp="1"/>
          </p:cNvSpPr>
          <p:nvPr>
            <p:ph type="sldNum" sz="quarter" idx="12"/>
          </p:nvPr>
        </p:nvSpPr>
        <p:spPr/>
        <p:txBody>
          <a:bodyPr/>
          <a:lstStyle/>
          <a:p>
            <a:fld id="{B721D789-411C-4ED0-B3FE-DAF039141DE6}" type="slidenum">
              <a:rPr lang="en-US" altLang="en-US" smtClean="0"/>
              <a:pPr/>
              <a:t>35</a:t>
            </a:fld>
            <a:endParaRPr lang="en-US" altLang="en-US"/>
          </a:p>
        </p:txBody>
      </p:sp>
    </p:spTree>
    <p:extLst>
      <p:ext uri="{BB962C8B-B14F-4D97-AF65-F5344CB8AC3E}">
        <p14:creationId xmlns:p14="http://schemas.microsoft.com/office/powerpoint/2010/main" val="3554007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D72DF8-346F-420D-813B-EF3EFBCA5E97}"/>
              </a:ext>
            </a:extLst>
          </p:cNvPr>
          <p:cNvSpPr>
            <a:spLocks noGrp="1"/>
          </p:cNvSpPr>
          <p:nvPr>
            <p:ph type="title"/>
          </p:nvPr>
        </p:nvSpPr>
        <p:spPr/>
        <p:txBody>
          <a:bodyPr/>
          <a:lstStyle/>
          <a:p>
            <a:pPr lvl="0"/>
            <a:r>
              <a:rPr lang="en-US" dirty="0"/>
              <a:t>Having found this, what is the usual course for the court?</a:t>
            </a:r>
          </a:p>
        </p:txBody>
      </p:sp>
      <p:sp>
        <p:nvSpPr>
          <p:cNvPr id="3" name="Content Placeholder 2">
            <a:extLst>
              <a:ext uri="{FF2B5EF4-FFF2-40B4-BE49-F238E27FC236}">
                <a16:creationId xmlns:a16="http://schemas.microsoft.com/office/drawing/2014/main" id="{8F7C44BA-EE37-4AE9-A3A0-A8DF9863ADA5}"/>
              </a:ext>
            </a:extLst>
          </p:cNvPr>
          <p:cNvSpPr>
            <a:spLocks noGrp="1"/>
          </p:cNvSpPr>
          <p:nvPr>
            <p:ph idx="1"/>
          </p:nvPr>
        </p:nvSpPr>
        <p:spPr/>
        <p:txBody>
          <a:bodyPr>
            <a:normAutofit/>
          </a:bodyPr>
          <a:lstStyle/>
          <a:p>
            <a:pPr lvl="0"/>
            <a:r>
              <a:rPr lang="en-US" dirty="0"/>
              <a:t>Ultimately, as these cases make clear, the appropriate procedure is for the district court to order production of the evidence or witness and leave to the Government the choice of whether to comply with that order. If the government refuses to produce the information at issue—as it may properly do—the result is ordinarily dismissal.</a:t>
            </a:r>
          </a:p>
          <a:p>
            <a:pPr lvl="0"/>
            <a:r>
              <a:rPr lang="en-US" dirty="0"/>
              <a:t>Why do you think the appeal court did not stop at this point and uphold the district court?</a:t>
            </a:r>
          </a:p>
          <a:p>
            <a:pPr lvl="1"/>
            <a:r>
              <a:rPr lang="en-US" dirty="0"/>
              <a:t>And let a 9/11 plotter, the only live one, avoid the death penalty?</a:t>
            </a:r>
          </a:p>
        </p:txBody>
      </p:sp>
      <p:sp>
        <p:nvSpPr>
          <p:cNvPr id="4" name="Slide Number Placeholder 3">
            <a:extLst>
              <a:ext uri="{FF2B5EF4-FFF2-40B4-BE49-F238E27FC236}">
                <a16:creationId xmlns:a16="http://schemas.microsoft.com/office/drawing/2014/main" id="{4396B93D-132B-4361-A37A-CCB97925E20A}"/>
              </a:ext>
            </a:extLst>
          </p:cNvPr>
          <p:cNvSpPr>
            <a:spLocks noGrp="1"/>
          </p:cNvSpPr>
          <p:nvPr>
            <p:ph type="sldNum" sz="quarter" idx="12"/>
          </p:nvPr>
        </p:nvSpPr>
        <p:spPr/>
        <p:txBody>
          <a:bodyPr/>
          <a:lstStyle/>
          <a:p>
            <a:fld id="{B721D789-411C-4ED0-B3FE-DAF039141DE6}" type="slidenum">
              <a:rPr lang="en-US" altLang="en-US" smtClean="0"/>
              <a:pPr/>
              <a:t>36</a:t>
            </a:fld>
            <a:endParaRPr lang="en-US" altLang="en-US"/>
          </a:p>
        </p:txBody>
      </p:sp>
    </p:spTree>
    <p:extLst>
      <p:ext uri="{BB962C8B-B14F-4D97-AF65-F5344CB8AC3E}">
        <p14:creationId xmlns:p14="http://schemas.microsoft.com/office/powerpoint/2010/main" val="2083115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04B2A5-1752-45CD-81D9-D2F26E2AB1D0}"/>
              </a:ext>
            </a:extLst>
          </p:cNvPr>
          <p:cNvSpPr>
            <a:spLocks noGrp="1"/>
          </p:cNvSpPr>
          <p:nvPr>
            <p:ph type="title"/>
          </p:nvPr>
        </p:nvSpPr>
        <p:spPr/>
        <p:txBody>
          <a:bodyPr/>
          <a:lstStyle/>
          <a:p>
            <a:pPr lvl="0"/>
            <a:r>
              <a:rPr lang="en-US" dirty="0"/>
              <a:t>How did the court solve the problem?</a:t>
            </a:r>
          </a:p>
        </p:txBody>
      </p:sp>
      <p:sp>
        <p:nvSpPr>
          <p:cNvPr id="3" name="Content Placeholder 2">
            <a:extLst>
              <a:ext uri="{FF2B5EF4-FFF2-40B4-BE49-F238E27FC236}">
                <a16:creationId xmlns:a16="http://schemas.microsoft.com/office/drawing/2014/main" id="{71796B88-BD2D-420A-944C-F3721D75D0C7}"/>
              </a:ext>
            </a:extLst>
          </p:cNvPr>
          <p:cNvSpPr>
            <a:spLocks noGrp="1"/>
          </p:cNvSpPr>
          <p:nvPr>
            <p:ph idx="1"/>
          </p:nvPr>
        </p:nvSpPr>
        <p:spPr/>
        <p:txBody>
          <a:bodyPr/>
          <a:lstStyle/>
          <a:p>
            <a:pPr lvl="0"/>
            <a:r>
              <a:rPr lang="en-US" dirty="0"/>
              <a:t>A similar approach is appropriate here. Under such an approach, the first question is whether there is any appropriate substitution for the witnesses’ testimony. Because we conclude, for the reasons set forth below, that appropriate substitutions are available, we need not consider any other remedy.</a:t>
            </a:r>
          </a:p>
        </p:txBody>
      </p:sp>
      <p:sp>
        <p:nvSpPr>
          <p:cNvPr id="4" name="Slide Number Placeholder 3">
            <a:extLst>
              <a:ext uri="{FF2B5EF4-FFF2-40B4-BE49-F238E27FC236}">
                <a16:creationId xmlns:a16="http://schemas.microsoft.com/office/drawing/2014/main" id="{51DAC872-EEAA-4215-B47C-2C2A7AC7BA62}"/>
              </a:ext>
            </a:extLst>
          </p:cNvPr>
          <p:cNvSpPr>
            <a:spLocks noGrp="1"/>
          </p:cNvSpPr>
          <p:nvPr>
            <p:ph type="sldNum" sz="quarter" idx="12"/>
          </p:nvPr>
        </p:nvSpPr>
        <p:spPr/>
        <p:txBody>
          <a:bodyPr/>
          <a:lstStyle/>
          <a:p>
            <a:fld id="{B721D789-411C-4ED0-B3FE-DAF039141DE6}" type="slidenum">
              <a:rPr lang="en-US" altLang="en-US" smtClean="0"/>
              <a:pPr/>
              <a:t>37</a:t>
            </a:fld>
            <a:endParaRPr lang="en-US" altLang="en-US"/>
          </a:p>
        </p:txBody>
      </p:sp>
    </p:spTree>
    <p:extLst>
      <p:ext uri="{BB962C8B-B14F-4D97-AF65-F5344CB8AC3E}">
        <p14:creationId xmlns:p14="http://schemas.microsoft.com/office/powerpoint/2010/main" val="225783927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F6C1A7-DAA5-496A-954C-212DAD7245D4}"/>
              </a:ext>
            </a:extLst>
          </p:cNvPr>
          <p:cNvSpPr>
            <a:spLocks noGrp="1"/>
          </p:cNvSpPr>
          <p:nvPr>
            <p:ph type="title"/>
          </p:nvPr>
        </p:nvSpPr>
        <p:spPr/>
        <p:txBody>
          <a:bodyPr/>
          <a:lstStyle/>
          <a:p>
            <a:r>
              <a:rPr lang="en-US" dirty="0"/>
              <a:t>No ‘‘Punitive Sanction.’’</a:t>
            </a:r>
          </a:p>
        </p:txBody>
      </p:sp>
      <p:sp>
        <p:nvSpPr>
          <p:cNvPr id="3" name="Content Placeholder 2">
            <a:extLst>
              <a:ext uri="{FF2B5EF4-FFF2-40B4-BE49-F238E27FC236}">
                <a16:creationId xmlns:a16="http://schemas.microsoft.com/office/drawing/2014/main" id="{A1FD2EAA-5D33-411C-9CA0-45F922D67D08}"/>
              </a:ext>
            </a:extLst>
          </p:cNvPr>
          <p:cNvSpPr>
            <a:spLocks noGrp="1"/>
          </p:cNvSpPr>
          <p:nvPr>
            <p:ph idx="1"/>
          </p:nvPr>
        </p:nvSpPr>
        <p:spPr/>
        <p:txBody>
          <a:bodyPr/>
          <a:lstStyle/>
          <a:p>
            <a:pPr lvl="0"/>
            <a:r>
              <a:rPr lang="en-US" dirty="0"/>
              <a:t>Why not hold the government in contempt for not producing the witnesses?</a:t>
            </a:r>
          </a:p>
          <a:p>
            <a:pPr lvl="1"/>
            <a:r>
              <a:rPr lang="en-US" dirty="0"/>
              <a:t>It has the right to not produce them, the court has other remedies.</a:t>
            </a:r>
          </a:p>
        </p:txBody>
      </p:sp>
      <p:sp>
        <p:nvSpPr>
          <p:cNvPr id="4" name="Slide Number Placeholder 3">
            <a:extLst>
              <a:ext uri="{FF2B5EF4-FFF2-40B4-BE49-F238E27FC236}">
                <a16:creationId xmlns:a16="http://schemas.microsoft.com/office/drawing/2014/main" id="{E36C1F95-0905-4202-95CB-F9EFE225C683}"/>
              </a:ext>
            </a:extLst>
          </p:cNvPr>
          <p:cNvSpPr>
            <a:spLocks noGrp="1"/>
          </p:cNvSpPr>
          <p:nvPr>
            <p:ph type="sldNum" sz="quarter" idx="12"/>
          </p:nvPr>
        </p:nvSpPr>
        <p:spPr/>
        <p:txBody>
          <a:bodyPr/>
          <a:lstStyle/>
          <a:p>
            <a:fld id="{B721D789-411C-4ED0-B3FE-DAF039141DE6}" type="slidenum">
              <a:rPr lang="en-US" altLang="en-US" smtClean="0"/>
              <a:pPr/>
              <a:t>38</a:t>
            </a:fld>
            <a:endParaRPr lang="en-US" altLang="en-US"/>
          </a:p>
        </p:txBody>
      </p:sp>
    </p:spTree>
    <p:extLst>
      <p:ext uri="{BB962C8B-B14F-4D97-AF65-F5344CB8AC3E}">
        <p14:creationId xmlns:p14="http://schemas.microsoft.com/office/powerpoint/2010/main" val="409910444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15485C-7517-45D7-AF22-BC9A1ECFFE8A}"/>
              </a:ext>
            </a:extLst>
          </p:cNvPr>
          <p:cNvSpPr>
            <a:spLocks noGrp="1"/>
          </p:cNvSpPr>
          <p:nvPr>
            <p:ph type="title"/>
          </p:nvPr>
        </p:nvSpPr>
        <p:spPr/>
        <p:txBody>
          <a:bodyPr/>
          <a:lstStyle/>
          <a:p>
            <a:pPr lvl="0"/>
            <a:r>
              <a:rPr lang="en-US" dirty="0"/>
              <a:t>Deciding a Clash Between Branches: Formalism or Balancing?</a:t>
            </a:r>
          </a:p>
        </p:txBody>
      </p:sp>
      <p:sp>
        <p:nvSpPr>
          <p:cNvPr id="3" name="Content Placeholder 2">
            <a:extLst>
              <a:ext uri="{FF2B5EF4-FFF2-40B4-BE49-F238E27FC236}">
                <a16:creationId xmlns:a16="http://schemas.microsoft.com/office/drawing/2014/main" id="{0D077E37-C3D8-42BE-86E8-017688771927}"/>
              </a:ext>
            </a:extLst>
          </p:cNvPr>
          <p:cNvSpPr>
            <a:spLocks noGrp="1"/>
          </p:cNvSpPr>
          <p:nvPr>
            <p:ph idx="1"/>
          </p:nvPr>
        </p:nvSpPr>
        <p:spPr/>
        <p:txBody>
          <a:bodyPr/>
          <a:lstStyle/>
          <a:p>
            <a:pPr lvl="0"/>
            <a:r>
              <a:rPr lang="en-US" dirty="0"/>
              <a:t>If the executive sees this as an impermissible intrusion into </a:t>
            </a:r>
            <a:r>
              <a:rPr lang="en-US" dirty="0" err="1"/>
              <a:t>warmaking</a:t>
            </a:r>
            <a:r>
              <a:rPr lang="en-US" dirty="0"/>
              <a:t>, what is its option?</a:t>
            </a:r>
          </a:p>
          <a:p>
            <a:pPr lvl="1"/>
            <a:r>
              <a:rPr lang="en-US" dirty="0"/>
              <a:t>Do not prosecute</a:t>
            </a:r>
          </a:p>
          <a:p>
            <a:pPr lvl="0"/>
            <a:r>
              <a:rPr lang="en-US" dirty="0"/>
              <a:t>Should the executive be able to use the courts, while limiting their ability to provide constitutional protections?</a:t>
            </a:r>
          </a:p>
        </p:txBody>
      </p:sp>
      <p:sp>
        <p:nvSpPr>
          <p:cNvPr id="4" name="Slide Number Placeholder 3">
            <a:extLst>
              <a:ext uri="{FF2B5EF4-FFF2-40B4-BE49-F238E27FC236}">
                <a16:creationId xmlns:a16="http://schemas.microsoft.com/office/drawing/2014/main" id="{94E08D8B-C3C4-488F-B223-6A7BF0C325A9}"/>
              </a:ext>
            </a:extLst>
          </p:cNvPr>
          <p:cNvSpPr>
            <a:spLocks noGrp="1"/>
          </p:cNvSpPr>
          <p:nvPr>
            <p:ph type="sldNum" sz="quarter" idx="12"/>
          </p:nvPr>
        </p:nvSpPr>
        <p:spPr/>
        <p:txBody>
          <a:bodyPr/>
          <a:lstStyle/>
          <a:p>
            <a:fld id="{B721D789-411C-4ED0-B3FE-DAF039141DE6}" type="slidenum">
              <a:rPr lang="en-US" altLang="en-US" smtClean="0"/>
              <a:pPr/>
              <a:t>39</a:t>
            </a:fld>
            <a:endParaRPr lang="en-US" altLang="en-US"/>
          </a:p>
        </p:txBody>
      </p:sp>
    </p:spTree>
    <p:extLst>
      <p:ext uri="{BB962C8B-B14F-4D97-AF65-F5344CB8AC3E}">
        <p14:creationId xmlns:p14="http://schemas.microsoft.com/office/powerpoint/2010/main" val="39825959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E29C13-8D45-4ADE-8CB7-FB5F965EF284}"/>
              </a:ext>
            </a:extLst>
          </p:cNvPr>
          <p:cNvSpPr>
            <a:spLocks noGrp="1"/>
          </p:cNvSpPr>
          <p:nvPr>
            <p:ph type="title"/>
          </p:nvPr>
        </p:nvSpPr>
        <p:spPr>
          <a:xfrm>
            <a:off x="838200" y="365126"/>
            <a:ext cx="10515600" cy="719756"/>
          </a:xfrm>
        </p:spPr>
        <p:txBody>
          <a:bodyPr>
            <a:normAutofit/>
          </a:bodyPr>
          <a:lstStyle/>
          <a:p>
            <a:r>
              <a:rPr lang="en-US" sz="3200" dirty="0"/>
              <a:t>§4. DISCOVERY OF CLASSIFIED INFORMATION BY DEFENDANTS</a:t>
            </a:r>
          </a:p>
        </p:txBody>
      </p:sp>
      <p:sp>
        <p:nvSpPr>
          <p:cNvPr id="3" name="Content Placeholder 2">
            <a:extLst>
              <a:ext uri="{FF2B5EF4-FFF2-40B4-BE49-F238E27FC236}">
                <a16:creationId xmlns:a16="http://schemas.microsoft.com/office/drawing/2014/main" id="{C7A43CCB-C881-4FAF-B95C-A52DFBD4D8D9}"/>
              </a:ext>
            </a:extLst>
          </p:cNvPr>
          <p:cNvSpPr>
            <a:spLocks noGrp="1"/>
          </p:cNvSpPr>
          <p:nvPr>
            <p:ph idx="1"/>
          </p:nvPr>
        </p:nvSpPr>
        <p:spPr>
          <a:xfrm>
            <a:off x="838200" y="1224366"/>
            <a:ext cx="10515600" cy="5268509"/>
          </a:xfrm>
        </p:spPr>
        <p:txBody>
          <a:bodyPr>
            <a:normAutofit/>
          </a:bodyPr>
          <a:lstStyle/>
          <a:p>
            <a:pPr lvl="0"/>
            <a:r>
              <a:rPr lang="en-US" dirty="0"/>
              <a:t>The court, upon a sufficient showing, may authorize the United States to </a:t>
            </a:r>
          </a:p>
          <a:p>
            <a:pPr lvl="0"/>
            <a:r>
              <a:rPr lang="en-US" dirty="0"/>
              <a:t>delete specified items of classified information from documents to be made available to the defendant through discovery under the Federal Rules of Criminal Procedure, </a:t>
            </a:r>
          </a:p>
          <a:p>
            <a:pPr lvl="0"/>
            <a:r>
              <a:rPr lang="en-US" dirty="0"/>
              <a:t>to substitute a summary of the information for such classified documents, or </a:t>
            </a:r>
          </a:p>
          <a:p>
            <a:pPr lvl="0"/>
            <a:r>
              <a:rPr lang="en-US" dirty="0"/>
              <a:t>to substitute a statement admitting relevant facts that the classified information would tend to prove. </a:t>
            </a:r>
          </a:p>
          <a:p>
            <a:pPr lvl="0"/>
            <a:r>
              <a:rPr lang="en-US" dirty="0"/>
              <a:t>The court may permit the United States </a:t>
            </a:r>
            <a:r>
              <a:rPr lang="en-US" dirty="0">
                <a:highlight>
                  <a:srgbClr val="FFFF00"/>
                </a:highlight>
              </a:rPr>
              <a:t>to make a request for such authorization in the form of a written statement to be inspected by the court alone</a:t>
            </a:r>
            <a:r>
              <a:rPr lang="en-US" dirty="0"/>
              <a:t>. : :</a:t>
            </a:r>
          </a:p>
        </p:txBody>
      </p:sp>
    </p:spTree>
    <p:extLst>
      <p:ext uri="{BB962C8B-B14F-4D97-AF65-F5344CB8AC3E}">
        <p14:creationId xmlns:p14="http://schemas.microsoft.com/office/powerpoint/2010/main" val="71704021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664D9F-2FEB-460E-9183-B4D851112451}"/>
              </a:ext>
            </a:extLst>
          </p:cNvPr>
          <p:cNvSpPr>
            <a:spLocks noGrp="1"/>
          </p:cNvSpPr>
          <p:nvPr>
            <p:ph type="title"/>
          </p:nvPr>
        </p:nvSpPr>
        <p:spPr/>
        <p:txBody>
          <a:bodyPr/>
          <a:lstStyle/>
          <a:p>
            <a:pPr lvl="0"/>
            <a:r>
              <a:rPr lang="en-US" dirty="0"/>
              <a:t>Switching Forums?</a:t>
            </a:r>
          </a:p>
        </p:txBody>
      </p:sp>
      <p:sp>
        <p:nvSpPr>
          <p:cNvPr id="3" name="Content Placeholder 2">
            <a:extLst>
              <a:ext uri="{FF2B5EF4-FFF2-40B4-BE49-F238E27FC236}">
                <a16:creationId xmlns:a16="http://schemas.microsoft.com/office/drawing/2014/main" id="{AFB09AE3-930C-4E37-8A98-C09C2FD94A4E}"/>
              </a:ext>
            </a:extLst>
          </p:cNvPr>
          <p:cNvSpPr>
            <a:spLocks noGrp="1"/>
          </p:cNvSpPr>
          <p:nvPr>
            <p:ph idx="1"/>
          </p:nvPr>
        </p:nvSpPr>
        <p:spPr/>
        <p:txBody>
          <a:bodyPr/>
          <a:lstStyle/>
          <a:p>
            <a:pPr lvl="0"/>
            <a:r>
              <a:rPr lang="en-US" dirty="0"/>
              <a:t>This could be simplified in a military commission, with a jury of military officers with security clearances, but only if there is no right of public access and no jury in the traditional sense.</a:t>
            </a:r>
          </a:p>
        </p:txBody>
      </p:sp>
      <p:sp>
        <p:nvSpPr>
          <p:cNvPr id="4" name="Slide Number Placeholder 3">
            <a:extLst>
              <a:ext uri="{FF2B5EF4-FFF2-40B4-BE49-F238E27FC236}">
                <a16:creationId xmlns:a16="http://schemas.microsoft.com/office/drawing/2014/main" id="{8818033D-8647-4224-947E-329DE83ED97A}"/>
              </a:ext>
            </a:extLst>
          </p:cNvPr>
          <p:cNvSpPr>
            <a:spLocks noGrp="1"/>
          </p:cNvSpPr>
          <p:nvPr>
            <p:ph type="sldNum" sz="quarter" idx="12"/>
          </p:nvPr>
        </p:nvSpPr>
        <p:spPr/>
        <p:txBody>
          <a:bodyPr/>
          <a:lstStyle/>
          <a:p>
            <a:fld id="{B721D789-411C-4ED0-B3FE-DAF039141DE6}" type="slidenum">
              <a:rPr lang="en-US" altLang="en-US" smtClean="0"/>
              <a:pPr/>
              <a:t>40</a:t>
            </a:fld>
            <a:endParaRPr lang="en-US" altLang="en-US"/>
          </a:p>
        </p:txBody>
      </p:sp>
    </p:spTree>
    <p:extLst>
      <p:ext uri="{BB962C8B-B14F-4D97-AF65-F5344CB8AC3E}">
        <p14:creationId xmlns:p14="http://schemas.microsoft.com/office/powerpoint/2010/main" val="92717366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E01668-DF7E-49DF-8858-217BCD42B254}"/>
              </a:ext>
            </a:extLst>
          </p:cNvPr>
          <p:cNvSpPr>
            <a:spLocks noGrp="1"/>
          </p:cNvSpPr>
          <p:nvPr>
            <p:ph type="title"/>
          </p:nvPr>
        </p:nvSpPr>
        <p:spPr/>
        <p:txBody>
          <a:bodyPr/>
          <a:lstStyle/>
          <a:p>
            <a:pPr lvl="0"/>
            <a:r>
              <a:rPr lang="en-US" dirty="0"/>
              <a:t>Guilty Plea and Sentence. </a:t>
            </a:r>
          </a:p>
        </p:txBody>
      </p:sp>
      <p:sp>
        <p:nvSpPr>
          <p:cNvPr id="3" name="Content Placeholder 2">
            <a:extLst>
              <a:ext uri="{FF2B5EF4-FFF2-40B4-BE49-F238E27FC236}">
                <a16:creationId xmlns:a16="http://schemas.microsoft.com/office/drawing/2014/main" id="{B14FC787-C38D-4264-9EF4-9682F4BBA9FD}"/>
              </a:ext>
            </a:extLst>
          </p:cNvPr>
          <p:cNvSpPr>
            <a:spLocks noGrp="1"/>
          </p:cNvSpPr>
          <p:nvPr>
            <p:ph idx="1"/>
          </p:nvPr>
        </p:nvSpPr>
        <p:spPr/>
        <p:txBody>
          <a:bodyPr/>
          <a:lstStyle/>
          <a:p>
            <a:pPr lvl="0"/>
            <a:r>
              <a:rPr lang="en-US" dirty="0"/>
              <a:t>On April 22, 2005, Moussaoui surprised everyone by pleading guilty to the key charges against him, while at the same time denying having any intention to commit mass murder.</a:t>
            </a:r>
          </a:p>
          <a:p>
            <a:pPr lvl="0"/>
            <a:r>
              <a:rPr lang="en-US" dirty="0"/>
              <a:t>He was subsequently sentenced to life in prison.</a:t>
            </a:r>
          </a:p>
        </p:txBody>
      </p:sp>
      <p:sp>
        <p:nvSpPr>
          <p:cNvPr id="4" name="Slide Number Placeholder 3">
            <a:extLst>
              <a:ext uri="{FF2B5EF4-FFF2-40B4-BE49-F238E27FC236}">
                <a16:creationId xmlns:a16="http://schemas.microsoft.com/office/drawing/2014/main" id="{9751A5A0-39BC-484C-8E6F-F98E4E0E1130}"/>
              </a:ext>
            </a:extLst>
          </p:cNvPr>
          <p:cNvSpPr>
            <a:spLocks noGrp="1"/>
          </p:cNvSpPr>
          <p:nvPr>
            <p:ph type="sldNum" sz="quarter" idx="12"/>
          </p:nvPr>
        </p:nvSpPr>
        <p:spPr/>
        <p:txBody>
          <a:bodyPr/>
          <a:lstStyle/>
          <a:p>
            <a:fld id="{B721D789-411C-4ED0-B3FE-DAF039141DE6}" type="slidenum">
              <a:rPr lang="en-US" altLang="en-US" smtClean="0"/>
              <a:pPr/>
              <a:t>41</a:t>
            </a:fld>
            <a:endParaRPr lang="en-US" altLang="en-US"/>
          </a:p>
        </p:txBody>
      </p:sp>
    </p:spTree>
    <p:extLst>
      <p:ext uri="{BB962C8B-B14F-4D97-AF65-F5344CB8AC3E}">
        <p14:creationId xmlns:p14="http://schemas.microsoft.com/office/powerpoint/2010/main" val="348769942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3B4431-8907-48E2-96ED-196BE5A13781}"/>
              </a:ext>
            </a:extLst>
          </p:cNvPr>
          <p:cNvSpPr>
            <a:spLocks noGrp="1"/>
          </p:cNvSpPr>
          <p:nvPr>
            <p:ph type="title"/>
          </p:nvPr>
        </p:nvSpPr>
        <p:spPr/>
        <p:txBody>
          <a:bodyPr/>
          <a:lstStyle/>
          <a:p>
            <a:r>
              <a:rPr lang="en-US" dirty="0"/>
              <a:t>DO WE NEED A NATIONAL SECURITY COURT?</a:t>
            </a:r>
          </a:p>
        </p:txBody>
      </p:sp>
      <p:sp>
        <p:nvSpPr>
          <p:cNvPr id="3" name="Content Placeholder 2">
            <a:extLst>
              <a:ext uri="{FF2B5EF4-FFF2-40B4-BE49-F238E27FC236}">
                <a16:creationId xmlns:a16="http://schemas.microsoft.com/office/drawing/2014/main" id="{343C0591-1685-45B7-91D9-7859E3DE5CE7}"/>
              </a:ext>
            </a:extLst>
          </p:cNvPr>
          <p:cNvSpPr>
            <a:spLocks noGrp="1"/>
          </p:cNvSpPr>
          <p:nvPr>
            <p:ph idx="1"/>
          </p:nvPr>
        </p:nvSpPr>
        <p:spPr/>
        <p:txBody>
          <a:bodyPr>
            <a:normAutofit/>
          </a:bodyPr>
          <a:lstStyle/>
          <a:p>
            <a:pPr lvl="0"/>
            <a:r>
              <a:rPr lang="en-US" dirty="0"/>
              <a:t>Are there other areas where the courts do not work well?</a:t>
            </a:r>
          </a:p>
          <a:p>
            <a:pPr lvl="1"/>
            <a:r>
              <a:rPr lang="en-US" dirty="0"/>
              <a:t>Science and tech?</a:t>
            </a:r>
          </a:p>
          <a:p>
            <a:r>
              <a:rPr lang="en-US" dirty="0"/>
              <a:t>The military commissions were intended for this for non-US terrorists, but failed because of their slipshod implementation.</a:t>
            </a:r>
          </a:p>
          <a:p>
            <a:r>
              <a:rPr lang="en-US" dirty="0"/>
              <a:t>How have we handled this in other contexts?</a:t>
            </a:r>
          </a:p>
          <a:p>
            <a:pPr lvl="1"/>
            <a:r>
              <a:rPr lang="en-US" dirty="0"/>
              <a:t>Administrative tribunals</a:t>
            </a:r>
          </a:p>
        </p:txBody>
      </p:sp>
      <p:sp>
        <p:nvSpPr>
          <p:cNvPr id="4" name="Slide Number Placeholder 3">
            <a:extLst>
              <a:ext uri="{FF2B5EF4-FFF2-40B4-BE49-F238E27FC236}">
                <a16:creationId xmlns:a16="http://schemas.microsoft.com/office/drawing/2014/main" id="{DC25A937-2339-4709-85A9-BA830CAB7F41}"/>
              </a:ext>
            </a:extLst>
          </p:cNvPr>
          <p:cNvSpPr>
            <a:spLocks noGrp="1"/>
          </p:cNvSpPr>
          <p:nvPr>
            <p:ph type="sldNum" sz="quarter" idx="12"/>
          </p:nvPr>
        </p:nvSpPr>
        <p:spPr/>
        <p:txBody>
          <a:bodyPr/>
          <a:lstStyle/>
          <a:p>
            <a:fld id="{B721D789-411C-4ED0-B3FE-DAF039141DE6}" type="slidenum">
              <a:rPr lang="en-US" altLang="en-US" smtClean="0"/>
              <a:pPr/>
              <a:t>42</a:t>
            </a:fld>
            <a:endParaRPr lang="en-US" altLang="en-US"/>
          </a:p>
        </p:txBody>
      </p:sp>
    </p:spTree>
    <p:extLst>
      <p:ext uri="{BB962C8B-B14F-4D97-AF65-F5344CB8AC3E}">
        <p14:creationId xmlns:p14="http://schemas.microsoft.com/office/powerpoint/2010/main" val="274962383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8D1B3F-D59F-41DC-B1DC-A8FA83AB9E36}"/>
              </a:ext>
            </a:extLst>
          </p:cNvPr>
          <p:cNvSpPr>
            <a:spLocks noGrp="1"/>
          </p:cNvSpPr>
          <p:nvPr>
            <p:ph type="title"/>
          </p:nvPr>
        </p:nvSpPr>
        <p:spPr/>
        <p:txBody>
          <a:bodyPr/>
          <a:lstStyle/>
          <a:p>
            <a:pPr lvl="0"/>
            <a:r>
              <a:rPr lang="en-US" dirty="0"/>
              <a:t>Why not administrative tribunals for national security cases?</a:t>
            </a:r>
          </a:p>
        </p:txBody>
      </p:sp>
      <p:sp>
        <p:nvSpPr>
          <p:cNvPr id="3" name="Content Placeholder 2">
            <a:extLst>
              <a:ext uri="{FF2B5EF4-FFF2-40B4-BE49-F238E27FC236}">
                <a16:creationId xmlns:a16="http://schemas.microsoft.com/office/drawing/2014/main" id="{611E059E-6252-4759-9131-EDF00057970A}"/>
              </a:ext>
            </a:extLst>
          </p:cNvPr>
          <p:cNvSpPr>
            <a:spLocks noGrp="1"/>
          </p:cNvSpPr>
          <p:nvPr>
            <p:ph idx="1"/>
          </p:nvPr>
        </p:nvSpPr>
        <p:spPr/>
        <p:txBody>
          <a:bodyPr/>
          <a:lstStyle/>
          <a:p>
            <a:pPr lvl="0"/>
            <a:r>
              <a:rPr lang="en-US" dirty="0"/>
              <a:t>Would they be more fair, on balance?</a:t>
            </a:r>
          </a:p>
          <a:p>
            <a:pPr lvl="0"/>
            <a:r>
              <a:rPr lang="en-US" dirty="0"/>
              <a:t>Could they be constitutional?</a:t>
            </a:r>
          </a:p>
          <a:p>
            <a:pPr lvl="0"/>
            <a:r>
              <a:rPr lang="en-US" dirty="0"/>
              <a:t>Could they use a mental health/communicable disease model to detain the dangerous?</a:t>
            </a:r>
          </a:p>
          <a:p>
            <a:pPr lvl="0"/>
            <a:r>
              <a:rPr lang="en-US" dirty="0"/>
              <a:t>Is this what Guantanamo has become? </a:t>
            </a:r>
          </a:p>
        </p:txBody>
      </p:sp>
      <p:sp>
        <p:nvSpPr>
          <p:cNvPr id="4" name="Slide Number Placeholder 3">
            <a:extLst>
              <a:ext uri="{FF2B5EF4-FFF2-40B4-BE49-F238E27FC236}">
                <a16:creationId xmlns:a16="http://schemas.microsoft.com/office/drawing/2014/main" id="{5440FCBD-8930-44B4-9B9B-0D65994BDBC9}"/>
              </a:ext>
            </a:extLst>
          </p:cNvPr>
          <p:cNvSpPr>
            <a:spLocks noGrp="1"/>
          </p:cNvSpPr>
          <p:nvPr>
            <p:ph type="sldNum" sz="quarter" idx="12"/>
          </p:nvPr>
        </p:nvSpPr>
        <p:spPr/>
        <p:txBody>
          <a:bodyPr/>
          <a:lstStyle/>
          <a:p>
            <a:fld id="{B721D789-411C-4ED0-B3FE-DAF039141DE6}" type="slidenum">
              <a:rPr lang="en-US" altLang="en-US" smtClean="0"/>
              <a:pPr/>
              <a:t>43</a:t>
            </a:fld>
            <a:endParaRPr lang="en-US" altLang="en-US"/>
          </a:p>
        </p:txBody>
      </p:sp>
    </p:spTree>
    <p:extLst>
      <p:ext uri="{BB962C8B-B14F-4D97-AF65-F5344CB8AC3E}">
        <p14:creationId xmlns:p14="http://schemas.microsoft.com/office/powerpoint/2010/main" val="14232004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2A8056-BCB3-4EF9-84A5-166BB587B157}"/>
              </a:ext>
            </a:extLst>
          </p:cNvPr>
          <p:cNvSpPr>
            <a:spLocks noGrp="1"/>
          </p:cNvSpPr>
          <p:nvPr>
            <p:ph type="title"/>
          </p:nvPr>
        </p:nvSpPr>
        <p:spPr>
          <a:xfrm>
            <a:off x="838200" y="365126"/>
            <a:ext cx="10515600" cy="797248"/>
          </a:xfrm>
        </p:spPr>
        <p:txBody>
          <a:bodyPr>
            <a:noAutofit/>
          </a:bodyPr>
          <a:lstStyle/>
          <a:p>
            <a:r>
              <a:rPr lang="en-US" sz="3200" dirty="0"/>
              <a:t>§5. NOTICE OF DEFENDANT’S INTENTION TO DISCLOSE CLASSIFIED INFORMATION </a:t>
            </a:r>
          </a:p>
        </p:txBody>
      </p:sp>
      <p:sp>
        <p:nvSpPr>
          <p:cNvPr id="3" name="Content Placeholder 2">
            <a:extLst>
              <a:ext uri="{FF2B5EF4-FFF2-40B4-BE49-F238E27FC236}">
                <a16:creationId xmlns:a16="http://schemas.microsoft.com/office/drawing/2014/main" id="{A495F27E-340F-45BA-84F8-81CA2DD7CAD1}"/>
              </a:ext>
            </a:extLst>
          </p:cNvPr>
          <p:cNvSpPr>
            <a:spLocks noGrp="1"/>
          </p:cNvSpPr>
          <p:nvPr>
            <p:ph idx="1"/>
          </p:nvPr>
        </p:nvSpPr>
        <p:spPr>
          <a:xfrm>
            <a:off x="838200" y="1379349"/>
            <a:ext cx="10515600" cy="4797614"/>
          </a:xfrm>
        </p:spPr>
        <p:txBody>
          <a:bodyPr>
            <a:normAutofit lnSpcReduction="10000"/>
          </a:bodyPr>
          <a:lstStyle/>
          <a:p>
            <a:pPr lvl="0"/>
            <a:r>
              <a:rPr lang="en-US" dirty="0"/>
              <a:t>(a) Notice by defendant. </a:t>
            </a:r>
          </a:p>
          <a:p>
            <a:pPr lvl="0"/>
            <a:r>
              <a:rPr lang="en-US" dirty="0"/>
              <a:t>If a defendant reasonably expects to disclose or to cause the disclosure of classified information in any manner in connection with any trial or pretrial proceeding involving the criminal prosecution of such defendant, </a:t>
            </a:r>
            <a:r>
              <a:rPr lang="en-US" dirty="0">
                <a:highlight>
                  <a:srgbClr val="FFFF00"/>
                </a:highlight>
              </a:rPr>
              <a:t>the defendant shall, within the time specified by the court or, where no time is specified, within thirty days prior to trial, notify the attorney for the United States and the court in writing.</a:t>
            </a:r>
          </a:p>
          <a:p>
            <a:pPr lvl="0"/>
            <a:r>
              <a:rPr lang="en-US" dirty="0"/>
              <a:t>Such notice shall include a brief description of the classified information. Whenever a defendant learns of additional classified information he reasonably expects to disclose at any such proceeding, he shall notify the attorney for the United States and the court in writing as soon as possible thereafter and shall include a brief description of the classified information. : : :</a:t>
            </a:r>
          </a:p>
        </p:txBody>
      </p:sp>
    </p:spTree>
    <p:extLst>
      <p:ext uri="{BB962C8B-B14F-4D97-AF65-F5344CB8AC3E}">
        <p14:creationId xmlns:p14="http://schemas.microsoft.com/office/powerpoint/2010/main" val="16477859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A5C6B-DB98-4CEA-BE26-CC9A31F6E324}"/>
              </a:ext>
            </a:extLst>
          </p:cNvPr>
          <p:cNvSpPr>
            <a:spLocks noGrp="1"/>
          </p:cNvSpPr>
          <p:nvPr>
            <p:ph type="title"/>
          </p:nvPr>
        </p:nvSpPr>
        <p:spPr>
          <a:xfrm>
            <a:off x="838200" y="365126"/>
            <a:ext cx="10515600" cy="797248"/>
          </a:xfrm>
        </p:spPr>
        <p:txBody>
          <a:bodyPr>
            <a:normAutofit/>
          </a:bodyPr>
          <a:lstStyle/>
          <a:p>
            <a:r>
              <a:rPr lang="en-US" sz="2800" dirty="0"/>
              <a:t>§6. PROCEDURE FOR CASES INVOLVING CLASSIFIED INFORMATION:</a:t>
            </a:r>
          </a:p>
        </p:txBody>
      </p:sp>
      <p:sp>
        <p:nvSpPr>
          <p:cNvPr id="5" name="Subtitle 4">
            <a:extLst>
              <a:ext uri="{FF2B5EF4-FFF2-40B4-BE49-F238E27FC236}">
                <a16:creationId xmlns:a16="http://schemas.microsoft.com/office/drawing/2014/main" id="{4C9ED873-9EDD-405F-AEED-D5E6806066EF}"/>
              </a:ext>
            </a:extLst>
          </p:cNvPr>
          <p:cNvSpPr>
            <a:spLocks noGrp="1"/>
          </p:cNvSpPr>
          <p:nvPr>
            <p:ph idx="1"/>
          </p:nvPr>
        </p:nvSpPr>
        <p:spPr>
          <a:xfrm>
            <a:off x="838200" y="1162374"/>
            <a:ext cx="10515600" cy="5330500"/>
          </a:xfrm>
        </p:spPr>
        <p:txBody>
          <a:bodyPr>
            <a:normAutofit fontScale="92500" lnSpcReduction="10000"/>
          </a:bodyPr>
          <a:lstStyle/>
          <a:p>
            <a:pPr lvl="0"/>
            <a:r>
              <a:rPr lang="en-US" dirty="0"/>
              <a:t>(a) Motion for hearing. </a:t>
            </a:r>
          </a:p>
          <a:p>
            <a:pPr marL="0" indent="0">
              <a:buNone/>
            </a:pPr>
            <a:r>
              <a:rPr lang="en-US" dirty="0"/>
              <a:t>Within the time specified by the court for the filing of a motion under this section, the United States may request the court to conduct a hearing to make all determinations concerning the use, relevance, or admissibility of classified information that would otherwise be made during the trial or pretrial proceeding. Upon such a request, the court shall conduct such a hearing. </a:t>
            </a:r>
          </a:p>
          <a:p>
            <a:pPr marL="0" indent="0">
              <a:buNone/>
            </a:pPr>
            <a:r>
              <a:rPr lang="en-US" dirty="0"/>
              <a:t>Any hearing held pursuant to this subsection (or any portion of such hearing specified in the request of the Attorney General</a:t>
            </a:r>
            <a:r>
              <a:rPr lang="en-US" dirty="0">
                <a:highlight>
                  <a:srgbClr val="FFFF00"/>
                </a:highlight>
              </a:rPr>
              <a:t>) shall be held in camera if the Attorney General certifies to the court in such petition that a public proceeding may result in the disclosure of classified information</a:t>
            </a:r>
            <a:r>
              <a:rPr lang="en-US" dirty="0"/>
              <a:t>. As to each item of classified information, the court shall set forth in writing the basis for its determination. Where the United States’ motion under this subsection is filed prior to the trial or pretrial proceeding, the court shall rule prior to the commencement of the relevant proceeding.</a:t>
            </a:r>
          </a:p>
        </p:txBody>
      </p:sp>
      <p:sp>
        <p:nvSpPr>
          <p:cNvPr id="4" name="Slide Number Placeholder 3">
            <a:extLst>
              <a:ext uri="{FF2B5EF4-FFF2-40B4-BE49-F238E27FC236}">
                <a16:creationId xmlns:a16="http://schemas.microsoft.com/office/drawing/2014/main" id="{88E6BC07-A383-4DBA-B168-3208E57379F0}"/>
              </a:ext>
            </a:extLst>
          </p:cNvPr>
          <p:cNvSpPr>
            <a:spLocks noGrp="1"/>
          </p:cNvSpPr>
          <p:nvPr>
            <p:ph type="sldNum" sz="quarter" idx="12"/>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defPPr>
              <a:defRPr lang="en-US"/>
            </a:defPPr>
            <a:lvl1pPr algn="r" rtl="0" eaLnBrk="1" fontAlgn="base" hangingPunct="1">
              <a:spcBef>
                <a:spcPct val="0"/>
              </a:spcBef>
              <a:spcAft>
                <a:spcPct val="0"/>
              </a:spcAft>
              <a:defRPr sz="1400" kern="1200">
                <a:solidFill>
                  <a:schemeClr val="bg2"/>
                </a:solidFill>
                <a:latin typeface="Tahoma" panose="020B0604030504040204" pitchFamily="34" charset="0"/>
                <a:ea typeface="+mn-ea"/>
                <a:cs typeface="+mn-cs"/>
              </a:defRPr>
            </a:lvl1pPr>
            <a:lvl2pPr marL="457200"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2pPr>
            <a:lvl3pPr marL="914400"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3pPr>
            <a:lvl4pPr marL="1371600"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4pPr>
            <a:lvl5pPr marL="1828800"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5pPr>
            <a:lvl6pPr marL="2286000" algn="l" defTabSz="914400" rtl="0" eaLnBrk="1" latinLnBrk="0" hangingPunct="1">
              <a:defRPr kern="1200">
                <a:solidFill>
                  <a:schemeClr val="tx1"/>
                </a:solidFill>
                <a:latin typeface="Tahoma" panose="020B0604030504040204" pitchFamily="34" charset="0"/>
                <a:ea typeface="+mn-ea"/>
                <a:cs typeface="+mn-cs"/>
              </a:defRPr>
            </a:lvl6pPr>
            <a:lvl7pPr marL="2743200" algn="l" defTabSz="914400" rtl="0" eaLnBrk="1" latinLnBrk="0" hangingPunct="1">
              <a:defRPr kern="1200">
                <a:solidFill>
                  <a:schemeClr val="tx1"/>
                </a:solidFill>
                <a:latin typeface="Tahoma" panose="020B0604030504040204" pitchFamily="34" charset="0"/>
                <a:ea typeface="+mn-ea"/>
                <a:cs typeface="+mn-cs"/>
              </a:defRPr>
            </a:lvl7pPr>
            <a:lvl8pPr marL="3200400" algn="l" defTabSz="914400" rtl="0" eaLnBrk="1" latinLnBrk="0" hangingPunct="1">
              <a:defRPr kern="1200">
                <a:solidFill>
                  <a:schemeClr val="tx1"/>
                </a:solidFill>
                <a:latin typeface="Tahoma" panose="020B0604030504040204" pitchFamily="34" charset="0"/>
                <a:ea typeface="+mn-ea"/>
                <a:cs typeface="+mn-cs"/>
              </a:defRPr>
            </a:lvl8pPr>
            <a:lvl9pPr marL="3657600" algn="l" defTabSz="914400" rtl="0" eaLnBrk="1" latinLnBrk="0" hangingPunct="1">
              <a:defRPr kern="1200">
                <a:solidFill>
                  <a:schemeClr val="tx1"/>
                </a:solidFill>
                <a:latin typeface="Tahoma" panose="020B0604030504040204" pitchFamily="34" charset="0"/>
                <a:ea typeface="+mn-ea"/>
                <a:cs typeface="+mn-cs"/>
              </a:defRPr>
            </a:lvl9pPr>
          </a:lstStyle>
          <a:p>
            <a:fld id="{59C23A97-2A1D-4B25-B2A5-A38809992948}" type="slidenum">
              <a:rPr lang="en-US" altLang="en-US" smtClean="0"/>
              <a:pPr/>
              <a:t>6</a:t>
            </a:fld>
            <a:endParaRPr lang="en-US" altLang="en-US"/>
          </a:p>
        </p:txBody>
      </p:sp>
    </p:spTree>
    <p:extLst>
      <p:ext uri="{BB962C8B-B14F-4D97-AF65-F5344CB8AC3E}">
        <p14:creationId xmlns:p14="http://schemas.microsoft.com/office/powerpoint/2010/main" val="19767764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ECD04A-90F1-4DA8-835E-83B412171F7B}"/>
              </a:ext>
            </a:extLst>
          </p:cNvPr>
          <p:cNvSpPr>
            <a:spLocks noGrp="1"/>
          </p:cNvSpPr>
          <p:nvPr>
            <p:ph type="title"/>
          </p:nvPr>
        </p:nvSpPr>
        <p:spPr>
          <a:xfrm>
            <a:off x="838200" y="365125"/>
            <a:ext cx="10515600" cy="483961"/>
          </a:xfrm>
        </p:spPr>
        <p:txBody>
          <a:bodyPr>
            <a:normAutofit fontScale="90000"/>
          </a:bodyPr>
          <a:lstStyle/>
          <a:p>
            <a:r>
              <a:rPr lang="en-US" sz="3200" dirty="0"/>
              <a:t>(b) Notice.</a:t>
            </a:r>
          </a:p>
        </p:txBody>
      </p:sp>
      <p:sp>
        <p:nvSpPr>
          <p:cNvPr id="3" name="Content Placeholder 2">
            <a:extLst>
              <a:ext uri="{FF2B5EF4-FFF2-40B4-BE49-F238E27FC236}">
                <a16:creationId xmlns:a16="http://schemas.microsoft.com/office/drawing/2014/main" id="{88CC6ADC-6120-4544-9F1B-C7320A43D836}"/>
              </a:ext>
            </a:extLst>
          </p:cNvPr>
          <p:cNvSpPr>
            <a:spLocks noGrp="1"/>
          </p:cNvSpPr>
          <p:nvPr>
            <p:ph idx="1"/>
          </p:nvPr>
        </p:nvSpPr>
        <p:spPr>
          <a:xfrm>
            <a:off x="391886" y="996044"/>
            <a:ext cx="10961914" cy="5180920"/>
          </a:xfrm>
        </p:spPr>
        <p:txBody>
          <a:bodyPr>
            <a:normAutofit fontScale="92500" lnSpcReduction="10000"/>
          </a:bodyPr>
          <a:lstStyle/>
          <a:p>
            <a:pPr lvl="0"/>
            <a:r>
              <a:rPr lang="en-US" dirty="0"/>
              <a:t>(1) Before any hearing is conducted pursuant to a request by the United States under subsection (a), </a:t>
            </a:r>
            <a:r>
              <a:rPr lang="en-US" dirty="0">
                <a:highlight>
                  <a:srgbClr val="FFFF00"/>
                </a:highlight>
              </a:rPr>
              <a:t>the United States shall provide the defendant with notice of the classified information that is at issue. </a:t>
            </a:r>
            <a:r>
              <a:rPr lang="en-US" dirty="0"/>
              <a:t>Such notice shall identify the specific classified information at issue whenever that information previously has been made available to the defendant by the United States. When the United States has not previously made the information available to the defendant in connection with the case, the information may be described by generic category, in such form as the court may approve, rather than by identification of the specific information of concern to the United States.</a:t>
            </a:r>
          </a:p>
          <a:p>
            <a:pPr lvl="0"/>
            <a:r>
              <a:rPr lang="en-US" dirty="0"/>
              <a:t>(2) Whenever the United States requests a hearing under subsection (a), </a:t>
            </a:r>
            <a:r>
              <a:rPr lang="en-US" dirty="0">
                <a:highlight>
                  <a:srgbClr val="FFFF00"/>
                </a:highlight>
              </a:rPr>
              <a:t>the court, upon request of the defendant, may order the United States to provide the defendant, prior to trial, such details as to the portion of the indictment or information at issue in the hearing as are needed to give the defendant fair notice to prepare for the hearing.</a:t>
            </a:r>
          </a:p>
        </p:txBody>
      </p:sp>
      <p:sp>
        <p:nvSpPr>
          <p:cNvPr id="4" name="Slide Number Placeholder 3">
            <a:extLst>
              <a:ext uri="{FF2B5EF4-FFF2-40B4-BE49-F238E27FC236}">
                <a16:creationId xmlns:a16="http://schemas.microsoft.com/office/drawing/2014/main" id="{62B06196-852F-4C38-A7A7-5285DF763C17}"/>
              </a:ext>
            </a:extLst>
          </p:cNvPr>
          <p:cNvSpPr>
            <a:spLocks noGrp="1"/>
          </p:cNvSpPr>
          <p:nvPr>
            <p:ph type="sldNum" sz="quarter" idx="12"/>
          </p:nvPr>
        </p:nvSpPr>
        <p:spPr/>
        <p:txBody>
          <a:bodyPr/>
          <a:lstStyle/>
          <a:p>
            <a:fld id="{B721D789-411C-4ED0-B3FE-DAF039141DE6}" type="slidenum">
              <a:rPr lang="en-US" altLang="en-US" smtClean="0"/>
              <a:pPr/>
              <a:t>7</a:t>
            </a:fld>
            <a:endParaRPr lang="en-US" altLang="en-US"/>
          </a:p>
        </p:txBody>
      </p:sp>
    </p:spTree>
    <p:extLst>
      <p:ext uri="{BB962C8B-B14F-4D97-AF65-F5344CB8AC3E}">
        <p14:creationId xmlns:p14="http://schemas.microsoft.com/office/powerpoint/2010/main" val="29713983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B07111-CB44-40A5-AD0E-BCA20A1BCCD5}"/>
              </a:ext>
            </a:extLst>
          </p:cNvPr>
          <p:cNvSpPr>
            <a:spLocks noGrp="1"/>
          </p:cNvSpPr>
          <p:nvPr>
            <p:ph type="title"/>
          </p:nvPr>
        </p:nvSpPr>
        <p:spPr>
          <a:xfrm>
            <a:off x="702129" y="365126"/>
            <a:ext cx="10651671" cy="687498"/>
          </a:xfrm>
        </p:spPr>
        <p:txBody>
          <a:bodyPr>
            <a:normAutofit/>
          </a:bodyPr>
          <a:lstStyle/>
          <a:p>
            <a:pPr lvl="0"/>
            <a:r>
              <a:rPr lang="en-US" sz="2800" b="1" dirty="0"/>
              <a:t>(c) Alternative procedure for disclosure of classified information</a:t>
            </a:r>
          </a:p>
        </p:txBody>
      </p:sp>
      <p:sp>
        <p:nvSpPr>
          <p:cNvPr id="3" name="Content Placeholder 2">
            <a:extLst>
              <a:ext uri="{FF2B5EF4-FFF2-40B4-BE49-F238E27FC236}">
                <a16:creationId xmlns:a16="http://schemas.microsoft.com/office/drawing/2014/main" id="{38D20A94-E8AB-423D-9F3E-531B86AE1E2C}"/>
              </a:ext>
            </a:extLst>
          </p:cNvPr>
          <p:cNvSpPr>
            <a:spLocks noGrp="1"/>
          </p:cNvSpPr>
          <p:nvPr>
            <p:ph idx="1"/>
          </p:nvPr>
        </p:nvSpPr>
        <p:spPr>
          <a:xfrm>
            <a:off x="391886" y="1169581"/>
            <a:ext cx="11463416" cy="5186769"/>
          </a:xfrm>
        </p:spPr>
        <p:txBody>
          <a:bodyPr>
            <a:normAutofit lnSpcReduction="10000"/>
          </a:bodyPr>
          <a:lstStyle/>
          <a:p>
            <a:pPr lvl="0"/>
            <a:r>
              <a:rPr lang="en-US" dirty="0"/>
              <a:t>(1) Upon any determination by the court authorizing the disclosure of specific classified information under the procedures established by this section, the United States may move that</a:t>
            </a:r>
            <a:r>
              <a:rPr lang="en-US" dirty="0">
                <a:highlight>
                  <a:srgbClr val="FFFF00"/>
                </a:highlight>
              </a:rPr>
              <a:t>, in lieu of the disclosure of such specific classified information, the court order</a:t>
            </a:r>
            <a:r>
              <a:rPr lang="en-US" dirty="0"/>
              <a:t>—</a:t>
            </a:r>
          </a:p>
          <a:p>
            <a:pPr lvl="0"/>
            <a:r>
              <a:rPr lang="en-US" dirty="0"/>
              <a:t>(A) </a:t>
            </a:r>
            <a:r>
              <a:rPr lang="en-US" dirty="0">
                <a:highlight>
                  <a:srgbClr val="FFFF00"/>
                </a:highlight>
              </a:rPr>
              <a:t>the substitution for such classified information of a statement admitting relevant facts that the specific classified information would tend to prove; </a:t>
            </a:r>
            <a:r>
              <a:rPr lang="en-US" dirty="0"/>
              <a:t>or</a:t>
            </a:r>
          </a:p>
          <a:p>
            <a:pPr lvl="0"/>
            <a:r>
              <a:rPr lang="en-US" dirty="0"/>
              <a:t>(B) </a:t>
            </a:r>
            <a:r>
              <a:rPr lang="en-US" dirty="0">
                <a:highlight>
                  <a:srgbClr val="FFFF00"/>
                </a:highlight>
              </a:rPr>
              <a:t>the substitution for such classified information of a summary of the specific classified information. </a:t>
            </a:r>
            <a:r>
              <a:rPr lang="en-US" dirty="0"/>
              <a:t>The court shall grant such a motion of the United States if it finds that the statement or summary will provide the defendant with substantially the same ability to make his defense as would disclosure of the specific classified information. The court shall hold a hearing on any motion under this section. Any such hearing shall be held in camera at the request of the Attorney General.</a:t>
            </a:r>
          </a:p>
        </p:txBody>
      </p:sp>
      <p:sp>
        <p:nvSpPr>
          <p:cNvPr id="4" name="Slide Number Placeholder 3">
            <a:extLst>
              <a:ext uri="{FF2B5EF4-FFF2-40B4-BE49-F238E27FC236}">
                <a16:creationId xmlns:a16="http://schemas.microsoft.com/office/drawing/2014/main" id="{EDB4BC44-3EBD-4FF1-8B55-4F615F9FF52D}"/>
              </a:ext>
            </a:extLst>
          </p:cNvPr>
          <p:cNvSpPr>
            <a:spLocks noGrp="1"/>
          </p:cNvSpPr>
          <p:nvPr>
            <p:ph type="sldNum" sz="quarter" idx="12"/>
          </p:nvPr>
        </p:nvSpPr>
        <p:spPr/>
        <p:txBody>
          <a:bodyPr/>
          <a:lstStyle/>
          <a:p>
            <a:fld id="{B721D789-411C-4ED0-B3FE-DAF039141DE6}" type="slidenum">
              <a:rPr lang="en-US" altLang="en-US" smtClean="0"/>
              <a:pPr/>
              <a:t>8</a:t>
            </a:fld>
            <a:endParaRPr lang="en-US" altLang="en-US"/>
          </a:p>
        </p:txBody>
      </p:sp>
    </p:spTree>
    <p:extLst>
      <p:ext uri="{BB962C8B-B14F-4D97-AF65-F5344CB8AC3E}">
        <p14:creationId xmlns:p14="http://schemas.microsoft.com/office/powerpoint/2010/main" val="39217891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6CAE3D-6622-4939-A1BF-2B9EF3B975A6}"/>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15D53E52-C5CE-495A-8BDD-FFEB5E62E89E}"/>
              </a:ext>
            </a:extLst>
          </p:cNvPr>
          <p:cNvSpPr>
            <a:spLocks noGrp="1"/>
          </p:cNvSpPr>
          <p:nvPr>
            <p:ph idx="1"/>
          </p:nvPr>
        </p:nvSpPr>
        <p:spPr/>
        <p:txBody>
          <a:bodyPr/>
          <a:lstStyle/>
          <a:p>
            <a:pPr lvl="0"/>
            <a:r>
              <a:rPr lang="en-US" dirty="0"/>
              <a:t>(2) The United States may, in connection with a motion under paragraph (1), submit to the court an affidavit of the Attorney General certifying that disclosure of classified information would cause identifiable damage to the national security of the United States and explaining the basis for the classification of such information. If so requested by the United States, the court shall examine such affidavit in camera and ex </a:t>
            </a:r>
            <a:r>
              <a:rPr lang="en-US" dirty="0" err="1"/>
              <a:t>parte</a:t>
            </a:r>
            <a:r>
              <a:rPr lang="en-US" dirty="0"/>
              <a:t>.…</a:t>
            </a:r>
          </a:p>
        </p:txBody>
      </p:sp>
    </p:spTree>
    <p:extLst>
      <p:ext uri="{BB962C8B-B14F-4D97-AF65-F5344CB8AC3E}">
        <p14:creationId xmlns:p14="http://schemas.microsoft.com/office/powerpoint/2010/main" val="38815407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732</TotalTime>
  <Words>3778</Words>
  <Application>Microsoft Office PowerPoint</Application>
  <PresentationFormat>Widescreen</PresentationFormat>
  <Paragraphs>219</Paragraphs>
  <Slides>43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43</vt:i4>
      </vt:variant>
    </vt:vector>
  </HeadingPairs>
  <TitlesOfParts>
    <vt:vector size="48" baseType="lpstr">
      <vt:lpstr>Arial</vt:lpstr>
      <vt:lpstr>Calibri</vt:lpstr>
      <vt:lpstr>Calibri Light</vt:lpstr>
      <vt:lpstr>Tahoma</vt:lpstr>
      <vt:lpstr>Office Theme</vt:lpstr>
      <vt:lpstr>Chapter 35 – Secret Evidence in Criminal Trials</vt:lpstr>
      <vt:lpstr>Classified Information Procedures Act</vt:lpstr>
      <vt:lpstr>The Rights At Issue with Secret Evidence</vt:lpstr>
      <vt:lpstr>§4. DISCOVERY OF CLASSIFIED INFORMATION BY DEFENDANTS</vt:lpstr>
      <vt:lpstr>§5. NOTICE OF DEFENDANT’S INTENTION TO DISCLOSE CLASSIFIED INFORMATION </vt:lpstr>
      <vt:lpstr>§6. PROCEDURE FOR CASES INVOLVING CLASSIFIED INFORMATION:</vt:lpstr>
      <vt:lpstr>(b) Notice.</vt:lpstr>
      <vt:lpstr>(c) Alternative procedure for disclosure of classified information</vt:lpstr>
      <vt:lpstr>PowerPoint Presentation</vt:lpstr>
      <vt:lpstr>(e) Prohibition on disclosure of classified information by defendant, relief for defendant when United States opposes disclosure</vt:lpstr>
      <vt:lpstr>[Remedies for disallowing information]</vt:lpstr>
      <vt:lpstr>United States v. Lee</vt:lpstr>
      <vt:lpstr>Defendant’s Privilege Against Self-Incrimination</vt:lpstr>
      <vt:lpstr>Did the court accept this argument?</vt:lpstr>
      <vt:lpstr>What about Fairness?</vt:lpstr>
      <vt:lpstr>What does defendant have to do if he wants to cross-examine a witness on classified information?</vt:lpstr>
      <vt:lpstr>Defendant’s Due Process Claim</vt:lpstr>
      <vt:lpstr>What does the AG have to consider before starting a prosecution that involves classified information?</vt:lpstr>
      <vt:lpstr>Can the Court look Behind the Classification of the Evidence?</vt:lpstr>
      <vt:lpstr>Graymail</vt:lpstr>
      <vt:lpstr>Defendant’s Discovery in Criminal Cases</vt:lpstr>
      <vt:lpstr>What is the duty of intelligence agencies?</vt:lpstr>
      <vt:lpstr>CIPA and Discovery</vt:lpstr>
      <vt:lpstr>CIPA: Disclose or Dismiss</vt:lpstr>
      <vt:lpstr>10 – silent witness Defendant’s right to a public trial</vt:lpstr>
      <vt:lpstr>The implications of a public trial</vt:lpstr>
      <vt:lpstr>(not in the book) Richmond Newspapers, Inc. v. Virginia, 448 U.S. 555 (1980)</vt:lpstr>
      <vt:lpstr>Using the Silent Witness Rule to Preserve the Defendant’s Rights and Protect the Information</vt:lpstr>
      <vt:lpstr>D. ACCESS TO SECRET EXCULPATORY TESTIMONY</vt:lpstr>
      <vt:lpstr>United States v. Moussaoui</vt:lpstr>
      <vt:lpstr>The legal issue</vt:lpstr>
      <vt:lpstr>The Witnesses</vt:lpstr>
      <vt:lpstr>Did the court accept this claim?</vt:lpstr>
      <vt:lpstr>When does the compulsory process right attach?</vt:lpstr>
      <vt:lpstr>What did the district court find about the potential witness testimony?</vt:lpstr>
      <vt:lpstr>Having found this, what is the usual course for the court?</vt:lpstr>
      <vt:lpstr>How did the court solve the problem?</vt:lpstr>
      <vt:lpstr>No ‘‘Punitive Sanction.’’</vt:lpstr>
      <vt:lpstr>Deciding a Clash Between Branches: Formalism or Balancing?</vt:lpstr>
      <vt:lpstr>Switching Forums?</vt:lpstr>
      <vt:lpstr>Guilty Plea and Sentence. </vt:lpstr>
      <vt:lpstr>DO WE NEED A NATIONAL SECURITY COURT?</vt:lpstr>
      <vt:lpstr>Why not administrative tribunals for national security cases?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36 – Secret Evidence in Criminal Trials</dc:title>
  <dc:creator>Edward Richards</dc:creator>
  <cp:lastModifiedBy>Edward Richards</cp:lastModifiedBy>
  <cp:revision>21</cp:revision>
  <dcterms:created xsi:type="dcterms:W3CDTF">2022-04-04T22:18:18Z</dcterms:created>
  <dcterms:modified xsi:type="dcterms:W3CDTF">2022-04-07T12:53:49Z</dcterms:modified>
</cp:coreProperties>
</file>