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0"/>
  </p:notesMasterIdLst>
  <p:sldIdLst>
    <p:sldId id="269" r:id="rId2"/>
    <p:sldId id="270" r:id="rId3"/>
    <p:sldId id="271" r:id="rId4"/>
    <p:sldId id="272" r:id="rId5"/>
    <p:sldId id="273" r:id="rId6"/>
    <p:sldId id="274" r:id="rId7"/>
    <p:sldId id="275" r:id="rId8"/>
    <p:sldId id="276" r:id="rId9"/>
    <p:sldId id="277" r:id="rId10"/>
    <p:sldId id="278" r:id="rId11"/>
    <p:sldId id="279" r:id="rId12"/>
    <p:sldId id="280" r:id="rId13"/>
    <p:sldId id="281" r:id="rId14"/>
    <p:sldId id="256" r:id="rId15"/>
    <p:sldId id="257" r:id="rId16"/>
    <p:sldId id="259" r:id="rId17"/>
    <p:sldId id="282" r:id="rId18"/>
    <p:sldId id="265" r:id="rId19"/>
    <p:sldId id="267" r:id="rId20"/>
    <p:sldId id="283" r:id="rId21"/>
    <p:sldId id="284" r:id="rId22"/>
    <p:sldId id="285" r:id="rId23"/>
    <p:sldId id="286" r:id="rId24"/>
    <p:sldId id="287" r:id="rId25"/>
    <p:sldId id="266" r:id="rId26"/>
    <p:sldId id="298" r:id="rId27"/>
    <p:sldId id="313" r:id="rId28"/>
    <p:sldId id="299" r:id="rId29"/>
    <p:sldId id="332" r:id="rId30"/>
    <p:sldId id="300" r:id="rId31"/>
    <p:sldId id="301" r:id="rId32"/>
    <p:sldId id="302" r:id="rId33"/>
    <p:sldId id="303" r:id="rId34"/>
    <p:sldId id="304" r:id="rId35"/>
    <p:sldId id="305" r:id="rId36"/>
    <p:sldId id="306" r:id="rId37"/>
    <p:sldId id="307" r:id="rId38"/>
    <p:sldId id="308" r:id="rId39"/>
    <p:sldId id="335" r:id="rId40"/>
    <p:sldId id="334" r:id="rId41"/>
    <p:sldId id="314" r:id="rId42"/>
    <p:sldId id="315" r:id="rId43"/>
    <p:sldId id="316" r:id="rId44"/>
    <p:sldId id="317" r:id="rId45"/>
    <p:sldId id="318" r:id="rId46"/>
    <p:sldId id="311" r:id="rId47"/>
    <p:sldId id="319" r:id="rId48"/>
    <p:sldId id="320" r:id="rId49"/>
    <p:sldId id="295" r:id="rId50"/>
    <p:sldId id="336" r:id="rId51"/>
    <p:sldId id="321" r:id="rId52"/>
    <p:sldId id="322" r:id="rId53"/>
    <p:sldId id="323" r:id="rId54"/>
    <p:sldId id="324" r:id="rId55"/>
    <p:sldId id="325" r:id="rId56"/>
    <p:sldId id="326" r:id="rId57"/>
    <p:sldId id="327" r:id="rId58"/>
    <p:sldId id="328" r:id="rId59"/>
    <p:sldId id="329" r:id="rId60"/>
    <p:sldId id="330" r:id="rId61"/>
    <p:sldId id="331" r:id="rId62"/>
    <p:sldId id="288" r:id="rId63"/>
    <p:sldId id="289" r:id="rId64"/>
    <p:sldId id="290" r:id="rId65"/>
    <p:sldId id="292" r:id="rId66"/>
    <p:sldId id="293" r:id="rId67"/>
    <p:sldId id="294" r:id="rId68"/>
    <p:sldId id="258" r:id="rId6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7" autoAdjust="0"/>
    <p:restoredTop sz="86432" autoAdjust="0"/>
  </p:normalViewPr>
  <p:slideViewPr>
    <p:cSldViewPr snapToGrid="0">
      <p:cViewPr varScale="1">
        <p:scale>
          <a:sx n="62" d="100"/>
          <a:sy n="62" d="100"/>
        </p:scale>
        <p:origin x="72" y="628"/>
      </p:cViewPr>
      <p:guideLst/>
    </p:cSldViewPr>
  </p:slideViewPr>
  <p:outlineViewPr>
    <p:cViewPr>
      <p:scale>
        <a:sx n="33" d="100"/>
        <a:sy n="33" d="100"/>
      </p:scale>
      <p:origin x="0" y="-66872"/>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493E5D-93A8-46BE-B747-36C3C1A3E3A4}" type="datetimeFigureOut">
              <a:rPr lang="en-US" smtClean="0"/>
              <a:t>2/23/2022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379440-87BC-4A00-B237-98B42CC5ACF6}" type="slidenum">
              <a:rPr lang="en-US" smtClean="0"/>
              <a:t>‹#›</a:t>
            </a:fld>
            <a:endParaRPr lang="en-US"/>
          </a:p>
        </p:txBody>
      </p:sp>
    </p:spTree>
    <p:extLst>
      <p:ext uri="{BB962C8B-B14F-4D97-AF65-F5344CB8AC3E}">
        <p14:creationId xmlns:p14="http://schemas.microsoft.com/office/powerpoint/2010/main" val="2055741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BD3F78-5B6E-49F6-B826-56DAB5FE04EF}" type="slidenum">
              <a:rPr lang="en-US" altLang="en-US" smtClean="0"/>
              <a:pPr/>
              <a:t>4</a:t>
            </a:fld>
            <a:endParaRPr lang="en-US" altLang="en-US"/>
          </a:p>
        </p:txBody>
      </p:sp>
    </p:spTree>
    <p:extLst>
      <p:ext uri="{BB962C8B-B14F-4D97-AF65-F5344CB8AC3E}">
        <p14:creationId xmlns:p14="http://schemas.microsoft.com/office/powerpoint/2010/main" val="330933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03021-C3B3-4CC2-BE78-7274C876EF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0483FC-3010-44AD-9E6B-5DF3375ED4E4}"/>
              </a:ext>
            </a:extLst>
          </p:cNvPr>
          <p:cNvSpPr>
            <a:spLocks noGrp="1"/>
          </p:cNvSpPr>
          <p:nvPr>
            <p:ph type="subTitle" idx="1"/>
          </p:nvPr>
        </p:nvSpPr>
        <p:spPr>
          <a:xfrm>
            <a:off x="1524000" y="3602038"/>
            <a:ext cx="9144000" cy="1655762"/>
          </a:xfrm>
        </p:spPr>
        <p:txBody>
          <a:bodyPr>
            <a:normAutofit/>
          </a:bodyPr>
          <a:lstStyle>
            <a:lvl1pPr marL="0" indent="0" algn="ctr">
              <a:buNone/>
              <a:defRPr sz="4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EB49247-060C-47B0-920C-2F474688F5EB}"/>
              </a:ext>
            </a:extLst>
          </p:cNvPr>
          <p:cNvSpPr>
            <a:spLocks noGrp="1"/>
          </p:cNvSpPr>
          <p:nvPr>
            <p:ph type="dt" sz="half" idx="10"/>
          </p:nvPr>
        </p:nvSpPr>
        <p:spPr/>
        <p:txBody>
          <a:bodyPr/>
          <a:lstStyle/>
          <a:p>
            <a:fld id="{CB5E9954-3595-4A4E-857C-BC986C9353A7}" type="datetimeFigureOut">
              <a:rPr lang="en-US" smtClean="0"/>
              <a:t>2/23/2022</a:t>
            </a:fld>
            <a:endParaRPr lang="en-US"/>
          </a:p>
        </p:txBody>
      </p:sp>
      <p:sp>
        <p:nvSpPr>
          <p:cNvPr id="5" name="Footer Placeholder 4">
            <a:extLst>
              <a:ext uri="{FF2B5EF4-FFF2-40B4-BE49-F238E27FC236}">
                <a16:creationId xmlns:a16="http://schemas.microsoft.com/office/drawing/2014/main" id="{12321499-B517-43AF-9615-4D68AD76B1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247753-D1EE-4873-A93E-5AA805B2DC83}"/>
              </a:ext>
            </a:extLst>
          </p:cNvPr>
          <p:cNvSpPr>
            <a:spLocks noGrp="1"/>
          </p:cNvSpPr>
          <p:nvPr>
            <p:ph type="sldNum" sz="quarter" idx="12"/>
          </p:nvPr>
        </p:nvSpPr>
        <p:spPr/>
        <p:txBody>
          <a:bodyPr/>
          <a:lstStyle/>
          <a:p>
            <a:fld id="{A41D7395-6272-45A2-9908-F9FC389C042A}" type="slidenum">
              <a:rPr lang="en-US" smtClean="0"/>
              <a:t>‹#›</a:t>
            </a:fld>
            <a:endParaRPr lang="en-US"/>
          </a:p>
        </p:txBody>
      </p:sp>
    </p:spTree>
    <p:extLst>
      <p:ext uri="{BB962C8B-B14F-4D97-AF65-F5344CB8AC3E}">
        <p14:creationId xmlns:p14="http://schemas.microsoft.com/office/powerpoint/2010/main" val="378984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FBABD-4A6C-4EBA-AA25-37F50E83AE6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370736-EC2E-416E-9F63-3F22E1A454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57D7FD-07A2-4836-8F47-C8FA47B67315}"/>
              </a:ext>
            </a:extLst>
          </p:cNvPr>
          <p:cNvSpPr>
            <a:spLocks noGrp="1"/>
          </p:cNvSpPr>
          <p:nvPr>
            <p:ph type="dt" sz="half" idx="10"/>
          </p:nvPr>
        </p:nvSpPr>
        <p:spPr/>
        <p:txBody>
          <a:bodyPr/>
          <a:lstStyle/>
          <a:p>
            <a:fld id="{CB5E9954-3595-4A4E-857C-BC986C9353A7}" type="datetimeFigureOut">
              <a:rPr lang="en-US" smtClean="0"/>
              <a:t>2/23/2022</a:t>
            </a:fld>
            <a:endParaRPr lang="en-US"/>
          </a:p>
        </p:txBody>
      </p:sp>
      <p:sp>
        <p:nvSpPr>
          <p:cNvPr id="5" name="Footer Placeholder 4">
            <a:extLst>
              <a:ext uri="{FF2B5EF4-FFF2-40B4-BE49-F238E27FC236}">
                <a16:creationId xmlns:a16="http://schemas.microsoft.com/office/drawing/2014/main" id="{181304E2-01C8-46BE-A535-F39E3D7618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255468-ED75-44FF-8E64-F1B904001FD4}"/>
              </a:ext>
            </a:extLst>
          </p:cNvPr>
          <p:cNvSpPr>
            <a:spLocks noGrp="1"/>
          </p:cNvSpPr>
          <p:nvPr>
            <p:ph type="sldNum" sz="quarter" idx="12"/>
          </p:nvPr>
        </p:nvSpPr>
        <p:spPr/>
        <p:txBody>
          <a:bodyPr/>
          <a:lstStyle/>
          <a:p>
            <a:fld id="{A41D7395-6272-45A2-9908-F9FC389C042A}" type="slidenum">
              <a:rPr lang="en-US" smtClean="0"/>
              <a:t>‹#›</a:t>
            </a:fld>
            <a:endParaRPr lang="en-US"/>
          </a:p>
        </p:txBody>
      </p:sp>
    </p:spTree>
    <p:extLst>
      <p:ext uri="{BB962C8B-B14F-4D97-AF65-F5344CB8AC3E}">
        <p14:creationId xmlns:p14="http://schemas.microsoft.com/office/powerpoint/2010/main" val="2127301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D48A2C-7F22-426F-A62B-20379A0EC3E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EF1D15-5F5E-4B4C-8268-85C0E2DC2BB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EC6E82-D433-4BA3-9487-92F2B5232788}"/>
              </a:ext>
            </a:extLst>
          </p:cNvPr>
          <p:cNvSpPr>
            <a:spLocks noGrp="1"/>
          </p:cNvSpPr>
          <p:nvPr>
            <p:ph type="dt" sz="half" idx="10"/>
          </p:nvPr>
        </p:nvSpPr>
        <p:spPr/>
        <p:txBody>
          <a:bodyPr/>
          <a:lstStyle/>
          <a:p>
            <a:fld id="{CB5E9954-3595-4A4E-857C-BC986C9353A7}" type="datetimeFigureOut">
              <a:rPr lang="en-US" smtClean="0"/>
              <a:t>2/23/2022</a:t>
            </a:fld>
            <a:endParaRPr lang="en-US"/>
          </a:p>
        </p:txBody>
      </p:sp>
      <p:sp>
        <p:nvSpPr>
          <p:cNvPr id="5" name="Footer Placeholder 4">
            <a:extLst>
              <a:ext uri="{FF2B5EF4-FFF2-40B4-BE49-F238E27FC236}">
                <a16:creationId xmlns:a16="http://schemas.microsoft.com/office/drawing/2014/main" id="{627AC5BA-D4F5-4034-9735-3A02F3DAD8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064725-05FD-4BC6-95FF-EA998779B866}"/>
              </a:ext>
            </a:extLst>
          </p:cNvPr>
          <p:cNvSpPr>
            <a:spLocks noGrp="1"/>
          </p:cNvSpPr>
          <p:nvPr>
            <p:ph type="sldNum" sz="quarter" idx="12"/>
          </p:nvPr>
        </p:nvSpPr>
        <p:spPr/>
        <p:txBody>
          <a:bodyPr/>
          <a:lstStyle/>
          <a:p>
            <a:fld id="{A41D7395-6272-45A2-9908-F9FC389C042A}" type="slidenum">
              <a:rPr lang="en-US" smtClean="0"/>
              <a:t>‹#›</a:t>
            </a:fld>
            <a:endParaRPr lang="en-US"/>
          </a:p>
        </p:txBody>
      </p:sp>
    </p:spTree>
    <p:extLst>
      <p:ext uri="{BB962C8B-B14F-4D97-AF65-F5344CB8AC3E}">
        <p14:creationId xmlns:p14="http://schemas.microsoft.com/office/powerpoint/2010/main" val="1266246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DF2CC-9260-42A5-8C04-D45CF30CF60B}"/>
              </a:ext>
            </a:extLst>
          </p:cNvPr>
          <p:cNvSpPr>
            <a:spLocks noGrp="1"/>
          </p:cNvSpPr>
          <p:nvPr>
            <p:ph type="title"/>
          </p:nvPr>
        </p:nvSpPr>
        <p:spPr/>
        <p:txBody>
          <a:bodyPr/>
          <a:lstStyle>
            <a:lvl1pPr>
              <a:defRPr>
                <a:latin typeface="Atkinson Hyperlegible" pitchFamily="50"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9C9BC8C-BD69-40C2-AB6E-11C6714319BD}"/>
              </a:ext>
            </a:extLst>
          </p:cNvPr>
          <p:cNvSpPr>
            <a:spLocks noGrp="1"/>
          </p:cNvSpPr>
          <p:nvPr>
            <p:ph idx="1"/>
          </p:nvPr>
        </p:nvSpPr>
        <p:spPr/>
        <p:txBody>
          <a:bodyPr/>
          <a:lstStyle>
            <a:lvl1pPr>
              <a:defRPr>
                <a:latin typeface="Atkinson Hyperlegible" pitchFamily="50" charset="0"/>
              </a:defRPr>
            </a:lvl1pPr>
            <a:lvl2pPr>
              <a:defRPr sz="2800">
                <a:latin typeface="Atkinson Hyperlegible" pitchFamily="50" charset="0"/>
              </a:defRPr>
            </a:lvl2pPr>
            <a:lvl3pPr>
              <a:defRPr sz="2400">
                <a:latin typeface="Atkinson Hyperlegible" pitchFamily="50" charset="0"/>
              </a:defRPr>
            </a:lvl3pPr>
            <a:lvl4pPr>
              <a:defRPr>
                <a:latin typeface="Atkinson Hyperlegible" pitchFamily="50" charset="0"/>
              </a:defRPr>
            </a:lvl4pPr>
            <a:lvl5pPr>
              <a:defRPr>
                <a:latin typeface="Atkinson Hyperlegible"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941BD90-E74D-45A5-A3EA-CF835382D06E}"/>
              </a:ext>
            </a:extLst>
          </p:cNvPr>
          <p:cNvSpPr>
            <a:spLocks noGrp="1"/>
          </p:cNvSpPr>
          <p:nvPr>
            <p:ph type="dt" sz="half" idx="10"/>
          </p:nvPr>
        </p:nvSpPr>
        <p:spPr/>
        <p:txBody>
          <a:bodyPr/>
          <a:lstStyle/>
          <a:p>
            <a:fld id="{CB5E9954-3595-4A4E-857C-BC986C9353A7}" type="datetimeFigureOut">
              <a:rPr lang="en-US" smtClean="0"/>
              <a:t>2/23/2022</a:t>
            </a:fld>
            <a:endParaRPr lang="en-US"/>
          </a:p>
        </p:txBody>
      </p:sp>
      <p:sp>
        <p:nvSpPr>
          <p:cNvPr id="5" name="Footer Placeholder 4">
            <a:extLst>
              <a:ext uri="{FF2B5EF4-FFF2-40B4-BE49-F238E27FC236}">
                <a16:creationId xmlns:a16="http://schemas.microsoft.com/office/drawing/2014/main" id="{EDDD36AB-FC44-48B3-8488-8EFF49AACC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0F97AB-1FD4-4722-8E32-548AE7592EE7}"/>
              </a:ext>
            </a:extLst>
          </p:cNvPr>
          <p:cNvSpPr>
            <a:spLocks noGrp="1"/>
          </p:cNvSpPr>
          <p:nvPr>
            <p:ph type="sldNum" sz="quarter" idx="12"/>
          </p:nvPr>
        </p:nvSpPr>
        <p:spPr/>
        <p:txBody>
          <a:bodyPr/>
          <a:lstStyle/>
          <a:p>
            <a:fld id="{A41D7395-6272-45A2-9908-F9FC389C042A}" type="slidenum">
              <a:rPr lang="en-US" smtClean="0"/>
              <a:t>‹#›</a:t>
            </a:fld>
            <a:endParaRPr lang="en-US"/>
          </a:p>
        </p:txBody>
      </p:sp>
    </p:spTree>
    <p:extLst>
      <p:ext uri="{BB962C8B-B14F-4D97-AF65-F5344CB8AC3E}">
        <p14:creationId xmlns:p14="http://schemas.microsoft.com/office/powerpoint/2010/main" val="4048280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51E3E-6028-45E7-97C3-489D7F697354}"/>
              </a:ext>
            </a:extLst>
          </p:cNvPr>
          <p:cNvSpPr>
            <a:spLocks noGrp="1"/>
          </p:cNvSpPr>
          <p:nvPr>
            <p:ph type="title"/>
          </p:nvPr>
        </p:nvSpPr>
        <p:spPr>
          <a:xfrm>
            <a:off x="831850" y="1709738"/>
            <a:ext cx="10515600" cy="2852737"/>
          </a:xfrm>
        </p:spPr>
        <p:txBody>
          <a:bodyPr anchor="b"/>
          <a:lstStyle>
            <a:lvl1pPr>
              <a:defRPr sz="6000">
                <a:latin typeface="Atkinson Hyperlegible" pitchFamily="50" charset="0"/>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8B603D0-8E53-4E90-AEE6-636200E117C7}"/>
              </a:ext>
            </a:extLst>
          </p:cNvPr>
          <p:cNvSpPr>
            <a:spLocks noGrp="1"/>
          </p:cNvSpPr>
          <p:nvPr>
            <p:ph type="body" idx="1"/>
          </p:nvPr>
        </p:nvSpPr>
        <p:spPr>
          <a:xfrm>
            <a:off x="831850" y="4589463"/>
            <a:ext cx="10515600" cy="1500187"/>
          </a:xfrm>
        </p:spPr>
        <p:txBody>
          <a:bodyPr>
            <a:normAutofit/>
          </a:bodyPr>
          <a:lstStyle>
            <a:lvl1pPr marL="0" indent="0">
              <a:buNone/>
              <a:defRPr sz="4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71A300F-A8E9-4F19-9E5B-5C2D2614BE33}"/>
              </a:ext>
            </a:extLst>
          </p:cNvPr>
          <p:cNvSpPr>
            <a:spLocks noGrp="1"/>
          </p:cNvSpPr>
          <p:nvPr>
            <p:ph type="dt" sz="half" idx="10"/>
          </p:nvPr>
        </p:nvSpPr>
        <p:spPr/>
        <p:txBody>
          <a:bodyPr/>
          <a:lstStyle/>
          <a:p>
            <a:fld id="{CB5E9954-3595-4A4E-857C-BC986C9353A7}" type="datetimeFigureOut">
              <a:rPr lang="en-US" smtClean="0"/>
              <a:t>2/23/2022</a:t>
            </a:fld>
            <a:endParaRPr lang="en-US"/>
          </a:p>
        </p:txBody>
      </p:sp>
      <p:sp>
        <p:nvSpPr>
          <p:cNvPr id="5" name="Footer Placeholder 4">
            <a:extLst>
              <a:ext uri="{FF2B5EF4-FFF2-40B4-BE49-F238E27FC236}">
                <a16:creationId xmlns:a16="http://schemas.microsoft.com/office/drawing/2014/main" id="{5911726A-343E-4072-B96A-99EB3D9CCD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AE20DB-6EAA-4119-AD1C-B6EF02EEBE5E}"/>
              </a:ext>
            </a:extLst>
          </p:cNvPr>
          <p:cNvSpPr>
            <a:spLocks noGrp="1"/>
          </p:cNvSpPr>
          <p:nvPr>
            <p:ph type="sldNum" sz="quarter" idx="12"/>
          </p:nvPr>
        </p:nvSpPr>
        <p:spPr/>
        <p:txBody>
          <a:bodyPr/>
          <a:lstStyle/>
          <a:p>
            <a:fld id="{A41D7395-6272-45A2-9908-F9FC389C042A}" type="slidenum">
              <a:rPr lang="en-US" smtClean="0"/>
              <a:t>‹#›</a:t>
            </a:fld>
            <a:endParaRPr lang="en-US"/>
          </a:p>
        </p:txBody>
      </p:sp>
    </p:spTree>
    <p:extLst>
      <p:ext uri="{BB962C8B-B14F-4D97-AF65-F5344CB8AC3E}">
        <p14:creationId xmlns:p14="http://schemas.microsoft.com/office/powerpoint/2010/main" val="3390955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E2B06-6A7C-4FB9-AE96-2B94C1DC6C4F}"/>
              </a:ext>
            </a:extLst>
          </p:cNvPr>
          <p:cNvSpPr>
            <a:spLocks noGrp="1"/>
          </p:cNvSpPr>
          <p:nvPr>
            <p:ph type="title"/>
          </p:nvPr>
        </p:nvSpPr>
        <p:spPr/>
        <p:txBody>
          <a:bodyPr/>
          <a:lstStyle>
            <a:lvl1pPr>
              <a:defRPr>
                <a:latin typeface="Atkinson Hyperlegible" pitchFamily="50"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11BC38C-9F53-4768-9EE9-D24613804C83}"/>
              </a:ext>
            </a:extLst>
          </p:cNvPr>
          <p:cNvSpPr>
            <a:spLocks noGrp="1"/>
          </p:cNvSpPr>
          <p:nvPr>
            <p:ph sz="half" idx="1"/>
          </p:nvPr>
        </p:nvSpPr>
        <p:spPr>
          <a:xfrm>
            <a:off x="838200" y="1825625"/>
            <a:ext cx="5181600" cy="4351338"/>
          </a:xfrm>
        </p:spPr>
        <p:txBody>
          <a:bodyPr/>
          <a:lstStyle>
            <a:lvl1pPr>
              <a:defRPr>
                <a:latin typeface="Atkinson Hyperlegible" pitchFamily="50" charset="0"/>
              </a:defRPr>
            </a:lvl1pPr>
            <a:lvl2pPr>
              <a:defRPr sz="2800">
                <a:latin typeface="Atkinson Hyperlegible" pitchFamily="50"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8CE2ACB-41D3-4D45-9D19-4C2E4B875BBB}"/>
              </a:ext>
            </a:extLst>
          </p:cNvPr>
          <p:cNvSpPr>
            <a:spLocks noGrp="1"/>
          </p:cNvSpPr>
          <p:nvPr>
            <p:ph sz="half" idx="2"/>
          </p:nvPr>
        </p:nvSpPr>
        <p:spPr>
          <a:xfrm>
            <a:off x="6172200" y="1825625"/>
            <a:ext cx="5181600" cy="4351338"/>
          </a:xfrm>
        </p:spPr>
        <p:txBody>
          <a:bodyPr/>
          <a:lstStyle>
            <a:lvl1pPr>
              <a:defRPr>
                <a:latin typeface="Atkinson Hyperlegible" pitchFamily="50" charset="0"/>
              </a:defRPr>
            </a:lvl1pPr>
            <a:lvl2pPr>
              <a:defRPr sz="2800">
                <a:latin typeface="Atkinson Hyperlegible" pitchFamily="50"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EE89DC9-646D-4AB8-A1DA-63C92288275B}"/>
              </a:ext>
            </a:extLst>
          </p:cNvPr>
          <p:cNvSpPr>
            <a:spLocks noGrp="1"/>
          </p:cNvSpPr>
          <p:nvPr>
            <p:ph type="dt" sz="half" idx="10"/>
          </p:nvPr>
        </p:nvSpPr>
        <p:spPr/>
        <p:txBody>
          <a:bodyPr/>
          <a:lstStyle/>
          <a:p>
            <a:fld id="{CB5E9954-3595-4A4E-857C-BC986C9353A7}" type="datetimeFigureOut">
              <a:rPr lang="en-US" smtClean="0"/>
              <a:t>2/23/2022</a:t>
            </a:fld>
            <a:endParaRPr lang="en-US"/>
          </a:p>
        </p:txBody>
      </p:sp>
      <p:sp>
        <p:nvSpPr>
          <p:cNvPr id="6" name="Footer Placeholder 5">
            <a:extLst>
              <a:ext uri="{FF2B5EF4-FFF2-40B4-BE49-F238E27FC236}">
                <a16:creationId xmlns:a16="http://schemas.microsoft.com/office/drawing/2014/main" id="{58F839C6-C193-4E81-B2FF-B771F1605B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C0F4C-45E8-4BBE-AEBE-570F4409F10E}"/>
              </a:ext>
            </a:extLst>
          </p:cNvPr>
          <p:cNvSpPr>
            <a:spLocks noGrp="1"/>
          </p:cNvSpPr>
          <p:nvPr>
            <p:ph type="sldNum" sz="quarter" idx="12"/>
          </p:nvPr>
        </p:nvSpPr>
        <p:spPr/>
        <p:txBody>
          <a:bodyPr/>
          <a:lstStyle/>
          <a:p>
            <a:fld id="{A41D7395-6272-45A2-9908-F9FC389C042A}" type="slidenum">
              <a:rPr lang="en-US" smtClean="0"/>
              <a:t>‹#›</a:t>
            </a:fld>
            <a:endParaRPr lang="en-US"/>
          </a:p>
        </p:txBody>
      </p:sp>
    </p:spTree>
    <p:extLst>
      <p:ext uri="{BB962C8B-B14F-4D97-AF65-F5344CB8AC3E}">
        <p14:creationId xmlns:p14="http://schemas.microsoft.com/office/powerpoint/2010/main" val="756975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21B55-A1A9-44DC-9D31-826C2F131602}"/>
              </a:ext>
            </a:extLst>
          </p:cNvPr>
          <p:cNvSpPr>
            <a:spLocks noGrp="1"/>
          </p:cNvSpPr>
          <p:nvPr>
            <p:ph type="title"/>
          </p:nvPr>
        </p:nvSpPr>
        <p:spPr>
          <a:xfrm>
            <a:off x="839788" y="365125"/>
            <a:ext cx="10515600" cy="1325563"/>
          </a:xfrm>
        </p:spPr>
        <p:txBody>
          <a:bodyPr/>
          <a:lstStyle>
            <a:lvl1pPr>
              <a:defRPr>
                <a:latin typeface="Atkinson Hyperlegible" pitchFamily="50" charset="0"/>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F1514FF-F85A-4DD8-ADE6-922E65B6E9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94D2DBC-F26A-40A8-A6F6-D58010174514}"/>
              </a:ext>
            </a:extLst>
          </p:cNvPr>
          <p:cNvSpPr>
            <a:spLocks noGrp="1"/>
          </p:cNvSpPr>
          <p:nvPr>
            <p:ph sz="half" idx="2"/>
          </p:nvPr>
        </p:nvSpPr>
        <p:spPr>
          <a:xfrm>
            <a:off x="839788" y="2505075"/>
            <a:ext cx="5157787" cy="3684588"/>
          </a:xfrm>
        </p:spPr>
        <p:txBody>
          <a:bodyPr/>
          <a:lstStyle>
            <a:lvl1pPr>
              <a:defRPr>
                <a:latin typeface="Atkinson Hyperlegible" pitchFamily="50" charset="0"/>
              </a:defRPr>
            </a:lvl1pPr>
            <a:lvl2pPr>
              <a:defRPr sz="2800">
                <a:latin typeface="Atkinson Hyperlegible" pitchFamily="50"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A43EF9E7-DDAA-43D7-8B01-2BD9F3047A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06D5C9-279C-4441-A4F5-EE2C3A37A398}"/>
              </a:ext>
            </a:extLst>
          </p:cNvPr>
          <p:cNvSpPr>
            <a:spLocks noGrp="1"/>
          </p:cNvSpPr>
          <p:nvPr>
            <p:ph sz="quarter" idx="4"/>
          </p:nvPr>
        </p:nvSpPr>
        <p:spPr>
          <a:xfrm>
            <a:off x="6172200" y="2505075"/>
            <a:ext cx="5183188" cy="3684588"/>
          </a:xfrm>
        </p:spPr>
        <p:txBody>
          <a:bodyPr/>
          <a:lstStyle>
            <a:lvl1pPr>
              <a:defRPr>
                <a:latin typeface="Atkinson Hyperlegible" pitchFamily="50" charset="0"/>
              </a:defRPr>
            </a:lvl1pPr>
            <a:lvl2pPr>
              <a:defRPr sz="2800">
                <a:latin typeface="Atkinson Hyperlegible" pitchFamily="50"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EEAFCE15-CF6D-4E1F-8AE3-5F9D58C55FBB}"/>
              </a:ext>
            </a:extLst>
          </p:cNvPr>
          <p:cNvSpPr>
            <a:spLocks noGrp="1"/>
          </p:cNvSpPr>
          <p:nvPr>
            <p:ph type="dt" sz="half" idx="10"/>
          </p:nvPr>
        </p:nvSpPr>
        <p:spPr/>
        <p:txBody>
          <a:bodyPr/>
          <a:lstStyle/>
          <a:p>
            <a:fld id="{CB5E9954-3595-4A4E-857C-BC986C9353A7}" type="datetimeFigureOut">
              <a:rPr lang="en-US" smtClean="0"/>
              <a:t>2/23/2022</a:t>
            </a:fld>
            <a:endParaRPr lang="en-US"/>
          </a:p>
        </p:txBody>
      </p:sp>
      <p:sp>
        <p:nvSpPr>
          <p:cNvPr id="8" name="Footer Placeholder 7">
            <a:extLst>
              <a:ext uri="{FF2B5EF4-FFF2-40B4-BE49-F238E27FC236}">
                <a16:creationId xmlns:a16="http://schemas.microsoft.com/office/drawing/2014/main" id="{5D06A5D4-3452-47B4-BE7C-2F8E3A9BF4C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1C8B4BF-BDFC-493D-80DA-E83F2FC0405D}"/>
              </a:ext>
            </a:extLst>
          </p:cNvPr>
          <p:cNvSpPr>
            <a:spLocks noGrp="1"/>
          </p:cNvSpPr>
          <p:nvPr>
            <p:ph type="sldNum" sz="quarter" idx="12"/>
          </p:nvPr>
        </p:nvSpPr>
        <p:spPr/>
        <p:txBody>
          <a:bodyPr/>
          <a:lstStyle/>
          <a:p>
            <a:fld id="{A41D7395-6272-45A2-9908-F9FC389C042A}" type="slidenum">
              <a:rPr lang="en-US" smtClean="0"/>
              <a:t>‹#›</a:t>
            </a:fld>
            <a:endParaRPr lang="en-US"/>
          </a:p>
        </p:txBody>
      </p:sp>
    </p:spTree>
    <p:extLst>
      <p:ext uri="{BB962C8B-B14F-4D97-AF65-F5344CB8AC3E}">
        <p14:creationId xmlns:p14="http://schemas.microsoft.com/office/powerpoint/2010/main" val="3475428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0391F-37C5-432E-8E1C-770E0527BB9D}"/>
              </a:ext>
            </a:extLst>
          </p:cNvPr>
          <p:cNvSpPr>
            <a:spLocks noGrp="1"/>
          </p:cNvSpPr>
          <p:nvPr>
            <p:ph type="title"/>
          </p:nvPr>
        </p:nvSpPr>
        <p:spPr/>
        <p:txBody>
          <a:bodyPr/>
          <a:lstStyle>
            <a:lvl1pPr>
              <a:defRPr>
                <a:latin typeface="Atkinson Hyperlegible" pitchFamily="50" charset="0"/>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B7C27445-1815-4F74-8FA2-59957163AF85}"/>
              </a:ext>
            </a:extLst>
          </p:cNvPr>
          <p:cNvSpPr>
            <a:spLocks noGrp="1"/>
          </p:cNvSpPr>
          <p:nvPr>
            <p:ph type="dt" sz="half" idx="10"/>
          </p:nvPr>
        </p:nvSpPr>
        <p:spPr/>
        <p:txBody>
          <a:bodyPr/>
          <a:lstStyle/>
          <a:p>
            <a:fld id="{CB5E9954-3595-4A4E-857C-BC986C9353A7}" type="datetimeFigureOut">
              <a:rPr lang="en-US" smtClean="0"/>
              <a:t>2/23/2022</a:t>
            </a:fld>
            <a:endParaRPr lang="en-US"/>
          </a:p>
        </p:txBody>
      </p:sp>
      <p:sp>
        <p:nvSpPr>
          <p:cNvPr id="4" name="Footer Placeholder 3">
            <a:extLst>
              <a:ext uri="{FF2B5EF4-FFF2-40B4-BE49-F238E27FC236}">
                <a16:creationId xmlns:a16="http://schemas.microsoft.com/office/drawing/2014/main" id="{F5138088-54BE-4CB7-9FA1-012869CC662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C2BB5BB-2E3C-42B4-93AC-2C10D0FCF4AA}"/>
              </a:ext>
            </a:extLst>
          </p:cNvPr>
          <p:cNvSpPr>
            <a:spLocks noGrp="1"/>
          </p:cNvSpPr>
          <p:nvPr>
            <p:ph type="sldNum" sz="quarter" idx="12"/>
          </p:nvPr>
        </p:nvSpPr>
        <p:spPr/>
        <p:txBody>
          <a:bodyPr/>
          <a:lstStyle/>
          <a:p>
            <a:fld id="{A41D7395-6272-45A2-9908-F9FC389C042A}" type="slidenum">
              <a:rPr lang="en-US" smtClean="0"/>
              <a:t>‹#›</a:t>
            </a:fld>
            <a:endParaRPr lang="en-US"/>
          </a:p>
        </p:txBody>
      </p:sp>
    </p:spTree>
    <p:extLst>
      <p:ext uri="{BB962C8B-B14F-4D97-AF65-F5344CB8AC3E}">
        <p14:creationId xmlns:p14="http://schemas.microsoft.com/office/powerpoint/2010/main" val="2794988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331BC7-637B-442F-824A-210DA8C20843}"/>
              </a:ext>
            </a:extLst>
          </p:cNvPr>
          <p:cNvSpPr>
            <a:spLocks noGrp="1"/>
          </p:cNvSpPr>
          <p:nvPr>
            <p:ph type="dt" sz="half" idx="10"/>
          </p:nvPr>
        </p:nvSpPr>
        <p:spPr/>
        <p:txBody>
          <a:bodyPr/>
          <a:lstStyle/>
          <a:p>
            <a:fld id="{CB5E9954-3595-4A4E-857C-BC986C9353A7}" type="datetimeFigureOut">
              <a:rPr lang="en-US" smtClean="0"/>
              <a:t>2/23/2022</a:t>
            </a:fld>
            <a:endParaRPr lang="en-US"/>
          </a:p>
        </p:txBody>
      </p:sp>
      <p:sp>
        <p:nvSpPr>
          <p:cNvPr id="3" name="Footer Placeholder 2">
            <a:extLst>
              <a:ext uri="{FF2B5EF4-FFF2-40B4-BE49-F238E27FC236}">
                <a16:creationId xmlns:a16="http://schemas.microsoft.com/office/drawing/2014/main" id="{71755274-52E7-474F-BA7B-ACD5E9C737F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0BC2351-8CC8-4A30-980B-A2D349886D79}"/>
              </a:ext>
            </a:extLst>
          </p:cNvPr>
          <p:cNvSpPr>
            <a:spLocks noGrp="1"/>
          </p:cNvSpPr>
          <p:nvPr>
            <p:ph type="sldNum" sz="quarter" idx="12"/>
          </p:nvPr>
        </p:nvSpPr>
        <p:spPr/>
        <p:txBody>
          <a:bodyPr/>
          <a:lstStyle/>
          <a:p>
            <a:fld id="{A41D7395-6272-45A2-9908-F9FC389C042A}" type="slidenum">
              <a:rPr lang="en-US" smtClean="0"/>
              <a:t>‹#›</a:t>
            </a:fld>
            <a:endParaRPr lang="en-US"/>
          </a:p>
        </p:txBody>
      </p:sp>
    </p:spTree>
    <p:extLst>
      <p:ext uri="{BB962C8B-B14F-4D97-AF65-F5344CB8AC3E}">
        <p14:creationId xmlns:p14="http://schemas.microsoft.com/office/powerpoint/2010/main" val="1721110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FA174-79D5-4DC6-8531-180E5A697E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500A7D0-FA5C-4986-B68B-F8DCF362C8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0C8D403-827D-436C-B110-D36F4F86F9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E29720-F7B7-46AE-8741-03FFEC4792BF}"/>
              </a:ext>
            </a:extLst>
          </p:cNvPr>
          <p:cNvSpPr>
            <a:spLocks noGrp="1"/>
          </p:cNvSpPr>
          <p:nvPr>
            <p:ph type="dt" sz="half" idx="10"/>
          </p:nvPr>
        </p:nvSpPr>
        <p:spPr/>
        <p:txBody>
          <a:bodyPr/>
          <a:lstStyle/>
          <a:p>
            <a:fld id="{CB5E9954-3595-4A4E-857C-BC986C9353A7}" type="datetimeFigureOut">
              <a:rPr lang="en-US" smtClean="0"/>
              <a:t>2/23/2022</a:t>
            </a:fld>
            <a:endParaRPr lang="en-US"/>
          </a:p>
        </p:txBody>
      </p:sp>
      <p:sp>
        <p:nvSpPr>
          <p:cNvPr id="6" name="Footer Placeholder 5">
            <a:extLst>
              <a:ext uri="{FF2B5EF4-FFF2-40B4-BE49-F238E27FC236}">
                <a16:creationId xmlns:a16="http://schemas.microsoft.com/office/drawing/2014/main" id="{D2B41D49-2DF8-41A3-B966-237FD4CF14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8EC6F5-3D39-44B1-8C51-E90A83D48ABB}"/>
              </a:ext>
            </a:extLst>
          </p:cNvPr>
          <p:cNvSpPr>
            <a:spLocks noGrp="1"/>
          </p:cNvSpPr>
          <p:nvPr>
            <p:ph type="sldNum" sz="quarter" idx="12"/>
          </p:nvPr>
        </p:nvSpPr>
        <p:spPr/>
        <p:txBody>
          <a:bodyPr/>
          <a:lstStyle/>
          <a:p>
            <a:fld id="{A41D7395-6272-45A2-9908-F9FC389C042A}" type="slidenum">
              <a:rPr lang="en-US" smtClean="0"/>
              <a:t>‹#›</a:t>
            </a:fld>
            <a:endParaRPr lang="en-US"/>
          </a:p>
        </p:txBody>
      </p:sp>
    </p:spTree>
    <p:extLst>
      <p:ext uri="{BB962C8B-B14F-4D97-AF65-F5344CB8AC3E}">
        <p14:creationId xmlns:p14="http://schemas.microsoft.com/office/powerpoint/2010/main" val="2266228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2C610-2F05-466A-B268-24C7D9A5A4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51489F0-8219-4971-BCF0-2327C3646D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5DE50B22-232C-464D-B561-12C81578A0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BA121B-8CDC-4A44-9F1F-7FD70CF1C9D1}"/>
              </a:ext>
            </a:extLst>
          </p:cNvPr>
          <p:cNvSpPr>
            <a:spLocks noGrp="1"/>
          </p:cNvSpPr>
          <p:nvPr>
            <p:ph type="dt" sz="half" idx="10"/>
          </p:nvPr>
        </p:nvSpPr>
        <p:spPr/>
        <p:txBody>
          <a:bodyPr/>
          <a:lstStyle/>
          <a:p>
            <a:fld id="{CB5E9954-3595-4A4E-857C-BC986C9353A7}" type="datetimeFigureOut">
              <a:rPr lang="en-US" smtClean="0"/>
              <a:t>2/23/2022</a:t>
            </a:fld>
            <a:endParaRPr lang="en-US"/>
          </a:p>
        </p:txBody>
      </p:sp>
      <p:sp>
        <p:nvSpPr>
          <p:cNvPr id="6" name="Footer Placeholder 5">
            <a:extLst>
              <a:ext uri="{FF2B5EF4-FFF2-40B4-BE49-F238E27FC236}">
                <a16:creationId xmlns:a16="http://schemas.microsoft.com/office/drawing/2014/main" id="{0FDAB18E-1F34-4074-9BC6-274F283FB5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A51570-D877-4AF1-972A-AF774112F8C0}"/>
              </a:ext>
            </a:extLst>
          </p:cNvPr>
          <p:cNvSpPr>
            <a:spLocks noGrp="1"/>
          </p:cNvSpPr>
          <p:nvPr>
            <p:ph type="sldNum" sz="quarter" idx="12"/>
          </p:nvPr>
        </p:nvSpPr>
        <p:spPr/>
        <p:txBody>
          <a:bodyPr/>
          <a:lstStyle/>
          <a:p>
            <a:fld id="{A41D7395-6272-45A2-9908-F9FC389C042A}" type="slidenum">
              <a:rPr lang="en-US" smtClean="0"/>
              <a:t>‹#›</a:t>
            </a:fld>
            <a:endParaRPr lang="en-US"/>
          </a:p>
        </p:txBody>
      </p:sp>
    </p:spTree>
    <p:extLst>
      <p:ext uri="{BB962C8B-B14F-4D97-AF65-F5344CB8AC3E}">
        <p14:creationId xmlns:p14="http://schemas.microsoft.com/office/powerpoint/2010/main" val="2876727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B82377-34CE-4831-BE2E-499F86D13F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140342F-ACF4-45B2-B77F-774AD3C80C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0AFD648-4635-4794-9918-1FE25D6F1F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5E9954-3595-4A4E-857C-BC986C9353A7}" type="datetimeFigureOut">
              <a:rPr lang="en-US" smtClean="0"/>
              <a:t>2/23/2022</a:t>
            </a:fld>
            <a:endParaRPr lang="en-US"/>
          </a:p>
        </p:txBody>
      </p:sp>
      <p:sp>
        <p:nvSpPr>
          <p:cNvPr id="5" name="Footer Placeholder 4">
            <a:extLst>
              <a:ext uri="{FF2B5EF4-FFF2-40B4-BE49-F238E27FC236}">
                <a16:creationId xmlns:a16="http://schemas.microsoft.com/office/drawing/2014/main" id="{5E4D657F-E72E-4EBF-AB33-19AD5AB593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34168F5-E3DB-4336-9ECF-3A6E97134D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1D7395-6272-45A2-9908-F9FC389C042A}" type="slidenum">
              <a:rPr lang="en-US" smtClean="0"/>
              <a:t>‹#›</a:t>
            </a:fld>
            <a:endParaRPr lang="en-US"/>
          </a:p>
        </p:txBody>
      </p:sp>
    </p:spTree>
    <p:extLst>
      <p:ext uri="{BB962C8B-B14F-4D97-AF65-F5344CB8AC3E}">
        <p14:creationId xmlns:p14="http://schemas.microsoft.com/office/powerpoint/2010/main" val="33080953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Atkinson Hyperlegible"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tkinson Hyperlegible"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tkinson Hyperlegible"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tkinson Hyperlegible"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tkinson Hyperlegible"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tkinson Hyperlegible"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5E5A0-5223-45C9-BAEC-EAAE01CAC09D}"/>
              </a:ext>
            </a:extLst>
          </p:cNvPr>
          <p:cNvSpPr>
            <a:spLocks noGrp="1"/>
          </p:cNvSpPr>
          <p:nvPr>
            <p:ph type="ctrTitle"/>
          </p:nvPr>
        </p:nvSpPr>
        <p:spPr/>
        <p:txBody>
          <a:bodyPr/>
          <a:lstStyle/>
          <a:p>
            <a:r>
              <a:rPr lang="en-US" dirty="0"/>
              <a:t>Chapter 17</a:t>
            </a:r>
          </a:p>
        </p:txBody>
      </p:sp>
      <p:sp>
        <p:nvSpPr>
          <p:cNvPr id="3" name="Subtitle 2">
            <a:extLst>
              <a:ext uri="{FF2B5EF4-FFF2-40B4-BE49-F238E27FC236}">
                <a16:creationId xmlns:a16="http://schemas.microsoft.com/office/drawing/2014/main" id="{89F62B78-33A1-4195-B9A9-9EC6782FAB61}"/>
              </a:ext>
            </a:extLst>
          </p:cNvPr>
          <p:cNvSpPr>
            <a:spLocks noGrp="1"/>
          </p:cNvSpPr>
          <p:nvPr>
            <p:ph type="subTitle" idx="1"/>
          </p:nvPr>
        </p:nvSpPr>
        <p:spPr/>
        <p:txBody>
          <a:bodyPr/>
          <a:lstStyle/>
          <a:p>
            <a:r>
              <a:rPr lang="en-US" dirty="0"/>
              <a:t>Introducing Intelligence</a:t>
            </a:r>
          </a:p>
        </p:txBody>
      </p:sp>
    </p:spTree>
    <p:extLst>
      <p:ext uri="{BB962C8B-B14F-4D97-AF65-F5344CB8AC3E}">
        <p14:creationId xmlns:p14="http://schemas.microsoft.com/office/powerpoint/2010/main" val="1202516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ECB0A-3591-4512-9D09-B21CA8FC631D}"/>
              </a:ext>
            </a:extLst>
          </p:cNvPr>
          <p:cNvSpPr>
            <a:spLocks noGrp="1"/>
          </p:cNvSpPr>
          <p:nvPr>
            <p:ph type="title"/>
          </p:nvPr>
        </p:nvSpPr>
        <p:spPr/>
        <p:txBody>
          <a:bodyPr/>
          <a:lstStyle/>
          <a:p>
            <a:r>
              <a:rPr lang="en-US" dirty="0"/>
              <a:t>The Legal Issues with Bulk Data</a:t>
            </a:r>
          </a:p>
        </p:txBody>
      </p:sp>
      <p:sp>
        <p:nvSpPr>
          <p:cNvPr id="3" name="Content Placeholder 2">
            <a:extLst>
              <a:ext uri="{FF2B5EF4-FFF2-40B4-BE49-F238E27FC236}">
                <a16:creationId xmlns:a16="http://schemas.microsoft.com/office/drawing/2014/main" id="{2CFE30E2-CA1D-485F-A323-47E78ED6AECC}"/>
              </a:ext>
            </a:extLst>
          </p:cNvPr>
          <p:cNvSpPr>
            <a:spLocks noGrp="1"/>
          </p:cNvSpPr>
          <p:nvPr>
            <p:ph idx="1"/>
          </p:nvPr>
        </p:nvSpPr>
        <p:spPr/>
        <p:txBody>
          <a:bodyPr/>
          <a:lstStyle/>
          <a:p>
            <a:r>
              <a:rPr lang="en-US" dirty="0"/>
              <a:t>(We will look harder at these in later chapters.)</a:t>
            </a:r>
          </a:p>
          <a:p>
            <a:r>
              <a:rPr lang="en-US" dirty="0"/>
              <a:t>Do you have an expectation of privacy in metadata?</a:t>
            </a:r>
          </a:p>
          <a:p>
            <a:r>
              <a:rPr lang="en-US" dirty="0"/>
              <a:t>Does that answer change when the government can do pattern matching on all of the metadata?</a:t>
            </a:r>
          </a:p>
          <a:p>
            <a:r>
              <a:rPr lang="en-US" dirty="0"/>
              <a:t>Is the government having access without a warrant to one cell phone location different from having access to all your cell phone locations through time?</a:t>
            </a:r>
          </a:p>
          <a:p>
            <a:r>
              <a:rPr lang="en-US" dirty="0"/>
              <a:t>What about when the government uses your phone number as the seed to do targeted searches of the data?</a:t>
            </a:r>
          </a:p>
          <a:p>
            <a:endParaRPr lang="en-US" dirty="0"/>
          </a:p>
        </p:txBody>
      </p:sp>
      <p:sp>
        <p:nvSpPr>
          <p:cNvPr id="4" name="Slide Number Placeholder 3">
            <a:extLst>
              <a:ext uri="{FF2B5EF4-FFF2-40B4-BE49-F238E27FC236}">
                <a16:creationId xmlns:a16="http://schemas.microsoft.com/office/drawing/2014/main" id="{00237F27-A31E-4A85-9072-1411AC665AA2}"/>
              </a:ext>
            </a:extLst>
          </p:cNvPr>
          <p:cNvSpPr>
            <a:spLocks noGrp="1"/>
          </p:cNvSpPr>
          <p:nvPr>
            <p:ph type="sldNum" sz="quarter" idx="12"/>
          </p:nvPr>
        </p:nvSpPr>
        <p:spPr/>
        <p:txBody>
          <a:bodyPr/>
          <a:lstStyle/>
          <a:p>
            <a:fld id="{70F1C752-85F7-4604-B4DD-DBC1D8516616}" type="slidenum">
              <a:rPr lang="en-US" altLang="en-US" smtClean="0"/>
              <a:pPr/>
              <a:t>10</a:t>
            </a:fld>
            <a:endParaRPr lang="en-US" altLang="en-US"/>
          </a:p>
        </p:txBody>
      </p:sp>
    </p:spTree>
    <p:extLst>
      <p:ext uri="{BB962C8B-B14F-4D97-AF65-F5344CB8AC3E}">
        <p14:creationId xmlns:p14="http://schemas.microsoft.com/office/powerpoint/2010/main" val="3477343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5197C-E5D9-42C5-9B7A-5957D5534106}"/>
              </a:ext>
            </a:extLst>
          </p:cNvPr>
          <p:cNvSpPr>
            <a:spLocks noGrp="1"/>
          </p:cNvSpPr>
          <p:nvPr>
            <p:ph type="title"/>
          </p:nvPr>
        </p:nvSpPr>
        <p:spPr/>
        <p:txBody>
          <a:bodyPr/>
          <a:lstStyle/>
          <a:p>
            <a:r>
              <a:rPr lang="en-US" dirty="0"/>
              <a:t>Redundancy versus Silos</a:t>
            </a:r>
          </a:p>
        </p:txBody>
      </p:sp>
      <p:sp>
        <p:nvSpPr>
          <p:cNvPr id="3" name="Content Placeholder 2">
            <a:extLst>
              <a:ext uri="{FF2B5EF4-FFF2-40B4-BE49-F238E27FC236}">
                <a16:creationId xmlns:a16="http://schemas.microsoft.com/office/drawing/2014/main" id="{C2724E6C-CC14-48BE-AFAD-AB61477B1BBE}"/>
              </a:ext>
            </a:extLst>
          </p:cNvPr>
          <p:cNvSpPr>
            <a:spLocks noGrp="1"/>
          </p:cNvSpPr>
          <p:nvPr>
            <p:ph idx="1"/>
          </p:nvPr>
        </p:nvSpPr>
        <p:spPr/>
        <p:txBody>
          <a:bodyPr>
            <a:normAutofit/>
          </a:bodyPr>
          <a:lstStyle/>
          <a:p>
            <a:r>
              <a:rPr lang="en-US" dirty="0"/>
              <a:t>Since intelligence collection and analysis requires human judgment, it has been traditionally seen as better to have multiple organizations running roughly parallel intelligence operations.</a:t>
            </a:r>
          </a:p>
          <a:p>
            <a:r>
              <a:rPr lang="en-US" dirty="0"/>
              <a:t>It is assumed that they will approach the problems differently and what one misses, another may find.</a:t>
            </a:r>
          </a:p>
          <a:p>
            <a:r>
              <a:rPr lang="en-US" dirty="0"/>
              <a:t>Post 9/11 the push has been to streamline intelligence and funnel it through one channel.</a:t>
            </a:r>
          </a:p>
          <a:p>
            <a:r>
              <a:rPr lang="en-US" dirty="0"/>
              <a:t>This leads to tunnel vision – the failure to see outside the current paradigm. </a:t>
            </a:r>
          </a:p>
          <a:p>
            <a:endParaRPr lang="en-US" dirty="0"/>
          </a:p>
        </p:txBody>
      </p:sp>
      <p:sp>
        <p:nvSpPr>
          <p:cNvPr id="4" name="Slide Number Placeholder 3">
            <a:extLst>
              <a:ext uri="{FF2B5EF4-FFF2-40B4-BE49-F238E27FC236}">
                <a16:creationId xmlns:a16="http://schemas.microsoft.com/office/drawing/2014/main" id="{371EB465-0ACD-420E-8601-5FBC6051D187}"/>
              </a:ext>
            </a:extLst>
          </p:cNvPr>
          <p:cNvSpPr>
            <a:spLocks noGrp="1"/>
          </p:cNvSpPr>
          <p:nvPr>
            <p:ph type="sldNum" sz="quarter" idx="12"/>
          </p:nvPr>
        </p:nvSpPr>
        <p:spPr/>
        <p:txBody>
          <a:bodyPr/>
          <a:lstStyle/>
          <a:p>
            <a:fld id="{70F1C752-85F7-4604-B4DD-DBC1D8516616}" type="slidenum">
              <a:rPr lang="en-US" altLang="en-US" smtClean="0"/>
              <a:pPr/>
              <a:t>11</a:t>
            </a:fld>
            <a:endParaRPr lang="en-US" altLang="en-US"/>
          </a:p>
        </p:txBody>
      </p:sp>
    </p:spTree>
    <p:extLst>
      <p:ext uri="{BB962C8B-B14F-4D97-AF65-F5344CB8AC3E}">
        <p14:creationId xmlns:p14="http://schemas.microsoft.com/office/powerpoint/2010/main" val="1906680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227A2-09D1-4E75-985D-10CD34B8D164}"/>
              </a:ext>
            </a:extLst>
          </p:cNvPr>
          <p:cNvSpPr>
            <a:spLocks noGrp="1"/>
          </p:cNvSpPr>
          <p:nvPr>
            <p:ph type="title"/>
          </p:nvPr>
        </p:nvSpPr>
        <p:spPr/>
        <p:txBody>
          <a:bodyPr/>
          <a:lstStyle/>
          <a:p>
            <a:r>
              <a:rPr lang="en-US" dirty="0"/>
              <a:t>Covert Actions</a:t>
            </a:r>
          </a:p>
        </p:txBody>
      </p:sp>
      <p:sp>
        <p:nvSpPr>
          <p:cNvPr id="3" name="Content Placeholder 2">
            <a:extLst>
              <a:ext uri="{FF2B5EF4-FFF2-40B4-BE49-F238E27FC236}">
                <a16:creationId xmlns:a16="http://schemas.microsoft.com/office/drawing/2014/main" id="{11F03540-1A03-4CB9-AB9D-E9F26E77E964}"/>
              </a:ext>
            </a:extLst>
          </p:cNvPr>
          <p:cNvSpPr>
            <a:spLocks noGrp="1"/>
          </p:cNvSpPr>
          <p:nvPr>
            <p:ph idx="1"/>
          </p:nvPr>
        </p:nvSpPr>
        <p:spPr/>
        <p:txBody>
          <a:bodyPr>
            <a:normAutofit fontScale="92500" lnSpcReduction="10000"/>
          </a:bodyPr>
          <a:lstStyle/>
          <a:p>
            <a:r>
              <a:rPr lang="en-US" dirty="0"/>
              <a:t>Covert action is a means to implement policy and is intended to influence people and events without revealing the source, or perhaps even the existence, of the influence. </a:t>
            </a:r>
          </a:p>
          <a:p>
            <a:r>
              <a:rPr lang="en-US" dirty="0"/>
              <a:t>Since its coming of age as an instrument of U.S. policy after World War II, covert action has taken various forms, from barely more intrusive than diplomacy to large-scale military operations. </a:t>
            </a:r>
          </a:p>
          <a:p>
            <a:r>
              <a:rPr lang="en-US" dirty="0"/>
              <a:t>What they all have in common is an intent that the hand of the United States be invisible—that the operation be “plausibly deniable.” </a:t>
            </a:r>
          </a:p>
          <a:p>
            <a:r>
              <a:rPr lang="en-US" dirty="0"/>
              <a:t>By contrast, clandestine military operations are initially secret for operational reasons, but are not intended to remain secret after the operations are concluded.</a:t>
            </a:r>
          </a:p>
        </p:txBody>
      </p:sp>
      <p:sp>
        <p:nvSpPr>
          <p:cNvPr id="4" name="Slide Number Placeholder 3">
            <a:extLst>
              <a:ext uri="{FF2B5EF4-FFF2-40B4-BE49-F238E27FC236}">
                <a16:creationId xmlns:a16="http://schemas.microsoft.com/office/drawing/2014/main" id="{5C83AF1E-B497-4DD5-9C36-0B8DA38E738F}"/>
              </a:ext>
            </a:extLst>
          </p:cNvPr>
          <p:cNvSpPr>
            <a:spLocks noGrp="1"/>
          </p:cNvSpPr>
          <p:nvPr>
            <p:ph type="sldNum" sz="quarter" idx="12"/>
          </p:nvPr>
        </p:nvSpPr>
        <p:spPr/>
        <p:txBody>
          <a:bodyPr/>
          <a:lstStyle/>
          <a:p>
            <a:fld id="{70F1C752-85F7-4604-B4DD-DBC1D8516616}" type="slidenum">
              <a:rPr lang="en-US" altLang="en-US" smtClean="0"/>
              <a:pPr/>
              <a:t>12</a:t>
            </a:fld>
            <a:endParaRPr lang="en-US" altLang="en-US"/>
          </a:p>
        </p:txBody>
      </p:sp>
    </p:spTree>
    <p:extLst>
      <p:ext uri="{BB962C8B-B14F-4D97-AF65-F5344CB8AC3E}">
        <p14:creationId xmlns:p14="http://schemas.microsoft.com/office/powerpoint/2010/main" val="36502254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DF664-869A-4E54-94DE-F14AC6F29221}"/>
              </a:ext>
            </a:extLst>
          </p:cNvPr>
          <p:cNvSpPr>
            <a:spLocks noGrp="1"/>
          </p:cNvSpPr>
          <p:nvPr>
            <p:ph type="title"/>
          </p:nvPr>
        </p:nvSpPr>
        <p:spPr/>
        <p:txBody>
          <a:bodyPr/>
          <a:lstStyle/>
          <a:p>
            <a:r>
              <a:rPr lang="en-US" dirty="0"/>
              <a:t>Covert Actions and the Law</a:t>
            </a:r>
          </a:p>
        </p:txBody>
      </p:sp>
      <p:sp>
        <p:nvSpPr>
          <p:cNvPr id="3" name="Content Placeholder 2">
            <a:extLst>
              <a:ext uri="{FF2B5EF4-FFF2-40B4-BE49-F238E27FC236}">
                <a16:creationId xmlns:a16="http://schemas.microsoft.com/office/drawing/2014/main" id="{F7ED7D84-9737-436F-9D43-6E4B8C6E757E}"/>
              </a:ext>
            </a:extLst>
          </p:cNvPr>
          <p:cNvSpPr>
            <a:spLocks noGrp="1"/>
          </p:cNvSpPr>
          <p:nvPr>
            <p:ph idx="1"/>
          </p:nvPr>
        </p:nvSpPr>
        <p:spPr/>
        <p:txBody>
          <a:bodyPr>
            <a:normAutofit/>
          </a:bodyPr>
          <a:lstStyle/>
          <a:p>
            <a:r>
              <a:rPr lang="en-US" dirty="0"/>
              <a:t>Foreign covert actions</a:t>
            </a:r>
          </a:p>
          <a:p>
            <a:pPr lvl="1"/>
            <a:r>
              <a:rPr lang="en-US" dirty="0"/>
              <a:t>As we learned, unless constrained by statute, foreign actions against foreign nationals do not implicate US Constitutional rights. </a:t>
            </a:r>
          </a:p>
          <a:p>
            <a:pPr lvl="1"/>
            <a:r>
              <a:rPr lang="en-US" dirty="0"/>
              <a:t>They can violate treaties and international law without legal consequences.</a:t>
            </a:r>
          </a:p>
          <a:p>
            <a:pPr lvl="1"/>
            <a:r>
              <a:rPr lang="en-US" dirty="0"/>
              <a:t>They can also violate local laws, which become an issue if the agent is arrested.</a:t>
            </a:r>
          </a:p>
          <a:p>
            <a:r>
              <a:rPr lang="en-US" dirty="0"/>
              <a:t>Domestic covert actions</a:t>
            </a:r>
          </a:p>
          <a:p>
            <a:pPr lvl="1"/>
            <a:r>
              <a:rPr lang="en-US" dirty="0"/>
              <a:t>There is little legal working room for domestic covert actions. (See discussion of the Church Committee in later chapters.)</a:t>
            </a:r>
          </a:p>
        </p:txBody>
      </p:sp>
      <p:sp>
        <p:nvSpPr>
          <p:cNvPr id="4" name="Slide Number Placeholder 3">
            <a:extLst>
              <a:ext uri="{FF2B5EF4-FFF2-40B4-BE49-F238E27FC236}">
                <a16:creationId xmlns:a16="http://schemas.microsoft.com/office/drawing/2014/main" id="{0EE82472-A3FB-4C4C-898A-52C51444AC1C}"/>
              </a:ext>
            </a:extLst>
          </p:cNvPr>
          <p:cNvSpPr>
            <a:spLocks noGrp="1"/>
          </p:cNvSpPr>
          <p:nvPr>
            <p:ph type="sldNum" sz="quarter" idx="12"/>
          </p:nvPr>
        </p:nvSpPr>
        <p:spPr/>
        <p:txBody>
          <a:bodyPr/>
          <a:lstStyle/>
          <a:p>
            <a:fld id="{70F1C752-85F7-4604-B4DD-DBC1D8516616}" type="slidenum">
              <a:rPr lang="en-US" altLang="en-US" smtClean="0"/>
              <a:pPr/>
              <a:t>13</a:t>
            </a:fld>
            <a:endParaRPr lang="en-US" altLang="en-US"/>
          </a:p>
        </p:txBody>
      </p:sp>
    </p:spTree>
    <p:extLst>
      <p:ext uri="{BB962C8B-B14F-4D97-AF65-F5344CB8AC3E}">
        <p14:creationId xmlns:p14="http://schemas.microsoft.com/office/powerpoint/2010/main" val="31426130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D9A0D-AB5F-475F-B651-FF08792A63B5}"/>
              </a:ext>
            </a:extLst>
          </p:cNvPr>
          <p:cNvSpPr>
            <a:spLocks noGrp="1"/>
          </p:cNvSpPr>
          <p:nvPr>
            <p:ph type="ctrTitle"/>
          </p:nvPr>
        </p:nvSpPr>
        <p:spPr/>
        <p:txBody>
          <a:bodyPr/>
          <a:lstStyle/>
          <a:p>
            <a:r>
              <a:rPr lang="en-US" dirty="0"/>
              <a:t>Chapter 18</a:t>
            </a:r>
          </a:p>
        </p:txBody>
      </p:sp>
      <p:sp>
        <p:nvSpPr>
          <p:cNvPr id="3" name="Subtitle 2">
            <a:extLst>
              <a:ext uri="{FF2B5EF4-FFF2-40B4-BE49-F238E27FC236}">
                <a16:creationId xmlns:a16="http://schemas.microsoft.com/office/drawing/2014/main" id="{471C14F2-FACB-4B42-B073-F766383D8DB7}"/>
              </a:ext>
            </a:extLst>
          </p:cNvPr>
          <p:cNvSpPr>
            <a:spLocks noGrp="1"/>
          </p:cNvSpPr>
          <p:nvPr>
            <p:ph type="subTitle" idx="1"/>
          </p:nvPr>
        </p:nvSpPr>
        <p:spPr/>
        <p:txBody>
          <a:bodyPr/>
          <a:lstStyle/>
          <a:p>
            <a:r>
              <a:rPr lang="en-US" dirty="0"/>
              <a:t>The Intelligence Community: Organization and Authority</a:t>
            </a:r>
          </a:p>
        </p:txBody>
      </p:sp>
    </p:spTree>
    <p:extLst>
      <p:ext uri="{BB962C8B-B14F-4D97-AF65-F5344CB8AC3E}">
        <p14:creationId xmlns:p14="http://schemas.microsoft.com/office/powerpoint/2010/main" val="2605589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B87B7-6B84-44F5-89BE-8F7376028382}"/>
              </a:ext>
            </a:extLst>
          </p:cNvPr>
          <p:cNvSpPr>
            <a:spLocks noGrp="1"/>
          </p:cNvSpPr>
          <p:nvPr>
            <p:ph type="title"/>
          </p:nvPr>
        </p:nvSpPr>
        <p:spPr/>
        <p:txBody>
          <a:bodyPr/>
          <a:lstStyle/>
          <a:p>
            <a:r>
              <a:rPr lang="en-US" dirty="0"/>
              <a:t>Learning Objectives</a:t>
            </a:r>
          </a:p>
        </p:txBody>
      </p:sp>
      <p:sp>
        <p:nvSpPr>
          <p:cNvPr id="3" name="Content Placeholder 2">
            <a:extLst>
              <a:ext uri="{FF2B5EF4-FFF2-40B4-BE49-F238E27FC236}">
                <a16:creationId xmlns:a16="http://schemas.microsoft.com/office/drawing/2014/main" id="{2DDD0D6B-5FB3-4759-B195-4B9EDEE6F86D}"/>
              </a:ext>
            </a:extLst>
          </p:cNvPr>
          <p:cNvSpPr>
            <a:spLocks noGrp="1"/>
          </p:cNvSpPr>
          <p:nvPr>
            <p:ph idx="1"/>
          </p:nvPr>
        </p:nvSpPr>
        <p:spPr/>
        <p:txBody>
          <a:bodyPr>
            <a:normAutofit fontScale="92500" lnSpcReduction="10000"/>
          </a:bodyPr>
          <a:lstStyle/>
          <a:p>
            <a:r>
              <a:rPr lang="en-US" dirty="0"/>
              <a:t>The history of intelligence agencies in the US</a:t>
            </a:r>
          </a:p>
          <a:p>
            <a:r>
              <a:rPr lang="en-US" dirty="0"/>
              <a:t>The three inflection points in US intelligence: WWII, The Church Committee, and 9/11</a:t>
            </a:r>
          </a:p>
          <a:p>
            <a:r>
              <a:rPr lang="en-US" dirty="0"/>
              <a:t>The organization of the intelligence agencies</a:t>
            </a:r>
          </a:p>
          <a:p>
            <a:r>
              <a:rPr lang="en-US" dirty="0"/>
              <a:t>The division between domestic and international intelligence collection</a:t>
            </a:r>
          </a:p>
          <a:p>
            <a:r>
              <a:rPr lang="en-US" dirty="0"/>
              <a:t>The 9/11 changes that funnel intelligence through the Director of National Intelligence (</a:t>
            </a:r>
            <a:r>
              <a:rPr lang="en-US" dirty="0" err="1"/>
              <a:t>DNI</a:t>
            </a:r>
            <a:r>
              <a:rPr lang="en-US" dirty="0"/>
              <a:t>)</a:t>
            </a:r>
          </a:p>
          <a:p>
            <a:r>
              <a:rPr lang="en-US" dirty="0"/>
              <a:t>This is not a substantive law chapter, in that the structural organization of intelligence is not justiciable.</a:t>
            </a:r>
          </a:p>
          <a:p>
            <a:r>
              <a:rPr lang="en-US" dirty="0"/>
              <a:t>We will look at the specific laws in later chapters.</a:t>
            </a:r>
          </a:p>
        </p:txBody>
      </p:sp>
      <p:sp>
        <p:nvSpPr>
          <p:cNvPr id="4" name="Slide Number Placeholder 3">
            <a:extLst>
              <a:ext uri="{FF2B5EF4-FFF2-40B4-BE49-F238E27FC236}">
                <a16:creationId xmlns:a16="http://schemas.microsoft.com/office/drawing/2014/main" id="{B91A4295-8409-428D-91A6-D87C36836A6A}"/>
              </a:ext>
            </a:extLst>
          </p:cNvPr>
          <p:cNvSpPr>
            <a:spLocks noGrp="1"/>
          </p:cNvSpPr>
          <p:nvPr>
            <p:ph type="sldNum" sz="quarter" idx="12"/>
          </p:nvPr>
        </p:nvSpPr>
        <p:spPr/>
        <p:txBody>
          <a:bodyPr/>
          <a:lstStyle/>
          <a:p>
            <a:fld id="{C1B11C62-9F84-41B2-BBA5-B65CFC83992F}" type="slidenum">
              <a:rPr lang="en-US" altLang="en-US" smtClean="0"/>
              <a:pPr/>
              <a:t>15</a:t>
            </a:fld>
            <a:endParaRPr lang="en-US" altLang="en-US"/>
          </a:p>
        </p:txBody>
      </p:sp>
    </p:spTree>
    <p:extLst>
      <p:ext uri="{BB962C8B-B14F-4D97-AF65-F5344CB8AC3E}">
        <p14:creationId xmlns:p14="http://schemas.microsoft.com/office/powerpoint/2010/main" val="69059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79326-3050-4865-A3E3-A72F97D70097}"/>
              </a:ext>
            </a:extLst>
          </p:cNvPr>
          <p:cNvSpPr>
            <a:spLocks noGrp="1"/>
          </p:cNvSpPr>
          <p:nvPr>
            <p:ph type="title"/>
          </p:nvPr>
        </p:nvSpPr>
        <p:spPr/>
        <p:txBody>
          <a:bodyPr/>
          <a:lstStyle/>
          <a:p>
            <a:r>
              <a:rPr lang="en-US" dirty="0"/>
              <a:t>Government Secrets</a:t>
            </a:r>
          </a:p>
        </p:txBody>
      </p:sp>
      <p:sp>
        <p:nvSpPr>
          <p:cNvPr id="3" name="Content Placeholder 2">
            <a:extLst>
              <a:ext uri="{FF2B5EF4-FFF2-40B4-BE49-F238E27FC236}">
                <a16:creationId xmlns:a16="http://schemas.microsoft.com/office/drawing/2014/main" id="{76543505-54BD-4170-A1E4-B4650D5609F4}"/>
              </a:ext>
            </a:extLst>
          </p:cNvPr>
          <p:cNvSpPr>
            <a:spLocks noGrp="1"/>
          </p:cNvSpPr>
          <p:nvPr>
            <p:ph idx="1"/>
          </p:nvPr>
        </p:nvSpPr>
        <p:spPr>
          <a:xfrm>
            <a:off x="838200" y="1571105"/>
            <a:ext cx="10515600" cy="4605858"/>
          </a:xfrm>
        </p:spPr>
        <p:txBody>
          <a:bodyPr>
            <a:normAutofit fontScale="92500" lnSpcReduction="20000"/>
          </a:bodyPr>
          <a:lstStyle/>
          <a:p>
            <a:pPr lvl="0"/>
            <a:r>
              <a:rPr lang="en-US" dirty="0"/>
              <a:t>Did the founders anticipate that there would be government secrets?</a:t>
            </a:r>
          </a:p>
          <a:p>
            <a:pPr lvl="1"/>
            <a:r>
              <a:rPr lang="en-US" dirty="0"/>
              <a:t>What about the constitutional convention itself?</a:t>
            </a:r>
          </a:p>
          <a:p>
            <a:pPr lvl="0"/>
            <a:r>
              <a:rPr lang="en-US" dirty="0"/>
              <a:t>May Congress keep its proceedings secret?</a:t>
            </a:r>
          </a:p>
          <a:p>
            <a:pPr lvl="1"/>
            <a:r>
              <a:rPr lang="en-US" dirty="0"/>
              <a:t>Article I, Section 5: “Each House may determine the Rules of its Proceedings…. Each House shall keep a Journal of its Proceedings, and from time to time publish the same, excepting such Parts as may in their Judgment require Secrecy</a:t>
            </a:r>
          </a:p>
          <a:p>
            <a:pPr lvl="0"/>
            <a:r>
              <a:rPr lang="en-US" dirty="0"/>
              <a:t>What was the practice for executive branch agencies until FOIA?</a:t>
            </a:r>
          </a:p>
          <a:p>
            <a:pPr lvl="1"/>
            <a:r>
              <a:rPr lang="en-US" dirty="0"/>
              <a:t>Everything was withheld as a matter of practice, although only a small part was classified.</a:t>
            </a:r>
          </a:p>
          <a:p>
            <a:pPr lvl="1"/>
            <a:r>
              <a:rPr lang="en-US" dirty="0"/>
              <a:t>It was available in litigation and agencies were permitted to release information.</a:t>
            </a:r>
          </a:p>
          <a:p>
            <a:pPr lvl="2"/>
            <a:r>
              <a:rPr lang="en-US" dirty="0"/>
              <a:t>Unless it was classified or subject to executive privilege. </a:t>
            </a:r>
          </a:p>
        </p:txBody>
      </p:sp>
      <p:sp>
        <p:nvSpPr>
          <p:cNvPr id="4" name="Slide Number Placeholder 3">
            <a:extLst>
              <a:ext uri="{FF2B5EF4-FFF2-40B4-BE49-F238E27FC236}">
                <a16:creationId xmlns:a16="http://schemas.microsoft.com/office/drawing/2014/main" id="{C1A56FFF-271A-4CF7-AC17-90DFD8E4785D}"/>
              </a:ext>
            </a:extLst>
          </p:cNvPr>
          <p:cNvSpPr>
            <a:spLocks noGrp="1"/>
          </p:cNvSpPr>
          <p:nvPr>
            <p:ph type="sldNum" sz="quarter" idx="12"/>
          </p:nvPr>
        </p:nvSpPr>
        <p:spPr/>
        <p:txBody>
          <a:bodyPr/>
          <a:lstStyle/>
          <a:p>
            <a:fld id="{C1B11C62-9F84-41B2-BBA5-B65CFC83992F}" type="slidenum">
              <a:rPr lang="en-US" altLang="en-US" smtClean="0"/>
              <a:pPr/>
              <a:t>16</a:t>
            </a:fld>
            <a:endParaRPr lang="en-US" altLang="en-US"/>
          </a:p>
        </p:txBody>
      </p:sp>
    </p:spTree>
    <p:extLst>
      <p:ext uri="{BB962C8B-B14F-4D97-AF65-F5344CB8AC3E}">
        <p14:creationId xmlns:p14="http://schemas.microsoft.com/office/powerpoint/2010/main" val="30333366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99F2A38-A37F-4BD9-815F-2A2E2DFC6194}"/>
              </a:ext>
            </a:extLst>
          </p:cNvPr>
          <p:cNvSpPr>
            <a:spLocks noGrp="1"/>
          </p:cNvSpPr>
          <p:nvPr>
            <p:ph type="title"/>
          </p:nvPr>
        </p:nvSpPr>
        <p:spPr/>
        <p:txBody>
          <a:bodyPr/>
          <a:lstStyle/>
          <a:p>
            <a:r>
              <a:rPr lang="en-US" dirty="0"/>
              <a:t>History of Intelligence Services</a:t>
            </a:r>
          </a:p>
        </p:txBody>
      </p:sp>
      <p:sp>
        <p:nvSpPr>
          <p:cNvPr id="6" name="Text Placeholder 5">
            <a:extLst>
              <a:ext uri="{FF2B5EF4-FFF2-40B4-BE49-F238E27FC236}">
                <a16:creationId xmlns:a16="http://schemas.microsoft.com/office/drawing/2014/main" id="{40EC230D-5CC4-4996-B81D-F780D67D6DE6}"/>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527A3A45-611B-4866-A451-AFC4B5E76699}"/>
              </a:ext>
            </a:extLst>
          </p:cNvPr>
          <p:cNvSpPr>
            <a:spLocks noGrp="1"/>
          </p:cNvSpPr>
          <p:nvPr>
            <p:ph type="sldNum" sz="quarter" idx="12"/>
          </p:nvPr>
        </p:nvSpPr>
        <p:spPr/>
        <p:txBody>
          <a:bodyPr/>
          <a:lstStyle/>
          <a:p>
            <a:fld id="{C1B11C62-9F84-41B2-BBA5-B65CFC83992F}" type="slidenum">
              <a:rPr lang="en-US" altLang="en-US" smtClean="0"/>
              <a:pPr/>
              <a:t>17</a:t>
            </a:fld>
            <a:endParaRPr lang="en-US" altLang="en-US"/>
          </a:p>
        </p:txBody>
      </p:sp>
    </p:spTree>
    <p:extLst>
      <p:ext uri="{BB962C8B-B14F-4D97-AF65-F5344CB8AC3E}">
        <p14:creationId xmlns:p14="http://schemas.microsoft.com/office/powerpoint/2010/main" val="35096149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A3E96-AC8B-4DE0-8DA7-186F70A1A20D}"/>
              </a:ext>
            </a:extLst>
          </p:cNvPr>
          <p:cNvSpPr>
            <a:spLocks noGrp="1"/>
          </p:cNvSpPr>
          <p:nvPr>
            <p:ph type="title"/>
          </p:nvPr>
        </p:nvSpPr>
        <p:spPr/>
        <p:txBody>
          <a:bodyPr/>
          <a:lstStyle/>
          <a:p>
            <a:r>
              <a:rPr lang="en-US" dirty="0"/>
              <a:t>Secret</a:t>
            </a:r>
            <a:r>
              <a:rPr lang="en-US" baseline="0" dirty="0"/>
              <a:t> Agents</a:t>
            </a:r>
            <a:endParaRPr lang="en-US" dirty="0"/>
          </a:p>
        </p:txBody>
      </p:sp>
      <p:sp>
        <p:nvSpPr>
          <p:cNvPr id="3" name="Content Placeholder 2">
            <a:extLst>
              <a:ext uri="{FF2B5EF4-FFF2-40B4-BE49-F238E27FC236}">
                <a16:creationId xmlns:a16="http://schemas.microsoft.com/office/drawing/2014/main" id="{B3E9FFF7-F209-4468-B974-7FE5CED802A1}"/>
              </a:ext>
            </a:extLst>
          </p:cNvPr>
          <p:cNvSpPr>
            <a:spLocks noGrp="1"/>
          </p:cNvSpPr>
          <p:nvPr>
            <p:ph idx="1"/>
          </p:nvPr>
        </p:nvSpPr>
        <p:spPr/>
        <p:txBody>
          <a:bodyPr>
            <a:normAutofit lnSpcReduction="10000"/>
          </a:bodyPr>
          <a:lstStyle/>
          <a:p>
            <a:r>
              <a:rPr lang="en-US" dirty="0"/>
              <a:t>“The necessity of procuring good intelligence is apparent and need not be further urged.”</a:t>
            </a:r>
          </a:p>
          <a:p>
            <a:pPr lvl="1"/>
            <a:r>
              <a:rPr lang="en-US" dirty="0"/>
              <a:t>— GEORGE WASHINGTON, 1777</a:t>
            </a:r>
          </a:p>
          <a:p>
            <a:r>
              <a:rPr lang="en-US" dirty="0"/>
              <a:t>“Private agents” were used as far back as Washington and were used by Lincoln during the Civil War.</a:t>
            </a:r>
          </a:p>
          <a:p>
            <a:r>
              <a:rPr lang="en-US" dirty="0"/>
              <a:t>There is no formal regulation or statutory format for private agents.</a:t>
            </a:r>
          </a:p>
          <a:p>
            <a:pPr lvl="1"/>
            <a:r>
              <a:rPr lang="en-US" dirty="0"/>
              <a:t>Remember the case where the private agent tried to get paid and could not because the work was secret?</a:t>
            </a:r>
          </a:p>
          <a:p>
            <a:pPr lvl="1"/>
            <a:r>
              <a:rPr lang="en-US" dirty="0"/>
              <a:t>Rudy Giuliani was potentially working as a private agent for President Trump in the Ukraine.</a:t>
            </a:r>
          </a:p>
        </p:txBody>
      </p:sp>
      <p:sp>
        <p:nvSpPr>
          <p:cNvPr id="4" name="Slide Number Placeholder 3">
            <a:extLst>
              <a:ext uri="{FF2B5EF4-FFF2-40B4-BE49-F238E27FC236}">
                <a16:creationId xmlns:a16="http://schemas.microsoft.com/office/drawing/2014/main" id="{8C6E4C83-357A-4CC2-A79D-61C754B16303}"/>
              </a:ext>
            </a:extLst>
          </p:cNvPr>
          <p:cNvSpPr>
            <a:spLocks noGrp="1"/>
          </p:cNvSpPr>
          <p:nvPr>
            <p:ph type="sldNum" sz="quarter" idx="12"/>
          </p:nvPr>
        </p:nvSpPr>
        <p:spPr/>
        <p:txBody>
          <a:bodyPr/>
          <a:lstStyle/>
          <a:p>
            <a:fld id="{C1B11C62-9F84-41B2-BBA5-B65CFC83992F}" type="slidenum">
              <a:rPr lang="en-US" altLang="en-US" smtClean="0"/>
              <a:pPr/>
              <a:t>18</a:t>
            </a:fld>
            <a:endParaRPr lang="en-US" altLang="en-US"/>
          </a:p>
        </p:txBody>
      </p:sp>
    </p:spTree>
    <p:extLst>
      <p:ext uri="{BB962C8B-B14F-4D97-AF65-F5344CB8AC3E}">
        <p14:creationId xmlns:p14="http://schemas.microsoft.com/office/powerpoint/2010/main" val="9320845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3FE24-3E60-4FA2-907A-A1FDF54733F6}"/>
              </a:ext>
            </a:extLst>
          </p:cNvPr>
          <p:cNvSpPr>
            <a:spLocks noGrp="1"/>
          </p:cNvSpPr>
          <p:nvPr>
            <p:ph type="title"/>
          </p:nvPr>
        </p:nvSpPr>
        <p:spPr/>
        <p:txBody>
          <a:bodyPr/>
          <a:lstStyle/>
          <a:p>
            <a:r>
              <a:rPr lang="en-US" dirty="0"/>
              <a:t>Domestic Intelligence Services</a:t>
            </a:r>
          </a:p>
        </p:txBody>
      </p:sp>
      <p:sp>
        <p:nvSpPr>
          <p:cNvPr id="3" name="Content Placeholder 2">
            <a:extLst>
              <a:ext uri="{FF2B5EF4-FFF2-40B4-BE49-F238E27FC236}">
                <a16:creationId xmlns:a16="http://schemas.microsoft.com/office/drawing/2014/main" id="{F0B99E54-9E88-49C5-B5A1-F05D58639213}"/>
              </a:ext>
            </a:extLst>
          </p:cNvPr>
          <p:cNvSpPr>
            <a:spLocks noGrp="1"/>
          </p:cNvSpPr>
          <p:nvPr>
            <p:ph idx="1"/>
          </p:nvPr>
        </p:nvSpPr>
        <p:spPr>
          <a:xfrm>
            <a:off x="665018" y="1454727"/>
            <a:ext cx="10688782" cy="4722236"/>
          </a:xfrm>
        </p:spPr>
        <p:txBody>
          <a:bodyPr>
            <a:normAutofit fontScale="92500" lnSpcReduction="10000"/>
          </a:bodyPr>
          <a:lstStyle/>
          <a:p>
            <a:r>
              <a:rPr lang="en-US" dirty="0"/>
              <a:t>The Beginning of the FBI</a:t>
            </a:r>
          </a:p>
          <a:p>
            <a:pPr lvl="1"/>
            <a:r>
              <a:rPr lang="en-US" dirty="0"/>
              <a:t>1908 – Teddy Roosevelt</a:t>
            </a:r>
          </a:p>
          <a:p>
            <a:pPr lvl="1"/>
            <a:r>
              <a:rPr lang="en-US" dirty="0"/>
              <a:t>Originally the Bureau of Investigation</a:t>
            </a:r>
          </a:p>
          <a:p>
            <a:pPr lvl="1"/>
            <a:r>
              <a:rPr lang="en-US" dirty="0"/>
              <a:t>Under the DOJ, displacing private agents, but not eliminating them</a:t>
            </a:r>
          </a:p>
          <a:p>
            <a:pPr lvl="1"/>
            <a:r>
              <a:rPr lang="en-US" dirty="0"/>
              <a:t>J Edgar Hoover was appointed head in 1924.</a:t>
            </a:r>
          </a:p>
          <a:p>
            <a:r>
              <a:rPr lang="en-US" dirty="0"/>
              <a:t>Became the FBI in 1935</a:t>
            </a:r>
          </a:p>
          <a:p>
            <a:pPr lvl="1"/>
            <a:r>
              <a:rPr lang="en-US" dirty="0"/>
              <a:t>Hoover remained the director until his death in 1972.</a:t>
            </a:r>
          </a:p>
          <a:p>
            <a:pPr lvl="1"/>
            <a:r>
              <a:rPr lang="en-US" dirty="0"/>
              <a:t>Only domestic, although it can assist with foreign investigations.</a:t>
            </a:r>
          </a:p>
          <a:p>
            <a:r>
              <a:rPr lang="en-US" dirty="0"/>
              <a:t>The FBI is a division of the DOJ and does not have a separate statutory framework.</a:t>
            </a:r>
          </a:p>
          <a:p>
            <a:r>
              <a:rPr lang="en-US" dirty="0"/>
              <a:t>It does operate under </a:t>
            </a:r>
            <a:r>
              <a:rPr lang="en-US" dirty="0" err="1"/>
              <a:t>EO</a:t>
            </a:r>
            <a:r>
              <a:rPr lang="en-US" dirty="0"/>
              <a:t> 12,333 when doing intelligence work.</a:t>
            </a:r>
          </a:p>
          <a:p>
            <a:endParaRPr lang="en-US" dirty="0"/>
          </a:p>
        </p:txBody>
      </p:sp>
      <p:sp>
        <p:nvSpPr>
          <p:cNvPr id="4" name="Slide Number Placeholder 3">
            <a:extLst>
              <a:ext uri="{FF2B5EF4-FFF2-40B4-BE49-F238E27FC236}">
                <a16:creationId xmlns:a16="http://schemas.microsoft.com/office/drawing/2014/main" id="{4BA18DA4-3022-469B-849B-D9B24C91D4C1}"/>
              </a:ext>
            </a:extLst>
          </p:cNvPr>
          <p:cNvSpPr>
            <a:spLocks noGrp="1"/>
          </p:cNvSpPr>
          <p:nvPr>
            <p:ph type="sldNum" sz="quarter" idx="12"/>
          </p:nvPr>
        </p:nvSpPr>
        <p:spPr/>
        <p:txBody>
          <a:bodyPr/>
          <a:lstStyle/>
          <a:p>
            <a:fld id="{C1B11C62-9F84-41B2-BBA5-B65CFC83992F}" type="slidenum">
              <a:rPr lang="en-US" altLang="en-US" smtClean="0"/>
              <a:pPr/>
              <a:t>19</a:t>
            </a:fld>
            <a:endParaRPr lang="en-US" altLang="en-US"/>
          </a:p>
        </p:txBody>
      </p:sp>
    </p:spTree>
    <p:extLst>
      <p:ext uri="{BB962C8B-B14F-4D97-AF65-F5344CB8AC3E}">
        <p14:creationId xmlns:p14="http://schemas.microsoft.com/office/powerpoint/2010/main" val="3951841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6E981-17C8-4F91-9445-D3DD7074D55C}"/>
              </a:ext>
            </a:extLst>
          </p:cNvPr>
          <p:cNvSpPr>
            <a:spLocks noGrp="1"/>
          </p:cNvSpPr>
          <p:nvPr>
            <p:ph type="title"/>
          </p:nvPr>
        </p:nvSpPr>
        <p:spPr/>
        <p:txBody>
          <a:bodyPr/>
          <a:lstStyle/>
          <a:p>
            <a:r>
              <a:rPr lang="en-US" dirty="0"/>
              <a:t>Basic Divisions in the Intelligence Service</a:t>
            </a:r>
          </a:p>
        </p:txBody>
      </p:sp>
      <p:sp>
        <p:nvSpPr>
          <p:cNvPr id="3" name="Content Placeholder 2">
            <a:extLst>
              <a:ext uri="{FF2B5EF4-FFF2-40B4-BE49-F238E27FC236}">
                <a16:creationId xmlns:a16="http://schemas.microsoft.com/office/drawing/2014/main" id="{F327F833-2ED5-47EC-800F-2A8A5EBCD345}"/>
              </a:ext>
            </a:extLst>
          </p:cNvPr>
          <p:cNvSpPr>
            <a:spLocks noGrp="1"/>
          </p:cNvSpPr>
          <p:nvPr>
            <p:ph idx="1"/>
          </p:nvPr>
        </p:nvSpPr>
        <p:spPr/>
        <p:txBody>
          <a:bodyPr/>
          <a:lstStyle/>
          <a:p>
            <a:r>
              <a:rPr lang="en-US" dirty="0"/>
              <a:t>Information and analysis</a:t>
            </a:r>
          </a:p>
          <a:p>
            <a:pPr lvl="1"/>
            <a:r>
              <a:rPr lang="en-US" dirty="0"/>
              <a:t>The legal issues are generally 4</a:t>
            </a:r>
            <a:r>
              <a:rPr lang="en-US" baseline="30000" dirty="0"/>
              <a:t>th</a:t>
            </a:r>
            <a:r>
              <a:rPr lang="en-US" dirty="0"/>
              <a:t> and 5</a:t>
            </a:r>
            <a:r>
              <a:rPr lang="en-US" baseline="30000" dirty="0"/>
              <a:t>th</a:t>
            </a:r>
            <a:r>
              <a:rPr lang="en-US" dirty="0"/>
              <a:t> Amendment related – informational privacy and entry into private property.</a:t>
            </a:r>
          </a:p>
          <a:p>
            <a:pPr lvl="1"/>
            <a:r>
              <a:rPr lang="en-US" dirty="0"/>
              <a:t>Much of this is now controlled by statutes.</a:t>
            </a:r>
          </a:p>
          <a:p>
            <a:r>
              <a:rPr lang="en-US" dirty="0"/>
              <a:t>Covert operations</a:t>
            </a:r>
          </a:p>
          <a:p>
            <a:pPr lvl="1"/>
            <a:r>
              <a:rPr lang="en-US" dirty="0"/>
              <a:t>The legal issues can include criminal law and violations of international law. </a:t>
            </a:r>
          </a:p>
        </p:txBody>
      </p:sp>
      <p:sp>
        <p:nvSpPr>
          <p:cNvPr id="4" name="Slide Number Placeholder 3">
            <a:extLst>
              <a:ext uri="{FF2B5EF4-FFF2-40B4-BE49-F238E27FC236}">
                <a16:creationId xmlns:a16="http://schemas.microsoft.com/office/drawing/2014/main" id="{0167DC02-BEA2-4C7D-844C-E0F965138B1C}"/>
              </a:ext>
            </a:extLst>
          </p:cNvPr>
          <p:cNvSpPr>
            <a:spLocks noGrp="1"/>
          </p:cNvSpPr>
          <p:nvPr>
            <p:ph type="sldNum" sz="quarter" idx="12"/>
          </p:nvPr>
        </p:nvSpPr>
        <p:spPr/>
        <p:txBody>
          <a:bodyPr/>
          <a:lstStyle/>
          <a:p>
            <a:fld id="{70F1C752-85F7-4604-B4DD-DBC1D8516616}" type="slidenum">
              <a:rPr lang="en-US" altLang="en-US" smtClean="0"/>
              <a:pPr/>
              <a:t>2</a:t>
            </a:fld>
            <a:endParaRPr lang="en-US" altLang="en-US"/>
          </a:p>
        </p:txBody>
      </p:sp>
    </p:spTree>
    <p:extLst>
      <p:ext uri="{BB962C8B-B14F-4D97-AF65-F5344CB8AC3E}">
        <p14:creationId xmlns:p14="http://schemas.microsoft.com/office/powerpoint/2010/main" val="15030689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56E45-251C-4DD9-9F5E-46E429D10B7F}"/>
              </a:ext>
            </a:extLst>
          </p:cNvPr>
          <p:cNvSpPr>
            <a:spLocks noGrp="1"/>
          </p:cNvSpPr>
          <p:nvPr>
            <p:ph type="title"/>
          </p:nvPr>
        </p:nvSpPr>
        <p:spPr/>
        <p:txBody>
          <a:bodyPr/>
          <a:lstStyle/>
          <a:p>
            <a:r>
              <a:rPr lang="en-US" dirty="0"/>
              <a:t>Foreign Intelligence Services</a:t>
            </a:r>
          </a:p>
        </p:txBody>
      </p:sp>
      <p:sp>
        <p:nvSpPr>
          <p:cNvPr id="3" name="Content Placeholder 2">
            <a:extLst>
              <a:ext uri="{FF2B5EF4-FFF2-40B4-BE49-F238E27FC236}">
                <a16:creationId xmlns:a16="http://schemas.microsoft.com/office/drawing/2014/main" id="{47F89943-D088-42F9-8AA1-6E5BB080030F}"/>
              </a:ext>
            </a:extLst>
          </p:cNvPr>
          <p:cNvSpPr>
            <a:spLocks noGrp="1"/>
          </p:cNvSpPr>
          <p:nvPr>
            <p:ph idx="1"/>
          </p:nvPr>
        </p:nvSpPr>
        <p:spPr/>
        <p:txBody>
          <a:bodyPr>
            <a:normAutofit/>
          </a:bodyPr>
          <a:lstStyle/>
          <a:p>
            <a:r>
              <a:rPr lang="en-US" dirty="0"/>
              <a:t>Beginning in the 1880s, military and naval attachés at American embassies overseas were often spies in uniform, collecting information about the host country. </a:t>
            </a:r>
          </a:p>
          <a:p>
            <a:r>
              <a:rPr lang="en-US" dirty="0"/>
              <a:t>In the 1920s, the State Department and the Army ran a successful “Cipher Bureau,” but Secretary of State Henry Stimson shut it down, famously declaring that it was wrong for “gentlemen” to “read each other’s mail.”</a:t>
            </a:r>
          </a:p>
        </p:txBody>
      </p:sp>
      <p:sp>
        <p:nvSpPr>
          <p:cNvPr id="4" name="Slide Number Placeholder 3">
            <a:extLst>
              <a:ext uri="{FF2B5EF4-FFF2-40B4-BE49-F238E27FC236}">
                <a16:creationId xmlns:a16="http://schemas.microsoft.com/office/drawing/2014/main" id="{B3B32A00-77C2-43E1-B734-2E95A8A3D887}"/>
              </a:ext>
            </a:extLst>
          </p:cNvPr>
          <p:cNvSpPr>
            <a:spLocks noGrp="1"/>
          </p:cNvSpPr>
          <p:nvPr>
            <p:ph type="sldNum" sz="quarter" idx="12"/>
          </p:nvPr>
        </p:nvSpPr>
        <p:spPr/>
        <p:txBody>
          <a:bodyPr/>
          <a:lstStyle/>
          <a:p>
            <a:fld id="{C1B11C62-9F84-41B2-BBA5-B65CFC83992F}" type="slidenum">
              <a:rPr lang="en-US" altLang="en-US" smtClean="0"/>
              <a:pPr/>
              <a:t>20</a:t>
            </a:fld>
            <a:endParaRPr lang="en-US" altLang="en-US"/>
          </a:p>
        </p:txBody>
      </p:sp>
    </p:spTree>
    <p:extLst>
      <p:ext uri="{BB962C8B-B14F-4D97-AF65-F5344CB8AC3E}">
        <p14:creationId xmlns:p14="http://schemas.microsoft.com/office/powerpoint/2010/main" val="3500397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87BFE-4439-46FC-92CC-807DC80319B0}"/>
              </a:ext>
            </a:extLst>
          </p:cNvPr>
          <p:cNvSpPr>
            <a:spLocks noGrp="1"/>
          </p:cNvSpPr>
          <p:nvPr>
            <p:ph type="title"/>
          </p:nvPr>
        </p:nvSpPr>
        <p:spPr/>
        <p:txBody>
          <a:bodyPr/>
          <a:lstStyle/>
          <a:p>
            <a:r>
              <a:rPr lang="en-US" dirty="0"/>
              <a:t>Pearl Harbor</a:t>
            </a:r>
          </a:p>
        </p:txBody>
      </p:sp>
      <p:sp>
        <p:nvSpPr>
          <p:cNvPr id="3" name="Content Placeholder 2">
            <a:extLst>
              <a:ext uri="{FF2B5EF4-FFF2-40B4-BE49-F238E27FC236}">
                <a16:creationId xmlns:a16="http://schemas.microsoft.com/office/drawing/2014/main" id="{18B9D25F-D5BA-46EA-8EFF-02818883887E}"/>
              </a:ext>
            </a:extLst>
          </p:cNvPr>
          <p:cNvSpPr>
            <a:spLocks noGrp="1"/>
          </p:cNvSpPr>
          <p:nvPr>
            <p:ph idx="1"/>
          </p:nvPr>
        </p:nvSpPr>
        <p:spPr/>
        <p:txBody>
          <a:bodyPr>
            <a:normAutofit/>
          </a:bodyPr>
          <a:lstStyle/>
          <a:p>
            <a:r>
              <a:rPr lang="en-US" dirty="0"/>
              <a:t>In the months before Pearl Harbor, both the Navy and the Army were reading various Japanese coded messages. </a:t>
            </a:r>
          </a:p>
          <a:p>
            <a:r>
              <a:rPr lang="en-US" dirty="0"/>
              <a:t>Their failure to work together was one of the reasons the Japanese achieved surprise and destroyed much of the Pacific fleet in December 1941, thereby thrusting the United States into World War II. </a:t>
            </a:r>
          </a:p>
          <a:p>
            <a:r>
              <a:rPr lang="en-US" dirty="0"/>
              <a:t>Pearl Harbor became the iconic intelligence failure of the 20th century and one of the driving forces for more and better strategic intelligence.</a:t>
            </a:r>
          </a:p>
        </p:txBody>
      </p:sp>
      <p:sp>
        <p:nvSpPr>
          <p:cNvPr id="4" name="Slide Number Placeholder 3">
            <a:extLst>
              <a:ext uri="{FF2B5EF4-FFF2-40B4-BE49-F238E27FC236}">
                <a16:creationId xmlns:a16="http://schemas.microsoft.com/office/drawing/2014/main" id="{06D0F927-5F67-4448-89E9-2AAB5436DCC7}"/>
              </a:ext>
            </a:extLst>
          </p:cNvPr>
          <p:cNvSpPr>
            <a:spLocks noGrp="1"/>
          </p:cNvSpPr>
          <p:nvPr>
            <p:ph type="sldNum" sz="quarter" idx="12"/>
          </p:nvPr>
        </p:nvSpPr>
        <p:spPr/>
        <p:txBody>
          <a:bodyPr/>
          <a:lstStyle/>
          <a:p>
            <a:fld id="{C1B11C62-9F84-41B2-BBA5-B65CFC83992F}" type="slidenum">
              <a:rPr lang="en-US" altLang="en-US" smtClean="0"/>
              <a:pPr/>
              <a:t>21</a:t>
            </a:fld>
            <a:endParaRPr lang="en-US" altLang="en-US"/>
          </a:p>
        </p:txBody>
      </p:sp>
    </p:spTree>
    <p:extLst>
      <p:ext uri="{BB962C8B-B14F-4D97-AF65-F5344CB8AC3E}">
        <p14:creationId xmlns:p14="http://schemas.microsoft.com/office/powerpoint/2010/main" val="39509942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C26E0-4E5A-4AA7-A284-63F063FA66F3}"/>
              </a:ext>
            </a:extLst>
          </p:cNvPr>
          <p:cNvSpPr>
            <a:spLocks noGrp="1"/>
          </p:cNvSpPr>
          <p:nvPr>
            <p:ph type="title"/>
          </p:nvPr>
        </p:nvSpPr>
        <p:spPr/>
        <p:txBody>
          <a:bodyPr/>
          <a:lstStyle/>
          <a:p>
            <a:r>
              <a:rPr lang="en-US" dirty="0"/>
              <a:t>The OSS – Office of Strategic Services</a:t>
            </a:r>
          </a:p>
        </p:txBody>
      </p:sp>
      <p:sp>
        <p:nvSpPr>
          <p:cNvPr id="3" name="Content Placeholder 2">
            <a:extLst>
              <a:ext uri="{FF2B5EF4-FFF2-40B4-BE49-F238E27FC236}">
                <a16:creationId xmlns:a16="http://schemas.microsoft.com/office/drawing/2014/main" id="{13F6986F-1F91-470D-A762-EB0A166AE5B4}"/>
              </a:ext>
            </a:extLst>
          </p:cNvPr>
          <p:cNvSpPr>
            <a:spLocks noGrp="1"/>
          </p:cNvSpPr>
          <p:nvPr>
            <p:ph idx="1"/>
          </p:nvPr>
        </p:nvSpPr>
        <p:spPr/>
        <p:txBody>
          <a:bodyPr>
            <a:normAutofit/>
          </a:bodyPr>
          <a:lstStyle/>
          <a:p>
            <a:r>
              <a:rPr lang="en-US" dirty="0"/>
              <a:t>The wartime Office of Strategic Services (OSS) grew out of this failure, and the post-war CIA grew out of OSS. </a:t>
            </a:r>
          </a:p>
          <a:p>
            <a:r>
              <a:rPr lang="en-US" dirty="0"/>
              <a:t>Allen Dulles, who served both as an OSS station chief and later as CIA Director in the 1950s, captured an important change in the atmosphere in Washington by declaring:</a:t>
            </a:r>
          </a:p>
          <a:p>
            <a:pPr lvl="1"/>
            <a:r>
              <a:rPr lang="en-US" dirty="0"/>
              <a:t>“When the fate of a nation and the lives of its soldiers are at stake, gentlemen do read each other’s mail.”</a:t>
            </a:r>
          </a:p>
        </p:txBody>
      </p:sp>
      <p:sp>
        <p:nvSpPr>
          <p:cNvPr id="4" name="Slide Number Placeholder 3">
            <a:extLst>
              <a:ext uri="{FF2B5EF4-FFF2-40B4-BE49-F238E27FC236}">
                <a16:creationId xmlns:a16="http://schemas.microsoft.com/office/drawing/2014/main" id="{BD9CCD1C-8C34-49E3-93E6-7BA8CD07441D}"/>
              </a:ext>
            </a:extLst>
          </p:cNvPr>
          <p:cNvSpPr>
            <a:spLocks noGrp="1"/>
          </p:cNvSpPr>
          <p:nvPr>
            <p:ph type="sldNum" sz="quarter" idx="12"/>
          </p:nvPr>
        </p:nvSpPr>
        <p:spPr/>
        <p:txBody>
          <a:bodyPr/>
          <a:lstStyle/>
          <a:p>
            <a:fld id="{C1B11C62-9F84-41B2-BBA5-B65CFC83992F}" type="slidenum">
              <a:rPr lang="en-US" altLang="en-US" smtClean="0"/>
              <a:pPr/>
              <a:t>22</a:t>
            </a:fld>
            <a:endParaRPr lang="en-US" altLang="en-US"/>
          </a:p>
        </p:txBody>
      </p:sp>
    </p:spTree>
    <p:extLst>
      <p:ext uri="{BB962C8B-B14F-4D97-AF65-F5344CB8AC3E}">
        <p14:creationId xmlns:p14="http://schemas.microsoft.com/office/powerpoint/2010/main" val="29361377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40519-4309-4E1D-BD43-466E32D1369A}"/>
              </a:ext>
            </a:extLst>
          </p:cNvPr>
          <p:cNvSpPr>
            <a:spLocks noGrp="1"/>
          </p:cNvSpPr>
          <p:nvPr>
            <p:ph type="title"/>
          </p:nvPr>
        </p:nvSpPr>
        <p:spPr/>
        <p:txBody>
          <a:bodyPr/>
          <a:lstStyle/>
          <a:p>
            <a:r>
              <a:rPr lang="en-US" dirty="0"/>
              <a:t>The CIA – Central Intelligence Agency</a:t>
            </a:r>
          </a:p>
        </p:txBody>
      </p:sp>
      <p:sp>
        <p:nvSpPr>
          <p:cNvPr id="3" name="Content Placeholder 2">
            <a:extLst>
              <a:ext uri="{FF2B5EF4-FFF2-40B4-BE49-F238E27FC236}">
                <a16:creationId xmlns:a16="http://schemas.microsoft.com/office/drawing/2014/main" id="{6AC90D18-B310-4F1F-A2D1-4A4DD552E288}"/>
              </a:ext>
            </a:extLst>
          </p:cNvPr>
          <p:cNvSpPr>
            <a:spLocks noGrp="1"/>
          </p:cNvSpPr>
          <p:nvPr>
            <p:ph idx="1"/>
          </p:nvPr>
        </p:nvSpPr>
        <p:spPr/>
        <p:txBody>
          <a:bodyPr/>
          <a:lstStyle/>
          <a:p>
            <a:r>
              <a:rPr lang="en-US" dirty="0"/>
              <a:t>President Truman dissolved the OSS at the end of WWII.</a:t>
            </a:r>
          </a:p>
          <a:p>
            <a:r>
              <a:rPr lang="en-US" dirty="0"/>
              <a:t>The growing threat of the Cold War with the Soviet Union lead to the passing of the National Security Act of 1947, which created the US Air Force, the Office of the Secretary of Defense, and the Central Intelligence Agency. </a:t>
            </a:r>
          </a:p>
        </p:txBody>
      </p:sp>
      <p:sp>
        <p:nvSpPr>
          <p:cNvPr id="4" name="Slide Number Placeholder 3">
            <a:extLst>
              <a:ext uri="{FF2B5EF4-FFF2-40B4-BE49-F238E27FC236}">
                <a16:creationId xmlns:a16="http://schemas.microsoft.com/office/drawing/2014/main" id="{1D885B0C-31D6-4FF1-B661-BBD7B1924435}"/>
              </a:ext>
            </a:extLst>
          </p:cNvPr>
          <p:cNvSpPr>
            <a:spLocks noGrp="1"/>
          </p:cNvSpPr>
          <p:nvPr>
            <p:ph type="sldNum" sz="quarter" idx="12"/>
          </p:nvPr>
        </p:nvSpPr>
        <p:spPr/>
        <p:txBody>
          <a:bodyPr/>
          <a:lstStyle/>
          <a:p>
            <a:fld id="{C1B11C62-9F84-41B2-BBA5-B65CFC83992F}" type="slidenum">
              <a:rPr lang="en-US" altLang="en-US" smtClean="0"/>
              <a:pPr/>
              <a:t>23</a:t>
            </a:fld>
            <a:endParaRPr lang="en-US" altLang="en-US"/>
          </a:p>
        </p:txBody>
      </p:sp>
    </p:spTree>
    <p:extLst>
      <p:ext uri="{BB962C8B-B14F-4D97-AF65-F5344CB8AC3E}">
        <p14:creationId xmlns:p14="http://schemas.microsoft.com/office/powerpoint/2010/main" val="4233789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A5BFA-75BE-4F3A-A98B-5BBCD2351E15}"/>
              </a:ext>
            </a:extLst>
          </p:cNvPr>
          <p:cNvSpPr>
            <a:spLocks noGrp="1"/>
          </p:cNvSpPr>
          <p:nvPr>
            <p:ph type="title"/>
          </p:nvPr>
        </p:nvSpPr>
        <p:spPr/>
        <p:txBody>
          <a:bodyPr/>
          <a:lstStyle/>
          <a:p>
            <a:r>
              <a:rPr lang="en-US" dirty="0"/>
              <a:t>The CIA and the Implicit Authorization for Covert Actions</a:t>
            </a:r>
          </a:p>
        </p:txBody>
      </p:sp>
      <p:sp>
        <p:nvSpPr>
          <p:cNvPr id="3" name="Content Placeholder 2">
            <a:extLst>
              <a:ext uri="{FF2B5EF4-FFF2-40B4-BE49-F238E27FC236}">
                <a16:creationId xmlns:a16="http://schemas.microsoft.com/office/drawing/2014/main" id="{5FDF19B1-A20C-4B27-8388-3D6D3B26BAA8}"/>
              </a:ext>
            </a:extLst>
          </p:cNvPr>
          <p:cNvSpPr>
            <a:spLocks noGrp="1"/>
          </p:cNvSpPr>
          <p:nvPr>
            <p:ph idx="1"/>
          </p:nvPr>
        </p:nvSpPr>
        <p:spPr/>
        <p:txBody>
          <a:bodyPr>
            <a:normAutofit lnSpcReduction="10000"/>
          </a:bodyPr>
          <a:lstStyle/>
          <a:p>
            <a:r>
              <a:rPr lang="en-US" dirty="0"/>
              <a:t>The Central Intelligence Agency Act of 1949 waives the normal restrictions placed on government acquisition of materiel, hiring, and accounting for funds expended.</a:t>
            </a:r>
          </a:p>
          <a:p>
            <a:r>
              <a:rPr lang="en-US" dirty="0"/>
              <a:t>If Congress did not believe that some type of clandestine activity had been authorized by the National Security Act, these provisions would not have been necessary.</a:t>
            </a:r>
          </a:p>
          <a:p>
            <a:pPr lvl="1"/>
            <a:r>
              <a:rPr lang="en-US" dirty="0"/>
              <a:t>We will look at this in more detail in Chapter 19.</a:t>
            </a:r>
          </a:p>
          <a:p>
            <a:r>
              <a:rPr lang="en-US" dirty="0"/>
              <a:t>The CIA has a long history of intelligence and covert action failures, including the fall of the Shaw of Iran, the fall of the Soviet Union, and 9/11. </a:t>
            </a:r>
          </a:p>
          <a:p>
            <a:pPr lvl="1"/>
            <a:r>
              <a:rPr lang="en-US" dirty="0"/>
              <a:t>Legacy of Ashes</a:t>
            </a:r>
          </a:p>
          <a:p>
            <a:endParaRPr lang="en-US" dirty="0"/>
          </a:p>
        </p:txBody>
      </p:sp>
      <p:sp>
        <p:nvSpPr>
          <p:cNvPr id="4" name="Slide Number Placeholder 3">
            <a:extLst>
              <a:ext uri="{FF2B5EF4-FFF2-40B4-BE49-F238E27FC236}">
                <a16:creationId xmlns:a16="http://schemas.microsoft.com/office/drawing/2014/main" id="{B6F03366-5A04-4F17-8C51-5D22DE403F29}"/>
              </a:ext>
            </a:extLst>
          </p:cNvPr>
          <p:cNvSpPr>
            <a:spLocks noGrp="1"/>
          </p:cNvSpPr>
          <p:nvPr>
            <p:ph type="sldNum" sz="quarter" idx="12"/>
          </p:nvPr>
        </p:nvSpPr>
        <p:spPr/>
        <p:txBody>
          <a:bodyPr/>
          <a:lstStyle/>
          <a:p>
            <a:fld id="{C1B11C62-9F84-41B2-BBA5-B65CFC83992F}" type="slidenum">
              <a:rPr lang="en-US" altLang="en-US" smtClean="0"/>
              <a:pPr/>
              <a:t>24</a:t>
            </a:fld>
            <a:endParaRPr lang="en-US" altLang="en-US"/>
          </a:p>
        </p:txBody>
      </p:sp>
    </p:spTree>
    <p:extLst>
      <p:ext uri="{BB962C8B-B14F-4D97-AF65-F5344CB8AC3E}">
        <p14:creationId xmlns:p14="http://schemas.microsoft.com/office/powerpoint/2010/main" val="42699741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BFE75-7826-43D8-9489-D12007F24CE2}"/>
              </a:ext>
            </a:extLst>
          </p:cNvPr>
          <p:cNvSpPr>
            <a:spLocks noGrp="1"/>
          </p:cNvSpPr>
          <p:nvPr>
            <p:ph type="ctrTitle"/>
          </p:nvPr>
        </p:nvSpPr>
        <p:spPr>
          <a:xfrm>
            <a:off x="2057400" y="1122363"/>
            <a:ext cx="8153400" cy="2387600"/>
          </a:xfrm>
        </p:spPr>
        <p:txBody>
          <a:bodyPr>
            <a:normAutofit fontScale="90000"/>
          </a:bodyPr>
          <a:lstStyle/>
          <a:p>
            <a:r>
              <a:rPr lang="en-US" dirty="0"/>
              <a:t>Operation CHAOS - </a:t>
            </a:r>
            <a:r>
              <a:rPr lang="en-US" i="1" dirty="0" err="1"/>
              <a:t>Halkin</a:t>
            </a:r>
            <a:r>
              <a:rPr lang="en-US" i="1" dirty="0"/>
              <a:t> v. Helms</a:t>
            </a:r>
            <a:r>
              <a:rPr lang="en-US" dirty="0"/>
              <a:t>, 690 F.2d 977 (1982)</a:t>
            </a:r>
          </a:p>
        </p:txBody>
      </p:sp>
      <p:sp>
        <p:nvSpPr>
          <p:cNvPr id="5" name="Text Placeholder 4">
            <a:extLst>
              <a:ext uri="{FF2B5EF4-FFF2-40B4-BE49-F238E27FC236}">
                <a16:creationId xmlns:a16="http://schemas.microsoft.com/office/drawing/2014/main" id="{E68FE37C-80E1-4B1A-87EF-C665986E0122}"/>
              </a:ext>
            </a:extLst>
          </p:cNvPr>
          <p:cNvSpPr>
            <a:spLocks noGrp="1"/>
          </p:cNvSpPr>
          <p:nvPr>
            <p:ph type="subTitle" idx="1"/>
          </p:nvPr>
        </p:nvSpPr>
        <p:spPr/>
        <p:txBody>
          <a:bodyPr>
            <a:normAutofit fontScale="85000" lnSpcReduction="20000"/>
          </a:bodyPr>
          <a:lstStyle/>
          <a:p>
            <a:r>
              <a:rPr lang="en-US" dirty="0">
                <a:solidFill>
                  <a:schemeClr val="tx1"/>
                </a:solidFill>
              </a:rPr>
              <a:t>Domestic Clandestine Operations Against US Citizens</a:t>
            </a:r>
          </a:p>
          <a:p>
            <a:r>
              <a:rPr lang="en-US" dirty="0"/>
              <a:t>(Background for the Church Committee)</a:t>
            </a:r>
            <a:endParaRPr lang="en-US" dirty="0">
              <a:solidFill>
                <a:schemeClr val="tx1"/>
              </a:solidFill>
            </a:endParaRPr>
          </a:p>
        </p:txBody>
      </p:sp>
      <p:sp>
        <p:nvSpPr>
          <p:cNvPr id="4" name="Slide Number Placeholder 3">
            <a:extLst>
              <a:ext uri="{FF2B5EF4-FFF2-40B4-BE49-F238E27FC236}">
                <a16:creationId xmlns:a16="http://schemas.microsoft.com/office/drawing/2014/main" id="{9FD1B2F6-F24F-49BA-9A53-7E62BE55145C}"/>
              </a:ext>
            </a:extLst>
          </p:cNvPr>
          <p:cNvSpPr>
            <a:spLocks noGrp="1"/>
          </p:cNvSpPr>
          <p:nvPr>
            <p:ph type="sldNum" sz="quarter" idx="12"/>
          </p:nvPr>
        </p:nvSpPr>
        <p:spPr/>
        <p:txBody>
          <a:bodyPr/>
          <a:lstStyle/>
          <a:p>
            <a:fld id="{C1B11C62-9F84-41B2-BBA5-B65CFC83992F}" type="slidenum">
              <a:rPr lang="en-US" altLang="en-US" smtClean="0"/>
              <a:pPr/>
              <a:t>25</a:t>
            </a:fld>
            <a:endParaRPr lang="en-US" altLang="en-US"/>
          </a:p>
        </p:txBody>
      </p:sp>
    </p:spTree>
    <p:extLst>
      <p:ext uri="{BB962C8B-B14F-4D97-AF65-F5344CB8AC3E}">
        <p14:creationId xmlns:p14="http://schemas.microsoft.com/office/powerpoint/2010/main" val="13221085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67AE1-7E35-4193-B028-EF1150450166}"/>
              </a:ext>
            </a:extLst>
          </p:cNvPr>
          <p:cNvSpPr>
            <a:spLocks noGrp="1"/>
          </p:cNvSpPr>
          <p:nvPr>
            <p:ph type="title"/>
          </p:nvPr>
        </p:nvSpPr>
        <p:spPr/>
        <p:txBody>
          <a:bodyPr/>
          <a:lstStyle/>
          <a:p>
            <a:pPr lvl="0"/>
            <a:r>
              <a:rPr lang="en-US" dirty="0"/>
              <a:t>What was Operation CHAOS?</a:t>
            </a:r>
          </a:p>
        </p:txBody>
      </p:sp>
      <p:sp>
        <p:nvSpPr>
          <p:cNvPr id="3" name="Content Placeholder 2">
            <a:extLst>
              <a:ext uri="{FF2B5EF4-FFF2-40B4-BE49-F238E27FC236}">
                <a16:creationId xmlns:a16="http://schemas.microsoft.com/office/drawing/2014/main" id="{2435A9B6-D202-485E-A884-965168F19BE1}"/>
              </a:ext>
            </a:extLst>
          </p:cNvPr>
          <p:cNvSpPr>
            <a:spLocks noGrp="1"/>
          </p:cNvSpPr>
          <p:nvPr>
            <p:ph idx="1"/>
          </p:nvPr>
        </p:nvSpPr>
        <p:spPr/>
        <p:txBody>
          <a:bodyPr>
            <a:normAutofit fontScale="92500" lnSpcReduction="10000"/>
          </a:bodyPr>
          <a:lstStyle/>
          <a:p>
            <a:pPr lvl="0"/>
            <a:r>
              <a:rPr lang="en-US" dirty="0"/>
              <a:t>(Get Smart, TV spy sitcom, starts Sept 1965. The villain was KAOS.)</a:t>
            </a:r>
          </a:p>
          <a:p>
            <a:r>
              <a:rPr lang="en-US" dirty="0"/>
              <a:t> CHAOS was begun in 1967 by appellee Helms, who at the time was Director of Central Intelligence.</a:t>
            </a:r>
          </a:p>
          <a:p>
            <a:pPr lvl="1"/>
            <a:r>
              <a:rPr lang="en-US" dirty="0"/>
              <a:t>Remember – the CIA had no domestic authority</a:t>
            </a:r>
          </a:p>
          <a:p>
            <a:pPr lvl="0"/>
            <a:r>
              <a:rPr lang="en-US" dirty="0"/>
              <a:t>An intelligence-gathering activity conducted by the CIA originally at the request of President Johnson</a:t>
            </a:r>
          </a:p>
          <a:p>
            <a:pPr lvl="0"/>
            <a:r>
              <a:rPr lang="en-US" dirty="0"/>
              <a:t>It sought to determine the extent to which foreign governments or political organizations exerted influence on or provided support to domestic critics of the government’s Vietnam policies.</a:t>
            </a:r>
          </a:p>
          <a:p>
            <a:pPr lvl="1"/>
            <a:r>
              <a:rPr lang="en-US" dirty="0"/>
              <a:t>It was directed at the anti-war movement and the civil rights movement, as well as domestic communist organizations. </a:t>
            </a:r>
          </a:p>
        </p:txBody>
      </p:sp>
      <p:sp>
        <p:nvSpPr>
          <p:cNvPr id="4" name="Slide Number Placeholder 3">
            <a:extLst>
              <a:ext uri="{FF2B5EF4-FFF2-40B4-BE49-F238E27FC236}">
                <a16:creationId xmlns:a16="http://schemas.microsoft.com/office/drawing/2014/main" id="{07413608-7671-4C7C-ADEE-52AB43391F6E}"/>
              </a:ext>
            </a:extLst>
          </p:cNvPr>
          <p:cNvSpPr>
            <a:spLocks noGrp="1"/>
          </p:cNvSpPr>
          <p:nvPr>
            <p:ph type="sldNum" sz="quarter" idx="12"/>
          </p:nvPr>
        </p:nvSpPr>
        <p:spPr/>
        <p:txBody>
          <a:bodyPr/>
          <a:lstStyle/>
          <a:p>
            <a:fld id="{C1B11C62-9F84-41B2-BBA5-B65CFC83992F}" type="slidenum">
              <a:rPr lang="en-US" altLang="en-US" smtClean="0"/>
              <a:pPr/>
              <a:t>26</a:t>
            </a:fld>
            <a:endParaRPr lang="en-US" altLang="en-US"/>
          </a:p>
        </p:txBody>
      </p:sp>
    </p:spTree>
    <p:extLst>
      <p:ext uri="{BB962C8B-B14F-4D97-AF65-F5344CB8AC3E}">
        <p14:creationId xmlns:p14="http://schemas.microsoft.com/office/powerpoint/2010/main" val="14380622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AAC80-3514-4FF9-8FF1-0FDF139839D0}"/>
              </a:ext>
            </a:extLst>
          </p:cNvPr>
          <p:cNvSpPr>
            <a:spLocks noGrp="1"/>
          </p:cNvSpPr>
          <p:nvPr>
            <p:ph type="title"/>
          </p:nvPr>
        </p:nvSpPr>
        <p:spPr/>
        <p:txBody>
          <a:bodyPr/>
          <a:lstStyle/>
          <a:p>
            <a:r>
              <a:rPr lang="en-US" dirty="0"/>
              <a:t>The Parties</a:t>
            </a:r>
          </a:p>
        </p:txBody>
      </p:sp>
      <p:sp>
        <p:nvSpPr>
          <p:cNvPr id="3" name="Content Placeholder 2">
            <a:extLst>
              <a:ext uri="{FF2B5EF4-FFF2-40B4-BE49-F238E27FC236}">
                <a16:creationId xmlns:a16="http://schemas.microsoft.com/office/drawing/2014/main" id="{5E429664-1B2B-4908-A19E-192CF311EF89}"/>
              </a:ext>
            </a:extLst>
          </p:cNvPr>
          <p:cNvSpPr>
            <a:spLocks noGrp="1"/>
          </p:cNvSpPr>
          <p:nvPr>
            <p:ph idx="1"/>
          </p:nvPr>
        </p:nvSpPr>
        <p:spPr/>
        <p:txBody>
          <a:bodyPr>
            <a:normAutofit lnSpcReduction="10000"/>
          </a:bodyPr>
          <a:lstStyle/>
          <a:p>
            <a:pPr lvl="0"/>
            <a:r>
              <a:rPr lang="en-US" dirty="0"/>
              <a:t>The plaintiffs</a:t>
            </a:r>
          </a:p>
          <a:p>
            <a:pPr lvl="1"/>
            <a:r>
              <a:rPr lang="en-US" dirty="0"/>
              <a:t>Appellants are 21 individuals and 5 organizations who in the late 1960’s and early 1970’s were involved in various activities seeking to protest and secure an end to the involvement of the United States in the Vietnam War.</a:t>
            </a:r>
          </a:p>
          <a:p>
            <a:pPr lvl="1"/>
            <a:r>
              <a:rPr lang="en-US" dirty="0"/>
              <a:t>A lot of this was happening on college campuses</a:t>
            </a:r>
          </a:p>
          <a:p>
            <a:pPr lvl="0"/>
            <a:r>
              <a:rPr lang="en-US" dirty="0"/>
              <a:t>The defendants</a:t>
            </a:r>
          </a:p>
          <a:p>
            <a:pPr lvl="1"/>
            <a:r>
              <a:rPr lang="en-US" dirty="0"/>
              <a:t>The individual appellees are seven named persons and an unspecified number of John Does who at the time plaintiffs’ claims arose were officials of the CIA or were otherwise agents or employees of the United States government.</a:t>
            </a:r>
          </a:p>
        </p:txBody>
      </p:sp>
      <p:sp>
        <p:nvSpPr>
          <p:cNvPr id="4" name="Slide Number Placeholder 3">
            <a:extLst>
              <a:ext uri="{FF2B5EF4-FFF2-40B4-BE49-F238E27FC236}">
                <a16:creationId xmlns:a16="http://schemas.microsoft.com/office/drawing/2014/main" id="{279B6F94-E56D-40C8-B41C-03469879ACA1}"/>
              </a:ext>
            </a:extLst>
          </p:cNvPr>
          <p:cNvSpPr>
            <a:spLocks noGrp="1"/>
          </p:cNvSpPr>
          <p:nvPr>
            <p:ph type="sldNum" sz="quarter" idx="12"/>
          </p:nvPr>
        </p:nvSpPr>
        <p:spPr/>
        <p:txBody>
          <a:bodyPr/>
          <a:lstStyle/>
          <a:p>
            <a:fld id="{C1B11C62-9F84-41B2-BBA5-B65CFC83992F}" type="slidenum">
              <a:rPr lang="en-US" altLang="en-US" smtClean="0"/>
              <a:pPr/>
              <a:t>27</a:t>
            </a:fld>
            <a:endParaRPr lang="en-US" altLang="en-US"/>
          </a:p>
        </p:txBody>
      </p:sp>
    </p:spTree>
    <p:extLst>
      <p:ext uri="{BB962C8B-B14F-4D97-AF65-F5344CB8AC3E}">
        <p14:creationId xmlns:p14="http://schemas.microsoft.com/office/powerpoint/2010/main" val="36501126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5A1B9-FA5E-4836-B0DE-2855017259E8}"/>
              </a:ext>
            </a:extLst>
          </p:cNvPr>
          <p:cNvSpPr>
            <a:spLocks noGrp="1"/>
          </p:cNvSpPr>
          <p:nvPr>
            <p:ph type="title"/>
          </p:nvPr>
        </p:nvSpPr>
        <p:spPr/>
        <p:txBody>
          <a:bodyPr/>
          <a:lstStyle/>
          <a:p>
            <a:pPr lvl="0"/>
            <a:r>
              <a:rPr lang="en-US" dirty="0"/>
              <a:t>How did CHAOS collect information?</a:t>
            </a:r>
          </a:p>
        </p:txBody>
      </p:sp>
      <p:sp>
        <p:nvSpPr>
          <p:cNvPr id="3" name="Content Placeholder 2">
            <a:extLst>
              <a:ext uri="{FF2B5EF4-FFF2-40B4-BE49-F238E27FC236}">
                <a16:creationId xmlns:a16="http://schemas.microsoft.com/office/drawing/2014/main" id="{B8D93A76-7E35-4365-90F1-2816FEE7C499}"/>
              </a:ext>
            </a:extLst>
          </p:cNvPr>
          <p:cNvSpPr>
            <a:spLocks noGrp="1"/>
          </p:cNvSpPr>
          <p:nvPr>
            <p:ph idx="1"/>
          </p:nvPr>
        </p:nvSpPr>
        <p:spPr>
          <a:xfrm>
            <a:off x="756458" y="1612669"/>
            <a:ext cx="11014364" cy="4962792"/>
          </a:xfrm>
        </p:spPr>
        <p:txBody>
          <a:bodyPr>
            <a:normAutofit/>
          </a:bodyPr>
          <a:lstStyle/>
          <a:p>
            <a:pPr lvl="0"/>
            <a:r>
              <a:rPr lang="en-US" dirty="0"/>
              <a:t>Operation CHAOS made use of the facilities of other ongoing CIA surveillance programs. These included: </a:t>
            </a:r>
          </a:p>
          <a:p>
            <a:pPr lvl="0"/>
            <a:r>
              <a:rPr lang="en-US" dirty="0"/>
              <a:t>(1) the CIA letter-opening program, which was directed at letters passing between the United States and the Soviet Union, and involved the examination of correspondence to and from individuals or organizations placed on a ‘‘watchlist’’; </a:t>
            </a:r>
          </a:p>
          <a:p>
            <a:pPr lvl="0"/>
            <a:r>
              <a:rPr lang="en-US" dirty="0"/>
              <a:t>(2) the Domestic Contact Service, a CIA office which solicits foreign intelligence information overtly from willing sources within the United States; </a:t>
            </a:r>
          </a:p>
        </p:txBody>
      </p:sp>
      <p:sp>
        <p:nvSpPr>
          <p:cNvPr id="4" name="Slide Number Placeholder 3">
            <a:extLst>
              <a:ext uri="{FF2B5EF4-FFF2-40B4-BE49-F238E27FC236}">
                <a16:creationId xmlns:a16="http://schemas.microsoft.com/office/drawing/2014/main" id="{AA29E9BA-7D57-47D3-B5F5-299783E6ADB3}"/>
              </a:ext>
            </a:extLst>
          </p:cNvPr>
          <p:cNvSpPr>
            <a:spLocks noGrp="1"/>
          </p:cNvSpPr>
          <p:nvPr>
            <p:ph type="sldNum" sz="quarter" idx="12"/>
          </p:nvPr>
        </p:nvSpPr>
        <p:spPr/>
        <p:txBody>
          <a:bodyPr/>
          <a:lstStyle/>
          <a:p>
            <a:fld id="{C1B11C62-9F84-41B2-BBA5-B65CFC83992F}" type="slidenum">
              <a:rPr lang="en-US" altLang="en-US" smtClean="0"/>
              <a:pPr/>
              <a:t>28</a:t>
            </a:fld>
            <a:endParaRPr lang="en-US" altLang="en-US"/>
          </a:p>
        </p:txBody>
      </p:sp>
    </p:spTree>
    <p:extLst>
      <p:ext uri="{BB962C8B-B14F-4D97-AF65-F5344CB8AC3E}">
        <p14:creationId xmlns:p14="http://schemas.microsoft.com/office/powerpoint/2010/main" val="21085004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FE9FC-0FAD-4D1B-A211-0AAA6034C3A2}"/>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3116C6FD-42C2-4BA3-82E5-F5530A294B3D}"/>
              </a:ext>
            </a:extLst>
          </p:cNvPr>
          <p:cNvSpPr>
            <a:spLocks noGrp="1"/>
          </p:cNvSpPr>
          <p:nvPr>
            <p:ph idx="1"/>
          </p:nvPr>
        </p:nvSpPr>
        <p:spPr/>
        <p:txBody>
          <a:bodyPr>
            <a:normAutofit fontScale="92500"/>
          </a:bodyPr>
          <a:lstStyle/>
          <a:p>
            <a:pPr lvl="0"/>
            <a:r>
              <a:rPr lang="en-US" dirty="0"/>
              <a:t>(3) the CIA’s ‘‘Project 2,’’ which was directed at the infiltration of foreign intelligence targets by agents posing as dissident sympathizers and which, like CHAOS, had placed agents within domestic radical organizations for the purposes of training and establishment of dissident credentials; </a:t>
            </a:r>
          </a:p>
          <a:p>
            <a:pPr lvl="0"/>
            <a:r>
              <a:rPr lang="en-US" dirty="0"/>
              <a:t>(4) the CIA’s Project MERRIMAC, operated by the Office of Security, which was designed to infiltrate domestic antiwar and radical organizations thought to pose a threat to the security of CIA property and personnel; and </a:t>
            </a:r>
          </a:p>
          <a:p>
            <a:pPr lvl="0"/>
            <a:r>
              <a:rPr lang="en-US" dirty="0"/>
              <a:t>(5) Project RESISTANCE, also a creature of the Office of Security, which gathered information on domestic groups without any actual infiltration.</a:t>
            </a:r>
          </a:p>
        </p:txBody>
      </p:sp>
    </p:spTree>
    <p:extLst>
      <p:ext uri="{BB962C8B-B14F-4D97-AF65-F5344CB8AC3E}">
        <p14:creationId xmlns:p14="http://schemas.microsoft.com/office/powerpoint/2010/main" val="4211653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B2E1F406-45C7-4078-867C-AD5D7EF1EED6}"/>
              </a:ext>
            </a:extLst>
          </p:cNvPr>
          <p:cNvSpPr>
            <a:spLocks noGrp="1"/>
          </p:cNvSpPr>
          <p:nvPr>
            <p:ph type="ctrTitle"/>
          </p:nvPr>
        </p:nvSpPr>
        <p:spPr/>
        <p:txBody>
          <a:bodyPr/>
          <a:lstStyle/>
          <a:p>
            <a:r>
              <a:rPr lang="en-US" dirty="0"/>
              <a:t>Information and Analysis</a:t>
            </a:r>
          </a:p>
        </p:txBody>
      </p:sp>
      <p:sp>
        <p:nvSpPr>
          <p:cNvPr id="10" name="Text Placeholder 9">
            <a:extLst>
              <a:ext uri="{FF2B5EF4-FFF2-40B4-BE49-F238E27FC236}">
                <a16:creationId xmlns:a16="http://schemas.microsoft.com/office/drawing/2014/main" id="{EB005FC8-37EC-486A-93E4-2155F4887C5D}"/>
              </a:ext>
            </a:extLst>
          </p:cNvPr>
          <p:cNvSpPr>
            <a:spLocks noGrp="1"/>
          </p:cNvSpPr>
          <p:nvPr>
            <p:ph type="subTitle" idx="1"/>
          </p:nvPr>
        </p:nvSpPr>
        <p:spPr/>
        <p:txBody>
          <a:bodyPr>
            <a:normAutofit fontScale="70000" lnSpcReduction="20000"/>
          </a:bodyPr>
          <a:lstStyle/>
          <a:p>
            <a:r>
              <a:rPr lang="en-US" dirty="0"/>
              <a:t>Key Take Away – Except at the lowest level, information collection and analysis blend together, making it impossible to have “objective” intelligence.</a:t>
            </a:r>
          </a:p>
        </p:txBody>
      </p:sp>
      <p:sp>
        <p:nvSpPr>
          <p:cNvPr id="4" name="Slide Number Placeholder 3">
            <a:extLst>
              <a:ext uri="{FF2B5EF4-FFF2-40B4-BE49-F238E27FC236}">
                <a16:creationId xmlns:a16="http://schemas.microsoft.com/office/drawing/2014/main" id="{55F5B9F5-54AD-4871-9F0A-A4CF626D951B}"/>
              </a:ext>
            </a:extLst>
          </p:cNvPr>
          <p:cNvSpPr>
            <a:spLocks noGrp="1"/>
          </p:cNvSpPr>
          <p:nvPr>
            <p:ph type="sldNum" sz="quarter" idx="12"/>
          </p:nvPr>
        </p:nvSpPr>
        <p:spPr/>
        <p:txBody>
          <a:bodyPr/>
          <a:lstStyle/>
          <a:p>
            <a:fld id="{70F1C752-85F7-4604-B4DD-DBC1D8516616}" type="slidenum">
              <a:rPr lang="en-US" altLang="en-US" smtClean="0"/>
              <a:pPr/>
              <a:t>3</a:t>
            </a:fld>
            <a:endParaRPr lang="en-US" altLang="en-US"/>
          </a:p>
        </p:txBody>
      </p:sp>
    </p:spTree>
    <p:extLst>
      <p:ext uri="{BB962C8B-B14F-4D97-AF65-F5344CB8AC3E}">
        <p14:creationId xmlns:p14="http://schemas.microsoft.com/office/powerpoint/2010/main" val="26168980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EE250-312F-4153-9CFA-4D3CEA887240}"/>
              </a:ext>
            </a:extLst>
          </p:cNvPr>
          <p:cNvSpPr>
            <a:spLocks noGrp="1"/>
          </p:cNvSpPr>
          <p:nvPr>
            <p:ph type="title"/>
          </p:nvPr>
        </p:nvSpPr>
        <p:spPr/>
        <p:txBody>
          <a:bodyPr/>
          <a:lstStyle/>
          <a:p>
            <a:pPr lvl="0"/>
            <a:r>
              <a:rPr lang="en-US" dirty="0"/>
              <a:t>How were International Electronic Communications Tracked?</a:t>
            </a:r>
          </a:p>
        </p:txBody>
      </p:sp>
      <p:sp>
        <p:nvSpPr>
          <p:cNvPr id="3" name="Content Placeholder 2">
            <a:extLst>
              <a:ext uri="{FF2B5EF4-FFF2-40B4-BE49-F238E27FC236}">
                <a16:creationId xmlns:a16="http://schemas.microsoft.com/office/drawing/2014/main" id="{0D7D6D91-653B-4D90-8A9F-B8CCEAD86D1B}"/>
              </a:ext>
            </a:extLst>
          </p:cNvPr>
          <p:cNvSpPr>
            <a:spLocks noGrp="1"/>
          </p:cNvSpPr>
          <p:nvPr>
            <p:ph idx="1"/>
          </p:nvPr>
        </p:nvSpPr>
        <p:spPr>
          <a:xfrm>
            <a:off x="838200" y="2239766"/>
            <a:ext cx="10515600" cy="4116583"/>
          </a:xfrm>
        </p:spPr>
        <p:txBody>
          <a:bodyPr/>
          <a:lstStyle/>
          <a:p>
            <a:pPr lvl="0"/>
            <a:r>
              <a:rPr lang="en-US" dirty="0"/>
              <a:t>Between 1967 and 1973, the FBI, the Secret Service, and military intelligence agencies, as well as the CIA, submitted the names of domestic individuals and organizations on watchlists to NSA, and ultimately acquired through NSA the international communications of over a thousand American citizens.</a:t>
            </a:r>
          </a:p>
        </p:txBody>
      </p:sp>
      <p:sp>
        <p:nvSpPr>
          <p:cNvPr id="4" name="Slide Number Placeholder 3">
            <a:extLst>
              <a:ext uri="{FF2B5EF4-FFF2-40B4-BE49-F238E27FC236}">
                <a16:creationId xmlns:a16="http://schemas.microsoft.com/office/drawing/2014/main" id="{A0DFDE81-F4DD-4E92-A4FD-AAF6DC71125A}"/>
              </a:ext>
            </a:extLst>
          </p:cNvPr>
          <p:cNvSpPr>
            <a:spLocks noGrp="1"/>
          </p:cNvSpPr>
          <p:nvPr>
            <p:ph type="sldNum" sz="quarter" idx="12"/>
          </p:nvPr>
        </p:nvSpPr>
        <p:spPr/>
        <p:txBody>
          <a:bodyPr/>
          <a:lstStyle/>
          <a:p>
            <a:fld id="{C1B11C62-9F84-41B2-BBA5-B65CFC83992F}" type="slidenum">
              <a:rPr lang="en-US" altLang="en-US" smtClean="0"/>
              <a:pPr/>
              <a:t>30</a:t>
            </a:fld>
            <a:endParaRPr lang="en-US" altLang="en-US"/>
          </a:p>
        </p:txBody>
      </p:sp>
    </p:spTree>
    <p:extLst>
      <p:ext uri="{BB962C8B-B14F-4D97-AF65-F5344CB8AC3E}">
        <p14:creationId xmlns:p14="http://schemas.microsoft.com/office/powerpoint/2010/main" val="23848513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0B5B5-804F-4B48-B2D8-4709178BEED4}"/>
              </a:ext>
            </a:extLst>
          </p:cNvPr>
          <p:cNvSpPr>
            <a:spLocks noGrp="1"/>
          </p:cNvSpPr>
          <p:nvPr>
            <p:ph type="title"/>
          </p:nvPr>
        </p:nvSpPr>
        <p:spPr/>
        <p:txBody>
          <a:bodyPr/>
          <a:lstStyle/>
          <a:p>
            <a:pPr lvl="0"/>
            <a:r>
              <a:rPr lang="en-US" dirty="0"/>
              <a:t>The Discovery Fight over Classified Information</a:t>
            </a:r>
          </a:p>
        </p:txBody>
      </p:sp>
      <p:sp>
        <p:nvSpPr>
          <p:cNvPr id="3" name="Content Placeholder 2">
            <a:extLst>
              <a:ext uri="{FF2B5EF4-FFF2-40B4-BE49-F238E27FC236}">
                <a16:creationId xmlns:a16="http://schemas.microsoft.com/office/drawing/2014/main" id="{D4F16BDF-8BC4-4F38-8A31-4F564C5668AA}"/>
              </a:ext>
            </a:extLst>
          </p:cNvPr>
          <p:cNvSpPr>
            <a:spLocks noGrp="1"/>
          </p:cNvSpPr>
          <p:nvPr>
            <p:ph idx="1"/>
          </p:nvPr>
        </p:nvSpPr>
        <p:spPr/>
        <p:txBody>
          <a:bodyPr>
            <a:normAutofit/>
          </a:bodyPr>
          <a:lstStyle/>
          <a:p>
            <a:pPr lvl="0"/>
            <a:r>
              <a:rPr lang="en-US" dirty="0"/>
              <a:t>“The district court was on solid ground in refusing to compel production of documents on the basis of the Director’s claim as asserted in the public affidavit without resort to any more detailed justification. . . .” [The court also refused to compel the defendants to answer interrogatories or appear for oral depositions.]</a:t>
            </a:r>
          </a:p>
          <a:p>
            <a:pPr lvl="0"/>
            <a:r>
              <a:rPr lang="en-US" dirty="0"/>
              <a:t>Since the plaintiffs needed the classified information to go forward, the case was dismissed.</a:t>
            </a:r>
          </a:p>
        </p:txBody>
      </p:sp>
      <p:sp>
        <p:nvSpPr>
          <p:cNvPr id="4" name="Slide Number Placeholder 3">
            <a:extLst>
              <a:ext uri="{FF2B5EF4-FFF2-40B4-BE49-F238E27FC236}">
                <a16:creationId xmlns:a16="http://schemas.microsoft.com/office/drawing/2014/main" id="{83CB0BF4-22D3-414E-92C0-F3CB55473448}"/>
              </a:ext>
            </a:extLst>
          </p:cNvPr>
          <p:cNvSpPr>
            <a:spLocks noGrp="1"/>
          </p:cNvSpPr>
          <p:nvPr>
            <p:ph type="sldNum" sz="quarter" idx="12"/>
          </p:nvPr>
        </p:nvSpPr>
        <p:spPr/>
        <p:txBody>
          <a:bodyPr/>
          <a:lstStyle/>
          <a:p>
            <a:fld id="{C1B11C62-9F84-41B2-BBA5-B65CFC83992F}" type="slidenum">
              <a:rPr lang="en-US" altLang="en-US" smtClean="0"/>
              <a:pPr/>
              <a:t>31</a:t>
            </a:fld>
            <a:endParaRPr lang="en-US" altLang="en-US"/>
          </a:p>
        </p:txBody>
      </p:sp>
    </p:spTree>
    <p:extLst>
      <p:ext uri="{BB962C8B-B14F-4D97-AF65-F5344CB8AC3E}">
        <p14:creationId xmlns:p14="http://schemas.microsoft.com/office/powerpoint/2010/main" val="34295523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ED311-5EC6-412F-BCD9-85816AE0F7FB}"/>
              </a:ext>
            </a:extLst>
          </p:cNvPr>
          <p:cNvSpPr>
            <a:spLocks noGrp="1"/>
          </p:cNvSpPr>
          <p:nvPr>
            <p:ph type="title"/>
          </p:nvPr>
        </p:nvSpPr>
        <p:spPr/>
        <p:txBody>
          <a:bodyPr/>
          <a:lstStyle/>
          <a:p>
            <a:r>
              <a:rPr lang="en-US" dirty="0"/>
              <a:t>The Church Committee and Operation </a:t>
            </a:r>
            <a:r>
              <a:rPr lang="en-US" dirty="0" err="1"/>
              <a:t>COINTELPRO</a:t>
            </a:r>
            <a:endParaRPr lang="en-US" dirty="0"/>
          </a:p>
        </p:txBody>
      </p:sp>
      <p:sp>
        <p:nvSpPr>
          <p:cNvPr id="5" name="Text Placeholder 4">
            <a:extLst>
              <a:ext uri="{FF2B5EF4-FFF2-40B4-BE49-F238E27FC236}">
                <a16:creationId xmlns:a16="http://schemas.microsoft.com/office/drawing/2014/main" id="{6F259270-0CDD-476E-BDB7-49B747A40B03}"/>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16123596-0C52-4058-9351-604EAA763E7F}"/>
              </a:ext>
            </a:extLst>
          </p:cNvPr>
          <p:cNvSpPr>
            <a:spLocks noGrp="1"/>
          </p:cNvSpPr>
          <p:nvPr>
            <p:ph type="sldNum" sz="quarter" idx="12"/>
          </p:nvPr>
        </p:nvSpPr>
        <p:spPr/>
        <p:txBody>
          <a:bodyPr/>
          <a:lstStyle/>
          <a:p>
            <a:fld id="{C1B11C62-9F84-41B2-BBA5-B65CFC83992F}" type="slidenum">
              <a:rPr lang="en-US" altLang="en-US" smtClean="0"/>
              <a:pPr/>
              <a:t>32</a:t>
            </a:fld>
            <a:endParaRPr lang="en-US" altLang="en-US"/>
          </a:p>
        </p:txBody>
      </p:sp>
    </p:spTree>
    <p:extLst>
      <p:ext uri="{BB962C8B-B14F-4D97-AF65-F5344CB8AC3E}">
        <p14:creationId xmlns:p14="http://schemas.microsoft.com/office/powerpoint/2010/main" val="34734360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A1AE0A1-132E-4B03-AA97-1B26C9979636}"/>
              </a:ext>
            </a:extLst>
          </p:cNvPr>
          <p:cNvSpPr>
            <a:spLocks noGrp="1"/>
          </p:cNvSpPr>
          <p:nvPr>
            <p:ph type="title"/>
          </p:nvPr>
        </p:nvSpPr>
        <p:spPr/>
        <p:txBody>
          <a:bodyPr/>
          <a:lstStyle/>
          <a:p>
            <a:pPr rtl="0"/>
            <a:r>
              <a:rPr lang="en-US" dirty="0"/>
              <a:t>Who did COINTELPRO Target?</a:t>
            </a:r>
          </a:p>
        </p:txBody>
      </p:sp>
      <p:sp>
        <p:nvSpPr>
          <p:cNvPr id="6" name="Content Placeholder 5">
            <a:extLst>
              <a:ext uri="{FF2B5EF4-FFF2-40B4-BE49-F238E27FC236}">
                <a16:creationId xmlns:a16="http://schemas.microsoft.com/office/drawing/2014/main" id="{82F72CE9-435B-4508-A4AF-6E66A1058C0D}"/>
              </a:ext>
            </a:extLst>
          </p:cNvPr>
          <p:cNvSpPr>
            <a:spLocks noGrp="1"/>
          </p:cNvSpPr>
          <p:nvPr>
            <p:ph idx="1"/>
          </p:nvPr>
        </p:nvSpPr>
        <p:spPr/>
        <p:txBody>
          <a:bodyPr/>
          <a:lstStyle/>
          <a:p>
            <a:pPr lvl="0" rtl="0"/>
            <a:r>
              <a:rPr lang="en-US" dirty="0"/>
              <a:t>FBI driven</a:t>
            </a:r>
          </a:p>
          <a:p>
            <a:pPr lvl="0" rtl="0"/>
            <a:r>
              <a:rPr lang="en-US" dirty="0"/>
              <a:t>The Ku Klux Klan, ‘‘Black Nationalists’’ (civil rights organizations),  and the ‘‘New Left’’ (anti-war activists)</a:t>
            </a:r>
          </a:p>
        </p:txBody>
      </p:sp>
      <p:sp>
        <p:nvSpPr>
          <p:cNvPr id="4" name="Slide Number Placeholder 3">
            <a:extLst>
              <a:ext uri="{FF2B5EF4-FFF2-40B4-BE49-F238E27FC236}">
                <a16:creationId xmlns:a16="http://schemas.microsoft.com/office/drawing/2014/main" id="{6E66CAE5-949F-401D-B741-B42B4F9C3CB1}"/>
              </a:ext>
            </a:extLst>
          </p:cNvPr>
          <p:cNvSpPr>
            <a:spLocks noGrp="1"/>
          </p:cNvSpPr>
          <p:nvPr>
            <p:ph type="sldNum" sz="quarter" idx="12"/>
          </p:nvPr>
        </p:nvSpPr>
        <p:spPr/>
        <p:txBody>
          <a:bodyPr/>
          <a:lstStyle/>
          <a:p>
            <a:fld id="{1114BBCC-B1AD-4D97-9DD3-C2F44645D0FA}" type="slidenum">
              <a:rPr lang="en-US" altLang="en-US" smtClean="0"/>
              <a:pPr/>
              <a:t>33</a:t>
            </a:fld>
            <a:endParaRPr lang="en-US" altLang="en-US"/>
          </a:p>
        </p:txBody>
      </p:sp>
    </p:spTree>
    <p:extLst>
      <p:ext uri="{BB962C8B-B14F-4D97-AF65-F5344CB8AC3E}">
        <p14:creationId xmlns:p14="http://schemas.microsoft.com/office/powerpoint/2010/main" val="34739371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18026-0150-4B10-86D7-767276D69BBD}"/>
              </a:ext>
            </a:extLst>
          </p:cNvPr>
          <p:cNvSpPr>
            <a:spLocks noGrp="1"/>
          </p:cNvSpPr>
          <p:nvPr>
            <p:ph type="title"/>
          </p:nvPr>
        </p:nvSpPr>
        <p:spPr/>
        <p:txBody>
          <a:bodyPr/>
          <a:lstStyle/>
          <a:p>
            <a:pPr lvl="0" rtl="0"/>
            <a:r>
              <a:rPr lang="en-US" dirty="0"/>
              <a:t>What sort of covert actions were carried out?</a:t>
            </a:r>
          </a:p>
        </p:txBody>
      </p:sp>
      <p:sp>
        <p:nvSpPr>
          <p:cNvPr id="3" name="Content Placeholder 2">
            <a:extLst>
              <a:ext uri="{FF2B5EF4-FFF2-40B4-BE49-F238E27FC236}">
                <a16:creationId xmlns:a16="http://schemas.microsoft.com/office/drawing/2014/main" id="{9FC56EFC-68B8-475E-A887-C8F163C444D8}"/>
              </a:ext>
            </a:extLst>
          </p:cNvPr>
          <p:cNvSpPr>
            <a:spLocks noGrp="1"/>
          </p:cNvSpPr>
          <p:nvPr>
            <p:ph idx="1"/>
          </p:nvPr>
        </p:nvSpPr>
        <p:spPr>
          <a:xfrm>
            <a:off x="688369" y="1613043"/>
            <a:ext cx="10665431" cy="4563920"/>
          </a:xfrm>
        </p:spPr>
        <p:txBody>
          <a:bodyPr>
            <a:normAutofit lnSpcReduction="10000"/>
          </a:bodyPr>
          <a:lstStyle/>
          <a:p>
            <a:pPr lvl="0" rtl="0"/>
            <a:r>
              <a:rPr lang="en-US" dirty="0"/>
              <a:t>Covert techniques used in this </a:t>
            </a:r>
            <a:r>
              <a:rPr lang="en-US" dirty="0" err="1"/>
              <a:t>COINTELPRO</a:t>
            </a:r>
            <a:r>
              <a:rPr lang="en-US" dirty="0"/>
              <a:t> included creating new Klan chapters to be controlled by Bureau informants and sending an anonymous letter designed to break up a marriage.</a:t>
            </a:r>
          </a:p>
          <a:p>
            <a:pPr lvl="0" rtl="0"/>
            <a:r>
              <a:rPr lang="en-US" dirty="0"/>
              <a:t>The larger objectives were to ‘‘counter’’ their ‘‘propensity for violence’’ and to ‘‘frustrate’’ their efforts to ‘‘consolidate their forces’’ or to ‘‘recruit new or youthful adherents.’’ Field offices were instructed to exploit conflicts within and between groups; to use news media contacts to ridicule and otherwise discredit groups; to prevent ‘‘rabble rousers’’ from spreading their ‘‘philosophy’’ publicly; and to gather information on the ‘‘unsavory backgrounds’’ of group leaders.</a:t>
            </a:r>
          </a:p>
          <a:p>
            <a:pPr lvl="0" rtl="0"/>
            <a:r>
              <a:rPr lang="en-US" dirty="0"/>
              <a:t>To its credit, the FBI was serious about fighting the Klan.</a:t>
            </a:r>
          </a:p>
        </p:txBody>
      </p:sp>
      <p:sp>
        <p:nvSpPr>
          <p:cNvPr id="4" name="Slide Number Placeholder 3">
            <a:extLst>
              <a:ext uri="{FF2B5EF4-FFF2-40B4-BE49-F238E27FC236}">
                <a16:creationId xmlns:a16="http://schemas.microsoft.com/office/drawing/2014/main" id="{AA5BCABA-B41F-4C54-BB68-76D5D0C06A47}"/>
              </a:ext>
            </a:extLst>
          </p:cNvPr>
          <p:cNvSpPr>
            <a:spLocks noGrp="1"/>
          </p:cNvSpPr>
          <p:nvPr>
            <p:ph type="sldNum" sz="quarter" idx="12"/>
          </p:nvPr>
        </p:nvSpPr>
        <p:spPr/>
        <p:txBody>
          <a:bodyPr/>
          <a:lstStyle/>
          <a:p>
            <a:fld id="{C1B11C62-9F84-41B2-BBA5-B65CFC83992F}" type="slidenum">
              <a:rPr lang="en-US" altLang="en-US" smtClean="0"/>
              <a:pPr/>
              <a:t>34</a:t>
            </a:fld>
            <a:endParaRPr lang="en-US" altLang="en-US"/>
          </a:p>
        </p:txBody>
      </p:sp>
    </p:spTree>
    <p:extLst>
      <p:ext uri="{BB962C8B-B14F-4D97-AF65-F5344CB8AC3E}">
        <p14:creationId xmlns:p14="http://schemas.microsoft.com/office/powerpoint/2010/main" val="22915694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E3C03-8B8A-4DE2-9989-9D628F82DCFB}"/>
              </a:ext>
            </a:extLst>
          </p:cNvPr>
          <p:cNvSpPr>
            <a:spLocks noGrp="1"/>
          </p:cNvSpPr>
          <p:nvPr>
            <p:ph type="title"/>
          </p:nvPr>
        </p:nvSpPr>
        <p:spPr/>
        <p:txBody>
          <a:bodyPr/>
          <a:lstStyle/>
          <a:p>
            <a:pPr lvl="0" rtl="0"/>
            <a:r>
              <a:rPr lang="en-US" dirty="0"/>
              <a:t>What were the long-term goals of the operation against Black Nationalists?</a:t>
            </a:r>
          </a:p>
        </p:txBody>
      </p:sp>
      <p:sp>
        <p:nvSpPr>
          <p:cNvPr id="3" name="Content Placeholder 2">
            <a:extLst>
              <a:ext uri="{FF2B5EF4-FFF2-40B4-BE49-F238E27FC236}">
                <a16:creationId xmlns:a16="http://schemas.microsoft.com/office/drawing/2014/main" id="{7498D7C0-1F2C-428B-8BB5-2F722CD77718}"/>
              </a:ext>
            </a:extLst>
          </p:cNvPr>
          <p:cNvSpPr>
            <a:spLocks noGrp="1"/>
          </p:cNvSpPr>
          <p:nvPr>
            <p:ph idx="1"/>
          </p:nvPr>
        </p:nvSpPr>
        <p:spPr/>
        <p:txBody>
          <a:bodyPr>
            <a:normAutofit fontScale="92500" lnSpcReduction="10000"/>
          </a:bodyPr>
          <a:lstStyle/>
          <a:p>
            <a:pPr lvl="0" rtl="0"/>
            <a:r>
              <a:rPr lang="en-US" dirty="0"/>
              <a:t>(1) prevent the ‘‘coalition of militant black nationalist groups’’;</a:t>
            </a:r>
          </a:p>
          <a:p>
            <a:pPr lvl="0" rtl="0"/>
            <a:r>
              <a:rPr lang="en-US" dirty="0"/>
              <a:t>(2) prevent the rise of a ‘‘messiah’’ who could ‘‘unify and electrify’’ the movement, naming specifically Dr. Martin Luther King, Jr., Stokely Carmichael, and Elijah Muhammed;</a:t>
            </a:r>
          </a:p>
          <a:p>
            <a:pPr lvl="0" rtl="0"/>
            <a:r>
              <a:rPr lang="en-US" dirty="0"/>
              <a:t>(3) prevent violence by pinpointing ‘‘potential troublemakers’’ and ‘‘neutralizing’’ them before they ‘‘exercise their potential for violence’’;</a:t>
            </a:r>
          </a:p>
          <a:p>
            <a:pPr lvl="0" rtl="0"/>
            <a:r>
              <a:rPr lang="en-US" dirty="0"/>
              <a:t>(4) prevent groups and leaders from gaining ‘‘respectability’’ by discrediting them to the ‘‘responsible’’ Negro community, the ‘‘responsible’’ white community, ‘‘liberals’’ with ‘‘vestiges of sympathy’’ for militant black nationalist and ‘‘Negro radicals’’; and</a:t>
            </a:r>
          </a:p>
          <a:p>
            <a:pPr lvl="0" rtl="0"/>
            <a:r>
              <a:rPr lang="en-US" dirty="0"/>
              <a:t>(5) ‘‘prevent these groups from recruiting young people.’’</a:t>
            </a:r>
          </a:p>
        </p:txBody>
      </p:sp>
      <p:sp>
        <p:nvSpPr>
          <p:cNvPr id="4" name="Slide Number Placeholder 3">
            <a:extLst>
              <a:ext uri="{FF2B5EF4-FFF2-40B4-BE49-F238E27FC236}">
                <a16:creationId xmlns:a16="http://schemas.microsoft.com/office/drawing/2014/main" id="{C7913E31-5CFA-4D0B-ADEF-2D3FD7D2599F}"/>
              </a:ext>
            </a:extLst>
          </p:cNvPr>
          <p:cNvSpPr>
            <a:spLocks noGrp="1"/>
          </p:cNvSpPr>
          <p:nvPr>
            <p:ph type="sldNum" sz="quarter" idx="12"/>
          </p:nvPr>
        </p:nvSpPr>
        <p:spPr/>
        <p:txBody>
          <a:bodyPr/>
          <a:lstStyle/>
          <a:p>
            <a:fld id="{C1B11C62-9F84-41B2-BBA5-B65CFC83992F}" type="slidenum">
              <a:rPr lang="en-US" altLang="en-US" smtClean="0"/>
              <a:pPr/>
              <a:t>35</a:t>
            </a:fld>
            <a:endParaRPr lang="en-US" altLang="en-US"/>
          </a:p>
        </p:txBody>
      </p:sp>
    </p:spTree>
    <p:extLst>
      <p:ext uri="{BB962C8B-B14F-4D97-AF65-F5344CB8AC3E}">
        <p14:creationId xmlns:p14="http://schemas.microsoft.com/office/powerpoint/2010/main" val="40641371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A4AB5-1174-4FC9-98AA-29E1D9972ED9}"/>
              </a:ext>
            </a:extLst>
          </p:cNvPr>
          <p:cNvSpPr>
            <a:spLocks noGrp="1"/>
          </p:cNvSpPr>
          <p:nvPr>
            <p:ph type="title"/>
          </p:nvPr>
        </p:nvSpPr>
        <p:spPr/>
        <p:txBody>
          <a:bodyPr/>
          <a:lstStyle/>
          <a:p>
            <a:pPr lvl="0" rtl="0"/>
            <a:r>
              <a:rPr lang="en-US" dirty="0"/>
              <a:t>Why was the FBI worried about the New Left?</a:t>
            </a:r>
          </a:p>
        </p:txBody>
      </p:sp>
      <p:sp>
        <p:nvSpPr>
          <p:cNvPr id="3" name="Content Placeholder 2">
            <a:extLst>
              <a:ext uri="{FF2B5EF4-FFF2-40B4-BE49-F238E27FC236}">
                <a16:creationId xmlns:a16="http://schemas.microsoft.com/office/drawing/2014/main" id="{B4F1D8DB-1D08-48E7-9119-1E252FB8DABF}"/>
              </a:ext>
            </a:extLst>
          </p:cNvPr>
          <p:cNvSpPr>
            <a:spLocks noGrp="1"/>
          </p:cNvSpPr>
          <p:nvPr>
            <p:ph idx="1"/>
          </p:nvPr>
        </p:nvSpPr>
        <p:spPr/>
        <p:txBody>
          <a:bodyPr/>
          <a:lstStyle/>
          <a:p>
            <a:pPr lvl="0" rtl="0"/>
            <a:r>
              <a:rPr lang="en-US" dirty="0"/>
              <a:t>The nation was ‘‘undergoing an era of disruption and violence’’ which was ‘‘caused to a large extent’’ by individuals ‘‘generally connected with the New Left.’’ </a:t>
            </a:r>
          </a:p>
          <a:p>
            <a:pPr lvl="0" rtl="0"/>
            <a:r>
              <a:rPr lang="en-US" dirty="0"/>
              <a:t>Some of these ‘‘activists’’ were urging ‘‘revolution’’ and calling for ‘</a:t>
            </a:r>
            <a:r>
              <a:rPr lang="en-US" dirty="0" err="1"/>
              <a:t>‘the</a:t>
            </a:r>
            <a:r>
              <a:rPr lang="en-US" dirty="0"/>
              <a:t> defeat of the United States in Vietnam.’’ </a:t>
            </a:r>
          </a:p>
        </p:txBody>
      </p:sp>
      <p:sp>
        <p:nvSpPr>
          <p:cNvPr id="4" name="Slide Number Placeholder 3">
            <a:extLst>
              <a:ext uri="{FF2B5EF4-FFF2-40B4-BE49-F238E27FC236}">
                <a16:creationId xmlns:a16="http://schemas.microsoft.com/office/drawing/2014/main" id="{205E81AB-20C6-434F-B3C9-9397EB5B9983}"/>
              </a:ext>
            </a:extLst>
          </p:cNvPr>
          <p:cNvSpPr>
            <a:spLocks noGrp="1"/>
          </p:cNvSpPr>
          <p:nvPr>
            <p:ph type="sldNum" sz="quarter" idx="12"/>
          </p:nvPr>
        </p:nvSpPr>
        <p:spPr/>
        <p:txBody>
          <a:bodyPr/>
          <a:lstStyle/>
          <a:p>
            <a:fld id="{C1B11C62-9F84-41B2-BBA5-B65CFC83992F}" type="slidenum">
              <a:rPr lang="en-US" altLang="en-US" smtClean="0"/>
              <a:pPr/>
              <a:t>36</a:t>
            </a:fld>
            <a:endParaRPr lang="en-US" altLang="en-US"/>
          </a:p>
        </p:txBody>
      </p:sp>
    </p:spTree>
    <p:extLst>
      <p:ext uri="{BB962C8B-B14F-4D97-AF65-F5344CB8AC3E}">
        <p14:creationId xmlns:p14="http://schemas.microsoft.com/office/powerpoint/2010/main" val="5619002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85F11-82C8-4407-A0C8-03C0A030A9C5}"/>
              </a:ext>
            </a:extLst>
          </p:cNvPr>
          <p:cNvSpPr>
            <a:spLocks noGrp="1"/>
          </p:cNvSpPr>
          <p:nvPr>
            <p:ph type="title"/>
          </p:nvPr>
        </p:nvSpPr>
        <p:spPr/>
        <p:txBody>
          <a:bodyPr/>
          <a:lstStyle/>
          <a:p>
            <a:pPr lvl="0" rtl="0"/>
            <a:r>
              <a:rPr lang="en-US" dirty="0"/>
              <a:t>How did these groups try to hamper FBI investigations?</a:t>
            </a:r>
          </a:p>
        </p:txBody>
      </p:sp>
      <p:sp>
        <p:nvSpPr>
          <p:cNvPr id="3" name="Content Placeholder 2">
            <a:extLst>
              <a:ext uri="{FF2B5EF4-FFF2-40B4-BE49-F238E27FC236}">
                <a16:creationId xmlns:a16="http://schemas.microsoft.com/office/drawing/2014/main" id="{F807C8E1-A827-4D39-A223-858C1B04561A}"/>
              </a:ext>
            </a:extLst>
          </p:cNvPr>
          <p:cNvSpPr>
            <a:spLocks noGrp="1"/>
          </p:cNvSpPr>
          <p:nvPr>
            <p:ph idx="1"/>
          </p:nvPr>
        </p:nvSpPr>
        <p:spPr/>
        <p:txBody>
          <a:bodyPr/>
          <a:lstStyle/>
          <a:p>
            <a:pPr lvl="0" rtl="0"/>
            <a:r>
              <a:rPr lang="en-US" dirty="0"/>
              <a:t>The problem was not just that they committed ‘‘unlawful acts,’’ but also that they ‘‘falsely’’ alleged police brutality, and that they ‘‘scurrilously attacked the Director and the Bureau’’ in an attempt to ‘‘hamper’’ FBI investigations and to ‘‘drive us off the college campuses.’’</a:t>
            </a:r>
          </a:p>
        </p:txBody>
      </p:sp>
      <p:sp>
        <p:nvSpPr>
          <p:cNvPr id="4" name="Slide Number Placeholder 3">
            <a:extLst>
              <a:ext uri="{FF2B5EF4-FFF2-40B4-BE49-F238E27FC236}">
                <a16:creationId xmlns:a16="http://schemas.microsoft.com/office/drawing/2014/main" id="{293E1BBD-9FE4-4517-8EE4-D5D53803D818}"/>
              </a:ext>
            </a:extLst>
          </p:cNvPr>
          <p:cNvSpPr>
            <a:spLocks noGrp="1"/>
          </p:cNvSpPr>
          <p:nvPr>
            <p:ph type="sldNum" sz="quarter" idx="12"/>
          </p:nvPr>
        </p:nvSpPr>
        <p:spPr/>
        <p:txBody>
          <a:bodyPr/>
          <a:lstStyle/>
          <a:p>
            <a:fld id="{C1B11C62-9F84-41B2-BBA5-B65CFC83992F}" type="slidenum">
              <a:rPr lang="en-US" altLang="en-US" smtClean="0"/>
              <a:pPr/>
              <a:t>37</a:t>
            </a:fld>
            <a:endParaRPr lang="en-US" altLang="en-US"/>
          </a:p>
        </p:txBody>
      </p:sp>
    </p:spTree>
    <p:extLst>
      <p:ext uri="{BB962C8B-B14F-4D97-AF65-F5344CB8AC3E}">
        <p14:creationId xmlns:p14="http://schemas.microsoft.com/office/powerpoint/2010/main" val="32875467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74BF1-B234-424B-BB88-F6C32CC66411}"/>
              </a:ext>
            </a:extLst>
          </p:cNvPr>
          <p:cNvSpPr>
            <a:spLocks noGrp="1"/>
          </p:cNvSpPr>
          <p:nvPr>
            <p:ph type="title"/>
          </p:nvPr>
        </p:nvSpPr>
        <p:spPr>
          <a:xfrm>
            <a:off x="838200" y="365127"/>
            <a:ext cx="10515600" cy="930273"/>
          </a:xfrm>
        </p:spPr>
        <p:txBody>
          <a:bodyPr>
            <a:normAutofit fontScale="90000"/>
          </a:bodyPr>
          <a:lstStyle/>
          <a:p>
            <a:pPr lvl="0" rtl="0"/>
            <a:r>
              <a:rPr lang="en-US" dirty="0"/>
              <a:t>What actions were recommended against the New Left?</a:t>
            </a:r>
          </a:p>
        </p:txBody>
      </p:sp>
      <p:sp>
        <p:nvSpPr>
          <p:cNvPr id="3" name="Content Placeholder 2">
            <a:extLst>
              <a:ext uri="{FF2B5EF4-FFF2-40B4-BE49-F238E27FC236}">
                <a16:creationId xmlns:a16="http://schemas.microsoft.com/office/drawing/2014/main" id="{09A86091-CB48-4087-8F23-C824133F6FF6}"/>
              </a:ext>
            </a:extLst>
          </p:cNvPr>
          <p:cNvSpPr>
            <a:spLocks noGrp="1"/>
          </p:cNvSpPr>
          <p:nvPr>
            <p:ph idx="1"/>
          </p:nvPr>
        </p:nvSpPr>
        <p:spPr>
          <a:xfrm>
            <a:off x="838200" y="1520574"/>
            <a:ext cx="10744200" cy="5108825"/>
          </a:xfrm>
        </p:spPr>
        <p:txBody>
          <a:bodyPr>
            <a:normAutofit/>
          </a:bodyPr>
          <a:lstStyle/>
          <a:p>
            <a:pPr lvl="0" rtl="0"/>
            <a:r>
              <a:rPr lang="en-US" dirty="0"/>
              <a:t>(1) prepare leaflets using ‘</a:t>
            </a:r>
            <a:r>
              <a:rPr lang="en-US" dirty="0" err="1"/>
              <a:t>‘the</a:t>
            </a:r>
            <a:r>
              <a:rPr lang="en-US" dirty="0"/>
              <a:t> most obnoxious pictures’’ of New Left leaders at various universities; </a:t>
            </a:r>
          </a:p>
          <a:p>
            <a:pPr lvl="0" rtl="0"/>
            <a:r>
              <a:rPr lang="en-US" dirty="0"/>
              <a:t>(2) instigate ‘‘personal conflicts or animosities’’ between New Left leaders; </a:t>
            </a:r>
          </a:p>
          <a:p>
            <a:pPr lvl="0" rtl="0"/>
            <a:r>
              <a:rPr lang="en-US" dirty="0"/>
              <a:t>(3) create the impression that leaders are ‘‘informants for the Bureau or other law enforcement agencies’’ (the ‘‘snitch jacket’’ technique); </a:t>
            </a:r>
          </a:p>
          <a:p>
            <a:pPr lvl="0" rtl="0"/>
            <a:r>
              <a:rPr lang="en-US" dirty="0"/>
              <a:t>(4) send articles from student or ‘‘underground’’ newspapers which show ‘‘depravity’’ (‘‘use of narcotics and free sex’’) of New Left leaders to university officials, donors, legislators, and parents; </a:t>
            </a:r>
          </a:p>
        </p:txBody>
      </p:sp>
      <p:sp>
        <p:nvSpPr>
          <p:cNvPr id="4" name="Slide Number Placeholder 3">
            <a:extLst>
              <a:ext uri="{FF2B5EF4-FFF2-40B4-BE49-F238E27FC236}">
                <a16:creationId xmlns:a16="http://schemas.microsoft.com/office/drawing/2014/main" id="{401A3737-5CF6-4C05-9BF7-DD6D707FA6E7}"/>
              </a:ext>
            </a:extLst>
          </p:cNvPr>
          <p:cNvSpPr>
            <a:spLocks noGrp="1"/>
          </p:cNvSpPr>
          <p:nvPr>
            <p:ph type="sldNum" sz="quarter" idx="12"/>
          </p:nvPr>
        </p:nvSpPr>
        <p:spPr/>
        <p:txBody>
          <a:bodyPr/>
          <a:lstStyle/>
          <a:p>
            <a:fld id="{C1B11C62-9F84-41B2-BBA5-B65CFC83992F}" type="slidenum">
              <a:rPr lang="en-US" altLang="en-US" smtClean="0"/>
              <a:pPr/>
              <a:t>38</a:t>
            </a:fld>
            <a:endParaRPr lang="en-US" altLang="en-US"/>
          </a:p>
        </p:txBody>
      </p:sp>
    </p:spTree>
    <p:extLst>
      <p:ext uri="{BB962C8B-B14F-4D97-AF65-F5344CB8AC3E}">
        <p14:creationId xmlns:p14="http://schemas.microsoft.com/office/powerpoint/2010/main" val="4811716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26491-8310-4D6E-A3A4-5075873B08DA}"/>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610C1A76-5B1E-426A-A0EA-A9465EF8B136}"/>
              </a:ext>
            </a:extLst>
          </p:cNvPr>
          <p:cNvSpPr>
            <a:spLocks noGrp="1"/>
          </p:cNvSpPr>
          <p:nvPr>
            <p:ph idx="1"/>
          </p:nvPr>
        </p:nvSpPr>
        <p:spPr/>
        <p:txBody>
          <a:bodyPr/>
          <a:lstStyle/>
          <a:p>
            <a:pPr lvl="0" rtl="0"/>
            <a:r>
              <a:rPr lang="en-US" dirty="0"/>
              <a:t>(5) have members arrested on marijuana charges; </a:t>
            </a:r>
          </a:p>
          <a:p>
            <a:pPr lvl="0"/>
            <a:r>
              <a:rPr lang="en-US" dirty="0"/>
              <a:t>(6) send anonymous letters about a student’s activities to parents, neighbors and the parents’ employers; </a:t>
            </a:r>
          </a:p>
          <a:p>
            <a:pPr lvl="0" rtl="0"/>
            <a:r>
              <a:rPr lang="en-US" dirty="0"/>
              <a:t>(7) send anonymous letters about New Left faculty members (signed ‘‘A Concerned Alumni’’ or ‘‘A Concerned Taxpayer’’) to university officials, legislators, Board of Regents, and the press; </a:t>
            </a:r>
          </a:p>
          <a:p>
            <a:pPr lvl="0" rtl="0"/>
            <a:r>
              <a:rPr lang="en-US" dirty="0"/>
              <a:t>(8) use ‘‘cooperative press contacts’’; </a:t>
            </a:r>
          </a:p>
        </p:txBody>
      </p:sp>
    </p:spTree>
    <p:extLst>
      <p:ext uri="{BB962C8B-B14F-4D97-AF65-F5344CB8AC3E}">
        <p14:creationId xmlns:p14="http://schemas.microsoft.com/office/powerpoint/2010/main" val="3195534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AB7010D-5C55-4D97-AC01-CFA4AE1E8F1D}"/>
              </a:ext>
            </a:extLst>
          </p:cNvPr>
          <p:cNvSpPr>
            <a:spLocks noGrp="1"/>
          </p:cNvSpPr>
          <p:nvPr>
            <p:ph type="sldNum" sz="quarter" idx="12"/>
          </p:nvPr>
        </p:nvSpPr>
        <p:spPr/>
        <p:txBody>
          <a:bodyPr/>
          <a:lstStyle/>
          <a:p>
            <a:fld id="{70F1C752-85F7-4604-B4DD-DBC1D8516616}" type="slidenum">
              <a:rPr lang="en-US" altLang="en-US" smtClean="0"/>
              <a:pPr/>
              <a:t>4</a:t>
            </a:fld>
            <a:endParaRPr lang="en-US" altLang="en-US"/>
          </a:p>
        </p:txBody>
      </p:sp>
      <p:pic>
        <p:nvPicPr>
          <p:cNvPr id="5" name="Content Placeholder 4">
            <a:extLst>
              <a:ext uri="{FF2B5EF4-FFF2-40B4-BE49-F238E27FC236}">
                <a16:creationId xmlns:a16="http://schemas.microsoft.com/office/drawing/2014/main" id="{EE799FE5-9CB2-4741-AD8B-ACDE6A1CAA11}"/>
              </a:ext>
            </a:extLst>
          </p:cNvPr>
          <p:cNvPicPr>
            <a:picLocks noGrp="1" noChangeAspect="1"/>
          </p:cNvPicPr>
          <p:nvPr>
            <p:ph idx="4294967295"/>
          </p:nvPr>
        </p:nvPicPr>
        <p:blipFill>
          <a:blip r:embed="rId3"/>
          <a:stretch>
            <a:fillRect/>
          </a:stretch>
        </p:blipFill>
        <p:spPr>
          <a:xfrm>
            <a:off x="2590801" y="266700"/>
            <a:ext cx="7588627" cy="6324600"/>
          </a:xfrm>
          <a:prstGeom prst="rect">
            <a:avLst/>
          </a:prstGeom>
        </p:spPr>
      </p:pic>
    </p:spTree>
    <p:extLst>
      <p:ext uri="{BB962C8B-B14F-4D97-AF65-F5344CB8AC3E}">
        <p14:creationId xmlns:p14="http://schemas.microsoft.com/office/powerpoint/2010/main" val="38060957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84E09-B43B-4019-A55A-5E3665F82185}"/>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355A7B09-5862-453D-930A-8B8F980162A8}"/>
              </a:ext>
            </a:extLst>
          </p:cNvPr>
          <p:cNvSpPr>
            <a:spLocks noGrp="1"/>
          </p:cNvSpPr>
          <p:nvPr>
            <p:ph idx="1"/>
          </p:nvPr>
        </p:nvSpPr>
        <p:spPr/>
        <p:txBody>
          <a:bodyPr/>
          <a:lstStyle/>
          <a:p>
            <a:pPr lvl="0" rtl="0"/>
            <a:r>
              <a:rPr lang="en-US" dirty="0"/>
              <a:t>(9) exploit the ‘‘hostility’’ between New Left and Old Left groups; </a:t>
            </a:r>
          </a:p>
          <a:p>
            <a:pPr lvl="0" rtl="0"/>
            <a:r>
              <a:rPr lang="en-US" dirty="0"/>
              <a:t>(10) disrupt New Left coffee houses near military bases which are attempting to ‘‘influence members of the Armed forces’’; </a:t>
            </a:r>
          </a:p>
          <a:p>
            <a:pPr lvl="0" rtl="0"/>
            <a:r>
              <a:rPr lang="en-US" dirty="0"/>
              <a:t>(11) use cartoons, photographs, and anonymous letters to ‘‘ridicule’’ the New Left; </a:t>
            </a:r>
          </a:p>
          <a:p>
            <a:pPr lvl="0" rtl="0"/>
            <a:r>
              <a:rPr lang="en-US" dirty="0"/>
              <a:t>(12) use ‘‘misinformation’’ to ‘‘confuse and disrupt’’ New Left activities, such as by notifying members that events have been cancelled.</a:t>
            </a:r>
          </a:p>
          <a:p>
            <a:endParaRPr lang="en-US" dirty="0"/>
          </a:p>
        </p:txBody>
      </p:sp>
    </p:spTree>
    <p:extLst>
      <p:ext uri="{BB962C8B-B14F-4D97-AF65-F5344CB8AC3E}">
        <p14:creationId xmlns:p14="http://schemas.microsoft.com/office/powerpoint/2010/main" val="42636354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44D98-43E7-405E-9119-95E0C67407AC}"/>
              </a:ext>
            </a:extLst>
          </p:cNvPr>
          <p:cNvSpPr>
            <a:spLocks noGrp="1"/>
          </p:cNvSpPr>
          <p:nvPr>
            <p:ph type="title"/>
          </p:nvPr>
        </p:nvSpPr>
        <p:spPr/>
        <p:txBody>
          <a:bodyPr/>
          <a:lstStyle/>
          <a:p>
            <a:r>
              <a:rPr lang="en-US" dirty="0"/>
              <a:t>Church Committee Findings</a:t>
            </a:r>
          </a:p>
        </p:txBody>
      </p:sp>
      <p:sp>
        <p:nvSpPr>
          <p:cNvPr id="3" name="Content Placeholder 2">
            <a:extLst>
              <a:ext uri="{FF2B5EF4-FFF2-40B4-BE49-F238E27FC236}">
                <a16:creationId xmlns:a16="http://schemas.microsoft.com/office/drawing/2014/main" id="{0C3A3C3A-A6BD-4C72-A252-519978697BD0}"/>
              </a:ext>
            </a:extLst>
          </p:cNvPr>
          <p:cNvSpPr>
            <a:spLocks noGrp="1"/>
          </p:cNvSpPr>
          <p:nvPr>
            <p:ph idx="1"/>
          </p:nvPr>
        </p:nvSpPr>
        <p:spPr/>
        <p:txBody>
          <a:bodyPr>
            <a:normAutofit lnSpcReduction="10000"/>
          </a:bodyPr>
          <a:lstStyle/>
          <a:p>
            <a:r>
              <a:rPr lang="en-US" dirty="0"/>
              <a:t>“Intelligence agencies have undermined the constitutional rights of citizens,” the final report concluded, “primarily because checks and balances designed by the framers of the Constitution to assure accountability have not been applied.” </a:t>
            </a:r>
          </a:p>
          <a:p>
            <a:r>
              <a:rPr lang="en-US" dirty="0"/>
              <a:t>In a separate appended view, Senator Tower acknowledged “intelligence excesses” and the “need for expanded legislative, executive, and judicial involvement in intelligence policy and practices.” </a:t>
            </a:r>
          </a:p>
          <a:p>
            <a:r>
              <a:rPr lang="en-US" dirty="0"/>
              <a:t>He cautioned, however, that Congress should not “unnecessarily” restrain the president from exercising discretion in the realm of national security.</a:t>
            </a:r>
          </a:p>
        </p:txBody>
      </p:sp>
      <p:sp>
        <p:nvSpPr>
          <p:cNvPr id="4" name="Slide Number Placeholder 3">
            <a:extLst>
              <a:ext uri="{FF2B5EF4-FFF2-40B4-BE49-F238E27FC236}">
                <a16:creationId xmlns:a16="http://schemas.microsoft.com/office/drawing/2014/main" id="{EF000E67-2810-4F29-8B0A-8D45174B27EA}"/>
              </a:ext>
            </a:extLst>
          </p:cNvPr>
          <p:cNvSpPr>
            <a:spLocks noGrp="1"/>
          </p:cNvSpPr>
          <p:nvPr>
            <p:ph type="sldNum" sz="quarter" idx="12"/>
          </p:nvPr>
        </p:nvSpPr>
        <p:spPr/>
        <p:txBody>
          <a:bodyPr/>
          <a:lstStyle/>
          <a:p>
            <a:fld id="{C1B11C62-9F84-41B2-BBA5-B65CFC83992F}" type="slidenum">
              <a:rPr lang="en-US" altLang="en-US" smtClean="0"/>
              <a:pPr/>
              <a:t>41</a:t>
            </a:fld>
            <a:endParaRPr lang="en-US" altLang="en-US"/>
          </a:p>
        </p:txBody>
      </p:sp>
    </p:spTree>
    <p:extLst>
      <p:ext uri="{BB962C8B-B14F-4D97-AF65-F5344CB8AC3E}">
        <p14:creationId xmlns:p14="http://schemas.microsoft.com/office/powerpoint/2010/main" val="17687651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34777-0886-45A0-BE88-3A03B328C451}"/>
              </a:ext>
            </a:extLst>
          </p:cNvPr>
          <p:cNvSpPr>
            <a:spLocks noGrp="1"/>
          </p:cNvSpPr>
          <p:nvPr>
            <p:ph type="title"/>
          </p:nvPr>
        </p:nvSpPr>
        <p:spPr/>
        <p:txBody>
          <a:bodyPr/>
          <a:lstStyle/>
          <a:p>
            <a:r>
              <a:rPr lang="en-US" dirty="0"/>
              <a:t>Church Committee Recommendations</a:t>
            </a:r>
          </a:p>
        </p:txBody>
      </p:sp>
      <p:sp>
        <p:nvSpPr>
          <p:cNvPr id="3" name="Content Placeholder 2">
            <a:extLst>
              <a:ext uri="{FF2B5EF4-FFF2-40B4-BE49-F238E27FC236}">
                <a16:creationId xmlns:a16="http://schemas.microsoft.com/office/drawing/2014/main" id="{68AD35BE-06B9-4DA2-B2E0-CC8ADD38F312}"/>
              </a:ext>
            </a:extLst>
          </p:cNvPr>
          <p:cNvSpPr>
            <a:spLocks noGrp="1"/>
          </p:cNvSpPr>
          <p:nvPr>
            <p:ph idx="1"/>
          </p:nvPr>
        </p:nvSpPr>
        <p:spPr/>
        <p:txBody>
          <a:bodyPr>
            <a:normAutofit lnSpcReduction="10000"/>
          </a:bodyPr>
          <a:lstStyle/>
          <a:p>
            <a:r>
              <a:rPr lang="en-US" dirty="0"/>
              <a:t>The final report included 96 recommendations, legislative and regulatory, designed “to place intelligence activities within the constitutional scheme for controlling government power.” </a:t>
            </a:r>
          </a:p>
          <a:p>
            <a:r>
              <a:rPr lang="en-US" dirty="0"/>
              <a:t>The committee observed that “there is no inherent constitutional authority for the President or any intelligence agency to violate the law,” and recommended strengthening oversight of intelligence activities. </a:t>
            </a:r>
          </a:p>
          <a:p>
            <a:r>
              <a:rPr lang="en-US" dirty="0"/>
              <a:t>The Church Committee’s thoughtful and careful investigative work, which earned it the respect of many members of the Senate, ultimately led to reform efforts throughout the intelligence community.</a:t>
            </a:r>
          </a:p>
        </p:txBody>
      </p:sp>
      <p:sp>
        <p:nvSpPr>
          <p:cNvPr id="4" name="Slide Number Placeholder 3">
            <a:extLst>
              <a:ext uri="{FF2B5EF4-FFF2-40B4-BE49-F238E27FC236}">
                <a16:creationId xmlns:a16="http://schemas.microsoft.com/office/drawing/2014/main" id="{32DBD078-B087-46CC-9D62-8CE23DB486A9}"/>
              </a:ext>
            </a:extLst>
          </p:cNvPr>
          <p:cNvSpPr>
            <a:spLocks noGrp="1"/>
          </p:cNvSpPr>
          <p:nvPr>
            <p:ph type="sldNum" sz="quarter" idx="12"/>
          </p:nvPr>
        </p:nvSpPr>
        <p:spPr/>
        <p:txBody>
          <a:bodyPr/>
          <a:lstStyle/>
          <a:p>
            <a:fld id="{C1B11C62-9F84-41B2-BBA5-B65CFC83992F}" type="slidenum">
              <a:rPr lang="en-US" altLang="en-US" smtClean="0"/>
              <a:pPr/>
              <a:t>42</a:t>
            </a:fld>
            <a:endParaRPr lang="en-US" altLang="en-US"/>
          </a:p>
        </p:txBody>
      </p:sp>
    </p:spTree>
    <p:extLst>
      <p:ext uri="{BB962C8B-B14F-4D97-AF65-F5344CB8AC3E}">
        <p14:creationId xmlns:p14="http://schemas.microsoft.com/office/powerpoint/2010/main" val="27634568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121E1-8D2F-4877-AC1E-7200A57DA1A6}"/>
              </a:ext>
            </a:extLst>
          </p:cNvPr>
          <p:cNvSpPr>
            <a:spLocks noGrp="1"/>
          </p:cNvSpPr>
          <p:nvPr>
            <p:ph type="title"/>
          </p:nvPr>
        </p:nvSpPr>
        <p:spPr/>
        <p:txBody>
          <a:bodyPr/>
          <a:lstStyle/>
          <a:p>
            <a:r>
              <a:rPr lang="en-US" dirty="0"/>
              <a:t>Statutory Reforms</a:t>
            </a:r>
          </a:p>
        </p:txBody>
      </p:sp>
      <p:sp>
        <p:nvSpPr>
          <p:cNvPr id="3" name="Content Placeholder 2">
            <a:extLst>
              <a:ext uri="{FF2B5EF4-FFF2-40B4-BE49-F238E27FC236}">
                <a16:creationId xmlns:a16="http://schemas.microsoft.com/office/drawing/2014/main" id="{32FCAC99-DA49-4474-B8BE-B97E2F600E7B}"/>
              </a:ext>
            </a:extLst>
          </p:cNvPr>
          <p:cNvSpPr>
            <a:spLocks noGrp="1"/>
          </p:cNvSpPr>
          <p:nvPr>
            <p:ph idx="1"/>
          </p:nvPr>
        </p:nvSpPr>
        <p:spPr/>
        <p:txBody>
          <a:bodyPr>
            <a:normAutofit lnSpcReduction="10000"/>
          </a:bodyPr>
          <a:lstStyle/>
          <a:p>
            <a:r>
              <a:rPr lang="en-US" dirty="0"/>
              <a:t>Congress approved legislation to provide for greater checks and balances of the intelligence community. In 1976 the Senate approved Senate Resolution 400, establishing the Senate Select Committee on Intelligence, to provide “vigilant legislative oversight over the intelligence activities of the United States to assure that such activities are in conformity with the Constitution and laws of the United States.” </a:t>
            </a:r>
          </a:p>
          <a:p>
            <a:r>
              <a:rPr lang="en-US" dirty="0"/>
              <a:t>In 1978 Congress approved and President Jimmy Carter signed into law the </a:t>
            </a:r>
            <a:r>
              <a:rPr lang="en-US" dirty="0">
                <a:highlight>
                  <a:srgbClr val="FFFF00"/>
                </a:highlight>
              </a:rPr>
              <a:t>Foreign Intelligence Surveillance Act (FISA), </a:t>
            </a:r>
            <a:r>
              <a:rPr lang="en-US" dirty="0"/>
              <a:t>requiring the executive branch to request warrants for wiretapping and surveillance purposes from a newly formed FISA Court.</a:t>
            </a:r>
          </a:p>
        </p:txBody>
      </p:sp>
      <p:sp>
        <p:nvSpPr>
          <p:cNvPr id="4" name="Slide Number Placeholder 3">
            <a:extLst>
              <a:ext uri="{FF2B5EF4-FFF2-40B4-BE49-F238E27FC236}">
                <a16:creationId xmlns:a16="http://schemas.microsoft.com/office/drawing/2014/main" id="{1FFF8301-BD54-4673-AFBD-C624742B49A4}"/>
              </a:ext>
            </a:extLst>
          </p:cNvPr>
          <p:cNvSpPr>
            <a:spLocks noGrp="1"/>
          </p:cNvSpPr>
          <p:nvPr>
            <p:ph type="sldNum" sz="quarter" idx="12"/>
          </p:nvPr>
        </p:nvSpPr>
        <p:spPr/>
        <p:txBody>
          <a:bodyPr/>
          <a:lstStyle/>
          <a:p>
            <a:fld id="{C1B11C62-9F84-41B2-BBA5-B65CFC83992F}" type="slidenum">
              <a:rPr lang="en-US" altLang="en-US" smtClean="0"/>
              <a:pPr/>
              <a:t>43</a:t>
            </a:fld>
            <a:endParaRPr lang="en-US" altLang="en-US"/>
          </a:p>
        </p:txBody>
      </p:sp>
    </p:spTree>
    <p:extLst>
      <p:ext uri="{BB962C8B-B14F-4D97-AF65-F5344CB8AC3E}">
        <p14:creationId xmlns:p14="http://schemas.microsoft.com/office/powerpoint/2010/main" val="34729704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ACF66-FE2E-4336-A457-C083FC73E02B}"/>
              </a:ext>
            </a:extLst>
          </p:cNvPr>
          <p:cNvSpPr>
            <a:spLocks noGrp="1"/>
          </p:cNvSpPr>
          <p:nvPr>
            <p:ph type="title"/>
          </p:nvPr>
        </p:nvSpPr>
        <p:spPr/>
        <p:txBody>
          <a:bodyPr/>
          <a:lstStyle/>
          <a:p>
            <a:r>
              <a:rPr lang="en-US" dirty="0"/>
              <a:t>Executive Branch Reforms</a:t>
            </a:r>
          </a:p>
        </p:txBody>
      </p:sp>
      <p:sp>
        <p:nvSpPr>
          <p:cNvPr id="3" name="Content Placeholder 2">
            <a:extLst>
              <a:ext uri="{FF2B5EF4-FFF2-40B4-BE49-F238E27FC236}">
                <a16:creationId xmlns:a16="http://schemas.microsoft.com/office/drawing/2014/main" id="{EE9B511E-A666-4C1C-92EE-6A27E59737A8}"/>
              </a:ext>
            </a:extLst>
          </p:cNvPr>
          <p:cNvSpPr>
            <a:spLocks noGrp="1"/>
          </p:cNvSpPr>
          <p:nvPr>
            <p:ph idx="1"/>
          </p:nvPr>
        </p:nvSpPr>
        <p:spPr/>
        <p:txBody>
          <a:bodyPr/>
          <a:lstStyle/>
          <a:p>
            <a:r>
              <a:rPr lang="en-US" dirty="0"/>
              <a:t>Some agencies pursued internal reform, in part because the Church Committee’s inquiry revealed the extent to which agencies had encouraged, or permitted abuses, by individuals. One example includes new guidelines established by Attorney General Edward Levi. The executive branch issued Executive Order 12036 in 1978, which provided new guidelines related to intelligence activities (</a:t>
            </a:r>
            <a:r>
              <a:rPr lang="en-US" dirty="0">
                <a:highlight>
                  <a:srgbClr val="FFFF00"/>
                </a:highlight>
              </a:rPr>
              <a:t>revoked in 1981</a:t>
            </a:r>
            <a:r>
              <a:rPr lang="en-US" dirty="0"/>
              <a:t>).</a:t>
            </a:r>
          </a:p>
          <a:p>
            <a:r>
              <a:rPr lang="en-US" dirty="0"/>
              <a:t>Some of these are embodied in EO 12,333.</a:t>
            </a:r>
          </a:p>
          <a:p>
            <a:endParaRPr lang="en-US" dirty="0"/>
          </a:p>
        </p:txBody>
      </p:sp>
      <p:sp>
        <p:nvSpPr>
          <p:cNvPr id="4" name="Slide Number Placeholder 3">
            <a:extLst>
              <a:ext uri="{FF2B5EF4-FFF2-40B4-BE49-F238E27FC236}">
                <a16:creationId xmlns:a16="http://schemas.microsoft.com/office/drawing/2014/main" id="{381E76D0-E867-42FD-8226-0B319FE0F536}"/>
              </a:ext>
            </a:extLst>
          </p:cNvPr>
          <p:cNvSpPr>
            <a:spLocks noGrp="1"/>
          </p:cNvSpPr>
          <p:nvPr>
            <p:ph type="sldNum" sz="quarter" idx="12"/>
          </p:nvPr>
        </p:nvSpPr>
        <p:spPr/>
        <p:txBody>
          <a:bodyPr/>
          <a:lstStyle/>
          <a:p>
            <a:fld id="{C1B11C62-9F84-41B2-BBA5-B65CFC83992F}" type="slidenum">
              <a:rPr lang="en-US" altLang="en-US" smtClean="0"/>
              <a:pPr/>
              <a:t>44</a:t>
            </a:fld>
            <a:endParaRPr lang="en-US" altLang="en-US"/>
          </a:p>
        </p:txBody>
      </p:sp>
    </p:spTree>
    <p:extLst>
      <p:ext uri="{BB962C8B-B14F-4D97-AF65-F5344CB8AC3E}">
        <p14:creationId xmlns:p14="http://schemas.microsoft.com/office/powerpoint/2010/main" val="26316678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41C60-A361-4764-BD0B-828D7FACCDC2}"/>
              </a:ext>
            </a:extLst>
          </p:cNvPr>
          <p:cNvSpPr>
            <a:spLocks noGrp="1"/>
          </p:cNvSpPr>
          <p:nvPr>
            <p:ph type="title"/>
          </p:nvPr>
        </p:nvSpPr>
        <p:spPr/>
        <p:txBody>
          <a:bodyPr/>
          <a:lstStyle/>
          <a:p>
            <a:r>
              <a:rPr lang="en-US" dirty="0"/>
              <a:t>The Long-Term Impact of the Church Committee</a:t>
            </a:r>
          </a:p>
        </p:txBody>
      </p:sp>
      <p:sp>
        <p:nvSpPr>
          <p:cNvPr id="3" name="Content Placeholder 2">
            <a:extLst>
              <a:ext uri="{FF2B5EF4-FFF2-40B4-BE49-F238E27FC236}">
                <a16:creationId xmlns:a16="http://schemas.microsoft.com/office/drawing/2014/main" id="{00C772E8-740A-42F0-B701-ECA4399022B5}"/>
              </a:ext>
            </a:extLst>
          </p:cNvPr>
          <p:cNvSpPr>
            <a:spLocks noGrp="1"/>
          </p:cNvSpPr>
          <p:nvPr>
            <p:ph idx="1"/>
          </p:nvPr>
        </p:nvSpPr>
        <p:spPr>
          <a:xfrm>
            <a:off x="482885" y="1825625"/>
            <a:ext cx="10870915" cy="4770384"/>
          </a:xfrm>
        </p:spPr>
        <p:txBody>
          <a:bodyPr>
            <a:normAutofit fontScale="92500" lnSpcReduction="10000"/>
          </a:bodyPr>
          <a:lstStyle/>
          <a:p>
            <a:r>
              <a:rPr lang="en-US" dirty="0"/>
              <a:t>FISA was the only proposed major statutory reform that passed.</a:t>
            </a:r>
          </a:p>
          <a:p>
            <a:r>
              <a:rPr lang="en-US" dirty="0"/>
              <a:t>The death of Hoover was probably more important to the reform of the FBI.</a:t>
            </a:r>
          </a:p>
          <a:p>
            <a:r>
              <a:rPr lang="en-US" dirty="0"/>
              <a:t>While the Internet revolutionized private communication, government communications were mostly electronic by the 1970s, increasing the power of the NSA.</a:t>
            </a:r>
          </a:p>
          <a:p>
            <a:r>
              <a:rPr lang="en-US" dirty="0"/>
              <a:t>Politics favored electronic data surveillance over shoe-leather intelligence.</a:t>
            </a:r>
          </a:p>
          <a:p>
            <a:pPr lvl="1"/>
            <a:r>
              <a:rPr lang="en-US" dirty="0"/>
              <a:t>More money to be made by defense contractors.</a:t>
            </a:r>
          </a:p>
          <a:p>
            <a:pPr lvl="1"/>
            <a:r>
              <a:rPr lang="en-US" dirty="0"/>
              <a:t>Easier to administer</a:t>
            </a:r>
          </a:p>
          <a:p>
            <a:pPr lvl="1"/>
            <a:r>
              <a:rPr lang="en-US" dirty="0"/>
              <a:t>Fewer moral dilemmas. </a:t>
            </a:r>
          </a:p>
          <a:p>
            <a:r>
              <a:rPr lang="en-US" dirty="0"/>
              <a:t>These shifts buried the concerns raised by the Church Committee.</a:t>
            </a:r>
          </a:p>
          <a:p>
            <a:r>
              <a:rPr lang="en-US" dirty="0"/>
              <a:t>The shift to SIGNIT left the US vulnerable to NGO attacks by tribal actors who did not depend on electronic communications.</a:t>
            </a:r>
          </a:p>
        </p:txBody>
      </p:sp>
      <p:sp>
        <p:nvSpPr>
          <p:cNvPr id="4" name="Slide Number Placeholder 3">
            <a:extLst>
              <a:ext uri="{FF2B5EF4-FFF2-40B4-BE49-F238E27FC236}">
                <a16:creationId xmlns:a16="http://schemas.microsoft.com/office/drawing/2014/main" id="{4F9E849D-76E8-4451-B3F1-C40EDB64BBE7}"/>
              </a:ext>
            </a:extLst>
          </p:cNvPr>
          <p:cNvSpPr>
            <a:spLocks noGrp="1"/>
          </p:cNvSpPr>
          <p:nvPr>
            <p:ph type="sldNum" sz="quarter" idx="12"/>
          </p:nvPr>
        </p:nvSpPr>
        <p:spPr/>
        <p:txBody>
          <a:bodyPr/>
          <a:lstStyle/>
          <a:p>
            <a:fld id="{C1B11C62-9F84-41B2-BBA5-B65CFC83992F}" type="slidenum">
              <a:rPr lang="en-US" altLang="en-US" smtClean="0"/>
              <a:pPr/>
              <a:t>45</a:t>
            </a:fld>
            <a:endParaRPr lang="en-US" altLang="en-US"/>
          </a:p>
        </p:txBody>
      </p:sp>
    </p:spTree>
    <p:extLst>
      <p:ext uri="{BB962C8B-B14F-4D97-AF65-F5344CB8AC3E}">
        <p14:creationId xmlns:p14="http://schemas.microsoft.com/office/powerpoint/2010/main" val="42469751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D8AD9-09C2-409C-A763-237D4FF9D518}"/>
              </a:ext>
            </a:extLst>
          </p:cNvPr>
          <p:cNvSpPr>
            <a:spLocks noGrp="1"/>
          </p:cNvSpPr>
          <p:nvPr>
            <p:ph type="title"/>
          </p:nvPr>
        </p:nvSpPr>
        <p:spPr/>
        <p:txBody>
          <a:bodyPr/>
          <a:lstStyle/>
          <a:p>
            <a:r>
              <a:rPr lang="en-US" i="1" dirty="0"/>
              <a:t>Hobson v. Wilson</a:t>
            </a:r>
            <a:r>
              <a:rPr lang="en-US" dirty="0"/>
              <a:t>, 737 F.2d 1, 10 (D.C. Cir. 1984)</a:t>
            </a:r>
          </a:p>
        </p:txBody>
      </p:sp>
      <p:sp>
        <p:nvSpPr>
          <p:cNvPr id="3" name="Content Placeholder 2">
            <a:extLst>
              <a:ext uri="{FF2B5EF4-FFF2-40B4-BE49-F238E27FC236}">
                <a16:creationId xmlns:a16="http://schemas.microsoft.com/office/drawing/2014/main" id="{6FB9F0B3-FF72-418C-B448-63E3498451A2}"/>
              </a:ext>
            </a:extLst>
          </p:cNvPr>
          <p:cNvSpPr>
            <a:spLocks noGrp="1"/>
          </p:cNvSpPr>
          <p:nvPr>
            <p:ph idx="1"/>
          </p:nvPr>
        </p:nvSpPr>
        <p:spPr/>
        <p:txBody>
          <a:bodyPr>
            <a:normAutofit/>
          </a:bodyPr>
          <a:lstStyle/>
          <a:p>
            <a:pPr lvl="0"/>
            <a:r>
              <a:rPr lang="en-US" dirty="0"/>
              <a:t>Plaintiffs in DC sued over Operation Chaos</a:t>
            </a:r>
          </a:p>
          <a:p>
            <a:pPr lvl="0"/>
            <a:r>
              <a:rPr lang="en-US" dirty="0"/>
              <a:t>The plaintiffs prevailed against the FBI. </a:t>
            </a:r>
          </a:p>
          <a:p>
            <a:pPr lvl="0"/>
            <a:r>
              <a:rPr lang="en-US" dirty="0"/>
              <a:t>The Court of Appeals stated, ‘‘Government action taken with the intent to disrupt or destroy lawful organizations, or to deter membership in those groups, is absolutely unconstitutional.’’</a:t>
            </a:r>
          </a:p>
          <a:p>
            <a:pPr lvl="0"/>
            <a:r>
              <a:rPr lang="en-US" dirty="0"/>
              <a:t>Why was the result different from </a:t>
            </a:r>
            <a:r>
              <a:rPr lang="en-US" dirty="0" err="1"/>
              <a:t>Halkin</a:t>
            </a:r>
            <a:r>
              <a:rPr lang="en-US" dirty="0"/>
              <a:t> v. Helms?</a:t>
            </a:r>
          </a:p>
          <a:p>
            <a:pPr lvl="1"/>
            <a:r>
              <a:rPr lang="en-US" dirty="0"/>
              <a:t>They could get the documents necessary for prosecuting the claims because there was no justification for classification.</a:t>
            </a:r>
          </a:p>
        </p:txBody>
      </p:sp>
      <p:sp>
        <p:nvSpPr>
          <p:cNvPr id="4" name="Slide Number Placeholder 3">
            <a:extLst>
              <a:ext uri="{FF2B5EF4-FFF2-40B4-BE49-F238E27FC236}">
                <a16:creationId xmlns:a16="http://schemas.microsoft.com/office/drawing/2014/main" id="{B5AFBD2B-D24C-4D4A-A115-DFE5AD0A2905}"/>
              </a:ext>
            </a:extLst>
          </p:cNvPr>
          <p:cNvSpPr>
            <a:spLocks noGrp="1"/>
          </p:cNvSpPr>
          <p:nvPr>
            <p:ph type="sldNum" sz="quarter" idx="12"/>
          </p:nvPr>
        </p:nvSpPr>
        <p:spPr/>
        <p:txBody>
          <a:bodyPr/>
          <a:lstStyle/>
          <a:p>
            <a:fld id="{C1B11C62-9F84-41B2-BBA5-B65CFC83992F}" type="slidenum">
              <a:rPr lang="en-US" altLang="en-US" smtClean="0"/>
              <a:pPr/>
              <a:t>46</a:t>
            </a:fld>
            <a:endParaRPr lang="en-US" altLang="en-US"/>
          </a:p>
        </p:txBody>
      </p:sp>
    </p:spTree>
    <p:extLst>
      <p:ext uri="{BB962C8B-B14F-4D97-AF65-F5344CB8AC3E}">
        <p14:creationId xmlns:p14="http://schemas.microsoft.com/office/powerpoint/2010/main" val="359918061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A9609-44D9-40C9-97D4-E72D1E41AF93}"/>
              </a:ext>
            </a:extLst>
          </p:cNvPr>
          <p:cNvSpPr>
            <a:spLocks noGrp="1"/>
          </p:cNvSpPr>
          <p:nvPr>
            <p:ph type="title"/>
          </p:nvPr>
        </p:nvSpPr>
        <p:spPr/>
        <p:txBody>
          <a:bodyPr/>
          <a:lstStyle/>
          <a:p>
            <a:r>
              <a:rPr lang="en-US" dirty="0"/>
              <a:t>The Post 9/11 Legal Framework for Intelligence Agencies</a:t>
            </a:r>
          </a:p>
        </p:txBody>
      </p:sp>
      <p:sp>
        <p:nvSpPr>
          <p:cNvPr id="5" name="Text Placeholder 4">
            <a:extLst>
              <a:ext uri="{FF2B5EF4-FFF2-40B4-BE49-F238E27FC236}">
                <a16:creationId xmlns:a16="http://schemas.microsoft.com/office/drawing/2014/main" id="{DBB14540-20E4-4F81-9994-BE26B9C88F20}"/>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F4337D31-DD73-48B6-AC2E-B07CADB77F34}"/>
              </a:ext>
            </a:extLst>
          </p:cNvPr>
          <p:cNvSpPr>
            <a:spLocks noGrp="1"/>
          </p:cNvSpPr>
          <p:nvPr>
            <p:ph type="sldNum" sz="quarter" idx="12"/>
          </p:nvPr>
        </p:nvSpPr>
        <p:spPr/>
        <p:txBody>
          <a:bodyPr/>
          <a:lstStyle/>
          <a:p>
            <a:fld id="{C1B11C62-9F84-41B2-BBA5-B65CFC83992F}" type="slidenum">
              <a:rPr lang="en-US" altLang="en-US" smtClean="0"/>
              <a:pPr/>
              <a:t>47</a:t>
            </a:fld>
            <a:endParaRPr lang="en-US" altLang="en-US"/>
          </a:p>
        </p:txBody>
      </p:sp>
    </p:spTree>
    <p:extLst>
      <p:ext uri="{BB962C8B-B14F-4D97-AF65-F5344CB8AC3E}">
        <p14:creationId xmlns:p14="http://schemas.microsoft.com/office/powerpoint/2010/main" val="37002324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A67E4-0F65-4FD4-BA44-803E872F4D28}"/>
              </a:ext>
            </a:extLst>
          </p:cNvPr>
          <p:cNvSpPr>
            <a:spLocks noGrp="1"/>
          </p:cNvSpPr>
          <p:nvPr>
            <p:ph type="title"/>
          </p:nvPr>
        </p:nvSpPr>
        <p:spPr/>
        <p:txBody>
          <a:bodyPr/>
          <a:lstStyle/>
          <a:p>
            <a:r>
              <a:rPr lang="en-US" dirty="0"/>
              <a:t>The Wall between Domestic and Foreign Intelligence</a:t>
            </a:r>
          </a:p>
        </p:txBody>
      </p:sp>
      <p:sp>
        <p:nvSpPr>
          <p:cNvPr id="3" name="Content Placeholder 2">
            <a:extLst>
              <a:ext uri="{FF2B5EF4-FFF2-40B4-BE49-F238E27FC236}">
                <a16:creationId xmlns:a16="http://schemas.microsoft.com/office/drawing/2014/main" id="{0604856C-1368-445F-9FE9-019CD9B69078}"/>
              </a:ext>
            </a:extLst>
          </p:cNvPr>
          <p:cNvSpPr>
            <a:spLocks noGrp="1"/>
          </p:cNvSpPr>
          <p:nvPr>
            <p:ph idx="1"/>
          </p:nvPr>
        </p:nvSpPr>
        <p:spPr/>
        <p:txBody>
          <a:bodyPr/>
          <a:lstStyle/>
          <a:p>
            <a:r>
              <a:rPr lang="en-US" dirty="0"/>
              <a:t>Until 911, both the left and the right demanded that domestic and foreign intelligence be kept separate.</a:t>
            </a:r>
          </a:p>
          <a:p>
            <a:r>
              <a:rPr lang="en-US" dirty="0"/>
              <a:t>The rules were fundamentally different for foreign intelligence, and it was assumed that it would be difficult to protect the rights of US citizens in the US if foreign intelligence services were allowed to operate in the US.</a:t>
            </a:r>
          </a:p>
          <a:p>
            <a:r>
              <a:rPr lang="en-US" dirty="0"/>
              <a:t>There was also a separation between state and local law enforcement and federal law enforcement. </a:t>
            </a:r>
          </a:p>
          <a:p>
            <a:pPr lvl="1"/>
            <a:r>
              <a:rPr lang="en-US" dirty="0"/>
              <a:t>This was again based on keeping role separate to protect individual rights and because each side distrusted the other.</a:t>
            </a:r>
          </a:p>
          <a:p>
            <a:endParaRPr lang="en-US" dirty="0"/>
          </a:p>
        </p:txBody>
      </p:sp>
      <p:sp>
        <p:nvSpPr>
          <p:cNvPr id="4" name="Slide Number Placeholder 3">
            <a:extLst>
              <a:ext uri="{FF2B5EF4-FFF2-40B4-BE49-F238E27FC236}">
                <a16:creationId xmlns:a16="http://schemas.microsoft.com/office/drawing/2014/main" id="{B0A12D6D-3523-47EC-8313-9694FAB8B361}"/>
              </a:ext>
            </a:extLst>
          </p:cNvPr>
          <p:cNvSpPr>
            <a:spLocks noGrp="1"/>
          </p:cNvSpPr>
          <p:nvPr>
            <p:ph type="sldNum" sz="quarter" idx="12"/>
          </p:nvPr>
        </p:nvSpPr>
        <p:spPr/>
        <p:txBody>
          <a:bodyPr/>
          <a:lstStyle/>
          <a:p>
            <a:fld id="{C1B11C62-9F84-41B2-BBA5-B65CFC83992F}" type="slidenum">
              <a:rPr lang="en-US" altLang="en-US" smtClean="0"/>
              <a:pPr/>
              <a:t>48</a:t>
            </a:fld>
            <a:endParaRPr lang="en-US" altLang="en-US"/>
          </a:p>
        </p:txBody>
      </p:sp>
    </p:spTree>
    <p:extLst>
      <p:ext uri="{BB962C8B-B14F-4D97-AF65-F5344CB8AC3E}">
        <p14:creationId xmlns:p14="http://schemas.microsoft.com/office/powerpoint/2010/main" val="428711137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B85EEAD-9B01-4F29-93CF-B40EB77D4EA7}"/>
              </a:ext>
            </a:extLst>
          </p:cNvPr>
          <p:cNvSpPr>
            <a:spLocks noGrp="1"/>
          </p:cNvSpPr>
          <p:nvPr>
            <p:ph type="title"/>
          </p:nvPr>
        </p:nvSpPr>
        <p:spPr/>
        <p:txBody>
          <a:bodyPr/>
          <a:lstStyle/>
          <a:p>
            <a:r>
              <a:rPr lang="en-US" dirty="0"/>
              <a:t>9/11 Commission Recommendations</a:t>
            </a:r>
          </a:p>
        </p:txBody>
      </p:sp>
      <p:sp>
        <p:nvSpPr>
          <p:cNvPr id="6" name="Subtitle 5">
            <a:extLst>
              <a:ext uri="{FF2B5EF4-FFF2-40B4-BE49-F238E27FC236}">
                <a16:creationId xmlns:a16="http://schemas.microsoft.com/office/drawing/2014/main" id="{81632CEC-79A1-4CD8-A81E-F35C76B5097F}"/>
              </a:ext>
            </a:extLst>
          </p:cNvPr>
          <p:cNvSpPr>
            <a:spLocks noGrp="1"/>
          </p:cNvSpPr>
          <p:nvPr>
            <p:ph idx="1"/>
          </p:nvPr>
        </p:nvSpPr>
        <p:spPr>
          <a:xfrm>
            <a:off x="838200" y="1825625"/>
            <a:ext cx="10422276" cy="4667248"/>
          </a:xfrm>
        </p:spPr>
        <p:txBody>
          <a:bodyPr>
            <a:normAutofit/>
          </a:bodyPr>
          <a:lstStyle/>
          <a:p>
            <a:pPr lvl="0"/>
            <a:r>
              <a:rPr lang="en-US" dirty="0"/>
              <a:t>There was a bipartisan push to create a national surveillance state because of the 9/11 fears.</a:t>
            </a:r>
          </a:p>
          <a:p>
            <a:r>
              <a:rPr lang="en-US" dirty="0"/>
              <a:t>Few appreciated how the growing Internet world would empower this this surveillance state.</a:t>
            </a:r>
          </a:p>
        </p:txBody>
      </p:sp>
      <p:sp>
        <p:nvSpPr>
          <p:cNvPr id="4" name="Slide Number Placeholder 3">
            <a:extLst>
              <a:ext uri="{FF2B5EF4-FFF2-40B4-BE49-F238E27FC236}">
                <a16:creationId xmlns:a16="http://schemas.microsoft.com/office/drawing/2014/main" id="{2DC5E88B-805F-454E-8B5D-DF06C7107CF1}"/>
              </a:ext>
            </a:extLst>
          </p:cNvPr>
          <p:cNvSpPr>
            <a:spLocks noGrp="1"/>
          </p:cNvSpPr>
          <p:nvPr>
            <p:ph type="sldNum" sz="quarter" idx="12"/>
          </p:nvPr>
        </p:nvSpPr>
        <p:spPr/>
        <p:txBody>
          <a:bodyPr/>
          <a:lstStyle/>
          <a:p>
            <a:fld id="{1114BBCC-B1AD-4D97-9DD3-C2F44645D0FA}" type="slidenum">
              <a:rPr lang="en-US" altLang="en-US" smtClean="0"/>
              <a:pPr/>
              <a:t>49</a:t>
            </a:fld>
            <a:endParaRPr lang="en-US" altLang="en-US"/>
          </a:p>
        </p:txBody>
      </p:sp>
    </p:spTree>
    <p:extLst>
      <p:ext uri="{BB962C8B-B14F-4D97-AF65-F5344CB8AC3E}">
        <p14:creationId xmlns:p14="http://schemas.microsoft.com/office/powerpoint/2010/main" val="975559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5ABBD02-9867-4D8D-A823-60B3CF93F6F8}"/>
              </a:ext>
            </a:extLst>
          </p:cNvPr>
          <p:cNvSpPr>
            <a:spLocks noGrp="1"/>
          </p:cNvSpPr>
          <p:nvPr>
            <p:ph type="sldNum" sz="quarter" idx="12"/>
          </p:nvPr>
        </p:nvSpPr>
        <p:spPr/>
        <p:txBody>
          <a:bodyPr/>
          <a:lstStyle/>
          <a:p>
            <a:fld id="{96A83335-5D6F-43F3-BBC1-90628B85CC33}" type="slidenum">
              <a:rPr lang="en-US" altLang="en-US" smtClean="0"/>
              <a:pPr/>
              <a:t>5</a:t>
            </a:fld>
            <a:endParaRPr lang="en-US" altLang="en-US"/>
          </a:p>
        </p:txBody>
      </p:sp>
      <p:pic>
        <p:nvPicPr>
          <p:cNvPr id="3" name="Picture 2">
            <a:extLst>
              <a:ext uri="{FF2B5EF4-FFF2-40B4-BE49-F238E27FC236}">
                <a16:creationId xmlns:a16="http://schemas.microsoft.com/office/drawing/2014/main" id="{BA726E1A-4CC9-407C-B4F6-E07927290E75}"/>
              </a:ext>
            </a:extLst>
          </p:cNvPr>
          <p:cNvPicPr>
            <a:picLocks noChangeAspect="1"/>
          </p:cNvPicPr>
          <p:nvPr/>
        </p:nvPicPr>
        <p:blipFill>
          <a:blip r:embed="rId2"/>
          <a:stretch>
            <a:fillRect/>
          </a:stretch>
        </p:blipFill>
        <p:spPr>
          <a:xfrm>
            <a:off x="3962400" y="1371601"/>
            <a:ext cx="3924300" cy="3762375"/>
          </a:xfrm>
          <a:prstGeom prst="rect">
            <a:avLst/>
          </a:prstGeom>
        </p:spPr>
      </p:pic>
      <p:pic>
        <p:nvPicPr>
          <p:cNvPr id="4" name="Picture 3">
            <a:extLst>
              <a:ext uri="{FF2B5EF4-FFF2-40B4-BE49-F238E27FC236}">
                <a16:creationId xmlns:a16="http://schemas.microsoft.com/office/drawing/2014/main" id="{F755D9B4-1C14-4422-990C-03722F5070B6}"/>
              </a:ext>
            </a:extLst>
          </p:cNvPr>
          <p:cNvPicPr>
            <a:picLocks noChangeAspect="1"/>
          </p:cNvPicPr>
          <p:nvPr/>
        </p:nvPicPr>
        <p:blipFill>
          <a:blip r:embed="rId3"/>
          <a:stretch>
            <a:fillRect/>
          </a:stretch>
        </p:blipFill>
        <p:spPr>
          <a:xfrm>
            <a:off x="2077694" y="5410200"/>
            <a:ext cx="8425206" cy="1143000"/>
          </a:xfrm>
          <a:prstGeom prst="rect">
            <a:avLst/>
          </a:prstGeom>
        </p:spPr>
      </p:pic>
      <p:sp>
        <p:nvSpPr>
          <p:cNvPr id="5" name="TextBox 4">
            <a:extLst>
              <a:ext uri="{FF2B5EF4-FFF2-40B4-BE49-F238E27FC236}">
                <a16:creationId xmlns:a16="http://schemas.microsoft.com/office/drawing/2014/main" id="{9FD3357D-31F5-4FA9-BD19-1DE0437C5109}"/>
              </a:ext>
            </a:extLst>
          </p:cNvPr>
          <p:cNvSpPr txBox="1"/>
          <p:nvPr/>
        </p:nvSpPr>
        <p:spPr>
          <a:xfrm>
            <a:off x="2971800" y="228601"/>
            <a:ext cx="6248400" cy="1015663"/>
          </a:xfrm>
          <a:prstGeom prst="rect">
            <a:avLst/>
          </a:prstGeom>
          <a:noFill/>
        </p:spPr>
        <p:txBody>
          <a:bodyPr wrap="square" rtlCol="0">
            <a:spAutoFit/>
          </a:bodyPr>
          <a:lstStyle/>
          <a:p>
            <a:pPr algn="ctr"/>
            <a:r>
              <a:rPr lang="en-US" sz="6000" b="1" dirty="0"/>
              <a:t>The INTS</a:t>
            </a:r>
            <a:endParaRPr lang="en-US" b="1" dirty="0"/>
          </a:p>
        </p:txBody>
      </p:sp>
    </p:spTree>
    <p:extLst>
      <p:ext uri="{BB962C8B-B14F-4D97-AF65-F5344CB8AC3E}">
        <p14:creationId xmlns:p14="http://schemas.microsoft.com/office/powerpoint/2010/main" val="191204790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2F02F-8E42-425E-B9FF-96F8C354A720}"/>
              </a:ext>
            </a:extLst>
          </p:cNvPr>
          <p:cNvSpPr>
            <a:spLocks noGrp="1"/>
          </p:cNvSpPr>
          <p:nvPr>
            <p:ph type="title"/>
          </p:nvPr>
        </p:nvSpPr>
        <p:spPr/>
        <p:txBody>
          <a:bodyPr/>
          <a:lstStyle/>
          <a:p>
            <a:r>
              <a:rPr lang="en-US" dirty="0"/>
              <a:t>The Recommendations</a:t>
            </a:r>
          </a:p>
        </p:txBody>
      </p:sp>
      <p:sp>
        <p:nvSpPr>
          <p:cNvPr id="3" name="Content Placeholder 2">
            <a:extLst>
              <a:ext uri="{FF2B5EF4-FFF2-40B4-BE49-F238E27FC236}">
                <a16:creationId xmlns:a16="http://schemas.microsoft.com/office/drawing/2014/main" id="{D9851BC3-3313-4B85-99FE-D8C66A778BE9}"/>
              </a:ext>
            </a:extLst>
          </p:cNvPr>
          <p:cNvSpPr>
            <a:spLocks noGrp="1"/>
          </p:cNvSpPr>
          <p:nvPr>
            <p:ph idx="1"/>
          </p:nvPr>
        </p:nvSpPr>
        <p:spPr/>
        <p:txBody>
          <a:bodyPr>
            <a:normAutofit fontScale="92500" lnSpcReduction="10000"/>
          </a:bodyPr>
          <a:lstStyle/>
          <a:p>
            <a:pPr lvl="0"/>
            <a:r>
              <a:rPr lang="en-US" dirty="0"/>
              <a:t>unify strategic intelligence and operational planning against Islamist terrorists across the foreign-domestic divide with a National Counterterrorism Center;</a:t>
            </a:r>
          </a:p>
          <a:p>
            <a:pPr lvl="0"/>
            <a:r>
              <a:rPr lang="en-US" dirty="0"/>
              <a:t>unify the intelligence community with a National Intelligence Director;</a:t>
            </a:r>
          </a:p>
          <a:p>
            <a:pPr lvl="1"/>
            <a:r>
              <a:rPr lang="en-US" b="1" dirty="0"/>
              <a:t>The DNI becomes the gatekeeper and organizer of intelligence.</a:t>
            </a:r>
            <a:endParaRPr lang="en-US" dirty="0"/>
          </a:p>
          <a:p>
            <a:pPr lvl="0"/>
            <a:r>
              <a:rPr lang="en-US" dirty="0"/>
              <a:t>unify the many participants in the counterterrorism effort and their knowledge in a network-based information-sharing system that transcends traditional governmental boundaries;</a:t>
            </a:r>
          </a:p>
          <a:p>
            <a:pPr lvl="0"/>
            <a:r>
              <a:rPr lang="en-US" dirty="0"/>
              <a:t>unify and strengthen congressional oversight to improve quality and accountability; and</a:t>
            </a:r>
          </a:p>
          <a:p>
            <a:pPr lvl="0"/>
            <a:r>
              <a:rPr lang="en-US" dirty="0"/>
              <a:t>strengthen the FBI and homeland defenders.</a:t>
            </a:r>
          </a:p>
        </p:txBody>
      </p:sp>
    </p:spTree>
    <p:extLst>
      <p:ext uri="{BB962C8B-B14F-4D97-AF65-F5344CB8AC3E}">
        <p14:creationId xmlns:p14="http://schemas.microsoft.com/office/powerpoint/2010/main" val="18331447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16AE1F3-A804-4B14-ACCE-3299ECF03452}"/>
              </a:ext>
            </a:extLst>
          </p:cNvPr>
          <p:cNvSpPr>
            <a:spLocks noGrp="1"/>
          </p:cNvSpPr>
          <p:nvPr>
            <p:ph type="ctrTitle"/>
          </p:nvPr>
        </p:nvSpPr>
        <p:spPr/>
        <p:txBody>
          <a:bodyPr/>
          <a:lstStyle/>
          <a:p>
            <a:r>
              <a:rPr lang="en-US" sz="3600" b="1" dirty="0">
                <a:latin typeface="+mj-lt"/>
              </a:rPr>
              <a:t>§3024. Responsibilities and authorities of the Director of National Intelligence</a:t>
            </a:r>
            <a:endParaRPr lang="en-US" sz="3600" dirty="0">
              <a:latin typeface="+mj-lt"/>
            </a:endParaRPr>
          </a:p>
        </p:txBody>
      </p:sp>
      <p:sp>
        <p:nvSpPr>
          <p:cNvPr id="2" name="Subtitle 1">
            <a:extLst>
              <a:ext uri="{FF2B5EF4-FFF2-40B4-BE49-F238E27FC236}">
                <a16:creationId xmlns:a16="http://schemas.microsoft.com/office/drawing/2014/main" id="{B6574C31-2D8D-4FA1-AC0A-E687E6C5EE96}"/>
              </a:ext>
            </a:extLst>
          </p:cNvPr>
          <p:cNvSpPr>
            <a:spLocks noGrp="1"/>
          </p:cNvSpPr>
          <p:nvPr>
            <p:ph type="subTitle" idx="1"/>
          </p:nvPr>
        </p:nvSpPr>
        <p:spPr/>
        <p:txBody>
          <a:bodyPr/>
          <a:lstStyle/>
          <a:p>
            <a:endParaRPr lang="en-US"/>
          </a:p>
        </p:txBody>
      </p:sp>
      <p:sp>
        <p:nvSpPr>
          <p:cNvPr id="4" name="Slide Number Placeholder 3">
            <a:extLst>
              <a:ext uri="{FF2B5EF4-FFF2-40B4-BE49-F238E27FC236}">
                <a16:creationId xmlns:a16="http://schemas.microsoft.com/office/drawing/2014/main" id="{F7C255EF-40F8-4F24-8B21-DE83AB36208D}"/>
              </a:ext>
            </a:extLst>
          </p:cNvPr>
          <p:cNvSpPr>
            <a:spLocks noGrp="1"/>
          </p:cNvSpPr>
          <p:nvPr>
            <p:ph type="sldNum" sz="quarter" idx="12"/>
          </p:nvPr>
        </p:nvSpPr>
        <p:spPr/>
        <p:txBody>
          <a:bodyPr/>
          <a:lstStyle/>
          <a:p>
            <a:fld id="{1114BBCC-B1AD-4D97-9DD3-C2F44645D0FA}" type="slidenum">
              <a:rPr lang="en-US" altLang="en-US" smtClean="0"/>
              <a:pPr/>
              <a:t>51</a:t>
            </a:fld>
            <a:endParaRPr lang="en-US" altLang="en-US"/>
          </a:p>
        </p:txBody>
      </p:sp>
    </p:spTree>
    <p:extLst>
      <p:ext uri="{BB962C8B-B14F-4D97-AF65-F5344CB8AC3E}">
        <p14:creationId xmlns:p14="http://schemas.microsoft.com/office/powerpoint/2010/main" val="392418715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CDB26-8DF3-46E3-8DA1-EE9EC677BBC2}"/>
              </a:ext>
            </a:extLst>
          </p:cNvPr>
          <p:cNvSpPr>
            <a:spLocks noGrp="1"/>
          </p:cNvSpPr>
          <p:nvPr>
            <p:ph type="title"/>
          </p:nvPr>
        </p:nvSpPr>
        <p:spPr/>
        <p:txBody>
          <a:bodyPr/>
          <a:lstStyle/>
          <a:p>
            <a:pPr lvl="0"/>
            <a:r>
              <a:rPr lang="en-US" dirty="0"/>
              <a:t>(a) Provision of intelligence</a:t>
            </a:r>
          </a:p>
        </p:txBody>
      </p:sp>
      <p:sp>
        <p:nvSpPr>
          <p:cNvPr id="3" name="Content Placeholder 2">
            <a:extLst>
              <a:ext uri="{FF2B5EF4-FFF2-40B4-BE49-F238E27FC236}">
                <a16:creationId xmlns:a16="http://schemas.microsoft.com/office/drawing/2014/main" id="{BFF29C90-32C4-4B55-B858-CC6C18705116}"/>
              </a:ext>
            </a:extLst>
          </p:cNvPr>
          <p:cNvSpPr>
            <a:spLocks noGrp="1"/>
          </p:cNvSpPr>
          <p:nvPr>
            <p:ph idx="1"/>
          </p:nvPr>
        </p:nvSpPr>
        <p:spPr>
          <a:xfrm>
            <a:off x="523982" y="1690688"/>
            <a:ext cx="10829818" cy="4486275"/>
          </a:xfrm>
        </p:spPr>
        <p:txBody>
          <a:bodyPr>
            <a:normAutofit fontScale="92500" lnSpcReduction="20000"/>
          </a:bodyPr>
          <a:lstStyle/>
          <a:p>
            <a:pPr lvl="0"/>
            <a:r>
              <a:rPr lang="en-US" dirty="0"/>
              <a:t>(1) The Director of National Intelligence shall be responsible for ensuring that national intelligence is provided—</a:t>
            </a:r>
          </a:p>
          <a:p>
            <a:pPr lvl="1"/>
            <a:r>
              <a:rPr lang="en-US" dirty="0"/>
              <a:t>(A) to the President;</a:t>
            </a:r>
          </a:p>
          <a:p>
            <a:pPr lvl="1"/>
            <a:r>
              <a:rPr lang="en-US" dirty="0"/>
              <a:t>(B) to the heads of departments and agencies of the executive branch;</a:t>
            </a:r>
          </a:p>
          <a:p>
            <a:pPr lvl="1"/>
            <a:r>
              <a:rPr lang="en-US" dirty="0"/>
              <a:t>(C) to the Chairman of the Joint Chiefs of Staff and senior military commanders;</a:t>
            </a:r>
          </a:p>
          <a:p>
            <a:pPr lvl="1"/>
            <a:r>
              <a:rPr lang="en-US" dirty="0"/>
              <a:t>(D) to the Senate and House of Representatives and the committees thereof; and</a:t>
            </a:r>
          </a:p>
          <a:p>
            <a:pPr lvl="1"/>
            <a:r>
              <a:rPr lang="en-US" dirty="0"/>
              <a:t>(E) to such other persons as the Director of National Intelligence determines to be appropriate.</a:t>
            </a:r>
          </a:p>
          <a:p>
            <a:pPr lvl="0"/>
            <a:r>
              <a:rPr lang="en-US" dirty="0"/>
              <a:t>(2) Such national intelligence should be timely, objective, independent of political considerations, and based upon all sources available to the intelligence community and other appropriate entities.</a:t>
            </a:r>
          </a:p>
        </p:txBody>
      </p:sp>
      <p:sp>
        <p:nvSpPr>
          <p:cNvPr id="4" name="Slide Number Placeholder 3">
            <a:extLst>
              <a:ext uri="{FF2B5EF4-FFF2-40B4-BE49-F238E27FC236}">
                <a16:creationId xmlns:a16="http://schemas.microsoft.com/office/drawing/2014/main" id="{930D693A-F99C-41AD-A8A7-AE0E57554C37}"/>
              </a:ext>
            </a:extLst>
          </p:cNvPr>
          <p:cNvSpPr>
            <a:spLocks noGrp="1"/>
          </p:cNvSpPr>
          <p:nvPr>
            <p:ph type="sldNum" sz="quarter" idx="12"/>
          </p:nvPr>
        </p:nvSpPr>
        <p:spPr/>
        <p:txBody>
          <a:bodyPr/>
          <a:lstStyle/>
          <a:p>
            <a:fld id="{C1B11C62-9F84-41B2-BBA5-B65CFC83992F}" type="slidenum">
              <a:rPr lang="en-US" altLang="en-US" smtClean="0"/>
              <a:pPr/>
              <a:t>52</a:t>
            </a:fld>
            <a:endParaRPr lang="en-US" altLang="en-US"/>
          </a:p>
        </p:txBody>
      </p:sp>
    </p:spTree>
    <p:extLst>
      <p:ext uri="{BB962C8B-B14F-4D97-AF65-F5344CB8AC3E}">
        <p14:creationId xmlns:p14="http://schemas.microsoft.com/office/powerpoint/2010/main" val="3781256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0D5C6-89AC-4FF8-A3F4-1FF3A1EAD847}"/>
              </a:ext>
            </a:extLst>
          </p:cNvPr>
          <p:cNvSpPr>
            <a:spLocks noGrp="1"/>
          </p:cNvSpPr>
          <p:nvPr>
            <p:ph type="title"/>
          </p:nvPr>
        </p:nvSpPr>
        <p:spPr/>
        <p:txBody>
          <a:bodyPr/>
          <a:lstStyle/>
          <a:p>
            <a:r>
              <a:rPr lang="en-US" dirty="0"/>
              <a:t>(b) Access to intelligence</a:t>
            </a:r>
          </a:p>
        </p:txBody>
      </p:sp>
      <p:sp>
        <p:nvSpPr>
          <p:cNvPr id="3" name="Content Placeholder 2">
            <a:extLst>
              <a:ext uri="{FF2B5EF4-FFF2-40B4-BE49-F238E27FC236}">
                <a16:creationId xmlns:a16="http://schemas.microsoft.com/office/drawing/2014/main" id="{697F0199-1EBA-48E7-AFBE-DCC81B33EC44}"/>
              </a:ext>
            </a:extLst>
          </p:cNvPr>
          <p:cNvSpPr>
            <a:spLocks noGrp="1"/>
          </p:cNvSpPr>
          <p:nvPr>
            <p:ph idx="1"/>
          </p:nvPr>
        </p:nvSpPr>
        <p:spPr/>
        <p:txBody>
          <a:bodyPr/>
          <a:lstStyle/>
          <a:p>
            <a:pPr lvl="0"/>
            <a:r>
              <a:rPr lang="en-US" dirty="0"/>
              <a:t>Unless otherwise directed by the President, the Director of National Intelligence shall have access to all national intelligence and intelligence related to the national security which is collected by any Federal department, agency, or other entity, except as otherwise provided by law or, as appropriate, under guidelines agreed upon by the Attorney General and the Director of National Intelligence.</a:t>
            </a:r>
          </a:p>
        </p:txBody>
      </p:sp>
      <p:sp>
        <p:nvSpPr>
          <p:cNvPr id="4" name="Slide Number Placeholder 3">
            <a:extLst>
              <a:ext uri="{FF2B5EF4-FFF2-40B4-BE49-F238E27FC236}">
                <a16:creationId xmlns:a16="http://schemas.microsoft.com/office/drawing/2014/main" id="{D7C912AB-9AD1-4145-BF26-3E8D844A51E2}"/>
              </a:ext>
            </a:extLst>
          </p:cNvPr>
          <p:cNvSpPr>
            <a:spLocks noGrp="1"/>
          </p:cNvSpPr>
          <p:nvPr>
            <p:ph type="sldNum" sz="quarter" idx="12"/>
          </p:nvPr>
        </p:nvSpPr>
        <p:spPr/>
        <p:txBody>
          <a:bodyPr/>
          <a:lstStyle/>
          <a:p>
            <a:fld id="{C1B11C62-9F84-41B2-BBA5-B65CFC83992F}" type="slidenum">
              <a:rPr lang="en-US" altLang="en-US" smtClean="0"/>
              <a:pPr/>
              <a:t>53</a:t>
            </a:fld>
            <a:endParaRPr lang="en-US" altLang="en-US"/>
          </a:p>
        </p:txBody>
      </p:sp>
    </p:spTree>
    <p:extLst>
      <p:ext uri="{BB962C8B-B14F-4D97-AF65-F5344CB8AC3E}">
        <p14:creationId xmlns:p14="http://schemas.microsoft.com/office/powerpoint/2010/main" val="14743782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9976B-3B7B-4717-A659-1A88CEC6CE4D}"/>
              </a:ext>
            </a:extLst>
          </p:cNvPr>
          <p:cNvSpPr>
            <a:spLocks noGrp="1"/>
          </p:cNvSpPr>
          <p:nvPr>
            <p:ph type="title"/>
          </p:nvPr>
        </p:nvSpPr>
        <p:spPr/>
        <p:txBody>
          <a:bodyPr>
            <a:normAutofit/>
          </a:bodyPr>
          <a:lstStyle/>
          <a:p>
            <a:r>
              <a:rPr lang="en-US" dirty="0"/>
              <a:t>(f) Tasking and other authorities </a:t>
            </a:r>
          </a:p>
        </p:txBody>
      </p:sp>
      <p:sp>
        <p:nvSpPr>
          <p:cNvPr id="3" name="Content Placeholder 2">
            <a:extLst>
              <a:ext uri="{FF2B5EF4-FFF2-40B4-BE49-F238E27FC236}">
                <a16:creationId xmlns:a16="http://schemas.microsoft.com/office/drawing/2014/main" id="{D61C54F3-39F5-4ABC-B4D2-6723EF57D6D2}"/>
              </a:ext>
            </a:extLst>
          </p:cNvPr>
          <p:cNvSpPr>
            <a:spLocks noGrp="1"/>
          </p:cNvSpPr>
          <p:nvPr>
            <p:ph idx="1"/>
          </p:nvPr>
        </p:nvSpPr>
        <p:spPr/>
        <p:txBody>
          <a:bodyPr>
            <a:normAutofit/>
          </a:bodyPr>
          <a:lstStyle/>
          <a:p>
            <a:pPr lvl="0"/>
            <a:r>
              <a:rPr lang="en-US" dirty="0"/>
              <a:t>(1)(A) The Director of National Intelligence shall—</a:t>
            </a:r>
          </a:p>
          <a:p>
            <a:pPr lvl="1"/>
            <a:r>
              <a:rPr lang="en-US" dirty="0"/>
              <a:t>(i) establish objectives, priorities, and guidance for the intelligence community to ensure timely and effective collection, processing, analysis, and dissemination (including access by users to collected data consistent with applicable law and, as appropriate, the guidelines referred to in subsection (b) of this section and analytic products generated by or within the intelligence community) of national intelligence;</a:t>
            </a:r>
          </a:p>
        </p:txBody>
      </p:sp>
      <p:sp>
        <p:nvSpPr>
          <p:cNvPr id="4" name="Slide Number Placeholder 3">
            <a:extLst>
              <a:ext uri="{FF2B5EF4-FFF2-40B4-BE49-F238E27FC236}">
                <a16:creationId xmlns:a16="http://schemas.microsoft.com/office/drawing/2014/main" id="{5EEA65B5-4335-413D-993F-B4A453A27839}"/>
              </a:ext>
            </a:extLst>
          </p:cNvPr>
          <p:cNvSpPr>
            <a:spLocks noGrp="1"/>
          </p:cNvSpPr>
          <p:nvPr>
            <p:ph type="sldNum" sz="quarter" idx="12"/>
          </p:nvPr>
        </p:nvSpPr>
        <p:spPr/>
        <p:txBody>
          <a:bodyPr/>
          <a:lstStyle/>
          <a:p>
            <a:fld id="{C1B11C62-9F84-41B2-BBA5-B65CFC83992F}" type="slidenum">
              <a:rPr lang="en-US" altLang="en-US" smtClean="0"/>
              <a:pPr/>
              <a:t>54</a:t>
            </a:fld>
            <a:endParaRPr lang="en-US" altLang="en-US"/>
          </a:p>
        </p:txBody>
      </p:sp>
    </p:spTree>
    <p:extLst>
      <p:ext uri="{BB962C8B-B14F-4D97-AF65-F5344CB8AC3E}">
        <p14:creationId xmlns:p14="http://schemas.microsoft.com/office/powerpoint/2010/main" val="124555353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1FE00-B969-4374-B1C7-7EBAEC835DA5}"/>
              </a:ext>
            </a:extLst>
          </p:cNvPr>
          <p:cNvSpPr>
            <a:spLocks noGrp="1"/>
          </p:cNvSpPr>
          <p:nvPr>
            <p:ph type="title"/>
          </p:nvPr>
        </p:nvSpPr>
        <p:spPr/>
        <p:txBody>
          <a:bodyPr/>
          <a:lstStyle/>
          <a:p>
            <a:r>
              <a:rPr lang="en-US" dirty="0"/>
              <a:t>(f) Tasking and other authorities shall—</a:t>
            </a:r>
          </a:p>
        </p:txBody>
      </p:sp>
      <p:sp>
        <p:nvSpPr>
          <p:cNvPr id="3" name="Content Placeholder 2">
            <a:extLst>
              <a:ext uri="{FF2B5EF4-FFF2-40B4-BE49-F238E27FC236}">
                <a16:creationId xmlns:a16="http://schemas.microsoft.com/office/drawing/2014/main" id="{9259CB62-3C0C-4969-8EDE-574FFCD1199C}"/>
              </a:ext>
            </a:extLst>
          </p:cNvPr>
          <p:cNvSpPr>
            <a:spLocks noGrp="1"/>
          </p:cNvSpPr>
          <p:nvPr>
            <p:ph idx="1"/>
          </p:nvPr>
        </p:nvSpPr>
        <p:spPr/>
        <p:txBody>
          <a:bodyPr>
            <a:normAutofit fontScale="92500"/>
          </a:bodyPr>
          <a:lstStyle/>
          <a:p>
            <a:pPr lvl="0"/>
            <a:r>
              <a:rPr lang="en-US" dirty="0"/>
              <a:t>(ii) determine requirements and priorities for, and manage and direct the tasking of, collection, analysis, production, and dissemination of national intelligence by elements of the intelligence community, including—</a:t>
            </a:r>
          </a:p>
          <a:p>
            <a:pPr lvl="1"/>
            <a:r>
              <a:rPr lang="en-US" dirty="0"/>
              <a:t>(I) approving requirements (including those requirements responding to needs provided by consumers) for collection and analysis; and</a:t>
            </a:r>
          </a:p>
          <a:p>
            <a:pPr lvl="1"/>
            <a:r>
              <a:rPr lang="en-US" dirty="0"/>
              <a:t>(II) resolving conflicts in collection requirements and in the tasking of national collection assets of the elements of the intelligence community; and</a:t>
            </a:r>
          </a:p>
          <a:p>
            <a:pPr lvl="0"/>
            <a:r>
              <a:rPr lang="en-US" dirty="0"/>
              <a:t>(iii) provide advisory tasking to intelligence elements of those agencies and departments not within the National Intelligence Program.</a:t>
            </a:r>
          </a:p>
        </p:txBody>
      </p:sp>
      <p:sp>
        <p:nvSpPr>
          <p:cNvPr id="4" name="Slide Number Placeholder 3">
            <a:extLst>
              <a:ext uri="{FF2B5EF4-FFF2-40B4-BE49-F238E27FC236}">
                <a16:creationId xmlns:a16="http://schemas.microsoft.com/office/drawing/2014/main" id="{51B22C48-54A7-4F7F-84CE-0DEAD2FBB36B}"/>
              </a:ext>
            </a:extLst>
          </p:cNvPr>
          <p:cNvSpPr>
            <a:spLocks noGrp="1"/>
          </p:cNvSpPr>
          <p:nvPr>
            <p:ph type="sldNum" sz="quarter" idx="12"/>
          </p:nvPr>
        </p:nvSpPr>
        <p:spPr/>
        <p:txBody>
          <a:bodyPr/>
          <a:lstStyle/>
          <a:p>
            <a:fld id="{C1B11C62-9F84-41B2-BBA5-B65CFC83992F}" type="slidenum">
              <a:rPr lang="en-US" altLang="en-US" smtClean="0"/>
              <a:pPr/>
              <a:t>55</a:t>
            </a:fld>
            <a:endParaRPr lang="en-US" altLang="en-US"/>
          </a:p>
        </p:txBody>
      </p:sp>
    </p:spTree>
    <p:extLst>
      <p:ext uri="{BB962C8B-B14F-4D97-AF65-F5344CB8AC3E}">
        <p14:creationId xmlns:p14="http://schemas.microsoft.com/office/powerpoint/2010/main" val="1078027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87A76-97C5-4AFF-9F3C-AE9F99C1D651}"/>
              </a:ext>
            </a:extLst>
          </p:cNvPr>
          <p:cNvSpPr>
            <a:spLocks noGrp="1"/>
          </p:cNvSpPr>
          <p:nvPr>
            <p:ph type="title"/>
          </p:nvPr>
        </p:nvSpPr>
        <p:spPr/>
        <p:txBody>
          <a:bodyPr/>
          <a:lstStyle/>
          <a:p>
            <a:r>
              <a:rPr lang="en-US" dirty="0"/>
              <a:t>Compliance</a:t>
            </a:r>
          </a:p>
        </p:txBody>
      </p:sp>
      <p:sp>
        <p:nvSpPr>
          <p:cNvPr id="3" name="Content Placeholder 2">
            <a:extLst>
              <a:ext uri="{FF2B5EF4-FFF2-40B4-BE49-F238E27FC236}">
                <a16:creationId xmlns:a16="http://schemas.microsoft.com/office/drawing/2014/main" id="{ECB043D9-7CF8-4744-B324-C3869BA95A6F}"/>
              </a:ext>
            </a:extLst>
          </p:cNvPr>
          <p:cNvSpPr>
            <a:spLocks noGrp="1"/>
          </p:cNvSpPr>
          <p:nvPr>
            <p:ph idx="1"/>
          </p:nvPr>
        </p:nvSpPr>
        <p:spPr/>
        <p:txBody>
          <a:bodyPr/>
          <a:lstStyle/>
          <a:p>
            <a:pPr lvl="0"/>
            <a:r>
              <a:rPr lang="en-US" dirty="0"/>
              <a:t>(4) The Director of National Intelligence shall ensure compliance with the Constitution and laws of the United States by the Central Intelligence Agency and shall ensure such compliance by other elements of the intelligence community through the host executive departments that manage the programs and activities that are part of the National Intelligence Program.…</a:t>
            </a:r>
          </a:p>
        </p:txBody>
      </p:sp>
      <p:sp>
        <p:nvSpPr>
          <p:cNvPr id="4" name="Slide Number Placeholder 3">
            <a:extLst>
              <a:ext uri="{FF2B5EF4-FFF2-40B4-BE49-F238E27FC236}">
                <a16:creationId xmlns:a16="http://schemas.microsoft.com/office/drawing/2014/main" id="{2B782145-9AD5-404B-B406-12A21E1CAB4D}"/>
              </a:ext>
            </a:extLst>
          </p:cNvPr>
          <p:cNvSpPr>
            <a:spLocks noGrp="1"/>
          </p:cNvSpPr>
          <p:nvPr>
            <p:ph type="sldNum" sz="quarter" idx="12"/>
          </p:nvPr>
        </p:nvSpPr>
        <p:spPr/>
        <p:txBody>
          <a:bodyPr/>
          <a:lstStyle/>
          <a:p>
            <a:fld id="{C1B11C62-9F84-41B2-BBA5-B65CFC83992F}" type="slidenum">
              <a:rPr lang="en-US" altLang="en-US" smtClean="0"/>
              <a:pPr/>
              <a:t>56</a:t>
            </a:fld>
            <a:endParaRPr lang="en-US" altLang="en-US"/>
          </a:p>
        </p:txBody>
      </p:sp>
    </p:spTree>
    <p:extLst>
      <p:ext uri="{BB962C8B-B14F-4D97-AF65-F5344CB8AC3E}">
        <p14:creationId xmlns:p14="http://schemas.microsoft.com/office/powerpoint/2010/main" val="311234302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E5642-FAEE-4416-9445-479DA80DF47C}"/>
              </a:ext>
            </a:extLst>
          </p:cNvPr>
          <p:cNvSpPr>
            <a:spLocks noGrp="1"/>
          </p:cNvSpPr>
          <p:nvPr>
            <p:ph type="title"/>
          </p:nvPr>
        </p:nvSpPr>
        <p:spPr/>
        <p:txBody>
          <a:bodyPr/>
          <a:lstStyle/>
          <a:p>
            <a:r>
              <a:rPr lang="en-US" dirty="0"/>
              <a:t>Requirements and Priorities</a:t>
            </a:r>
          </a:p>
        </p:txBody>
      </p:sp>
      <p:sp>
        <p:nvSpPr>
          <p:cNvPr id="3" name="Content Placeholder 2">
            <a:extLst>
              <a:ext uri="{FF2B5EF4-FFF2-40B4-BE49-F238E27FC236}">
                <a16:creationId xmlns:a16="http://schemas.microsoft.com/office/drawing/2014/main" id="{071DAF2C-4A00-4951-B4CA-58830A52D578}"/>
              </a:ext>
            </a:extLst>
          </p:cNvPr>
          <p:cNvSpPr>
            <a:spLocks noGrp="1"/>
          </p:cNvSpPr>
          <p:nvPr>
            <p:ph idx="1"/>
          </p:nvPr>
        </p:nvSpPr>
        <p:spPr/>
        <p:txBody>
          <a:bodyPr>
            <a:normAutofit/>
          </a:bodyPr>
          <a:lstStyle/>
          <a:p>
            <a:pPr lvl="0"/>
            <a:r>
              <a:rPr lang="en-US" dirty="0"/>
              <a:t>(6) The Director of National Intelligence shall establish requirements and priorities for foreign intelligence information to be collected under the Foreign Intelligence Surveillance Act of 1978 (50 U.S.C. 1801 et seq.), and provide assistance to the Attorney General to ensure that information derived from electronic surveillance or physical searches under that Act is disseminated so it may be used efficiently and effectively for national intelligence purposes, except that the Director shall have no authority to direct or undertake electronic surveillance or physical search operations pursuant to that Act unless authorized by statute or Executive order.…</a:t>
            </a:r>
          </a:p>
        </p:txBody>
      </p:sp>
      <p:sp>
        <p:nvSpPr>
          <p:cNvPr id="4" name="Slide Number Placeholder 3">
            <a:extLst>
              <a:ext uri="{FF2B5EF4-FFF2-40B4-BE49-F238E27FC236}">
                <a16:creationId xmlns:a16="http://schemas.microsoft.com/office/drawing/2014/main" id="{CED67E0C-E2C2-448E-B050-069C8341441D}"/>
              </a:ext>
            </a:extLst>
          </p:cNvPr>
          <p:cNvSpPr>
            <a:spLocks noGrp="1"/>
          </p:cNvSpPr>
          <p:nvPr>
            <p:ph type="sldNum" sz="quarter" idx="12"/>
          </p:nvPr>
        </p:nvSpPr>
        <p:spPr/>
        <p:txBody>
          <a:bodyPr/>
          <a:lstStyle/>
          <a:p>
            <a:fld id="{C1B11C62-9F84-41B2-BBA5-B65CFC83992F}" type="slidenum">
              <a:rPr lang="en-US" altLang="en-US" smtClean="0"/>
              <a:pPr/>
              <a:t>57</a:t>
            </a:fld>
            <a:endParaRPr lang="en-US" altLang="en-US"/>
          </a:p>
        </p:txBody>
      </p:sp>
    </p:spTree>
    <p:extLst>
      <p:ext uri="{BB962C8B-B14F-4D97-AF65-F5344CB8AC3E}">
        <p14:creationId xmlns:p14="http://schemas.microsoft.com/office/powerpoint/2010/main" val="214943653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A51D1-CBF0-47A8-B691-8029B4CF28CF}"/>
              </a:ext>
            </a:extLst>
          </p:cNvPr>
          <p:cNvSpPr>
            <a:spLocks noGrp="1"/>
          </p:cNvSpPr>
          <p:nvPr>
            <p:ph type="title"/>
          </p:nvPr>
        </p:nvSpPr>
        <p:spPr/>
        <p:txBody>
          <a:bodyPr/>
          <a:lstStyle/>
          <a:p>
            <a:r>
              <a:rPr lang="en-US" dirty="0"/>
              <a:t>Presidential Power to Direct</a:t>
            </a:r>
            <a:r>
              <a:rPr lang="en-US" baseline="0" dirty="0"/>
              <a:t> the </a:t>
            </a:r>
            <a:r>
              <a:rPr lang="en-US" baseline="0" dirty="0" err="1"/>
              <a:t>DNI</a:t>
            </a:r>
            <a:endParaRPr lang="en-US" dirty="0"/>
          </a:p>
        </p:txBody>
      </p:sp>
      <p:sp>
        <p:nvSpPr>
          <p:cNvPr id="3" name="Content Placeholder 2">
            <a:extLst>
              <a:ext uri="{FF2B5EF4-FFF2-40B4-BE49-F238E27FC236}">
                <a16:creationId xmlns:a16="http://schemas.microsoft.com/office/drawing/2014/main" id="{39CDFDB7-C7BD-43C2-8B87-960C4217720B}"/>
              </a:ext>
            </a:extLst>
          </p:cNvPr>
          <p:cNvSpPr>
            <a:spLocks noGrp="1"/>
          </p:cNvSpPr>
          <p:nvPr>
            <p:ph idx="1"/>
          </p:nvPr>
        </p:nvSpPr>
        <p:spPr/>
        <p:txBody>
          <a:bodyPr/>
          <a:lstStyle/>
          <a:p>
            <a:pPr lvl="0"/>
            <a:r>
              <a:rPr lang="en-US" dirty="0"/>
              <a:t>(8) The Director of National Intelligence shall perform such other functions as the President may direct.…</a:t>
            </a:r>
          </a:p>
        </p:txBody>
      </p:sp>
      <p:sp>
        <p:nvSpPr>
          <p:cNvPr id="4" name="Slide Number Placeholder 3">
            <a:extLst>
              <a:ext uri="{FF2B5EF4-FFF2-40B4-BE49-F238E27FC236}">
                <a16:creationId xmlns:a16="http://schemas.microsoft.com/office/drawing/2014/main" id="{EE5CCA1F-1D11-45F7-82F2-25BA8C9D4AE6}"/>
              </a:ext>
            </a:extLst>
          </p:cNvPr>
          <p:cNvSpPr>
            <a:spLocks noGrp="1"/>
          </p:cNvSpPr>
          <p:nvPr>
            <p:ph type="sldNum" sz="quarter" idx="12"/>
          </p:nvPr>
        </p:nvSpPr>
        <p:spPr/>
        <p:txBody>
          <a:bodyPr/>
          <a:lstStyle/>
          <a:p>
            <a:fld id="{C1B11C62-9F84-41B2-BBA5-B65CFC83992F}" type="slidenum">
              <a:rPr lang="en-US" altLang="en-US" smtClean="0"/>
              <a:pPr/>
              <a:t>58</a:t>
            </a:fld>
            <a:endParaRPr lang="en-US" altLang="en-US"/>
          </a:p>
        </p:txBody>
      </p:sp>
    </p:spTree>
    <p:extLst>
      <p:ext uri="{BB962C8B-B14F-4D97-AF65-F5344CB8AC3E}">
        <p14:creationId xmlns:p14="http://schemas.microsoft.com/office/powerpoint/2010/main" val="332263763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03D57-A1F5-44D4-BE44-1A271D433FA5}"/>
              </a:ext>
            </a:extLst>
          </p:cNvPr>
          <p:cNvSpPr>
            <a:spLocks noGrp="1"/>
          </p:cNvSpPr>
          <p:nvPr>
            <p:ph type="title"/>
          </p:nvPr>
        </p:nvSpPr>
        <p:spPr/>
        <p:txBody>
          <a:bodyPr/>
          <a:lstStyle/>
          <a:p>
            <a:r>
              <a:rPr lang="en-US" dirty="0"/>
              <a:t>(h) Analysis. </a:t>
            </a:r>
          </a:p>
        </p:txBody>
      </p:sp>
      <p:sp>
        <p:nvSpPr>
          <p:cNvPr id="3" name="Content Placeholder 2">
            <a:extLst>
              <a:ext uri="{FF2B5EF4-FFF2-40B4-BE49-F238E27FC236}">
                <a16:creationId xmlns:a16="http://schemas.microsoft.com/office/drawing/2014/main" id="{7CACCAD6-3662-40F1-B9CF-4773AF427189}"/>
              </a:ext>
            </a:extLst>
          </p:cNvPr>
          <p:cNvSpPr>
            <a:spLocks noGrp="1"/>
          </p:cNvSpPr>
          <p:nvPr>
            <p:ph idx="1"/>
          </p:nvPr>
        </p:nvSpPr>
        <p:spPr/>
        <p:txBody>
          <a:bodyPr>
            <a:normAutofit lnSpcReduction="10000"/>
          </a:bodyPr>
          <a:lstStyle/>
          <a:p>
            <a:pPr lvl="0"/>
            <a:r>
              <a:rPr lang="en-US" dirty="0"/>
              <a:t>To ensure the most accurate analysis of intelligence is derived from all sources to support national security needs, the Director of National Intelligence shall—</a:t>
            </a:r>
          </a:p>
          <a:p>
            <a:pPr lvl="0"/>
            <a:r>
              <a:rPr lang="en-US" dirty="0"/>
              <a:t>(1) implement policies and procedures—</a:t>
            </a:r>
          </a:p>
          <a:p>
            <a:pPr lvl="1"/>
            <a:r>
              <a:rPr lang="en-US" dirty="0"/>
              <a:t>(A) to encourage sound analytic methods and tradecraft throughout the elements of the intelligence community;</a:t>
            </a:r>
          </a:p>
          <a:p>
            <a:pPr lvl="1"/>
            <a:r>
              <a:rPr lang="en-US" dirty="0"/>
              <a:t>(B) to ensure that analysis is based upon all sources available; and</a:t>
            </a:r>
          </a:p>
          <a:p>
            <a:pPr lvl="1"/>
            <a:r>
              <a:rPr lang="en-US" dirty="0"/>
              <a:t>(C) to ensure that the elements of the intelligence community regularly conduct competitive analysis of analytic products, whether such products are produced by or disseminated to such elements;…</a:t>
            </a:r>
          </a:p>
        </p:txBody>
      </p:sp>
      <p:sp>
        <p:nvSpPr>
          <p:cNvPr id="4" name="Slide Number Placeholder 3">
            <a:extLst>
              <a:ext uri="{FF2B5EF4-FFF2-40B4-BE49-F238E27FC236}">
                <a16:creationId xmlns:a16="http://schemas.microsoft.com/office/drawing/2014/main" id="{D7D48EDA-C2A9-46BE-AD99-FA74F18D8BBB}"/>
              </a:ext>
            </a:extLst>
          </p:cNvPr>
          <p:cNvSpPr>
            <a:spLocks noGrp="1"/>
          </p:cNvSpPr>
          <p:nvPr>
            <p:ph type="sldNum" sz="quarter" idx="12"/>
          </p:nvPr>
        </p:nvSpPr>
        <p:spPr/>
        <p:txBody>
          <a:bodyPr/>
          <a:lstStyle/>
          <a:p>
            <a:fld id="{C1B11C62-9F84-41B2-BBA5-B65CFC83992F}" type="slidenum">
              <a:rPr lang="en-US" altLang="en-US" smtClean="0"/>
              <a:pPr/>
              <a:t>59</a:t>
            </a:fld>
            <a:endParaRPr lang="en-US" altLang="en-US"/>
          </a:p>
        </p:txBody>
      </p:sp>
    </p:spTree>
    <p:extLst>
      <p:ext uri="{BB962C8B-B14F-4D97-AF65-F5344CB8AC3E}">
        <p14:creationId xmlns:p14="http://schemas.microsoft.com/office/powerpoint/2010/main" val="1014370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8FDAFCC-5244-4E2C-AECA-769D4A0793BF}"/>
              </a:ext>
            </a:extLst>
          </p:cNvPr>
          <p:cNvSpPr>
            <a:spLocks noGrp="1"/>
          </p:cNvSpPr>
          <p:nvPr>
            <p:ph type="title"/>
          </p:nvPr>
        </p:nvSpPr>
        <p:spPr/>
        <p:txBody>
          <a:bodyPr/>
          <a:lstStyle/>
          <a:p>
            <a:r>
              <a:rPr lang="en-US" dirty="0"/>
              <a:t>Data Collection before the Packet-Switched World</a:t>
            </a:r>
          </a:p>
        </p:txBody>
      </p:sp>
      <p:sp>
        <p:nvSpPr>
          <p:cNvPr id="4" name="Content Placeholder 3">
            <a:extLst>
              <a:ext uri="{FF2B5EF4-FFF2-40B4-BE49-F238E27FC236}">
                <a16:creationId xmlns:a16="http://schemas.microsoft.com/office/drawing/2014/main" id="{CBEC132A-AB1F-479E-AF21-0DB6F7CCEC3D}"/>
              </a:ext>
            </a:extLst>
          </p:cNvPr>
          <p:cNvSpPr>
            <a:spLocks noGrp="1"/>
          </p:cNvSpPr>
          <p:nvPr>
            <p:ph idx="1"/>
          </p:nvPr>
        </p:nvSpPr>
        <p:spPr/>
        <p:txBody>
          <a:bodyPr>
            <a:normAutofit/>
          </a:bodyPr>
          <a:lstStyle/>
          <a:p>
            <a:r>
              <a:rPr lang="en-US" dirty="0"/>
              <a:t>These INTS pre-date the modern computer world. </a:t>
            </a:r>
          </a:p>
          <a:p>
            <a:pPr lvl="1"/>
            <a:r>
              <a:rPr lang="en-US" dirty="0"/>
              <a:t>Geospatial data originally meant surveyors</a:t>
            </a:r>
          </a:p>
          <a:p>
            <a:pPr lvl="1"/>
            <a:r>
              <a:rPr lang="en-US" dirty="0"/>
              <a:t>Open source - reading newspapers, etc.</a:t>
            </a:r>
          </a:p>
          <a:p>
            <a:pPr lvl="1"/>
            <a:r>
              <a:rPr lang="en-US" dirty="0"/>
              <a:t>SIGINT – flag codes on ships</a:t>
            </a:r>
          </a:p>
          <a:p>
            <a:r>
              <a:rPr lang="en-US" dirty="0"/>
              <a:t>Data collection was almost always targeted. </a:t>
            </a:r>
          </a:p>
          <a:p>
            <a:pPr lvl="1"/>
            <a:r>
              <a:rPr lang="en-US" dirty="0"/>
              <a:t>Most was collected by people</a:t>
            </a:r>
          </a:p>
          <a:p>
            <a:pPr lvl="1"/>
            <a:r>
              <a:rPr lang="en-US" dirty="0"/>
              <a:t>Storage meant filing cabinets</a:t>
            </a:r>
          </a:p>
          <a:p>
            <a:r>
              <a:rPr lang="en-US" dirty="0"/>
              <a:t>It was difficult to repurpose data because it was contained in paper documents.</a:t>
            </a:r>
          </a:p>
        </p:txBody>
      </p:sp>
      <p:sp>
        <p:nvSpPr>
          <p:cNvPr id="2" name="Slide Number Placeholder 1">
            <a:extLst>
              <a:ext uri="{FF2B5EF4-FFF2-40B4-BE49-F238E27FC236}">
                <a16:creationId xmlns:a16="http://schemas.microsoft.com/office/drawing/2014/main" id="{BAA71CB1-C1C3-48AB-B11D-0A2242147F7B}"/>
              </a:ext>
            </a:extLst>
          </p:cNvPr>
          <p:cNvSpPr>
            <a:spLocks noGrp="1"/>
          </p:cNvSpPr>
          <p:nvPr>
            <p:ph type="sldNum" sz="quarter" idx="12"/>
          </p:nvPr>
        </p:nvSpPr>
        <p:spPr/>
        <p:txBody>
          <a:bodyPr/>
          <a:lstStyle/>
          <a:p>
            <a:fld id="{96A83335-5D6F-43F3-BBC1-90628B85CC33}" type="slidenum">
              <a:rPr lang="en-US" altLang="en-US" smtClean="0"/>
              <a:pPr/>
              <a:t>6</a:t>
            </a:fld>
            <a:endParaRPr lang="en-US" altLang="en-US"/>
          </a:p>
        </p:txBody>
      </p:sp>
    </p:spTree>
    <p:extLst>
      <p:ext uri="{BB962C8B-B14F-4D97-AF65-F5344CB8AC3E}">
        <p14:creationId xmlns:p14="http://schemas.microsoft.com/office/powerpoint/2010/main" val="329116394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E7928-6873-4D85-B889-E6DAA3E7E028}"/>
              </a:ext>
            </a:extLst>
          </p:cNvPr>
          <p:cNvSpPr>
            <a:spLocks noGrp="1"/>
          </p:cNvSpPr>
          <p:nvPr>
            <p:ph type="title"/>
          </p:nvPr>
        </p:nvSpPr>
        <p:spPr/>
        <p:txBody>
          <a:bodyPr/>
          <a:lstStyle/>
          <a:p>
            <a:pPr lvl="0"/>
            <a:r>
              <a:rPr lang="en-US" dirty="0"/>
              <a:t>(i) Protection of intelligence sources and methods</a:t>
            </a:r>
          </a:p>
        </p:txBody>
      </p:sp>
      <p:sp>
        <p:nvSpPr>
          <p:cNvPr id="3" name="Content Placeholder 2">
            <a:extLst>
              <a:ext uri="{FF2B5EF4-FFF2-40B4-BE49-F238E27FC236}">
                <a16:creationId xmlns:a16="http://schemas.microsoft.com/office/drawing/2014/main" id="{B8930213-0FC3-4F29-A390-7E879EBB4C75}"/>
              </a:ext>
            </a:extLst>
          </p:cNvPr>
          <p:cNvSpPr>
            <a:spLocks noGrp="1"/>
          </p:cNvSpPr>
          <p:nvPr>
            <p:ph idx="1"/>
          </p:nvPr>
        </p:nvSpPr>
        <p:spPr/>
        <p:txBody>
          <a:bodyPr/>
          <a:lstStyle/>
          <a:p>
            <a:pPr lvl="0"/>
            <a:r>
              <a:rPr lang="en-US" dirty="0"/>
              <a:t>(1) The Director of National Intelligence shall protect intelligence sources and methods from unauthorized disclosure.…</a:t>
            </a:r>
          </a:p>
        </p:txBody>
      </p:sp>
      <p:sp>
        <p:nvSpPr>
          <p:cNvPr id="4" name="Slide Number Placeholder 3">
            <a:extLst>
              <a:ext uri="{FF2B5EF4-FFF2-40B4-BE49-F238E27FC236}">
                <a16:creationId xmlns:a16="http://schemas.microsoft.com/office/drawing/2014/main" id="{0E7E1D0E-A61A-48BD-AAC4-8A168E596AF5}"/>
              </a:ext>
            </a:extLst>
          </p:cNvPr>
          <p:cNvSpPr>
            <a:spLocks noGrp="1"/>
          </p:cNvSpPr>
          <p:nvPr>
            <p:ph type="sldNum" sz="quarter" idx="12"/>
          </p:nvPr>
        </p:nvSpPr>
        <p:spPr/>
        <p:txBody>
          <a:bodyPr/>
          <a:lstStyle/>
          <a:p>
            <a:fld id="{C1B11C62-9F84-41B2-BBA5-B65CFC83992F}" type="slidenum">
              <a:rPr lang="en-US" altLang="en-US" smtClean="0"/>
              <a:pPr/>
              <a:t>60</a:t>
            </a:fld>
            <a:endParaRPr lang="en-US" altLang="en-US"/>
          </a:p>
        </p:txBody>
      </p:sp>
    </p:spTree>
    <p:extLst>
      <p:ext uri="{BB962C8B-B14F-4D97-AF65-F5344CB8AC3E}">
        <p14:creationId xmlns:p14="http://schemas.microsoft.com/office/powerpoint/2010/main" val="12839947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E867D-F00E-4358-AB0E-3D1706007D08}"/>
              </a:ext>
            </a:extLst>
          </p:cNvPr>
          <p:cNvSpPr>
            <a:spLocks noGrp="1"/>
          </p:cNvSpPr>
          <p:nvPr>
            <p:ph type="ctrTitle"/>
          </p:nvPr>
        </p:nvSpPr>
        <p:spPr/>
        <p:txBody>
          <a:bodyPr>
            <a:normAutofit fontScale="90000"/>
          </a:bodyPr>
          <a:lstStyle/>
          <a:p>
            <a:r>
              <a:rPr lang="en-US" dirty="0"/>
              <a:t>50 U.S.C. §3036. Director of the Central Intelligence Agency</a:t>
            </a:r>
          </a:p>
        </p:txBody>
      </p:sp>
      <p:sp>
        <p:nvSpPr>
          <p:cNvPr id="3" name="Subtitle 2">
            <a:extLst>
              <a:ext uri="{FF2B5EF4-FFF2-40B4-BE49-F238E27FC236}">
                <a16:creationId xmlns:a16="http://schemas.microsoft.com/office/drawing/2014/main" id="{CDAF4658-151F-41CB-9B3C-6D84BA36073E}"/>
              </a:ext>
            </a:extLst>
          </p:cNvPr>
          <p:cNvSpPr>
            <a:spLocks noGrp="1"/>
          </p:cNvSpPr>
          <p:nvPr>
            <p:ph type="subTitle" idx="1"/>
          </p:nvPr>
        </p:nvSpPr>
        <p:spPr/>
        <p:txBody>
          <a:bodyPr/>
          <a:lstStyle/>
          <a:p>
            <a:endParaRPr lang="en-US"/>
          </a:p>
        </p:txBody>
      </p:sp>
      <p:sp>
        <p:nvSpPr>
          <p:cNvPr id="4" name="Slide Number Placeholder 3">
            <a:extLst>
              <a:ext uri="{FF2B5EF4-FFF2-40B4-BE49-F238E27FC236}">
                <a16:creationId xmlns:a16="http://schemas.microsoft.com/office/drawing/2014/main" id="{A71C5E57-C3DB-46B3-BF38-AFC95589C8CB}"/>
              </a:ext>
            </a:extLst>
          </p:cNvPr>
          <p:cNvSpPr>
            <a:spLocks noGrp="1"/>
          </p:cNvSpPr>
          <p:nvPr>
            <p:ph type="sldNum" sz="quarter" idx="12"/>
          </p:nvPr>
        </p:nvSpPr>
        <p:spPr/>
        <p:txBody>
          <a:bodyPr/>
          <a:lstStyle/>
          <a:p>
            <a:fld id="{C1B11C62-9F84-41B2-BBA5-B65CFC83992F}" type="slidenum">
              <a:rPr lang="en-US" altLang="en-US" smtClean="0"/>
              <a:pPr/>
              <a:t>61</a:t>
            </a:fld>
            <a:endParaRPr lang="en-US" altLang="en-US"/>
          </a:p>
        </p:txBody>
      </p:sp>
    </p:spTree>
    <p:extLst>
      <p:ext uri="{BB962C8B-B14F-4D97-AF65-F5344CB8AC3E}">
        <p14:creationId xmlns:p14="http://schemas.microsoft.com/office/powerpoint/2010/main" val="240570548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FDE79-93BC-4665-BEF8-AE801D5EC648}"/>
              </a:ext>
            </a:extLst>
          </p:cNvPr>
          <p:cNvSpPr>
            <a:spLocks noGrp="1"/>
          </p:cNvSpPr>
          <p:nvPr>
            <p:ph type="title"/>
          </p:nvPr>
        </p:nvSpPr>
        <p:spPr/>
        <p:txBody>
          <a:bodyPr/>
          <a:lstStyle/>
          <a:p>
            <a:r>
              <a:rPr lang="en-US" dirty="0"/>
              <a:t>50 U.S.C. §3036. Director of the Central Intelligence Agency </a:t>
            </a:r>
          </a:p>
        </p:txBody>
      </p:sp>
      <p:sp>
        <p:nvSpPr>
          <p:cNvPr id="3" name="Content Placeholder 2">
            <a:extLst>
              <a:ext uri="{FF2B5EF4-FFF2-40B4-BE49-F238E27FC236}">
                <a16:creationId xmlns:a16="http://schemas.microsoft.com/office/drawing/2014/main" id="{0E0404F1-AA6F-4670-ACAC-03A528F93DD7}"/>
              </a:ext>
            </a:extLst>
          </p:cNvPr>
          <p:cNvSpPr>
            <a:spLocks noGrp="1"/>
          </p:cNvSpPr>
          <p:nvPr>
            <p:ph idx="1"/>
          </p:nvPr>
        </p:nvSpPr>
        <p:spPr/>
        <p:txBody>
          <a:bodyPr/>
          <a:lstStyle/>
          <a:p>
            <a:pPr lvl="0"/>
            <a:r>
              <a:rPr lang="en-US" dirty="0"/>
              <a:t>(a) Director of Central Intelligence Agency. There is a Director of the Central Intelligence Agency who shall be appointed by the President, by and with the advice and consent of the Senate. </a:t>
            </a:r>
          </a:p>
          <a:p>
            <a:pPr lvl="0"/>
            <a:r>
              <a:rPr lang="en-US" dirty="0"/>
              <a:t>(b) Supervision. The Director of the Central Intelligence Agency shall report to the Director of National Intelligence regarding the activities of the Central Intelligence Agency.</a:t>
            </a:r>
          </a:p>
        </p:txBody>
      </p:sp>
      <p:sp>
        <p:nvSpPr>
          <p:cNvPr id="4" name="Slide Number Placeholder 3">
            <a:extLst>
              <a:ext uri="{FF2B5EF4-FFF2-40B4-BE49-F238E27FC236}">
                <a16:creationId xmlns:a16="http://schemas.microsoft.com/office/drawing/2014/main" id="{98F2F8E1-A9B8-4CB7-AD0A-ABE8CA9CE48C}"/>
              </a:ext>
            </a:extLst>
          </p:cNvPr>
          <p:cNvSpPr>
            <a:spLocks noGrp="1"/>
          </p:cNvSpPr>
          <p:nvPr>
            <p:ph type="sldNum" sz="quarter" idx="12"/>
          </p:nvPr>
        </p:nvSpPr>
        <p:spPr/>
        <p:txBody>
          <a:bodyPr/>
          <a:lstStyle/>
          <a:p>
            <a:fld id="{C1B11C62-9F84-41B2-BBA5-B65CFC83992F}" type="slidenum">
              <a:rPr lang="en-US" altLang="en-US" smtClean="0"/>
              <a:pPr/>
              <a:t>62</a:t>
            </a:fld>
            <a:endParaRPr lang="en-US" altLang="en-US"/>
          </a:p>
        </p:txBody>
      </p:sp>
    </p:spTree>
    <p:extLst>
      <p:ext uri="{BB962C8B-B14F-4D97-AF65-F5344CB8AC3E}">
        <p14:creationId xmlns:p14="http://schemas.microsoft.com/office/powerpoint/2010/main" val="57582386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89BB3-FF9C-433A-9B0E-C533F21C2186}"/>
              </a:ext>
            </a:extLst>
          </p:cNvPr>
          <p:cNvSpPr>
            <a:spLocks noGrp="1"/>
          </p:cNvSpPr>
          <p:nvPr>
            <p:ph type="title"/>
          </p:nvPr>
        </p:nvSpPr>
        <p:spPr/>
        <p:txBody>
          <a:bodyPr/>
          <a:lstStyle/>
          <a:p>
            <a:pPr lvl="0"/>
            <a:r>
              <a:rPr lang="en-US" dirty="0"/>
              <a:t>(c) Duties. The Director of the Central Intelligence Agency shall—</a:t>
            </a:r>
          </a:p>
        </p:txBody>
      </p:sp>
      <p:sp>
        <p:nvSpPr>
          <p:cNvPr id="3" name="Content Placeholder 2">
            <a:extLst>
              <a:ext uri="{FF2B5EF4-FFF2-40B4-BE49-F238E27FC236}">
                <a16:creationId xmlns:a16="http://schemas.microsoft.com/office/drawing/2014/main" id="{65262697-8D5C-4A67-ACD6-2C28B9F5F48D}"/>
              </a:ext>
            </a:extLst>
          </p:cNvPr>
          <p:cNvSpPr>
            <a:spLocks noGrp="1"/>
          </p:cNvSpPr>
          <p:nvPr>
            <p:ph idx="1"/>
          </p:nvPr>
        </p:nvSpPr>
        <p:spPr/>
        <p:txBody>
          <a:bodyPr/>
          <a:lstStyle/>
          <a:p>
            <a:pPr lvl="0"/>
            <a:r>
              <a:rPr lang="en-US" dirty="0"/>
              <a:t>(1) serve as the head of the Central Intelligence Agency; and</a:t>
            </a:r>
          </a:p>
          <a:p>
            <a:pPr lvl="0"/>
            <a:r>
              <a:rPr lang="en-US" dirty="0"/>
              <a:t>(2) carry out the responsibilities specified in subsection (d) of this section.</a:t>
            </a:r>
          </a:p>
          <a:p>
            <a:pPr lvl="0"/>
            <a:endParaRPr lang="en-US" dirty="0"/>
          </a:p>
        </p:txBody>
      </p:sp>
      <p:sp>
        <p:nvSpPr>
          <p:cNvPr id="4" name="Slide Number Placeholder 3">
            <a:extLst>
              <a:ext uri="{FF2B5EF4-FFF2-40B4-BE49-F238E27FC236}">
                <a16:creationId xmlns:a16="http://schemas.microsoft.com/office/drawing/2014/main" id="{00E39D25-66F3-48BB-8DFA-AF349340E22F}"/>
              </a:ext>
            </a:extLst>
          </p:cNvPr>
          <p:cNvSpPr>
            <a:spLocks noGrp="1"/>
          </p:cNvSpPr>
          <p:nvPr>
            <p:ph type="sldNum" sz="quarter" idx="12"/>
          </p:nvPr>
        </p:nvSpPr>
        <p:spPr/>
        <p:txBody>
          <a:bodyPr/>
          <a:lstStyle/>
          <a:p>
            <a:fld id="{C1B11C62-9F84-41B2-BBA5-B65CFC83992F}" type="slidenum">
              <a:rPr lang="en-US" altLang="en-US" smtClean="0"/>
              <a:pPr/>
              <a:t>63</a:t>
            </a:fld>
            <a:endParaRPr lang="en-US" altLang="en-US"/>
          </a:p>
        </p:txBody>
      </p:sp>
    </p:spTree>
    <p:extLst>
      <p:ext uri="{BB962C8B-B14F-4D97-AF65-F5344CB8AC3E}">
        <p14:creationId xmlns:p14="http://schemas.microsoft.com/office/powerpoint/2010/main" val="340343228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C570B-755B-4EFC-ADD3-A3BCC8234F82}"/>
              </a:ext>
            </a:extLst>
          </p:cNvPr>
          <p:cNvSpPr>
            <a:spLocks noGrp="1"/>
          </p:cNvSpPr>
          <p:nvPr>
            <p:ph type="title"/>
          </p:nvPr>
        </p:nvSpPr>
        <p:spPr/>
        <p:txBody>
          <a:bodyPr/>
          <a:lstStyle/>
          <a:p>
            <a:pPr lvl="0"/>
            <a:r>
              <a:rPr lang="en-US" dirty="0"/>
              <a:t>(d) Responsibilities. The Director of the Central Intelligence Agency shall—</a:t>
            </a:r>
          </a:p>
        </p:txBody>
      </p:sp>
      <p:sp>
        <p:nvSpPr>
          <p:cNvPr id="3" name="Content Placeholder 2">
            <a:extLst>
              <a:ext uri="{FF2B5EF4-FFF2-40B4-BE49-F238E27FC236}">
                <a16:creationId xmlns:a16="http://schemas.microsoft.com/office/drawing/2014/main" id="{2E273334-B6A2-40C8-BA42-4594441B2BA5}"/>
              </a:ext>
            </a:extLst>
          </p:cNvPr>
          <p:cNvSpPr>
            <a:spLocks noGrp="1"/>
          </p:cNvSpPr>
          <p:nvPr>
            <p:ph idx="1"/>
          </p:nvPr>
        </p:nvSpPr>
        <p:spPr>
          <a:xfrm>
            <a:off x="838199" y="1825625"/>
            <a:ext cx="10822969" cy="4667248"/>
          </a:xfrm>
        </p:spPr>
        <p:txBody>
          <a:bodyPr>
            <a:normAutofit fontScale="85000" lnSpcReduction="20000"/>
          </a:bodyPr>
          <a:lstStyle/>
          <a:p>
            <a:pPr lvl="0"/>
            <a:r>
              <a:rPr lang="en-US" dirty="0"/>
              <a:t>(1) collect intelligence through human sources and by other appropriate means, except that </a:t>
            </a:r>
            <a:r>
              <a:rPr lang="en-US" dirty="0">
                <a:highlight>
                  <a:srgbClr val="FFFF00"/>
                </a:highlight>
              </a:rPr>
              <a:t>the Director of the Central Intelligence Agency shall have no police, subpoena, or law enforcement powers or internal security functions</a:t>
            </a:r>
            <a:r>
              <a:rPr lang="en-US" dirty="0"/>
              <a:t>;</a:t>
            </a:r>
          </a:p>
          <a:p>
            <a:pPr lvl="0"/>
            <a:r>
              <a:rPr lang="en-US" dirty="0"/>
              <a:t>(2) correlate and evaluate intelligence related to the national security and provide appropriate dissemination of such intelligence;</a:t>
            </a:r>
          </a:p>
          <a:p>
            <a:pPr lvl="0"/>
            <a:r>
              <a:rPr lang="en-US" dirty="0"/>
              <a:t>(3) </a:t>
            </a:r>
            <a:r>
              <a:rPr lang="en-US" dirty="0">
                <a:highlight>
                  <a:srgbClr val="FFFF00"/>
                </a:highlight>
              </a:rPr>
              <a:t>provide overall direction for and coordination of the collection of national intelligence outside the United States </a:t>
            </a:r>
            <a:r>
              <a:rPr lang="en-US" dirty="0"/>
              <a:t>through human sources by elements of the intelligence community authorized to undertake such collection and, in coordination with other departments, agencies, or elements of the United States Government which are authorized to undertake such collection, ensure that the most effective use is made of resources and that appropriate account is taken of the risks to the United States and those involved in such collection; and</a:t>
            </a:r>
          </a:p>
          <a:p>
            <a:pPr lvl="0"/>
            <a:r>
              <a:rPr lang="en-US" dirty="0"/>
              <a:t>(4) perform such other functions and duties related to intelligence affecting the national security as the President or the Director of National Intelligence may direct.…</a:t>
            </a:r>
          </a:p>
          <a:p>
            <a:pPr lvl="1"/>
            <a:r>
              <a:rPr lang="en-US" dirty="0">
                <a:highlight>
                  <a:srgbClr val="FFFF00"/>
                </a:highlight>
              </a:rPr>
              <a:t>Does this override 3?</a:t>
            </a:r>
          </a:p>
        </p:txBody>
      </p:sp>
      <p:sp>
        <p:nvSpPr>
          <p:cNvPr id="4" name="Slide Number Placeholder 3">
            <a:extLst>
              <a:ext uri="{FF2B5EF4-FFF2-40B4-BE49-F238E27FC236}">
                <a16:creationId xmlns:a16="http://schemas.microsoft.com/office/drawing/2014/main" id="{886BBE3C-561C-47A1-AD9B-31E97AE4A1A5}"/>
              </a:ext>
            </a:extLst>
          </p:cNvPr>
          <p:cNvSpPr>
            <a:spLocks noGrp="1"/>
          </p:cNvSpPr>
          <p:nvPr>
            <p:ph type="sldNum" sz="quarter" idx="12"/>
          </p:nvPr>
        </p:nvSpPr>
        <p:spPr/>
        <p:txBody>
          <a:bodyPr/>
          <a:lstStyle/>
          <a:p>
            <a:fld id="{C1B11C62-9F84-41B2-BBA5-B65CFC83992F}" type="slidenum">
              <a:rPr lang="en-US" altLang="en-US" smtClean="0"/>
              <a:pPr/>
              <a:t>64</a:t>
            </a:fld>
            <a:endParaRPr lang="en-US" altLang="en-US"/>
          </a:p>
        </p:txBody>
      </p:sp>
    </p:spTree>
    <p:extLst>
      <p:ext uri="{BB962C8B-B14F-4D97-AF65-F5344CB8AC3E}">
        <p14:creationId xmlns:p14="http://schemas.microsoft.com/office/powerpoint/2010/main" val="63323195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9B5E9-49E9-4C6E-9D45-610E1A5DE4A9}"/>
              </a:ext>
            </a:extLst>
          </p:cNvPr>
          <p:cNvSpPr>
            <a:spLocks noGrp="1"/>
          </p:cNvSpPr>
          <p:nvPr>
            <p:ph type="title"/>
          </p:nvPr>
        </p:nvSpPr>
        <p:spPr/>
        <p:txBody>
          <a:bodyPr/>
          <a:lstStyle/>
          <a:p>
            <a:r>
              <a:rPr lang="en-US" dirty="0"/>
              <a:t>The FBI</a:t>
            </a:r>
          </a:p>
        </p:txBody>
      </p:sp>
      <p:sp>
        <p:nvSpPr>
          <p:cNvPr id="3" name="Content Placeholder 2">
            <a:extLst>
              <a:ext uri="{FF2B5EF4-FFF2-40B4-BE49-F238E27FC236}">
                <a16:creationId xmlns:a16="http://schemas.microsoft.com/office/drawing/2014/main" id="{263C7686-348D-42CD-BF03-07734419AB36}"/>
              </a:ext>
            </a:extLst>
          </p:cNvPr>
          <p:cNvSpPr>
            <a:spLocks noGrp="1"/>
          </p:cNvSpPr>
          <p:nvPr>
            <p:ph idx="1"/>
          </p:nvPr>
        </p:nvSpPr>
        <p:spPr/>
        <p:txBody>
          <a:bodyPr>
            <a:normAutofit/>
          </a:bodyPr>
          <a:lstStyle/>
          <a:p>
            <a:pPr lvl="0"/>
            <a:r>
              <a:rPr lang="en-US" dirty="0"/>
              <a:t>The FBI operates on the basis of the Attorney General’s authority found in 28 U.S.C. §533 (2012) to appoint officials:</a:t>
            </a:r>
          </a:p>
          <a:p>
            <a:pPr lvl="1"/>
            <a:r>
              <a:rPr lang="en-US" dirty="0"/>
              <a:t>(1) to detect and prosecute crimes against the United States;</a:t>
            </a:r>
          </a:p>
          <a:p>
            <a:pPr lvl="1"/>
            <a:r>
              <a:rPr lang="en-US" dirty="0"/>
              <a:t>(2) to assist in the protection of the person of the President; and…</a:t>
            </a:r>
          </a:p>
          <a:p>
            <a:pPr lvl="1"/>
            <a:r>
              <a:rPr lang="en-US" dirty="0"/>
              <a:t>(4) to conduct such other investigations regarding official matters under the control of the Department of Justice and the Department of State as may be directed by the Attorney General.</a:t>
            </a:r>
          </a:p>
        </p:txBody>
      </p:sp>
      <p:sp>
        <p:nvSpPr>
          <p:cNvPr id="4" name="Slide Number Placeholder 3">
            <a:extLst>
              <a:ext uri="{FF2B5EF4-FFF2-40B4-BE49-F238E27FC236}">
                <a16:creationId xmlns:a16="http://schemas.microsoft.com/office/drawing/2014/main" id="{792D4D4D-F29B-420F-B626-CBE2192C3AAC}"/>
              </a:ext>
            </a:extLst>
          </p:cNvPr>
          <p:cNvSpPr>
            <a:spLocks noGrp="1"/>
          </p:cNvSpPr>
          <p:nvPr>
            <p:ph type="sldNum" sz="quarter" idx="12"/>
          </p:nvPr>
        </p:nvSpPr>
        <p:spPr/>
        <p:txBody>
          <a:bodyPr/>
          <a:lstStyle/>
          <a:p>
            <a:fld id="{C1B11C62-9F84-41B2-BBA5-B65CFC83992F}" type="slidenum">
              <a:rPr lang="en-US" altLang="en-US" smtClean="0"/>
              <a:pPr/>
              <a:t>65</a:t>
            </a:fld>
            <a:endParaRPr lang="en-US" altLang="en-US"/>
          </a:p>
        </p:txBody>
      </p:sp>
    </p:spTree>
    <p:extLst>
      <p:ext uri="{BB962C8B-B14F-4D97-AF65-F5344CB8AC3E}">
        <p14:creationId xmlns:p14="http://schemas.microsoft.com/office/powerpoint/2010/main" val="317420777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F8214-AEAD-481C-9E14-A0801D7B1994}"/>
              </a:ext>
            </a:extLst>
          </p:cNvPr>
          <p:cNvSpPr>
            <a:spLocks noGrp="1"/>
          </p:cNvSpPr>
          <p:nvPr>
            <p:ph type="title"/>
          </p:nvPr>
        </p:nvSpPr>
        <p:spPr/>
        <p:txBody>
          <a:bodyPr/>
          <a:lstStyle/>
          <a:p>
            <a:r>
              <a:rPr lang="en-US" dirty="0"/>
              <a:t>The National Security Administration (NSA)</a:t>
            </a:r>
          </a:p>
        </p:txBody>
      </p:sp>
      <p:sp>
        <p:nvSpPr>
          <p:cNvPr id="3" name="Content Placeholder 2">
            <a:extLst>
              <a:ext uri="{FF2B5EF4-FFF2-40B4-BE49-F238E27FC236}">
                <a16:creationId xmlns:a16="http://schemas.microsoft.com/office/drawing/2014/main" id="{2E0FFFD1-7C02-47E4-AFE1-BB1B84604DEC}"/>
              </a:ext>
            </a:extLst>
          </p:cNvPr>
          <p:cNvSpPr>
            <a:spLocks noGrp="1"/>
          </p:cNvSpPr>
          <p:nvPr>
            <p:ph idx="1"/>
          </p:nvPr>
        </p:nvSpPr>
        <p:spPr/>
        <p:txBody>
          <a:bodyPr>
            <a:normAutofit lnSpcReduction="10000"/>
          </a:bodyPr>
          <a:lstStyle/>
          <a:p>
            <a:r>
              <a:rPr lang="en-US" sz="2800" dirty="0"/>
              <a:t>In 1992, the National Security Act of 1947 was amended to state that the Secretary of Defense shall ensure…through the National Security Agency (except as otherwise directed by the President or the National Security Council), the continued operation of an effective unified organization for the conduct of signals intelligence activities and shall ensure that the product is disseminated in a timely manner to authorized recipients</a:t>
            </a:r>
          </a:p>
          <a:p>
            <a:r>
              <a:rPr lang="en-US" sz="2800" dirty="0">
                <a:highlight>
                  <a:srgbClr val="FFFF00"/>
                </a:highlight>
              </a:rPr>
              <a:t>Unlike the other agencies, the NSA only collects and analyses SIGINT.  It has no investigative or enforcement role.</a:t>
            </a:r>
          </a:p>
          <a:p>
            <a:r>
              <a:rPr lang="en-US" sz="2800" dirty="0"/>
              <a:t>It is the largest agency.</a:t>
            </a:r>
          </a:p>
          <a:p>
            <a:r>
              <a:rPr lang="en-US" sz="2800" dirty="0"/>
              <a:t>Its budget and organizational structure are secret.</a:t>
            </a:r>
          </a:p>
        </p:txBody>
      </p:sp>
      <p:sp>
        <p:nvSpPr>
          <p:cNvPr id="4" name="Slide Number Placeholder 3">
            <a:extLst>
              <a:ext uri="{FF2B5EF4-FFF2-40B4-BE49-F238E27FC236}">
                <a16:creationId xmlns:a16="http://schemas.microsoft.com/office/drawing/2014/main" id="{CBB87C9A-6D60-49DB-BA0A-937D3C4EDA1E}"/>
              </a:ext>
            </a:extLst>
          </p:cNvPr>
          <p:cNvSpPr>
            <a:spLocks noGrp="1"/>
          </p:cNvSpPr>
          <p:nvPr>
            <p:ph type="sldNum" sz="quarter" idx="12"/>
          </p:nvPr>
        </p:nvSpPr>
        <p:spPr/>
        <p:txBody>
          <a:bodyPr/>
          <a:lstStyle/>
          <a:p>
            <a:fld id="{C1B11C62-9F84-41B2-BBA5-B65CFC83992F}" type="slidenum">
              <a:rPr lang="en-US" altLang="en-US" smtClean="0"/>
              <a:pPr/>
              <a:t>66</a:t>
            </a:fld>
            <a:endParaRPr lang="en-US" altLang="en-US"/>
          </a:p>
        </p:txBody>
      </p:sp>
    </p:spTree>
    <p:extLst>
      <p:ext uri="{BB962C8B-B14F-4D97-AF65-F5344CB8AC3E}">
        <p14:creationId xmlns:p14="http://schemas.microsoft.com/office/powerpoint/2010/main" val="8906179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28F6C-E875-4527-A78C-5133A3A3560B}"/>
              </a:ext>
            </a:extLst>
          </p:cNvPr>
          <p:cNvSpPr>
            <a:spLocks noGrp="1"/>
          </p:cNvSpPr>
          <p:nvPr>
            <p:ph type="title"/>
          </p:nvPr>
        </p:nvSpPr>
        <p:spPr/>
        <p:txBody>
          <a:bodyPr/>
          <a:lstStyle/>
          <a:p>
            <a:r>
              <a:rPr lang="en-US" dirty="0"/>
              <a:t>The National Security Council</a:t>
            </a:r>
          </a:p>
        </p:txBody>
      </p:sp>
      <p:sp>
        <p:nvSpPr>
          <p:cNvPr id="3" name="Content Placeholder 2">
            <a:extLst>
              <a:ext uri="{FF2B5EF4-FFF2-40B4-BE49-F238E27FC236}">
                <a16:creationId xmlns:a16="http://schemas.microsoft.com/office/drawing/2014/main" id="{9AC8B2AE-3D6D-43E0-AC76-9E5217BCAFCA}"/>
              </a:ext>
            </a:extLst>
          </p:cNvPr>
          <p:cNvSpPr>
            <a:spLocks noGrp="1"/>
          </p:cNvSpPr>
          <p:nvPr>
            <p:ph idx="1"/>
          </p:nvPr>
        </p:nvSpPr>
        <p:spPr>
          <a:xfrm>
            <a:off x="184935" y="1561672"/>
            <a:ext cx="11168865" cy="4615291"/>
          </a:xfrm>
        </p:spPr>
        <p:txBody>
          <a:bodyPr>
            <a:normAutofit fontScale="92500" lnSpcReduction="10000"/>
          </a:bodyPr>
          <a:lstStyle/>
          <a:p>
            <a:r>
              <a:rPr lang="en-US" dirty="0"/>
              <a:t>In addition to performing such other functions as the President may direct, for the purpose of more effectively coordinating the policies and functions of the departments and agencies of the Government relating to the national security, it shall…be the duty of the Council—</a:t>
            </a:r>
          </a:p>
          <a:p>
            <a:pPr lvl="1"/>
            <a:r>
              <a:rPr lang="en-US" dirty="0"/>
              <a:t>(1) to assess and appraise the objectives, commitments, and risks of the United States in relation to our actual and potential military power, in the interest of national security, for the purpose of making recommendations to the President in connection therewith; and</a:t>
            </a:r>
          </a:p>
          <a:p>
            <a:pPr lvl="1"/>
            <a:r>
              <a:rPr lang="en-US" dirty="0"/>
              <a:t>(2) to consider policies on matters of common interest to the departments and agencies of the Government concerned with the national security, and to make recommendations to the President in connection therewith.</a:t>
            </a:r>
          </a:p>
          <a:p>
            <a:pPr lvl="2"/>
            <a:r>
              <a:rPr lang="en-US" dirty="0"/>
              <a:t>[50 U.S.C. §3021(b) (2012).] </a:t>
            </a:r>
          </a:p>
          <a:p>
            <a:r>
              <a:rPr lang="en-US" dirty="0"/>
              <a:t>The President is not required to pay attention to the National Security Council.</a:t>
            </a:r>
          </a:p>
        </p:txBody>
      </p:sp>
      <p:sp>
        <p:nvSpPr>
          <p:cNvPr id="4" name="Slide Number Placeholder 3">
            <a:extLst>
              <a:ext uri="{FF2B5EF4-FFF2-40B4-BE49-F238E27FC236}">
                <a16:creationId xmlns:a16="http://schemas.microsoft.com/office/drawing/2014/main" id="{DC9FCF6F-4EB8-4D23-BE79-7D6B8E05483F}"/>
              </a:ext>
            </a:extLst>
          </p:cNvPr>
          <p:cNvSpPr>
            <a:spLocks noGrp="1"/>
          </p:cNvSpPr>
          <p:nvPr>
            <p:ph type="sldNum" sz="quarter" idx="12"/>
          </p:nvPr>
        </p:nvSpPr>
        <p:spPr/>
        <p:txBody>
          <a:bodyPr/>
          <a:lstStyle/>
          <a:p>
            <a:fld id="{C1B11C62-9F84-41B2-BBA5-B65CFC83992F}" type="slidenum">
              <a:rPr lang="en-US" altLang="en-US" smtClean="0"/>
              <a:pPr/>
              <a:t>67</a:t>
            </a:fld>
            <a:endParaRPr lang="en-US" altLang="en-US"/>
          </a:p>
        </p:txBody>
      </p:sp>
    </p:spTree>
    <p:extLst>
      <p:ext uri="{BB962C8B-B14F-4D97-AF65-F5344CB8AC3E}">
        <p14:creationId xmlns:p14="http://schemas.microsoft.com/office/powerpoint/2010/main" val="326535626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86BD9-D084-44F1-B3E5-83888714F24D}"/>
              </a:ext>
            </a:extLst>
          </p:cNvPr>
          <p:cNvSpPr>
            <a:spLocks noGrp="1"/>
          </p:cNvSpPr>
          <p:nvPr>
            <p:ph type="ctrTitle"/>
          </p:nvPr>
        </p:nvSpPr>
        <p:spPr/>
        <p:txBody>
          <a:bodyPr/>
          <a:lstStyle/>
          <a:p>
            <a:pPr algn="l" defTabSz="914400" fontAlgn="base">
              <a:lnSpc>
                <a:spcPct val="100000"/>
              </a:lnSpc>
              <a:spcAft>
                <a:spcPct val="0"/>
              </a:spcAft>
              <a:defRPr/>
            </a:pPr>
            <a:r>
              <a:rPr lang="en-US" sz="3600" b="1" dirty="0">
                <a:latin typeface="+mj-lt"/>
              </a:rPr>
              <a:t>Organizational Chart for US Intelligence Operations</a:t>
            </a:r>
            <a:endParaRPr lang="en-US" dirty="0">
              <a:effectLst/>
            </a:endParaRPr>
          </a:p>
          <a:p>
            <a:endParaRPr lang="en-US" dirty="0"/>
          </a:p>
        </p:txBody>
      </p:sp>
      <p:sp>
        <p:nvSpPr>
          <p:cNvPr id="3" name="Subtitle 2">
            <a:extLst>
              <a:ext uri="{FF2B5EF4-FFF2-40B4-BE49-F238E27FC236}">
                <a16:creationId xmlns:a16="http://schemas.microsoft.com/office/drawing/2014/main" id="{54977379-20B2-4416-96DD-4937F3CE27D4}"/>
              </a:ext>
            </a:extLst>
          </p:cNvPr>
          <p:cNvSpPr>
            <a:spLocks noGrp="1"/>
          </p:cNvSpPr>
          <p:nvPr>
            <p:ph type="subTitle" idx="1"/>
          </p:nvPr>
        </p:nvSpPr>
        <p:spPr/>
        <p:txBody>
          <a:bodyPr/>
          <a:lstStyle/>
          <a:p>
            <a:endParaRPr lang="en-US"/>
          </a:p>
        </p:txBody>
      </p:sp>
      <p:grpSp>
        <p:nvGrpSpPr>
          <p:cNvPr id="5" name="Group 4" descr="Organizational chart for US intelligence activities. The NSA reports to the Department of Defense and also to the DNI. The CIA reports directly to the DNI.">
            <a:extLst>
              <a:ext uri="{FF2B5EF4-FFF2-40B4-BE49-F238E27FC236}">
                <a16:creationId xmlns:a16="http://schemas.microsoft.com/office/drawing/2014/main" id="{C82DA61B-9683-4AA0-8D8B-FF45362C98B8}"/>
              </a:ext>
            </a:extLst>
          </p:cNvPr>
          <p:cNvGrpSpPr>
            <a:grpSpLocks noChangeAspect="1"/>
          </p:cNvGrpSpPr>
          <p:nvPr/>
        </p:nvGrpSpPr>
        <p:grpSpPr bwMode="auto">
          <a:xfrm rot="5400000">
            <a:off x="3248978" y="-899800"/>
            <a:ext cx="5770247" cy="8915402"/>
            <a:chOff x="2442" y="0"/>
            <a:chExt cx="2796" cy="4320"/>
          </a:xfrm>
        </p:grpSpPr>
        <p:sp>
          <p:nvSpPr>
            <p:cNvPr id="6" name="AutoShape 3">
              <a:extLst>
                <a:ext uri="{FF2B5EF4-FFF2-40B4-BE49-F238E27FC236}">
                  <a16:creationId xmlns:a16="http://schemas.microsoft.com/office/drawing/2014/main" id="{75EA33B7-7742-4CC5-A50D-D0F2A33E4D67}"/>
                </a:ext>
              </a:extLst>
            </p:cNvPr>
            <p:cNvSpPr>
              <a:spLocks noChangeAspect="1" noChangeArrowheads="1" noTextEdit="1"/>
            </p:cNvSpPr>
            <p:nvPr/>
          </p:nvSpPr>
          <p:spPr bwMode="auto">
            <a:xfrm>
              <a:off x="2442" y="0"/>
              <a:ext cx="2796"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a:p>
          </p:txBody>
        </p:sp>
        <p:pic>
          <p:nvPicPr>
            <p:cNvPr id="1029" name="Picture 5">
              <a:extLst>
                <a:ext uri="{FF2B5EF4-FFF2-40B4-BE49-F238E27FC236}">
                  <a16:creationId xmlns:a16="http://schemas.microsoft.com/office/drawing/2014/main" id="{BB0D7845-CF61-4908-88D4-F8937AAA3D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2" y="0"/>
              <a:ext cx="2798" cy="4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 name="TextBox 3">
            <a:extLst>
              <a:ext uri="{FF2B5EF4-FFF2-40B4-BE49-F238E27FC236}">
                <a16:creationId xmlns:a16="http://schemas.microsoft.com/office/drawing/2014/main" id="{6C356DAE-F684-4F5B-BE15-0DC1C6EB9B56}"/>
              </a:ext>
            </a:extLst>
          </p:cNvPr>
          <p:cNvSpPr txBox="1"/>
          <p:nvPr/>
        </p:nvSpPr>
        <p:spPr>
          <a:xfrm>
            <a:off x="2743200" y="234733"/>
            <a:ext cx="6324600" cy="369332"/>
          </a:xfrm>
          <a:prstGeom prst="rect">
            <a:avLst/>
          </a:prstGeom>
          <a:noFill/>
        </p:spPr>
        <p:txBody>
          <a:bodyPr wrap="square" rtlCol="0">
            <a:spAutoFit/>
          </a:bodyPr>
          <a:lstStyle/>
          <a:p>
            <a:pPr algn="ctr"/>
            <a:r>
              <a:rPr lang="en-US" dirty="0"/>
              <a:t>Organizational Chart for US Intelligence Operations</a:t>
            </a:r>
          </a:p>
        </p:txBody>
      </p:sp>
    </p:spTree>
    <p:extLst>
      <p:ext uri="{BB962C8B-B14F-4D97-AF65-F5344CB8AC3E}">
        <p14:creationId xmlns:p14="http://schemas.microsoft.com/office/powerpoint/2010/main" val="1791355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AC6C7-8C28-4324-944F-F8352385FD85}"/>
              </a:ext>
            </a:extLst>
          </p:cNvPr>
          <p:cNvSpPr>
            <a:spLocks noGrp="1"/>
          </p:cNvSpPr>
          <p:nvPr>
            <p:ph type="title"/>
          </p:nvPr>
        </p:nvSpPr>
        <p:spPr/>
        <p:txBody>
          <a:bodyPr/>
          <a:lstStyle/>
          <a:p>
            <a:r>
              <a:rPr lang="en-US" dirty="0"/>
              <a:t>Post-Packet-Switched World</a:t>
            </a:r>
          </a:p>
        </p:txBody>
      </p:sp>
      <p:sp>
        <p:nvSpPr>
          <p:cNvPr id="3" name="Content Placeholder 2">
            <a:extLst>
              <a:ext uri="{FF2B5EF4-FFF2-40B4-BE49-F238E27FC236}">
                <a16:creationId xmlns:a16="http://schemas.microsoft.com/office/drawing/2014/main" id="{14315BC8-F705-4C46-B96E-57115DFEC8B5}"/>
              </a:ext>
            </a:extLst>
          </p:cNvPr>
          <p:cNvSpPr>
            <a:spLocks noGrp="1"/>
          </p:cNvSpPr>
          <p:nvPr>
            <p:ph idx="1"/>
          </p:nvPr>
        </p:nvSpPr>
        <p:spPr/>
        <p:txBody>
          <a:bodyPr/>
          <a:lstStyle/>
          <a:p>
            <a:r>
              <a:rPr lang="en-US" dirty="0"/>
              <a:t>All of the INTS except HUMINT have been transformed by the electronic data world.</a:t>
            </a:r>
          </a:p>
          <a:p>
            <a:r>
              <a:rPr lang="en-US" dirty="0"/>
              <a:t>Collection is now much easier and cheaper.</a:t>
            </a:r>
          </a:p>
          <a:p>
            <a:r>
              <a:rPr lang="en-US" dirty="0"/>
              <a:t>Bulk collection of entire collections of raw information is now possible.</a:t>
            </a:r>
          </a:p>
          <a:p>
            <a:pPr lvl="1"/>
            <a:r>
              <a:rPr lang="en-US" dirty="0"/>
              <a:t>One example is metadata from all US phone calls.</a:t>
            </a:r>
          </a:p>
          <a:p>
            <a:r>
              <a:rPr lang="en-US" dirty="0"/>
              <a:t>Data becomes purpose independent – all data can be stored and used for many purposes, now and in the future.</a:t>
            </a:r>
          </a:p>
        </p:txBody>
      </p:sp>
      <p:sp>
        <p:nvSpPr>
          <p:cNvPr id="4" name="Slide Number Placeholder 3">
            <a:extLst>
              <a:ext uri="{FF2B5EF4-FFF2-40B4-BE49-F238E27FC236}">
                <a16:creationId xmlns:a16="http://schemas.microsoft.com/office/drawing/2014/main" id="{499AB0E0-C449-4B5F-A794-0A5324C06C8E}"/>
              </a:ext>
            </a:extLst>
          </p:cNvPr>
          <p:cNvSpPr>
            <a:spLocks noGrp="1"/>
          </p:cNvSpPr>
          <p:nvPr>
            <p:ph type="sldNum" sz="quarter" idx="12"/>
          </p:nvPr>
        </p:nvSpPr>
        <p:spPr/>
        <p:txBody>
          <a:bodyPr/>
          <a:lstStyle/>
          <a:p>
            <a:fld id="{70F1C752-85F7-4604-B4DD-DBC1D8516616}" type="slidenum">
              <a:rPr lang="en-US" altLang="en-US" smtClean="0"/>
              <a:pPr/>
              <a:t>7</a:t>
            </a:fld>
            <a:endParaRPr lang="en-US" altLang="en-US"/>
          </a:p>
        </p:txBody>
      </p:sp>
    </p:spTree>
    <p:extLst>
      <p:ext uri="{BB962C8B-B14F-4D97-AF65-F5344CB8AC3E}">
        <p14:creationId xmlns:p14="http://schemas.microsoft.com/office/powerpoint/2010/main" val="2358498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BA858C8-DE7C-4E1C-AB05-DACA36CE4BF8}"/>
              </a:ext>
            </a:extLst>
          </p:cNvPr>
          <p:cNvSpPr>
            <a:spLocks noGrp="1"/>
          </p:cNvSpPr>
          <p:nvPr>
            <p:ph type="title"/>
          </p:nvPr>
        </p:nvSpPr>
        <p:spPr>
          <a:xfrm>
            <a:off x="2157413" y="228600"/>
            <a:ext cx="7877175" cy="533400"/>
          </a:xfrm>
        </p:spPr>
        <p:txBody>
          <a:bodyPr>
            <a:normAutofit fontScale="90000"/>
          </a:bodyPr>
          <a:lstStyle/>
          <a:p>
            <a:pPr algn="ctr"/>
            <a:r>
              <a:rPr lang="en-US" dirty="0"/>
              <a:t>Raw Data - Call Detail Record</a:t>
            </a:r>
          </a:p>
        </p:txBody>
      </p:sp>
      <p:sp>
        <p:nvSpPr>
          <p:cNvPr id="4" name="Content Placeholder 3">
            <a:extLst>
              <a:ext uri="{FF2B5EF4-FFF2-40B4-BE49-F238E27FC236}">
                <a16:creationId xmlns:a16="http://schemas.microsoft.com/office/drawing/2014/main" id="{BFAA5F64-4012-46F5-9B8F-8834FB44B086}"/>
              </a:ext>
            </a:extLst>
          </p:cNvPr>
          <p:cNvSpPr>
            <a:spLocks noGrp="1"/>
          </p:cNvSpPr>
          <p:nvPr>
            <p:ph idx="1"/>
          </p:nvPr>
        </p:nvSpPr>
        <p:spPr>
          <a:xfrm>
            <a:off x="1989137" y="4727274"/>
            <a:ext cx="8458200" cy="1973563"/>
          </a:xfrm>
        </p:spPr>
        <p:txBody>
          <a:bodyPr/>
          <a:lstStyle/>
          <a:p>
            <a:r>
              <a:rPr lang="en-US" dirty="0"/>
              <a:t>Unlike targeted collection, such as a wiretap, this bulk data only becomes valuable when you analyze it to detect patterns of calls by a phone linked to the individuals you want to surveil. </a:t>
            </a:r>
          </a:p>
        </p:txBody>
      </p:sp>
      <p:sp>
        <p:nvSpPr>
          <p:cNvPr id="2" name="Slide Number Placeholder 1">
            <a:extLst>
              <a:ext uri="{FF2B5EF4-FFF2-40B4-BE49-F238E27FC236}">
                <a16:creationId xmlns:a16="http://schemas.microsoft.com/office/drawing/2014/main" id="{C3BDC257-B9AA-4F17-8D6D-D672BD4B8724}"/>
              </a:ext>
            </a:extLst>
          </p:cNvPr>
          <p:cNvSpPr>
            <a:spLocks noGrp="1"/>
          </p:cNvSpPr>
          <p:nvPr>
            <p:ph type="sldNum" sz="quarter" idx="12"/>
          </p:nvPr>
        </p:nvSpPr>
        <p:spPr/>
        <p:txBody>
          <a:bodyPr/>
          <a:lstStyle/>
          <a:p>
            <a:fld id="{96A83335-5D6F-43F3-BBC1-90628B85CC33}" type="slidenum">
              <a:rPr lang="en-US" altLang="en-US" smtClean="0"/>
              <a:pPr/>
              <a:t>8</a:t>
            </a:fld>
            <a:endParaRPr lang="en-US" altLang="en-US"/>
          </a:p>
        </p:txBody>
      </p:sp>
      <p:pic>
        <p:nvPicPr>
          <p:cNvPr id="97282" name="Picture 2">
            <a:extLst>
              <a:ext uri="{FF2B5EF4-FFF2-40B4-BE49-F238E27FC236}">
                <a16:creationId xmlns:a16="http://schemas.microsoft.com/office/drawing/2014/main" id="{74D55810-FE43-46CC-B2C6-546E7EA5D5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2120" y="676274"/>
            <a:ext cx="10997880" cy="3925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5340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B308F-D1DB-4DE2-B092-0F01DBD2D3AD}"/>
              </a:ext>
            </a:extLst>
          </p:cNvPr>
          <p:cNvSpPr>
            <a:spLocks noGrp="1"/>
          </p:cNvSpPr>
          <p:nvPr>
            <p:ph type="title"/>
          </p:nvPr>
        </p:nvSpPr>
        <p:spPr/>
        <p:txBody>
          <a:bodyPr/>
          <a:lstStyle/>
          <a:p>
            <a:r>
              <a:rPr lang="en-US" dirty="0"/>
              <a:t>The Implications of Cheap Bulk Data</a:t>
            </a:r>
          </a:p>
        </p:txBody>
      </p:sp>
      <p:sp>
        <p:nvSpPr>
          <p:cNvPr id="3" name="Content Placeholder 2">
            <a:extLst>
              <a:ext uri="{FF2B5EF4-FFF2-40B4-BE49-F238E27FC236}">
                <a16:creationId xmlns:a16="http://schemas.microsoft.com/office/drawing/2014/main" id="{4729DDCC-B254-4A5F-A19F-0A1D44FBB07A}"/>
              </a:ext>
            </a:extLst>
          </p:cNvPr>
          <p:cNvSpPr>
            <a:spLocks noGrp="1"/>
          </p:cNvSpPr>
          <p:nvPr>
            <p:ph idx="1"/>
          </p:nvPr>
        </p:nvSpPr>
        <p:spPr/>
        <p:txBody>
          <a:bodyPr>
            <a:normAutofit lnSpcReduction="10000"/>
          </a:bodyPr>
          <a:lstStyle/>
          <a:p>
            <a:r>
              <a:rPr lang="en-US" dirty="0"/>
              <a:t>Analysis does not scale, meaning that the more data you collect, the more connections there are between data items and the more difficult the analysis.</a:t>
            </a:r>
          </a:p>
          <a:p>
            <a:r>
              <a:rPr lang="en-US" dirty="0"/>
              <a:t>The cost of analysis goes up exponentially with the size of the database of potentially connected data.</a:t>
            </a:r>
          </a:p>
          <a:p>
            <a:r>
              <a:rPr lang="en-US" dirty="0"/>
              <a:t>The chance of errors also goes up</a:t>
            </a:r>
          </a:p>
          <a:p>
            <a:r>
              <a:rPr lang="en-US" dirty="0"/>
              <a:t>It is easy to find things, once you know what they are after an incident, so you are more subject to second-guessing.</a:t>
            </a:r>
          </a:p>
          <a:p>
            <a:pPr lvl="1"/>
            <a:r>
              <a:rPr lang="en-US" dirty="0"/>
              <a:t>This was a major issue after 9/11 and lead to questionable reforms.</a:t>
            </a:r>
          </a:p>
        </p:txBody>
      </p:sp>
      <p:sp>
        <p:nvSpPr>
          <p:cNvPr id="4" name="Slide Number Placeholder 3">
            <a:extLst>
              <a:ext uri="{FF2B5EF4-FFF2-40B4-BE49-F238E27FC236}">
                <a16:creationId xmlns:a16="http://schemas.microsoft.com/office/drawing/2014/main" id="{EB70CD02-631C-48E1-8C05-7BE7E4660C28}"/>
              </a:ext>
            </a:extLst>
          </p:cNvPr>
          <p:cNvSpPr>
            <a:spLocks noGrp="1"/>
          </p:cNvSpPr>
          <p:nvPr>
            <p:ph type="sldNum" sz="quarter" idx="12"/>
          </p:nvPr>
        </p:nvSpPr>
        <p:spPr/>
        <p:txBody>
          <a:bodyPr/>
          <a:lstStyle/>
          <a:p>
            <a:fld id="{70F1C752-85F7-4604-B4DD-DBC1D8516616}" type="slidenum">
              <a:rPr lang="en-US" altLang="en-US" smtClean="0"/>
              <a:pPr/>
              <a:t>9</a:t>
            </a:fld>
            <a:endParaRPr lang="en-US" altLang="en-US"/>
          </a:p>
        </p:txBody>
      </p:sp>
    </p:spTree>
    <p:extLst>
      <p:ext uri="{BB962C8B-B14F-4D97-AF65-F5344CB8AC3E}">
        <p14:creationId xmlns:p14="http://schemas.microsoft.com/office/powerpoint/2010/main" val="1823251265"/>
      </p:ext>
    </p:extLst>
  </p:cSld>
  <p:clrMapOvr>
    <a:masterClrMapping/>
  </p:clrMapOvr>
</p:sld>
</file>

<file path=ppt/theme/theme1.xml><?xml version="1.0" encoding="utf-8"?>
<a:theme xmlns:a="http://schemas.openxmlformats.org/drawingml/2006/main" name="no background">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o background.potx" id="{2DE79B32-0A3A-49C4-9AC8-9581A235BA55}" vid="{8289B10C-B606-4902-88B1-8AEF6C2E214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no background</Template>
  <TotalTime>185</TotalTime>
  <Words>5185</Words>
  <Application>Microsoft Office PowerPoint</Application>
  <PresentationFormat>Widescreen</PresentationFormat>
  <Paragraphs>347</Paragraphs>
  <Slides>68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68</vt:i4>
      </vt:variant>
    </vt:vector>
  </HeadingPairs>
  <TitlesOfParts>
    <vt:vector size="73" baseType="lpstr">
      <vt:lpstr>Arial</vt:lpstr>
      <vt:lpstr>Atkinson Hyperlegible</vt:lpstr>
      <vt:lpstr>Calibri</vt:lpstr>
      <vt:lpstr>Calibri Light</vt:lpstr>
      <vt:lpstr>no background</vt:lpstr>
      <vt:lpstr>Chapter 17</vt:lpstr>
      <vt:lpstr>Basic Divisions in the Intelligence Service</vt:lpstr>
      <vt:lpstr>Information and Analysis</vt:lpstr>
      <vt:lpstr>PowerPoint Presentation</vt:lpstr>
      <vt:lpstr>PowerPoint Presentation</vt:lpstr>
      <vt:lpstr>Data Collection before the Packet-Switched World</vt:lpstr>
      <vt:lpstr>Post-Packet-Switched World</vt:lpstr>
      <vt:lpstr>Raw Data - Call Detail Record</vt:lpstr>
      <vt:lpstr>The Implications of Cheap Bulk Data</vt:lpstr>
      <vt:lpstr>The Legal Issues with Bulk Data</vt:lpstr>
      <vt:lpstr>Redundancy versus Silos</vt:lpstr>
      <vt:lpstr>Covert Actions</vt:lpstr>
      <vt:lpstr>Covert Actions and the Law</vt:lpstr>
      <vt:lpstr>Chapter 18</vt:lpstr>
      <vt:lpstr>Learning Objectives</vt:lpstr>
      <vt:lpstr>Government Secrets</vt:lpstr>
      <vt:lpstr>History of Intelligence Services</vt:lpstr>
      <vt:lpstr>Secret Agents</vt:lpstr>
      <vt:lpstr>Domestic Intelligence Services</vt:lpstr>
      <vt:lpstr>Foreign Intelligence Services</vt:lpstr>
      <vt:lpstr>Pearl Harbor</vt:lpstr>
      <vt:lpstr>The OSS – Office of Strategic Services</vt:lpstr>
      <vt:lpstr>The CIA – Central Intelligence Agency</vt:lpstr>
      <vt:lpstr>The CIA and the Implicit Authorization for Covert Actions</vt:lpstr>
      <vt:lpstr>Operation CHAOS - Halkin v. Helms, 690 F.2d 977 (1982)</vt:lpstr>
      <vt:lpstr>What was Operation CHAOS?</vt:lpstr>
      <vt:lpstr>The Parties</vt:lpstr>
      <vt:lpstr>How did CHAOS collect information?</vt:lpstr>
      <vt:lpstr>PowerPoint Presentation</vt:lpstr>
      <vt:lpstr>How were International Electronic Communications Tracked?</vt:lpstr>
      <vt:lpstr>The Discovery Fight over Classified Information</vt:lpstr>
      <vt:lpstr>The Church Committee and Operation COINTELPRO</vt:lpstr>
      <vt:lpstr>Who did COINTELPRO Target?</vt:lpstr>
      <vt:lpstr>What sort of covert actions were carried out?</vt:lpstr>
      <vt:lpstr>What were the long-term goals of the operation against Black Nationalists?</vt:lpstr>
      <vt:lpstr>Why was the FBI worried about the New Left?</vt:lpstr>
      <vt:lpstr>How did these groups try to hamper FBI investigations?</vt:lpstr>
      <vt:lpstr>What actions were recommended against the New Left?</vt:lpstr>
      <vt:lpstr>PowerPoint Presentation</vt:lpstr>
      <vt:lpstr>PowerPoint Presentation</vt:lpstr>
      <vt:lpstr>Church Committee Findings</vt:lpstr>
      <vt:lpstr>Church Committee Recommendations</vt:lpstr>
      <vt:lpstr>Statutory Reforms</vt:lpstr>
      <vt:lpstr>Executive Branch Reforms</vt:lpstr>
      <vt:lpstr>The Long-Term Impact of the Church Committee</vt:lpstr>
      <vt:lpstr>Hobson v. Wilson, 737 F.2d 1, 10 (D.C. Cir. 1984)</vt:lpstr>
      <vt:lpstr>The Post 9/11 Legal Framework for Intelligence Agencies</vt:lpstr>
      <vt:lpstr>The Wall between Domestic and Foreign Intelligence</vt:lpstr>
      <vt:lpstr>9/11 Commission Recommendations</vt:lpstr>
      <vt:lpstr>The Recommendations</vt:lpstr>
      <vt:lpstr>§3024. Responsibilities and authorities of the Director of National Intelligence</vt:lpstr>
      <vt:lpstr>(a) Provision of intelligence</vt:lpstr>
      <vt:lpstr>(b) Access to intelligence</vt:lpstr>
      <vt:lpstr>(f) Tasking and other authorities </vt:lpstr>
      <vt:lpstr>(f) Tasking and other authorities shall—</vt:lpstr>
      <vt:lpstr>Compliance</vt:lpstr>
      <vt:lpstr>Requirements and Priorities</vt:lpstr>
      <vt:lpstr>Presidential Power to Direct the DNI</vt:lpstr>
      <vt:lpstr>(h) Analysis. </vt:lpstr>
      <vt:lpstr>(i) Protection of intelligence sources and methods</vt:lpstr>
      <vt:lpstr>50 U.S.C. §3036. Director of the Central Intelligence Agency</vt:lpstr>
      <vt:lpstr>50 U.S.C. §3036. Director of the Central Intelligence Agency </vt:lpstr>
      <vt:lpstr>(c) Duties. The Director of the Central Intelligence Agency shall—</vt:lpstr>
      <vt:lpstr>(d) Responsibilities. The Director of the Central Intelligence Agency shall—</vt:lpstr>
      <vt:lpstr>The FBI</vt:lpstr>
      <vt:lpstr>The National Security Administration (NSA)</vt:lpstr>
      <vt:lpstr>The National Security Council</vt:lpstr>
      <vt:lpstr>Organizational Chart for US Intelligence Operations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Edward P Richards</dc:creator>
  <cp:lastModifiedBy>Edward Richards</cp:lastModifiedBy>
  <cp:revision>25</cp:revision>
  <dcterms:created xsi:type="dcterms:W3CDTF">2021-02-25T14:31:20Z</dcterms:created>
  <dcterms:modified xsi:type="dcterms:W3CDTF">2022-02-24T03:10:08Z</dcterms:modified>
</cp:coreProperties>
</file>