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328" r:id="rId2"/>
    <p:sldId id="352" r:id="rId3"/>
    <p:sldId id="346" r:id="rId4"/>
    <p:sldId id="347" r:id="rId5"/>
    <p:sldId id="331" r:id="rId6"/>
    <p:sldId id="332" r:id="rId7"/>
    <p:sldId id="333" r:id="rId8"/>
    <p:sldId id="334" r:id="rId9"/>
    <p:sldId id="330" r:id="rId10"/>
    <p:sldId id="335" r:id="rId11"/>
    <p:sldId id="336" r:id="rId12"/>
    <p:sldId id="350" r:id="rId13"/>
    <p:sldId id="349" r:id="rId14"/>
    <p:sldId id="35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6" autoAdjust="0"/>
    <p:restoredTop sz="86431" autoAdjust="0"/>
  </p:normalViewPr>
  <p:slideViewPr>
    <p:cSldViewPr>
      <p:cViewPr varScale="1">
        <p:scale>
          <a:sx n="96" d="100"/>
          <a:sy n="96" d="100"/>
        </p:scale>
        <p:origin x="72" y="196"/>
      </p:cViewPr>
      <p:guideLst>
        <p:guide orient="horz" pos="2160"/>
        <p:guide pos="2880"/>
      </p:guideLst>
    </p:cSldViewPr>
  </p:slideViewPr>
  <p:outlineViewPr>
    <p:cViewPr>
      <p:scale>
        <a:sx n="33" d="100"/>
        <a:sy n="33" d="100"/>
      </p:scale>
      <p:origin x="0" y="-5692"/>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143000" y="3602038"/>
            <a:ext cx="6858000" cy="1655762"/>
          </a:xfrm>
        </p:spPr>
        <p:txBody>
          <a:bodyPr>
            <a:normAutofit/>
          </a:bodyPr>
          <a:lstStyle>
            <a:lvl1pPr marL="0" indent="0" algn="ctr">
              <a:buNone/>
              <a:defRPr sz="3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79A7CAF4-29A3-4F57-A790-982097670C28}" type="slidenum">
              <a:rPr lang="en-US" altLang="en-US" smtClean="0"/>
              <a:pPr/>
              <a:t>‹#›</a:t>
            </a:fld>
            <a:endParaRPr lang="en-US" altLang="en-US"/>
          </a:p>
        </p:txBody>
      </p:sp>
    </p:spTree>
    <p:extLst>
      <p:ext uri="{BB962C8B-B14F-4D97-AF65-F5344CB8AC3E}">
        <p14:creationId xmlns:p14="http://schemas.microsoft.com/office/powerpoint/2010/main" val="263743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AFD98FE6-F27A-43B9-AEEF-5786FF2FD266}" type="slidenum">
              <a:rPr lang="en-US" altLang="en-US" smtClean="0"/>
              <a:pPr/>
              <a:t>‹#›</a:t>
            </a:fld>
            <a:endParaRPr lang="en-US" altLang="en-US"/>
          </a:p>
        </p:txBody>
      </p:sp>
    </p:spTree>
    <p:extLst>
      <p:ext uri="{BB962C8B-B14F-4D97-AF65-F5344CB8AC3E}">
        <p14:creationId xmlns:p14="http://schemas.microsoft.com/office/powerpoint/2010/main" val="3587757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90186B5E-555C-41B1-ACE6-1F8BD6E22F6D}" type="slidenum">
              <a:rPr lang="en-US" altLang="en-US" smtClean="0"/>
              <a:pPr/>
              <a:t>‹#›</a:t>
            </a:fld>
            <a:endParaRPr lang="en-US" altLang="en-US"/>
          </a:p>
        </p:txBody>
      </p:sp>
    </p:spTree>
    <p:extLst>
      <p:ext uri="{BB962C8B-B14F-4D97-AF65-F5344CB8AC3E}">
        <p14:creationId xmlns:p14="http://schemas.microsoft.com/office/powerpoint/2010/main" val="317349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p:txBody>
          <a:bodyPr/>
          <a:lstStyle>
            <a:lvl1pPr>
              <a:defRPr>
                <a:latin typeface="Atkinson Hyperlegible" pitchFamily="50" charset="0"/>
              </a:defRPr>
            </a:lvl1pPr>
            <a:lvl2pPr>
              <a:defRPr sz="2100">
                <a:latin typeface="Atkinson Hyperlegible" pitchFamily="50" charset="0"/>
              </a:defRPr>
            </a:lvl2pPr>
            <a:lvl3pPr>
              <a:defRPr sz="1800">
                <a:latin typeface="Atkinson Hyperlegible" pitchFamily="50" charset="0"/>
              </a:defRPr>
            </a:lvl3pPr>
            <a:lvl4pPr>
              <a:defRPr>
                <a:latin typeface="Atkinson Hyperlegible" pitchFamily="50" charset="0"/>
              </a:defRPr>
            </a:lvl4pPr>
            <a:lvl5pPr>
              <a:defRPr>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BBFEDDCF-917A-494D-889C-C350700404AF}" type="slidenum">
              <a:rPr lang="en-US" altLang="en-US" smtClean="0"/>
              <a:pPr/>
              <a:t>‹#›</a:t>
            </a:fld>
            <a:endParaRPr lang="en-US" altLang="en-US"/>
          </a:p>
        </p:txBody>
      </p:sp>
    </p:spTree>
    <p:extLst>
      <p:ext uri="{BB962C8B-B14F-4D97-AF65-F5344CB8AC3E}">
        <p14:creationId xmlns:p14="http://schemas.microsoft.com/office/powerpoint/2010/main" val="241033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623888" y="1709739"/>
            <a:ext cx="7886700" cy="2852737"/>
          </a:xfrm>
        </p:spPr>
        <p:txBody>
          <a:bodyPr anchor="b"/>
          <a:lstStyle>
            <a:lvl1pPr>
              <a:defRPr sz="45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623888" y="4589464"/>
            <a:ext cx="7886700" cy="1500187"/>
          </a:xfrm>
        </p:spPr>
        <p:txBody>
          <a:bodyPr>
            <a:normAutofit/>
          </a:bodyPr>
          <a:lstStyle>
            <a:lvl1pPr marL="0" indent="0">
              <a:buNone/>
              <a:defRPr sz="36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03A21B49-8E9A-4223-A95B-63F52662A583}" type="slidenum">
              <a:rPr lang="en-US" altLang="en-US" smtClean="0"/>
              <a:pPr/>
              <a:t>‹#›</a:t>
            </a:fld>
            <a:endParaRPr lang="en-US" altLang="en-US"/>
          </a:p>
        </p:txBody>
      </p:sp>
    </p:spTree>
    <p:extLst>
      <p:ext uri="{BB962C8B-B14F-4D97-AF65-F5344CB8AC3E}">
        <p14:creationId xmlns:p14="http://schemas.microsoft.com/office/powerpoint/2010/main" val="304684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628650" y="1825625"/>
            <a:ext cx="3886200" cy="4351338"/>
          </a:xfrm>
        </p:spPr>
        <p:txBody>
          <a:bodyPr/>
          <a:lstStyle>
            <a:lvl1pPr>
              <a:defRPr>
                <a:latin typeface="Atkinson Hyperlegible" pitchFamily="50" charset="0"/>
              </a:defRPr>
            </a:lvl1pPr>
            <a:lvl2pPr>
              <a:defRPr sz="21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4629150" y="1825625"/>
            <a:ext cx="3886200" cy="4351338"/>
          </a:xfrm>
        </p:spPr>
        <p:txBody>
          <a:bodyPr/>
          <a:lstStyle>
            <a:lvl1pPr>
              <a:defRPr>
                <a:latin typeface="Atkinson Hyperlegible" pitchFamily="50" charset="0"/>
              </a:defRPr>
            </a:lvl1pPr>
            <a:lvl2pPr>
              <a:defRPr sz="21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1FCB685B-427B-480A-959E-5A26AF09C125}" type="slidenum">
              <a:rPr lang="en-US" altLang="en-US" smtClean="0"/>
              <a:pPr/>
              <a:t>‹#›</a:t>
            </a:fld>
            <a:endParaRPr lang="en-US" altLang="en-US"/>
          </a:p>
        </p:txBody>
      </p:sp>
    </p:spTree>
    <p:extLst>
      <p:ext uri="{BB962C8B-B14F-4D97-AF65-F5344CB8AC3E}">
        <p14:creationId xmlns:p14="http://schemas.microsoft.com/office/powerpoint/2010/main" val="578111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629841" y="365126"/>
            <a:ext cx="78867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629842" y="2505075"/>
            <a:ext cx="3868340" cy="3684588"/>
          </a:xfrm>
        </p:spPr>
        <p:txBody>
          <a:bodyPr/>
          <a:lstStyle>
            <a:lvl1pPr>
              <a:defRPr>
                <a:latin typeface="Atkinson Hyperlegible" pitchFamily="50" charset="0"/>
              </a:defRPr>
            </a:lvl1pPr>
            <a:lvl2pPr>
              <a:defRPr sz="21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4629150" y="2505075"/>
            <a:ext cx="3887391" cy="3684588"/>
          </a:xfrm>
        </p:spPr>
        <p:txBody>
          <a:bodyPr/>
          <a:lstStyle>
            <a:lvl1pPr>
              <a:defRPr>
                <a:latin typeface="Atkinson Hyperlegible" pitchFamily="50" charset="0"/>
              </a:defRPr>
            </a:lvl1pPr>
            <a:lvl2pPr>
              <a:defRPr sz="21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endParaRPr lang="en-US" alt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lt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59694BE9-389F-4CF0-826F-D7C8445233B0}" type="slidenum">
              <a:rPr lang="en-US" altLang="en-US" smtClean="0"/>
              <a:pPr/>
              <a:t>‹#›</a:t>
            </a:fld>
            <a:endParaRPr lang="en-US" altLang="en-US"/>
          </a:p>
        </p:txBody>
      </p:sp>
    </p:spTree>
    <p:extLst>
      <p:ext uri="{BB962C8B-B14F-4D97-AF65-F5344CB8AC3E}">
        <p14:creationId xmlns:p14="http://schemas.microsoft.com/office/powerpoint/2010/main" val="3477268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endParaRPr lang="en-US" alt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lt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1CCA0B25-A9BE-457F-97E1-DE79FA650706}" type="slidenum">
              <a:rPr lang="en-US" altLang="en-US" smtClean="0"/>
              <a:pPr/>
              <a:t>‹#›</a:t>
            </a:fld>
            <a:endParaRPr lang="en-US" altLang="en-US"/>
          </a:p>
        </p:txBody>
      </p:sp>
    </p:spTree>
    <p:extLst>
      <p:ext uri="{BB962C8B-B14F-4D97-AF65-F5344CB8AC3E}">
        <p14:creationId xmlns:p14="http://schemas.microsoft.com/office/powerpoint/2010/main" val="2991678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endParaRPr lang="en-US" alt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lt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30DF9FB3-8D39-4B59-B077-6F3531CF49DA}" type="slidenum">
              <a:rPr lang="en-US" altLang="en-US" smtClean="0"/>
              <a:pPr/>
              <a:t>‹#›</a:t>
            </a:fld>
            <a:endParaRPr lang="en-US" altLang="en-US"/>
          </a:p>
        </p:txBody>
      </p:sp>
    </p:spTree>
    <p:extLst>
      <p:ext uri="{BB962C8B-B14F-4D97-AF65-F5344CB8AC3E}">
        <p14:creationId xmlns:p14="http://schemas.microsoft.com/office/powerpoint/2010/main" val="160611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448CD6B-DB86-441A-9D86-CCBE8EBF23F4}" type="slidenum">
              <a:rPr lang="en-US" altLang="en-US" smtClean="0"/>
              <a:pPr/>
              <a:t>‹#›</a:t>
            </a:fld>
            <a:endParaRPr lang="en-US" altLang="en-US"/>
          </a:p>
        </p:txBody>
      </p:sp>
    </p:spTree>
    <p:extLst>
      <p:ext uri="{BB962C8B-B14F-4D97-AF65-F5344CB8AC3E}">
        <p14:creationId xmlns:p14="http://schemas.microsoft.com/office/powerpoint/2010/main" val="581705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794F145A-79E0-45D9-8E6D-CB033DF07965}" type="slidenum">
              <a:rPr lang="en-US" altLang="en-US" smtClean="0"/>
              <a:pPr/>
              <a:t>‹#›</a:t>
            </a:fld>
            <a:endParaRPr lang="en-US" altLang="en-US"/>
          </a:p>
        </p:txBody>
      </p:sp>
    </p:spTree>
    <p:extLst>
      <p:ext uri="{BB962C8B-B14F-4D97-AF65-F5344CB8AC3E}">
        <p14:creationId xmlns:p14="http://schemas.microsoft.com/office/powerpoint/2010/main" val="3099784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98AAC0E-AB6E-4377-AC78-520A27B21293}" type="slidenum">
              <a:rPr lang="en-US" altLang="en-US" smtClean="0"/>
              <a:pPr/>
              <a:t>‹#›</a:t>
            </a:fld>
            <a:endParaRPr lang="en-US" altLang="en-US"/>
          </a:p>
        </p:txBody>
      </p:sp>
    </p:spTree>
    <p:extLst>
      <p:ext uri="{BB962C8B-B14F-4D97-AF65-F5344CB8AC3E}">
        <p14:creationId xmlns:p14="http://schemas.microsoft.com/office/powerpoint/2010/main" val="19241222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Atkinson Hyperlegible" pitchFamily="50"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tkinson Hyperlegible"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Atkinson Hyperlegible"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tkinson Hyperlegible"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tkinson Hyperlegible"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tkinson Hyperlegible"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DCF8243-0953-454D-9360-4DE7882C1260}"/>
              </a:ext>
            </a:extLst>
          </p:cNvPr>
          <p:cNvSpPr>
            <a:spLocks noGrp="1" noChangeArrowheads="1"/>
          </p:cNvSpPr>
          <p:nvPr>
            <p:ph type="ctrTitle"/>
          </p:nvPr>
        </p:nvSpPr>
        <p:spPr/>
        <p:txBody>
          <a:bodyPr/>
          <a:lstStyle/>
          <a:p>
            <a:r>
              <a:rPr lang="en-US" altLang="en-US" dirty="0"/>
              <a:t>Chapter 8</a:t>
            </a:r>
          </a:p>
        </p:txBody>
      </p:sp>
      <p:sp>
        <p:nvSpPr>
          <p:cNvPr id="75780" name="Rectangle 4">
            <a:extLst>
              <a:ext uri="{FF2B5EF4-FFF2-40B4-BE49-F238E27FC236}">
                <a16:creationId xmlns:a16="http://schemas.microsoft.com/office/drawing/2014/main" id="{E94191F5-51D7-4788-AF57-5BBAE891D933}"/>
              </a:ext>
            </a:extLst>
          </p:cNvPr>
          <p:cNvSpPr>
            <a:spLocks noGrp="1" noChangeArrowheads="1"/>
          </p:cNvSpPr>
          <p:nvPr>
            <p:ph type="subTitle" idx="1"/>
          </p:nvPr>
        </p:nvSpPr>
        <p:spPr/>
        <p:txBody>
          <a:bodyPr/>
          <a:lstStyle/>
          <a:p>
            <a:r>
              <a:rPr lang="en-US" dirty="0"/>
              <a:t>THE RIGHT TO WAGE WAR</a:t>
            </a:r>
          </a:p>
          <a:p>
            <a:r>
              <a:rPr lang="en-US" dirty="0"/>
              <a:t>(JUS AD BELLUM)</a:t>
            </a:r>
            <a:endParaRPr lang="en-US" altLang="en-US" dirty="0"/>
          </a:p>
        </p:txBody>
      </p:sp>
      <p:pic>
        <p:nvPicPr>
          <p:cNvPr id="3" name="Audio 2">
            <a:hlinkClick r:id="" action="ppaction://media"/>
            <a:extLst>
              <a:ext uri="{FF2B5EF4-FFF2-40B4-BE49-F238E27FC236}">
                <a16:creationId xmlns:a16="http://schemas.microsoft.com/office/drawing/2014/main" id="{604183F7-4CFA-4BE6-A8B7-06C7C9F529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92"/>
    </mc:Choice>
    <mc:Fallback>
      <p:transition spd="slow" advTm="1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088BBC4E-0037-407D-B19C-1B9645D371FE}"/>
              </a:ext>
            </a:extLst>
          </p:cNvPr>
          <p:cNvSpPr>
            <a:spLocks noGrp="1" noChangeArrowheads="1"/>
          </p:cNvSpPr>
          <p:nvPr>
            <p:ph type="title"/>
          </p:nvPr>
        </p:nvSpPr>
        <p:spPr/>
        <p:txBody>
          <a:bodyPr/>
          <a:lstStyle/>
          <a:p>
            <a:r>
              <a:rPr lang="en-US" altLang="en-US" dirty="0"/>
              <a:t>ARTICLE 51</a:t>
            </a:r>
          </a:p>
        </p:txBody>
      </p:sp>
      <p:sp>
        <p:nvSpPr>
          <p:cNvPr id="163843" name="Rectangle 3">
            <a:extLst>
              <a:ext uri="{FF2B5EF4-FFF2-40B4-BE49-F238E27FC236}">
                <a16:creationId xmlns:a16="http://schemas.microsoft.com/office/drawing/2014/main" id="{81AF5231-F6A0-4756-8AA3-7640D247E938}"/>
              </a:ext>
            </a:extLst>
          </p:cNvPr>
          <p:cNvSpPr>
            <a:spLocks noGrp="1" noChangeArrowheads="1"/>
          </p:cNvSpPr>
          <p:nvPr>
            <p:ph idx="1"/>
          </p:nvPr>
        </p:nvSpPr>
        <p:spPr/>
        <p:txBody>
          <a:bodyPr>
            <a:normAutofit/>
          </a:bodyPr>
          <a:lstStyle/>
          <a:p>
            <a:r>
              <a:rPr lang="en-US" altLang="en-US" dirty="0"/>
              <a:t>Nothing in the present charter shall impair the </a:t>
            </a:r>
            <a:r>
              <a:rPr lang="en-US" altLang="en-US" dirty="0">
                <a:highlight>
                  <a:srgbClr val="FFFF00"/>
                </a:highlight>
              </a:rPr>
              <a:t>inherent right of individual and collective self-defense if an armed attack occurs against a Member of the United Nations</a:t>
            </a:r>
            <a:r>
              <a:rPr lang="en-US" altLang="en-US" dirty="0"/>
              <a:t>, until the Security Council has taken measures necessary to maintain international peace and security. . . .</a:t>
            </a:r>
          </a:p>
          <a:p>
            <a:endParaRPr lang="en-US" altLang="en-US" dirty="0"/>
          </a:p>
          <a:p>
            <a:r>
              <a:rPr lang="en-US" altLang="en-US" dirty="0"/>
              <a:t>The UN Charter does not prohibit self-defense until the Security Council acts.</a:t>
            </a:r>
          </a:p>
        </p:txBody>
      </p:sp>
      <p:pic>
        <p:nvPicPr>
          <p:cNvPr id="2" name="Audio 1">
            <a:hlinkClick r:id="" action="ppaction://media"/>
            <a:extLst>
              <a:ext uri="{FF2B5EF4-FFF2-40B4-BE49-F238E27FC236}">
                <a16:creationId xmlns:a16="http://schemas.microsoft.com/office/drawing/2014/main" id="{A5479AE5-7EB9-47C6-B48C-8B820E8C4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059"/>
    </mc:Choice>
    <mc:Fallback>
      <p:transition spd="slow" advTm="57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C94D9969-B9B8-4166-9774-FDFCA400E955}"/>
              </a:ext>
            </a:extLst>
          </p:cNvPr>
          <p:cNvSpPr>
            <a:spLocks noGrp="1" noChangeArrowheads="1"/>
          </p:cNvSpPr>
          <p:nvPr>
            <p:ph type="title"/>
          </p:nvPr>
        </p:nvSpPr>
        <p:spPr/>
        <p:txBody>
          <a:bodyPr/>
          <a:lstStyle/>
          <a:p>
            <a:r>
              <a:rPr lang="en-US" altLang="en-US" dirty="0"/>
              <a:t>Effect of the Articles</a:t>
            </a:r>
          </a:p>
        </p:txBody>
      </p:sp>
      <p:sp>
        <p:nvSpPr>
          <p:cNvPr id="165891" name="Rectangle 3">
            <a:extLst>
              <a:ext uri="{FF2B5EF4-FFF2-40B4-BE49-F238E27FC236}">
                <a16:creationId xmlns:a16="http://schemas.microsoft.com/office/drawing/2014/main" id="{58EB9A4E-4065-4652-B657-A4E548667E59}"/>
              </a:ext>
            </a:extLst>
          </p:cNvPr>
          <p:cNvSpPr>
            <a:spLocks noGrp="1" noChangeArrowheads="1"/>
          </p:cNvSpPr>
          <p:nvPr>
            <p:ph idx="1"/>
          </p:nvPr>
        </p:nvSpPr>
        <p:spPr/>
        <p:txBody>
          <a:bodyPr/>
          <a:lstStyle/>
          <a:p>
            <a:pPr>
              <a:lnSpc>
                <a:spcPct val="90000"/>
              </a:lnSpc>
            </a:pPr>
            <a:r>
              <a:rPr lang="en-US" altLang="en-US" dirty="0"/>
              <a:t>Any UN military or peace keeping actions requires the </a:t>
            </a:r>
            <a:r>
              <a:rPr lang="en-US" altLang="en-US" dirty="0">
                <a:highlight>
                  <a:srgbClr val="FFFF00"/>
                </a:highlight>
              </a:rPr>
              <a:t>support of all permanent members of the Security Council</a:t>
            </a:r>
            <a:r>
              <a:rPr lang="en-US" altLang="en-US" dirty="0"/>
              <a:t>.</a:t>
            </a:r>
          </a:p>
          <a:p>
            <a:pPr>
              <a:lnSpc>
                <a:spcPct val="90000"/>
              </a:lnSpc>
            </a:pPr>
            <a:r>
              <a:rPr lang="en-US" altLang="en-US" dirty="0"/>
              <a:t>This effectively limits the Security Council to taking actions against unaligned nations – those without the support of a major power for their aggression.</a:t>
            </a:r>
          </a:p>
          <a:p>
            <a:pPr>
              <a:lnSpc>
                <a:spcPct val="90000"/>
              </a:lnSpc>
            </a:pPr>
            <a:r>
              <a:rPr lang="en-US" altLang="en-US" dirty="0"/>
              <a:t>The Charter of the UN itself </a:t>
            </a:r>
            <a:r>
              <a:rPr lang="en-US" altLang="en-US" dirty="0">
                <a:highlight>
                  <a:srgbClr val="FFFF00"/>
                </a:highlight>
              </a:rPr>
              <a:t>limits actions to those that threaten the sovereignty of states through international conflict</a:t>
            </a:r>
            <a:r>
              <a:rPr lang="en-US" altLang="en-US" dirty="0"/>
              <a:t>.</a:t>
            </a:r>
          </a:p>
          <a:p>
            <a:pPr>
              <a:lnSpc>
                <a:spcPct val="90000"/>
              </a:lnSpc>
            </a:pPr>
            <a:r>
              <a:rPr lang="en-US" altLang="en-US" dirty="0"/>
              <a:t>There is no authority to intervene in civil wars </a:t>
            </a:r>
            <a:r>
              <a:rPr lang="en-US" altLang="en-US" dirty="0">
                <a:highlight>
                  <a:srgbClr val="FFFF00"/>
                </a:highlight>
              </a:rPr>
              <a:t>unless they threaten neighboring countries.</a:t>
            </a:r>
          </a:p>
          <a:p>
            <a:pPr>
              <a:lnSpc>
                <a:spcPct val="90000"/>
              </a:lnSpc>
            </a:pPr>
            <a:r>
              <a:rPr lang="en-US" altLang="en-US" dirty="0"/>
              <a:t>Since the UN authority is defined in terms of sovereign states, it is not clear that it has application to attacks by NGOs.</a:t>
            </a:r>
          </a:p>
        </p:txBody>
      </p:sp>
      <p:pic>
        <p:nvPicPr>
          <p:cNvPr id="2" name="Audio 1">
            <a:hlinkClick r:id="" action="ppaction://media"/>
            <a:extLst>
              <a:ext uri="{FF2B5EF4-FFF2-40B4-BE49-F238E27FC236}">
                <a16:creationId xmlns:a16="http://schemas.microsoft.com/office/drawing/2014/main" id="{EE0EC145-9F2A-4362-9153-7BC73E5853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227"/>
    </mc:Choice>
    <mc:Fallback>
      <p:transition spd="slow" advTm="68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8146-86C0-4F1D-AFEF-682578850CA1}"/>
              </a:ext>
            </a:extLst>
          </p:cNvPr>
          <p:cNvSpPr>
            <a:spLocks noGrp="1"/>
          </p:cNvSpPr>
          <p:nvPr>
            <p:ph type="title"/>
          </p:nvPr>
        </p:nvSpPr>
        <p:spPr/>
        <p:txBody>
          <a:bodyPr/>
          <a:lstStyle/>
          <a:p>
            <a:r>
              <a:rPr lang="en-US" dirty="0"/>
              <a:t>United Nations Participation Act 22 U.S.C. 287d. in Practical Terms</a:t>
            </a:r>
          </a:p>
        </p:txBody>
      </p:sp>
      <p:sp>
        <p:nvSpPr>
          <p:cNvPr id="3" name="Content Placeholder 2">
            <a:extLst>
              <a:ext uri="{FF2B5EF4-FFF2-40B4-BE49-F238E27FC236}">
                <a16:creationId xmlns:a16="http://schemas.microsoft.com/office/drawing/2014/main" id="{68411FFE-93BA-4450-AD4D-2110A2122D3C}"/>
              </a:ext>
            </a:extLst>
          </p:cNvPr>
          <p:cNvSpPr>
            <a:spLocks noGrp="1"/>
          </p:cNvSpPr>
          <p:nvPr>
            <p:ph idx="1"/>
          </p:nvPr>
        </p:nvSpPr>
        <p:spPr/>
        <p:txBody>
          <a:bodyPr/>
          <a:lstStyle/>
          <a:p>
            <a:r>
              <a:rPr lang="en-US" dirty="0"/>
              <a:t>The President controls the UN Ambassador who exercises the US vote on the Security Council.</a:t>
            </a:r>
          </a:p>
          <a:p>
            <a:r>
              <a:rPr lang="en-US" dirty="0"/>
              <a:t>Thus, the UN Security Council will only take actions supported by the US president.</a:t>
            </a:r>
          </a:p>
          <a:p>
            <a:r>
              <a:rPr lang="en-US" dirty="0"/>
              <a:t>The President can commit troops to UN actions within his foreign powers and commander in chief powers, consistent with Congressional limitations on funding.</a:t>
            </a:r>
          </a:p>
          <a:p>
            <a:r>
              <a:rPr lang="en-US" dirty="0"/>
              <a:t>UN authority does not expand the President’s authority.</a:t>
            </a:r>
          </a:p>
        </p:txBody>
      </p:sp>
      <p:pic>
        <p:nvPicPr>
          <p:cNvPr id="4" name="Audio 3">
            <a:hlinkClick r:id="" action="ppaction://media"/>
            <a:extLst>
              <a:ext uri="{FF2B5EF4-FFF2-40B4-BE49-F238E27FC236}">
                <a16:creationId xmlns:a16="http://schemas.microsoft.com/office/drawing/2014/main" id="{45E0173E-F9F4-4F8F-ABE2-578B95B5EF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6463056"/>
      </p:ext>
    </p:extLst>
  </p:cSld>
  <p:clrMapOvr>
    <a:masterClrMapping/>
  </p:clrMapOvr>
  <mc:AlternateContent xmlns:mc="http://schemas.openxmlformats.org/markup-compatibility/2006">
    <mc:Choice xmlns:p14="http://schemas.microsoft.com/office/powerpoint/2010/main" Requires="p14">
      <p:transition spd="slow" p14:dur="2000" advTm="46929"/>
    </mc:Choice>
    <mc:Fallback>
      <p:transition spd="slow" advTm="4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3D11-6284-47CA-A14F-89E0B1B73195}"/>
              </a:ext>
            </a:extLst>
          </p:cNvPr>
          <p:cNvSpPr>
            <a:spLocks noGrp="1"/>
          </p:cNvSpPr>
          <p:nvPr>
            <p:ph type="title"/>
          </p:nvPr>
        </p:nvSpPr>
        <p:spPr/>
        <p:txBody>
          <a:bodyPr/>
          <a:lstStyle/>
          <a:p>
            <a:r>
              <a:rPr lang="en-US" dirty="0"/>
              <a:t>The Value and Limitations of Security Council Actions as a Matter of Law</a:t>
            </a:r>
          </a:p>
        </p:txBody>
      </p:sp>
      <p:sp>
        <p:nvSpPr>
          <p:cNvPr id="3" name="Content Placeholder 2">
            <a:extLst>
              <a:ext uri="{FF2B5EF4-FFF2-40B4-BE49-F238E27FC236}">
                <a16:creationId xmlns:a16="http://schemas.microsoft.com/office/drawing/2014/main" id="{8AAA6FE7-0CE3-4729-8464-98E9630C381B}"/>
              </a:ext>
            </a:extLst>
          </p:cNvPr>
          <p:cNvSpPr>
            <a:spLocks noGrp="1"/>
          </p:cNvSpPr>
          <p:nvPr>
            <p:ph idx="1"/>
          </p:nvPr>
        </p:nvSpPr>
        <p:spPr/>
        <p:txBody>
          <a:bodyPr/>
          <a:lstStyle/>
          <a:p>
            <a:r>
              <a:rPr lang="en-US" dirty="0"/>
              <a:t>Security Council military and economic actions are valuable for dealing with regional conflicts by unaligned nations.</a:t>
            </a:r>
          </a:p>
          <a:p>
            <a:r>
              <a:rPr lang="en-US" dirty="0"/>
              <a:t>These are usually small conflicts but included the Korean War and the Iran-Iraq War.</a:t>
            </a:r>
          </a:p>
          <a:p>
            <a:pPr lvl="1"/>
            <a:r>
              <a:rPr lang="en-US" dirty="0"/>
              <a:t>These conflicts can be destabilizing and lead to broader conflicts involving major powers.</a:t>
            </a:r>
          </a:p>
          <a:p>
            <a:r>
              <a:rPr lang="en-US" dirty="0"/>
              <a:t>The UN cannot deal with purely internal affairs, such as the Khmer Rouge killings in Cambodia or the killings in Rwanda.</a:t>
            </a:r>
          </a:p>
          <a:p>
            <a:r>
              <a:rPr lang="en-US" dirty="0"/>
              <a:t>None of this is justiciable in US courts for the reasons we have seen in previous chapters.</a:t>
            </a:r>
          </a:p>
        </p:txBody>
      </p:sp>
      <p:pic>
        <p:nvPicPr>
          <p:cNvPr id="6" name="Audio 5">
            <a:hlinkClick r:id="" action="ppaction://media"/>
            <a:extLst>
              <a:ext uri="{FF2B5EF4-FFF2-40B4-BE49-F238E27FC236}">
                <a16:creationId xmlns:a16="http://schemas.microsoft.com/office/drawing/2014/main" id="{F1EA747C-8E0B-46F1-A008-C5A746CE95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6879273"/>
      </p:ext>
    </p:extLst>
  </p:cSld>
  <p:clrMapOvr>
    <a:masterClrMapping/>
  </p:clrMapOvr>
  <mc:AlternateContent xmlns:mc="http://schemas.openxmlformats.org/markup-compatibility/2006">
    <mc:Choice xmlns:p14="http://schemas.microsoft.com/office/powerpoint/2010/main" Requires="p14">
      <p:transition spd="slow" p14:dur="2000" advTm="71370"/>
    </mc:Choice>
    <mc:Fallback>
      <p:transition spd="slow" advTm="7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3379-C126-4C7B-AD56-C11351D28C52}"/>
              </a:ext>
            </a:extLst>
          </p:cNvPr>
          <p:cNvSpPr>
            <a:spLocks noGrp="1"/>
          </p:cNvSpPr>
          <p:nvPr>
            <p:ph type="title"/>
          </p:nvPr>
        </p:nvSpPr>
        <p:spPr/>
        <p:txBody>
          <a:bodyPr/>
          <a:lstStyle/>
          <a:p>
            <a:r>
              <a:rPr lang="en-US" dirty="0"/>
              <a:t>The ICJ:</a:t>
            </a:r>
            <a:br>
              <a:rPr lang="en-US" dirty="0"/>
            </a:br>
            <a:r>
              <a:rPr lang="en-US" dirty="0"/>
              <a:t>Nicaragua v. United States of America</a:t>
            </a:r>
          </a:p>
        </p:txBody>
      </p:sp>
      <p:sp>
        <p:nvSpPr>
          <p:cNvPr id="3" name="Content Placeholder 2">
            <a:extLst>
              <a:ext uri="{FF2B5EF4-FFF2-40B4-BE49-F238E27FC236}">
                <a16:creationId xmlns:a16="http://schemas.microsoft.com/office/drawing/2014/main" id="{C83F592A-0973-4D36-8F34-82FF22E85296}"/>
              </a:ext>
            </a:extLst>
          </p:cNvPr>
          <p:cNvSpPr>
            <a:spLocks noGrp="1"/>
          </p:cNvSpPr>
          <p:nvPr>
            <p:ph idx="1"/>
          </p:nvPr>
        </p:nvSpPr>
        <p:spPr/>
        <p:txBody>
          <a:bodyPr>
            <a:normAutofit lnSpcReduction="10000"/>
          </a:bodyPr>
          <a:lstStyle/>
          <a:p>
            <a:r>
              <a:rPr lang="en-US" dirty="0"/>
              <a:t>This arose from the US support of an insurgency force – the Contras - against the Nicaraguan government after the fall of Somoza.</a:t>
            </a:r>
          </a:p>
          <a:p>
            <a:r>
              <a:rPr lang="en-US" dirty="0">
                <a:highlight>
                  <a:srgbClr val="FFFF00"/>
                </a:highlight>
              </a:rPr>
              <a:t>This is an International Court of Justice ruling, which has no force against the US because the US does not accept jurisdiction.</a:t>
            </a:r>
          </a:p>
          <a:p>
            <a:r>
              <a:rPr lang="en-US" dirty="0"/>
              <a:t>The Court rejected the US mutual defense arguments because it did not find that Nicaragua had attacked any other country.</a:t>
            </a:r>
          </a:p>
          <a:p>
            <a:r>
              <a:rPr lang="en-US" dirty="0"/>
              <a:t>It did find that US support for the Contras was effectively the same as the US attacking Nicaragua itself.</a:t>
            </a:r>
          </a:p>
          <a:p>
            <a:r>
              <a:rPr lang="en-US" dirty="0"/>
              <a:t>The opinion raises many interesting issues about interplay between international law and the UN Charter.</a:t>
            </a:r>
          </a:p>
          <a:p>
            <a:r>
              <a:rPr lang="en-US" dirty="0">
                <a:highlight>
                  <a:srgbClr val="FFFF00"/>
                </a:highlight>
              </a:rPr>
              <a:t>Ultimately, this has no effect on US law.</a:t>
            </a:r>
          </a:p>
        </p:txBody>
      </p:sp>
      <p:pic>
        <p:nvPicPr>
          <p:cNvPr id="4" name="Audio 3">
            <a:hlinkClick r:id="" action="ppaction://media"/>
            <a:extLst>
              <a:ext uri="{FF2B5EF4-FFF2-40B4-BE49-F238E27FC236}">
                <a16:creationId xmlns:a16="http://schemas.microsoft.com/office/drawing/2014/main" id="{1FDE8716-2B51-4C66-AD85-FF5169D506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45010095"/>
      </p:ext>
    </p:extLst>
  </p:cSld>
  <p:clrMapOvr>
    <a:masterClrMapping/>
  </p:clrMapOvr>
  <mc:AlternateContent xmlns:mc="http://schemas.openxmlformats.org/markup-compatibility/2006">
    <mc:Choice xmlns:p14="http://schemas.microsoft.com/office/powerpoint/2010/main" Requires="p14">
      <p:transition spd="slow" p14:dur="2000" advTm="64240"/>
    </mc:Choice>
    <mc:Fallback>
      <p:transition spd="slow" advTm="6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4AC00-B99E-42FA-9149-9CF554952A6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EFCD2F84-2C80-4138-97C4-A985C321D706}"/>
              </a:ext>
            </a:extLst>
          </p:cNvPr>
          <p:cNvSpPr>
            <a:spLocks noGrp="1"/>
          </p:cNvSpPr>
          <p:nvPr>
            <p:ph idx="1"/>
          </p:nvPr>
        </p:nvSpPr>
        <p:spPr/>
        <p:txBody>
          <a:bodyPr/>
          <a:lstStyle/>
          <a:p>
            <a:r>
              <a:rPr lang="en-US" dirty="0"/>
              <a:t>The UN Security Council holds the power of the UN.</a:t>
            </a:r>
          </a:p>
          <a:p>
            <a:r>
              <a:rPr lang="en-US" dirty="0"/>
              <a:t>The UN and International Law constraints on waging war are important. </a:t>
            </a:r>
          </a:p>
          <a:p>
            <a:r>
              <a:rPr lang="en-US" dirty="0"/>
              <a:t>They do not affect US law and thus we are only looking at them to get a sense of the structure of the UN and why it does not act as a legal constraint on US action.</a:t>
            </a:r>
          </a:p>
          <a:p>
            <a:r>
              <a:rPr lang="en-US" dirty="0"/>
              <a:t>I am leaving the details of these to our public international law class.</a:t>
            </a:r>
          </a:p>
        </p:txBody>
      </p:sp>
      <p:pic>
        <p:nvPicPr>
          <p:cNvPr id="4" name="Audio 3">
            <a:hlinkClick r:id="" action="ppaction://media"/>
            <a:extLst>
              <a:ext uri="{FF2B5EF4-FFF2-40B4-BE49-F238E27FC236}">
                <a16:creationId xmlns:a16="http://schemas.microsoft.com/office/drawing/2014/main" id="{75BFEAF5-1E5E-4B61-8F72-C514DDCC1E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35149172"/>
      </p:ext>
    </p:extLst>
  </p:cSld>
  <p:clrMapOvr>
    <a:masterClrMapping/>
  </p:clrMapOvr>
  <mc:AlternateContent xmlns:mc="http://schemas.openxmlformats.org/markup-compatibility/2006">
    <mc:Choice xmlns:p14="http://schemas.microsoft.com/office/powerpoint/2010/main" Requires="p14">
      <p:transition spd="slow" p14:dur="2000" advTm="47400"/>
    </mc:Choice>
    <mc:Fallback>
      <p:transition spd="slow" advTm="47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286C-A21C-4897-83EE-86D923CC6BF3}"/>
              </a:ext>
            </a:extLst>
          </p:cNvPr>
          <p:cNvSpPr>
            <a:spLocks noGrp="1"/>
          </p:cNvSpPr>
          <p:nvPr>
            <p:ph type="title"/>
          </p:nvPr>
        </p:nvSpPr>
        <p:spPr/>
        <p:txBody>
          <a:bodyPr/>
          <a:lstStyle/>
          <a:p>
            <a:r>
              <a:rPr lang="en-US" dirty="0"/>
              <a:t>The War to End All Wars (World War I) and the Formation of the UN</a:t>
            </a:r>
          </a:p>
        </p:txBody>
      </p:sp>
      <p:sp>
        <p:nvSpPr>
          <p:cNvPr id="3" name="Content Placeholder 2">
            <a:extLst>
              <a:ext uri="{FF2B5EF4-FFF2-40B4-BE49-F238E27FC236}">
                <a16:creationId xmlns:a16="http://schemas.microsoft.com/office/drawing/2014/main" id="{8602AF51-B5BC-430F-AD3E-738DE68518AB}"/>
              </a:ext>
            </a:extLst>
          </p:cNvPr>
          <p:cNvSpPr>
            <a:spLocks noGrp="1"/>
          </p:cNvSpPr>
          <p:nvPr>
            <p:ph idx="1"/>
          </p:nvPr>
        </p:nvSpPr>
        <p:spPr/>
        <p:txBody>
          <a:bodyPr>
            <a:normAutofit fontScale="92500"/>
          </a:bodyPr>
          <a:lstStyle/>
          <a:p>
            <a:r>
              <a:rPr lang="en-US" altLang="en-US" dirty="0"/>
              <a:t>The League of Nations was formed after WW I to prevent future wars.</a:t>
            </a:r>
          </a:p>
          <a:p>
            <a:r>
              <a:rPr lang="en-US" altLang="en-US" dirty="0"/>
              <a:t>It did not work for many reasons, including the terms of the Treaty of Versailles, which obligated Germany to pay reparations for the damages caused by the war. </a:t>
            </a:r>
          </a:p>
          <a:p>
            <a:r>
              <a:rPr lang="en-US" altLang="en-US" dirty="0"/>
              <a:t>The use of nuclear weapons by the US at the end of WWII strengthened the resolve of the major powers to form an international agency to reduce the chance of the next global conflict.</a:t>
            </a:r>
          </a:p>
          <a:p>
            <a:r>
              <a:rPr lang="en-US" altLang="en-US" dirty="0"/>
              <a:t>The core purpose of the UN is to guarantee the sovereignty of the member nations against attack by other nations.</a:t>
            </a:r>
          </a:p>
          <a:p>
            <a:pPr lvl="1"/>
            <a:r>
              <a:rPr lang="en-US" altLang="en-US" dirty="0"/>
              <a:t>The social programs are important but are divorced from this function.</a:t>
            </a:r>
          </a:p>
          <a:p>
            <a:r>
              <a:rPr lang="en-US" altLang="en-US" dirty="0">
                <a:highlight>
                  <a:srgbClr val="FFFF00"/>
                </a:highlight>
              </a:rPr>
              <a:t>The power to protect sovereignty by force rests with the UN Security Counsel. </a:t>
            </a:r>
          </a:p>
        </p:txBody>
      </p:sp>
      <p:pic>
        <p:nvPicPr>
          <p:cNvPr id="7" name="Audio 6">
            <a:hlinkClick r:id="" action="ppaction://media"/>
            <a:extLst>
              <a:ext uri="{FF2B5EF4-FFF2-40B4-BE49-F238E27FC236}">
                <a16:creationId xmlns:a16="http://schemas.microsoft.com/office/drawing/2014/main" id="{D23C3583-7CDF-4F23-BD2E-3CB92997F5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49549750"/>
      </p:ext>
    </p:extLst>
  </p:cSld>
  <p:clrMapOvr>
    <a:masterClrMapping/>
  </p:clrMapOvr>
  <mc:AlternateContent xmlns:mc="http://schemas.openxmlformats.org/markup-compatibility/2006">
    <mc:Choice xmlns:p14="http://schemas.microsoft.com/office/powerpoint/2010/main" Requires="p14">
      <p:transition spd="slow" p14:dur="2000" advTm="61794"/>
    </mc:Choice>
    <mc:Fallback>
      <p:transition spd="slow" advTm="6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C2B12-BDB0-40FF-96EF-C1799D6BEA68}"/>
              </a:ext>
            </a:extLst>
          </p:cNvPr>
          <p:cNvSpPr>
            <a:spLocks noGrp="1"/>
          </p:cNvSpPr>
          <p:nvPr>
            <p:ph type="title"/>
          </p:nvPr>
        </p:nvSpPr>
        <p:spPr/>
        <p:txBody>
          <a:bodyPr/>
          <a:lstStyle/>
          <a:p>
            <a:r>
              <a:rPr lang="en-US" dirty="0"/>
              <a:t>The UN Security Counsel</a:t>
            </a:r>
          </a:p>
        </p:txBody>
      </p:sp>
      <p:sp>
        <p:nvSpPr>
          <p:cNvPr id="3" name="Content Placeholder 2">
            <a:extLst>
              <a:ext uri="{FF2B5EF4-FFF2-40B4-BE49-F238E27FC236}">
                <a16:creationId xmlns:a16="http://schemas.microsoft.com/office/drawing/2014/main" id="{EA3A3125-02B1-4121-94F3-7E5ED65CE006}"/>
              </a:ext>
            </a:extLst>
          </p:cNvPr>
          <p:cNvSpPr>
            <a:spLocks noGrp="1"/>
          </p:cNvSpPr>
          <p:nvPr>
            <p:ph idx="1"/>
          </p:nvPr>
        </p:nvSpPr>
        <p:spPr/>
        <p:txBody>
          <a:bodyPr>
            <a:normAutofit fontScale="92500" lnSpcReduction="20000"/>
          </a:bodyPr>
          <a:lstStyle/>
          <a:p>
            <a:r>
              <a:rPr lang="en-US" dirty="0"/>
              <a:t>The United States, the Soviet Union, and the United Kingdom were the winners of WWII and were logical permanent members of the Security Counsel.</a:t>
            </a:r>
          </a:p>
          <a:p>
            <a:r>
              <a:rPr lang="en-US" dirty="0"/>
              <a:t>The US push the inclusion of China (Taiwan) and the UK pushed for the inclusion of France, as a buffer against Germany and the Soviet Union. </a:t>
            </a:r>
          </a:p>
          <a:p>
            <a:r>
              <a:rPr lang="en-US" dirty="0"/>
              <a:t>These are the 5 permanent members. In 1971, the UN General Assembly forced the substation of the PRC for Taiwan’s seat on the Security Counsel.</a:t>
            </a:r>
          </a:p>
          <a:p>
            <a:r>
              <a:rPr lang="en-US" dirty="0">
                <a:highlight>
                  <a:srgbClr val="FFFF00"/>
                </a:highlight>
              </a:rPr>
              <a:t>The permanent members are now the US, the UK/England, France, the PRC (China), and Russia.</a:t>
            </a:r>
          </a:p>
          <a:p>
            <a:r>
              <a:rPr lang="en-US" dirty="0"/>
              <a:t>There are 10 elected member of the Security Counsel, but they do not have the veto and thus have little effect on Security Counsel policy.</a:t>
            </a:r>
          </a:p>
          <a:p>
            <a:r>
              <a:rPr lang="en-US" dirty="0">
                <a:highlight>
                  <a:srgbClr val="FFFF00"/>
                </a:highlight>
              </a:rPr>
              <a:t>Any permanent member can veto action by the Counsel.</a:t>
            </a:r>
          </a:p>
          <a:p>
            <a:pPr lvl="1"/>
            <a:r>
              <a:rPr lang="en-US" dirty="0">
                <a:highlight>
                  <a:srgbClr val="FFFF00"/>
                </a:highlight>
              </a:rPr>
              <a:t>This was the key political compromise that underlies the UN.</a:t>
            </a:r>
          </a:p>
          <a:p>
            <a:r>
              <a:rPr lang="en-US" dirty="0">
                <a:highlight>
                  <a:srgbClr val="FFFF00"/>
                </a:highlight>
              </a:rPr>
              <a:t>This is why the UN Security Counsel will never act against the US.</a:t>
            </a:r>
          </a:p>
        </p:txBody>
      </p:sp>
      <p:pic>
        <p:nvPicPr>
          <p:cNvPr id="4" name="Audio 3">
            <a:hlinkClick r:id="" action="ppaction://media"/>
            <a:extLst>
              <a:ext uri="{FF2B5EF4-FFF2-40B4-BE49-F238E27FC236}">
                <a16:creationId xmlns:a16="http://schemas.microsoft.com/office/drawing/2014/main" id="{66ADF23E-DD2F-44F9-BED8-0A707A7864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15661216"/>
      </p:ext>
    </p:extLst>
  </p:cSld>
  <p:clrMapOvr>
    <a:masterClrMapping/>
  </p:clrMapOvr>
  <mc:AlternateContent xmlns:mc="http://schemas.openxmlformats.org/markup-compatibility/2006">
    <mc:Choice xmlns:p14="http://schemas.microsoft.com/office/powerpoint/2010/main" Requires="p14">
      <p:transition spd="slow" p14:dur="2000" advTm="132429"/>
    </mc:Choice>
    <mc:Fallback>
      <p:transition spd="slow" advTm="132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425D6A03-4220-4D72-B3AD-F1117F9F40A1}"/>
              </a:ext>
            </a:extLst>
          </p:cNvPr>
          <p:cNvSpPr>
            <a:spLocks noGrp="1" noChangeArrowheads="1"/>
          </p:cNvSpPr>
          <p:nvPr>
            <p:ph type="title"/>
          </p:nvPr>
        </p:nvSpPr>
        <p:spPr/>
        <p:txBody>
          <a:bodyPr/>
          <a:lstStyle/>
          <a:p>
            <a:r>
              <a:rPr lang="en-US" altLang="en-US" dirty="0"/>
              <a:t>ARTICLE 39</a:t>
            </a:r>
          </a:p>
        </p:txBody>
      </p:sp>
      <p:sp>
        <p:nvSpPr>
          <p:cNvPr id="159747" name="Rectangle 3">
            <a:extLst>
              <a:ext uri="{FF2B5EF4-FFF2-40B4-BE49-F238E27FC236}">
                <a16:creationId xmlns:a16="http://schemas.microsoft.com/office/drawing/2014/main" id="{8A452085-DF59-4823-A494-AA9FC926CDA0}"/>
              </a:ext>
            </a:extLst>
          </p:cNvPr>
          <p:cNvSpPr>
            <a:spLocks noGrp="1" noChangeArrowheads="1"/>
          </p:cNvSpPr>
          <p:nvPr>
            <p:ph idx="1"/>
          </p:nvPr>
        </p:nvSpPr>
        <p:spPr>
          <a:xfrm>
            <a:off x="628650" y="1825624"/>
            <a:ext cx="7886700" cy="4498975"/>
          </a:xfrm>
        </p:spPr>
        <p:txBody>
          <a:bodyPr/>
          <a:lstStyle/>
          <a:p>
            <a:r>
              <a:rPr lang="en-US" altLang="en-US" dirty="0"/>
              <a:t>The Security Council shall determine the existence of any threat to the peace, breach of the peace, or act of aggression and shall make recommendations, or decide what measures shall be taken in accordance with Articles 41 and 42, to maintain and restore international peace and security.</a:t>
            </a:r>
          </a:p>
          <a:p>
            <a:endParaRPr lang="en-US" altLang="en-US" dirty="0"/>
          </a:p>
          <a:p>
            <a:r>
              <a:rPr lang="en-US" altLang="en-US" dirty="0"/>
              <a:t>Access the situation</a:t>
            </a:r>
          </a:p>
        </p:txBody>
      </p:sp>
      <p:pic>
        <p:nvPicPr>
          <p:cNvPr id="2" name="Audio 1">
            <a:hlinkClick r:id="" action="ppaction://media"/>
            <a:extLst>
              <a:ext uri="{FF2B5EF4-FFF2-40B4-BE49-F238E27FC236}">
                <a16:creationId xmlns:a16="http://schemas.microsoft.com/office/drawing/2014/main" id="{AF23D111-6EA8-432A-8BAB-286AA4882B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477"/>
    </mc:Choice>
    <mc:Fallback>
      <p:transition spd="slow" advTm="7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26101396-59A0-4A17-A0AC-E8A937131CFA}"/>
              </a:ext>
            </a:extLst>
          </p:cNvPr>
          <p:cNvSpPr>
            <a:spLocks noGrp="1" noChangeArrowheads="1"/>
          </p:cNvSpPr>
          <p:nvPr>
            <p:ph type="title"/>
          </p:nvPr>
        </p:nvSpPr>
        <p:spPr/>
        <p:txBody>
          <a:bodyPr/>
          <a:lstStyle/>
          <a:p>
            <a:r>
              <a:rPr lang="en-US" altLang="en-US" dirty="0"/>
              <a:t>ARTICLE 40</a:t>
            </a:r>
          </a:p>
        </p:txBody>
      </p:sp>
      <p:sp>
        <p:nvSpPr>
          <p:cNvPr id="160771" name="Rectangle 3">
            <a:extLst>
              <a:ext uri="{FF2B5EF4-FFF2-40B4-BE49-F238E27FC236}">
                <a16:creationId xmlns:a16="http://schemas.microsoft.com/office/drawing/2014/main" id="{8D79A34C-423F-4244-9975-5A7DEA6AE917}"/>
              </a:ext>
            </a:extLst>
          </p:cNvPr>
          <p:cNvSpPr>
            <a:spLocks noGrp="1" noChangeArrowheads="1"/>
          </p:cNvSpPr>
          <p:nvPr>
            <p:ph idx="1"/>
          </p:nvPr>
        </p:nvSpPr>
        <p:spPr/>
        <p:txBody>
          <a:bodyPr/>
          <a:lstStyle/>
          <a:p>
            <a:r>
              <a:rPr lang="en-US" altLang="en-US" dirty="0"/>
              <a:t>In order to prevent an aggravation of the situation, </a:t>
            </a:r>
            <a:r>
              <a:rPr lang="en-US" altLang="en-US" dirty="0">
                <a:highlight>
                  <a:srgbClr val="FFFF00"/>
                </a:highlight>
              </a:rPr>
              <a:t>the Security Council may, before making the recommendations or deciding upon the measures provided for in Article 39, call upon the parties concerned to comply with such provisional measures as it deems necessary or desirable. </a:t>
            </a:r>
            <a:r>
              <a:rPr lang="en-US" altLang="en-US" dirty="0"/>
              <a:t>Such provisional measures shall be without prejudice to the rights, claims, or position of the parties concerned. The Security Council shall duly take account of failure to comply with such provisional measures.</a:t>
            </a:r>
          </a:p>
          <a:p>
            <a:endParaRPr lang="en-US" altLang="en-US" dirty="0"/>
          </a:p>
          <a:p>
            <a:r>
              <a:rPr lang="en-US" altLang="en-US" dirty="0"/>
              <a:t>Ask for voluntary compliances with mitigation measures.</a:t>
            </a:r>
          </a:p>
        </p:txBody>
      </p:sp>
      <p:pic>
        <p:nvPicPr>
          <p:cNvPr id="2" name="Audio 1">
            <a:hlinkClick r:id="" action="ppaction://media"/>
            <a:extLst>
              <a:ext uri="{FF2B5EF4-FFF2-40B4-BE49-F238E27FC236}">
                <a16:creationId xmlns:a16="http://schemas.microsoft.com/office/drawing/2014/main" id="{E10D0574-82FE-4F69-A61C-693C516223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445"/>
    </mc:Choice>
    <mc:Fallback>
      <p:transition spd="slow" advTm="48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E1E1278A-5CDC-4024-A277-52B42649889C}"/>
              </a:ext>
            </a:extLst>
          </p:cNvPr>
          <p:cNvSpPr>
            <a:spLocks noGrp="1" noChangeArrowheads="1"/>
          </p:cNvSpPr>
          <p:nvPr>
            <p:ph type="title"/>
          </p:nvPr>
        </p:nvSpPr>
        <p:spPr/>
        <p:txBody>
          <a:bodyPr/>
          <a:lstStyle/>
          <a:p>
            <a:r>
              <a:rPr lang="en-US" altLang="en-US" dirty="0"/>
              <a:t>ARTICLE 41</a:t>
            </a:r>
          </a:p>
        </p:txBody>
      </p:sp>
      <p:sp>
        <p:nvSpPr>
          <p:cNvPr id="161795" name="Rectangle 3">
            <a:extLst>
              <a:ext uri="{FF2B5EF4-FFF2-40B4-BE49-F238E27FC236}">
                <a16:creationId xmlns:a16="http://schemas.microsoft.com/office/drawing/2014/main" id="{43BAF727-C0C1-4C7C-B39B-0CE1B9299804}"/>
              </a:ext>
            </a:extLst>
          </p:cNvPr>
          <p:cNvSpPr>
            <a:spLocks noGrp="1" noChangeArrowheads="1"/>
          </p:cNvSpPr>
          <p:nvPr>
            <p:ph idx="1"/>
          </p:nvPr>
        </p:nvSpPr>
        <p:spPr>
          <a:xfrm>
            <a:off x="628650" y="1524000"/>
            <a:ext cx="7886700" cy="4968873"/>
          </a:xfrm>
        </p:spPr>
        <p:txBody>
          <a:bodyPr>
            <a:normAutofit/>
          </a:bodyPr>
          <a:lstStyle/>
          <a:p>
            <a:r>
              <a:rPr lang="en-US" altLang="en-US" dirty="0"/>
              <a:t>The Security Council may decide what </a:t>
            </a:r>
            <a:r>
              <a:rPr lang="en-US" altLang="en-US" dirty="0">
                <a:highlight>
                  <a:srgbClr val="FFFF00"/>
                </a:highlight>
              </a:rPr>
              <a:t>measures not involving the use of armed force are to be employed </a:t>
            </a:r>
            <a:r>
              <a:rPr lang="en-US" altLang="en-US" dirty="0"/>
              <a:t>to give effect to its decisions, and it may call upon the Members of the United Nations to apply such measures. These may include complete or partial interruption of economic relations and of rail, sea, air, postal, telegraphic, radio, and other means of communication, and the severance of diplomatic relations.</a:t>
            </a:r>
          </a:p>
          <a:p>
            <a:endParaRPr lang="en-US" altLang="en-US" dirty="0"/>
          </a:p>
          <a:p>
            <a:r>
              <a:rPr lang="en-US" altLang="en-US" dirty="0"/>
              <a:t>Impose non-military sanctions.</a:t>
            </a:r>
          </a:p>
        </p:txBody>
      </p:sp>
      <p:pic>
        <p:nvPicPr>
          <p:cNvPr id="2" name="Audio 1">
            <a:hlinkClick r:id="" action="ppaction://media"/>
            <a:extLst>
              <a:ext uri="{FF2B5EF4-FFF2-40B4-BE49-F238E27FC236}">
                <a16:creationId xmlns:a16="http://schemas.microsoft.com/office/drawing/2014/main" id="{94D6AA8E-16CD-49F5-BC8D-4F86F7F3A3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945"/>
    </mc:Choice>
    <mc:Fallback>
      <p:transition spd="slow" advTm="55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166D354F-3761-4E46-A0A4-8A2A26F19DA0}"/>
              </a:ext>
            </a:extLst>
          </p:cNvPr>
          <p:cNvSpPr>
            <a:spLocks noGrp="1" noChangeArrowheads="1"/>
          </p:cNvSpPr>
          <p:nvPr>
            <p:ph type="title"/>
          </p:nvPr>
        </p:nvSpPr>
        <p:spPr/>
        <p:txBody>
          <a:bodyPr/>
          <a:lstStyle/>
          <a:p>
            <a:r>
              <a:rPr lang="en-US" altLang="en-US" dirty="0"/>
              <a:t>ARTICLE 42</a:t>
            </a:r>
          </a:p>
        </p:txBody>
      </p:sp>
      <p:sp>
        <p:nvSpPr>
          <p:cNvPr id="162819" name="Rectangle 3">
            <a:extLst>
              <a:ext uri="{FF2B5EF4-FFF2-40B4-BE49-F238E27FC236}">
                <a16:creationId xmlns:a16="http://schemas.microsoft.com/office/drawing/2014/main" id="{95A199BA-664E-49A7-80BA-0427AE4DA026}"/>
              </a:ext>
            </a:extLst>
          </p:cNvPr>
          <p:cNvSpPr>
            <a:spLocks noGrp="1" noChangeArrowheads="1"/>
          </p:cNvSpPr>
          <p:nvPr>
            <p:ph idx="1"/>
          </p:nvPr>
        </p:nvSpPr>
        <p:spPr/>
        <p:txBody>
          <a:bodyPr>
            <a:normAutofit/>
          </a:bodyPr>
          <a:lstStyle/>
          <a:p>
            <a:r>
              <a:rPr lang="en-US" altLang="en-US" dirty="0"/>
              <a:t>Should the Security Council consider that measures provided for in Article 41 would be inadequate or have proved to be inadequate, </a:t>
            </a:r>
            <a:r>
              <a:rPr lang="en-US" altLang="en-US" dirty="0">
                <a:highlight>
                  <a:srgbClr val="FFFF00"/>
                </a:highlight>
              </a:rPr>
              <a:t>it may take such action by air, sea, or land forces as may be necessary to maintain or restore international peace and security.</a:t>
            </a:r>
            <a:r>
              <a:rPr lang="en-US" altLang="en-US" dirty="0"/>
              <a:t> Such actions may include demonstrations, blockade, and other operations by air, sea, or land forces of Members of the United Nations. </a:t>
            </a:r>
          </a:p>
          <a:p>
            <a:endParaRPr lang="en-US" altLang="en-US" dirty="0"/>
          </a:p>
          <a:p>
            <a:r>
              <a:rPr lang="en-US" altLang="en-US" dirty="0"/>
              <a:t>Take military action</a:t>
            </a:r>
          </a:p>
        </p:txBody>
      </p:sp>
      <p:pic>
        <p:nvPicPr>
          <p:cNvPr id="3" name="Audio 2">
            <a:hlinkClick r:id="" action="ppaction://media"/>
            <a:extLst>
              <a:ext uri="{FF2B5EF4-FFF2-40B4-BE49-F238E27FC236}">
                <a16:creationId xmlns:a16="http://schemas.microsoft.com/office/drawing/2014/main" id="{8B5DC2F4-8C50-4D2A-AE9B-17706C28E8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949"/>
    </mc:Choice>
    <mc:Fallback>
      <p:transition spd="slow" advTm="43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09C14732-6F26-46DB-8719-3344F6E9E00C}"/>
              </a:ext>
            </a:extLst>
          </p:cNvPr>
          <p:cNvSpPr>
            <a:spLocks noGrp="1" noChangeArrowheads="1"/>
          </p:cNvSpPr>
          <p:nvPr>
            <p:ph type="title"/>
          </p:nvPr>
        </p:nvSpPr>
        <p:spPr/>
        <p:txBody>
          <a:bodyPr/>
          <a:lstStyle/>
          <a:p>
            <a:r>
              <a:rPr lang="en-US" altLang="en-US" dirty="0"/>
              <a:t>ARTICLE 43</a:t>
            </a:r>
          </a:p>
        </p:txBody>
      </p:sp>
      <p:sp>
        <p:nvSpPr>
          <p:cNvPr id="157699" name="Rectangle 3">
            <a:extLst>
              <a:ext uri="{FF2B5EF4-FFF2-40B4-BE49-F238E27FC236}">
                <a16:creationId xmlns:a16="http://schemas.microsoft.com/office/drawing/2014/main" id="{7B37BF54-C6DD-4EBA-8A90-42EDEEB98A1B}"/>
              </a:ext>
            </a:extLst>
          </p:cNvPr>
          <p:cNvSpPr>
            <a:spLocks noGrp="1" noChangeArrowheads="1"/>
          </p:cNvSpPr>
          <p:nvPr>
            <p:ph idx="1"/>
          </p:nvPr>
        </p:nvSpPr>
        <p:spPr/>
        <p:txBody>
          <a:bodyPr>
            <a:normAutofit/>
          </a:bodyPr>
          <a:lstStyle/>
          <a:p>
            <a:pPr>
              <a:lnSpc>
                <a:spcPct val="90000"/>
              </a:lnSpc>
            </a:pPr>
            <a:r>
              <a:rPr lang="en-US" altLang="en-US" dirty="0"/>
              <a:t>1. All Members of the United Nations, in order to contribute to the maintenance of international peace and security, </a:t>
            </a:r>
            <a:r>
              <a:rPr lang="en-US" altLang="en-US" dirty="0">
                <a:highlight>
                  <a:srgbClr val="FFFF00"/>
                </a:highlight>
              </a:rPr>
              <a:t>undertake to make available to the Security Council, on its call</a:t>
            </a:r>
            <a:r>
              <a:rPr lang="en-US" altLang="en-US" dirty="0"/>
              <a:t> and in accordance with a special agreement or agreements, armed forces, assistance, and facilities, including rights of passage, necessary for the purpose of maintaining international peace and security. </a:t>
            </a:r>
          </a:p>
          <a:p>
            <a:pPr>
              <a:lnSpc>
                <a:spcPct val="90000"/>
              </a:lnSpc>
            </a:pPr>
            <a:r>
              <a:rPr lang="en-US" altLang="en-US" dirty="0"/>
              <a:t>2. Such agreement or agreements shall govern the numbers and types of forces, their degree of readiness and general location, and the nature of the facilities and assistance to be provided.</a:t>
            </a:r>
          </a:p>
          <a:p>
            <a:pPr>
              <a:lnSpc>
                <a:spcPct val="90000"/>
              </a:lnSpc>
            </a:pPr>
            <a:r>
              <a:rPr lang="en-US" altLang="en-US" dirty="0">
                <a:highlight>
                  <a:srgbClr val="FFFF00"/>
                </a:highlight>
              </a:rPr>
              <a:t>This would create a UN standing army. There is no support for this so it has never been implemented.</a:t>
            </a:r>
          </a:p>
        </p:txBody>
      </p:sp>
      <p:pic>
        <p:nvPicPr>
          <p:cNvPr id="2" name="Audio 1">
            <a:hlinkClick r:id="" action="ppaction://media"/>
            <a:extLst>
              <a:ext uri="{FF2B5EF4-FFF2-40B4-BE49-F238E27FC236}">
                <a16:creationId xmlns:a16="http://schemas.microsoft.com/office/drawing/2014/main" id="{81ED6E51-9636-476F-A872-9C5EEEA5E8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945"/>
    </mc:Choice>
    <mc:Fallback>
      <p:transition spd="slow" advTm="25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no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 background.potx" id="{2DE79B32-0A3A-49C4-9AC8-9581A235BA55}" vid="{8289B10C-B606-4902-88B1-8AEF6C2E2145}"/>
    </a:ext>
  </a:extLst>
</a:theme>
</file>

<file path=docProps/app.xml><?xml version="1.0" encoding="utf-8"?>
<Properties xmlns="http://schemas.openxmlformats.org/officeDocument/2006/extended-properties" xmlns:vt="http://schemas.openxmlformats.org/officeDocument/2006/docPropsVTypes">
  <Template>no background</Template>
  <TotalTime>350</TotalTime>
  <Words>1324</Words>
  <Application>Microsoft Office PowerPoint</Application>
  <PresentationFormat>On-screen Show (4:3)</PresentationFormat>
  <Paragraphs>72</Paragraphs>
  <Slides>14</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Atkinson Hyperlegible</vt:lpstr>
      <vt:lpstr>Calibri</vt:lpstr>
      <vt:lpstr>no background</vt:lpstr>
      <vt:lpstr>Chapter 8</vt:lpstr>
      <vt:lpstr>Learning Objectives</vt:lpstr>
      <vt:lpstr>The War to End All Wars (World War I) and the Formation of the UN</vt:lpstr>
      <vt:lpstr>The UN Security Counsel</vt:lpstr>
      <vt:lpstr>ARTICLE 39</vt:lpstr>
      <vt:lpstr>ARTICLE 40</vt:lpstr>
      <vt:lpstr>ARTICLE 41</vt:lpstr>
      <vt:lpstr>ARTICLE 42</vt:lpstr>
      <vt:lpstr>ARTICLE 43</vt:lpstr>
      <vt:lpstr>ARTICLE 51</vt:lpstr>
      <vt:lpstr>Effect of the Articles</vt:lpstr>
      <vt:lpstr>United Nations Participation Act 22 U.S.C. 287d. in Practical Terms</vt:lpstr>
      <vt:lpstr>The Value and Limitations of Security Council Actions as a Matter of Law</vt:lpstr>
      <vt:lpstr>The ICJ: Nicaragua v. United States of America</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 Unilateral Self-Defense and Rescue</dc:title>
  <dc:creator>edward</dc:creator>
  <cp:lastModifiedBy>Edward P Richards</cp:lastModifiedBy>
  <cp:revision>33</cp:revision>
  <dcterms:created xsi:type="dcterms:W3CDTF">2009-02-16T17:52:27Z</dcterms:created>
  <dcterms:modified xsi:type="dcterms:W3CDTF">2021-04-16T18:47:34Z</dcterms:modified>
</cp:coreProperties>
</file>