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449" r:id="rId3"/>
    <p:sldId id="460" r:id="rId4"/>
    <p:sldId id="450" r:id="rId5"/>
    <p:sldId id="452" r:id="rId6"/>
    <p:sldId id="454" r:id="rId7"/>
    <p:sldId id="453" r:id="rId8"/>
    <p:sldId id="461" r:id="rId9"/>
    <p:sldId id="4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p:cViewPr varScale="1">
        <p:scale>
          <a:sx n="69" d="100"/>
          <a:sy n="69" d="100"/>
        </p:scale>
        <p:origin x="44" y="780"/>
      </p:cViewPr>
      <p:guideLst/>
    </p:cSldViewPr>
  </p:slideViewPr>
  <p:outlineViewPr>
    <p:cViewPr>
      <p:scale>
        <a:sx n="33" d="100"/>
        <a:sy n="33" d="100"/>
      </p:scale>
      <p:origin x="0" y="-3016"/>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D3033-2DC4-4141-A3E3-C3C232E11838}" type="datetimeFigureOut">
              <a:rPr lang="en-US" smtClean="0"/>
              <a:t>4/16/2021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3B703-9AC5-4C9A-8ED4-386F166910CE}" type="slidenum">
              <a:rPr lang="en-US" smtClean="0"/>
              <a:t>‹#›</a:t>
            </a:fld>
            <a:endParaRPr lang="en-US"/>
          </a:p>
        </p:txBody>
      </p:sp>
    </p:spTree>
    <p:extLst>
      <p:ext uri="{BB962C8B-B14F-4D97-AF65-F5344CB8AC3E}">
        <p14:creationId xmlns:p14="http://schemas.microsoft.com/office/powerpoint/2010/main" val="387644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3021-C3B3-4CC2-BE78-7274C876E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0483FC-3010-44AD-9E6B-5DF3375ED4E4}"/>
              </a:ext>
            </a:extLst>
          </p:cNvPr>
          <p:cNvSpPr>
            <a:spLocks noGrp="1"/>
          </p:cNvSpPr>
          <p:nvPr>
            <p:ph type="subTitle" idx="1"/>
          </p:nvPr>
        </p:nvSpPr>
        <p:spPr>
          <a:xfrm>
            <a:off x="1524000" y="3602038"/>
            <a:ext cx="9144000" cy="1655762"/>
          </a:xfrm>
        </p:spPr>
        <p:txBody>
          <a:bodyPr>
            <a:normAutofit/>
          </a:bodyPr>
          <a:lstStyle>
            <a:lvl1pPr marL="0" indent="0" algn="ctr">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EB49247-060C-47B0-920C-2F474688F5EB}"/>
              </a:ext>
            </a:extLst>
          </p:cNvPr>
          <p:cNvSpPr>
            <a:spLocks noGrp="1"/>
          </p:cNvSpPr>
          <p:nvPr>
            <p:ph type="dt" sz="half" idx="10"/>
          </p:nvPr>
        </p:nvSpPr>
        <p:spPr/>
        <p:txBody>
          <a:bodyPr/>
          <a:lstStyle/>
          <a:p>
            <a:fld id="{9E18709F-5617-4A43-A8BB-39EB7DB8DA94}" type="datetimeFigureOut">
              <a:rPr lang="en-US" smtClean="0"/>
              <a:t>4/16/2021</a:t>
            </a:fld>
            <a:endParaRPr lang="en-US"/>
          </a:p>
        </p:txBody>
      </p:sp>
      <p:sp>
        <p:nvSpPr>
          <p:cNvPr id="5" name="Footer Placeholder 4">
            <a:extLst>
              <a:ext uri="{FF2B5EF4-FFF2-40B4-BE49-F238E27FC236}">
                <a16:creationId xmlns:a16="http://schemas.microsoft.com/office/drawing/2014/main" id="{12321499-B517-43AF-9615-4D68AD76B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47753-D1EE-4873-A93E-5AA805B2DC83}"/>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41395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ABD-4A6C-4EBA-AA25-37F50E83AE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370736-EC2E-416E-9F63-3F22E1A45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7D7FD-07A2-4836-8F47-C8FA47B67315}"/>
              </a:ext>
            </a:extLst>
          </p:cNvPr>
          <p:cNvSpPr>
            <a:spLocks noGrp="1"/>
          </p:cNvSpPr>
          <p:nvPr>
            <p:ph type="dt" sz="half" idx="10"/>
          </p:nvPr>
        </p:nvSpPr>
        <p:spPr/>
        <p:txBody>
          <a:bodyPr/>
          <a:lstStyle/>
          <a:p>
            <a:fld id="{9E18709F-5617-4A43-A8BB-39EB7DB8DA94}" type="datetimeFigureOut">
              <a:rPr lang="en-US" smtClean="0"/>
              <a:t>4/16/2021</a:t>
            </a:fld>
            <a:endParaRPr lang="en-US"/>
          </a:p>
        </p:txBody>
      </p:sp>
      <p:sp>
        <p:nvSpPr>
          <p:cNvPr id="5" name="Footer Placeholder 4">
            <a:extLst>
              <a:ext uri="{FF2B5EF4-FFF2-40B4-BE49-F238E27FC236}">
                <a16:creationId xmlns:a16="http://schemas.microsoft.com/office/drawing/2014/main" id="{181304E2-01C8-46BE-A535-F39E3D761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55468-ED75-44FF-8E64-F1B904001FD4}"/>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408343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D48A2C-7F22-426F-A62B-20379A0EC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EF1D15-5F5E-4B4C-8268-85C0E2DC2B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C6E82-D433-4BA3-9487-92F2B5232788}"/>
              </a:ext>
            </a:extLst>
          </p:cNvPr>
          <p:cNvSpPr>
            <a:spLocks noGrp="1"/>
          </p:cNvSpPr>
          <p:nvPr>
            <p:ph type="dt" sz="half" idx="10"/>
          </p:nvPr>
        </p:nvSpPr>
        <p:spPr/>
        <p:txBody>
          <a:bodyPr/>
          <a:lstStyle/>
          <a:p>
            <a:fld id="{9E18709F-5617-4A43-A8BB-39EB7DB8DA94}" type="datetimeFigureOut">
              <a:rPr lang="en-US" smtClean="0"/>
              <a:t>4/16/2021</a:t>
            </a:fld>
            <a:endParaRPr lang="en-US"/>
          </a:p>
        </p:txBody>
      </p:sp>
      <p:sp>
        <p:nvSpPr>
          <p:cNvPr id="5" name="Footer Placeholder 4">
            <a:extLst>
              <a:ext uri="{FF2B5EF4-FFF2-40B4-BE49-F238E27FC236}">
                <a16:creationId xmlns:a16="http://schemas.microsoft.com/office/drawing/2014/main" id="{627AC5BA-D4F5-4034-9735-3A02F3DAD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64725-05FD-4BC6-95FF-EA998779B866}"/>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283770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F2CC-9260-42A5-8C04-D45CF30CF60B}"/>
              </a:ext>
            </a:extLst>
          </p:cNvPr>
          <p:cNvSpPr>
            <a:spLocks noGrp="1"/>
          </p:cNvSpPr>
          <p:nvPr>
            <p:ph type="title"/>
          </p:nvPr>
        </p:nvSpPr>
        <p:spPr>
          <a:xfrm>
            <a:off x="478972" y="242661"/>
            <a:ext cx="9261021"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C9BC8C-BD69-40C2-AB6E-11C6714319BD}"/>
              </a:ext>
            </a:extLst>
          </p:cNvPr>
          <p:cNvSpPr>
            <a:spLocks noGrp="1"/>
          </p:cNvSpPr>
          <p:nvPr>
            <p:ph idx="1"/>
          </p:nvPr>
        </p:nvSpPr>
        <p:spPr>
          <a:xfrm>
            <a:off x="838200" y="1825625"/>
            <a:ext cx="8171089" cy="4351338"/>
          </a:xfrm>
        </p:spPr>
        <p:txBody>
          <a:bodyPr>
            <a:normAutofit/>
          </a:bodyPr>
          <a:lstStyle>
            <a:lvl1pPr>
              <a:defRPr sz="2800">
                <a:latin typeface="Atkinson Hyperlegible" pitchFamily="50" charset="0"/>
              </a:defRPr>
            </a:lvl1pPr>
            <a:lvl2pPr>
              <a:defRPr sz="2800">
                <a:latin typeface="Atkinson Hyperlegible" pitchFamily="50" charset="0"/>
              </a:defRPr>
            </a:lvl2pPr>
            <a:lvl3pPr>
              <a:defRPr sz="2800">
                <a:latin typeface="Atkinson Hyperlegible" pitchFamily="50" charset="0"/>
              </a:defRPr>
            </a:lvl3pPr>
            <a:lvl4pPr>
              <a:defRPr sz="2800">
                <a:latin typeface="Atkinson Hyperlegible" pitchFamily="50" charset="0"/>
              </a:defRPr>
            </a:lvl4pPr>
            <a:lvl5pPr>
              <a:defRPr sz="2800">
                <a:latin typeface="Atkinson Hyperlegible"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41BD90-E74D-45A5-A3EA-CF835382D06E}"/>
              </a:ext>
            </a:extLst>
          </p:cNvPr>
          <p:cNvSpPr>
            <a:spLocks noGrp="1"/>
          </p:cNvSpPr>
          <p:nvPr>
            <p:ph type="dt" sz="half" idx="10"/>
          </p:nvPr>
        </p:nvSpPr>
        <p:spPr/>
        <p:txBody>
          <a:bodyPr/>
          <a:lstStyle/>
          <a:p>
            <a:fld id="{9E18709F-5617-4A43-A8BB-39EB7DB8DA94}" type="datetimeFigureOut">
              <a:rPr lang="en-US" smtClean="0"/>
              <a:t>4/16/2021</a:t>
            </a:fld>
            <a:endParaRPr lang="en-US"/>
          </a:p>
        </p:txBody>
      </p:sp>
      <p:sp>
        <p:nvSpPr>
          <p:cNvPr id="5" name="Footer Placeholder 4">
            <a:extLst>
              <a:ext uri="{FF2B5EF4-FFF2-40B4-BE49-F238E27FC236}">
                <a16:creationId xmlns:a16="http://schemas.microsoft.com/office/drawing/2014/main" id="{EDDD36AB-FC44-48B3-8488-8EFF49AAC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F97AB-1FD4-4722-8E32-548AE7592EE7}"/>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128181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1E3E-6028-45E7-97C3-489D7F697354}"/>
              </a:ext>
            </a:extLst>
          </p:cNvPr>
          <p:cNvSpPr>
            <a:spLocks noGrp="1"/>
          </p:cNvSpPr>
          <p:nvPr>
            <p:ph type="title"/>
          </p:nvPr>
        </p:nvSpPr>
        <p:spPr>
          <a:xfrm>
            <a:off x="831850" y="1709738"/>
            <a:ext cx="10515600" cy="2852737"/>
          </a:xfrm>
        </p:spPr>
        <p:txBody>
          <a:bodyPr anchor="b"/>
          <a:lstStyle>
            <a:lvl1pPr>
              <a:defRPr sz="6000">
                <a:latin typeface="Atkinson Hyperlegible" pitchFamily="50"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B603D0-8E53-4E90-AEE6-636200E117C7}"/>
              </a:ext>
            </a:extLst>
          </p:cNvPr>
          <p:cNvSpPr>
            <a:spLocks noGrp="1"/>
          </p:cNvSpPr>
          <p:nvPr>
            <p:ph type="body" idx="1"/>
          </p:nvPr>
        </p:nvSpPr>
        <p:spPr>
          <a:xfrm>
            <a:off x="831850" y="4589463"/>
            <a:ext cx="10515600" cy="1500187"/>
          </a:xfrm>
        </p:spPr>
        <p:txBody>
          <a:bodyPr>
            <a:normAutofit/>
          </a:bodyPr>
          <a:lstStyle>
            <a:lvl1pPr marL="0" indent="0">
              <a:buNone/>
              <a:defRPr sz="4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1A300F-A8E9-4F19-9E5B-5C2D2614BE33}"/>
              </a:ext>
            </a:extLst>
          </p:cNvPr>
          <p:cNvSpPr>
            <a:spLocks noGrp="1"/>
          </p:cNvSpPr>
          <p:nvPr>
            <p:ph type="dt" sz="half" idx="10"/>
          </p:nvPr>
        </p:nvSpPr>
        <p:spPr/>
        <p:txBody>
          <a:bodyPr/>
          <a:lstStyle/>
          <a:p>
            <a:fld id="{9E18709F-5617-4A43-A8BB-39EB7DB8DA94}" type="datetimeFigureOut">
              <a:rPr lang="en-US" smtClean="0"/>
              <a:t>4/16/2021</a:t>
            </a:fld>
            <a:endParaRPr lang="en-US"/>
          </a:p>
        </p:txBody>
      </p:sp>
      <p:sp>
        <p:nvSpPr>
          <p:cNvPr id="5" name="Footer Placeholder 4">
            <a:extLst>
              <a:ext uri="{FF2B5EF4-FFF2-40B4-BE49-F238E27FC236}">
                <a16:creationId xmlns:a16="http://schemas.microsoft.com/office/drawing/2014/main" id="{5911726A-343E-4072-B96A-99EB3D9CC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E20DB-6EAA-4119-AD1C-B6EF02EEBE5E}"/>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7183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2B06-6A7C-4FB9-AE96-2B94C1DC6C4F}"/>
              </a:ext>
            </a:extLst>
          </p:cNvPr>
          <p:cNvSpPr>
            <a:spLocks noGrp="1"/>
          </p:cNvSpPr>
          <p:nvPr>
            <p:ph type="title"/>
          </p:nvPr>
        </p:nvSpPr>
        <p:spPr>
          <a:xfrm>
            <a:off x="487136" y="369207"/>
            <a:ext cx="967740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11BC38C-9F53-4768-9EE9-D24613804C83}"/>
              </a:ext>
            </a:extLst>
          </p:cNvPr>
          <p:cNvSpPr>
            <a:spLocks noGrp="1"/>
          </p:cNvSpPr>
          <p:nvPr>
            <p:ph sz="half" idx="1"/>
          </p:nvPr>
        </p:nvSpPr>
        <p:spPr>
          <a:xfrm>
            <a:off x="838200" y="1825625"/>
            <a:ext cx="5181600" cy="435133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CE2ACB-41D3-4D45-9D19-4C2E4B875BBB}"/>
              </a:ext>
            </a:extLst>
          </p:cNvPr>
          <p:cNvSpPr>
            <a:spLocks noGrp="1"/>
          </p:cNvSpPr>
          <p:nvPr>
            <p:ph sz="half" idx="2"/>
          </p:nvPr>
        </p:nvSpPr>
        <p:spPr>
          <a:xfrm>
            <a:off x="6172200" y="1825625"/>
            <a:ext cx="5181600" cy="435133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EE89DC9-646D-4AB8-A1DA-63C92288275B}"/>
              </a:ext>
            </a:extLst>
          </p:cNvPr>
          <p:cNvSpPr>
            <a:spLocks noGrp="1"/>
          </p:cNvSpPr>
          <p:nvPr>
            <p:ph type="dt" sz="half" idx="10"/>
          </p:nvPr>
        </p:nvSpPr>
        <p:spPr/>
        <p:txBody>
          <a:bodyPr/>
          <a:lstStyle/>
          <a:p>
            <a:fld id="{9E18709F-5617-4A43-A8BB-39EB7DB8DA94}" type="datetimeFigureOut">
              <a:rPr lang="en-US" smtClean="0"/>
              <a:t>4/16/2021</a:t>
            </a:fld>
            <a:endParaRPr lang="en-US"/>
          </a:p>
        </p:txBody>
      </p:sp>
      <p:sp>
        <p:nvSpPr>
          <p:cNvPr id="6" name="Footer Placeholder 5">
            <a:extLst>
              <a:ext uri="{FF2B5EF4-FFF2-40B4-BE49-F238E27FC236}">
                <a16:creationId xmlns:a16="http://schemas.microsoft.com/office/drawing/2014/main" id="{58F839C6-C193-4E81-B2FF-B771F1605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C0F4C-45E8-4BBE-AEBE-570F4409F10E}"/>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230121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1B55-A1A9-44DC-9D31-826C2F131602}"/>
              </a:ext>
            </a:extLst>
          </p:cNvPr>
          <p:cNvSpPr>
            <a:spLocks noGrp="1"/>
          </p:cNvSpPr>
          <p:nvPr>
            <p:ph type="title"/>
          </p:nvPr>
        </p:nvSpPr>
        <p:spPr>
          <a:xfrm>
            <a:off x="444954" y="365125"/>
            <a:ext cx="996451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F1514FF-F85A-4DD8-ADE6-922E65B6E9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4D2DBC-F26A-40A8-A6F6-D58010174514}"/>
              </a:ext>
            </a:extLst>
          </p:cNvPr>
          <p:cNvSpPr>
            <a:spLocks noGrp="1"/>
          </p:cNvSpPr>
          <p:nvPr>
            <p:ph sz="half" idx="2"/>
          </p:nvPr>
        </p:nvSpPr>
        <p:spPr>
          <a:xfrm>
            <a:off x="839788" y="2505075"/>
            <a:ext cx="5157787" cy="368458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43EF9E7-DDAA-43D7-8B01-2BD9F3047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06D5C9-279C-4441-A4F5-EE2C3A37A398}"/>
              </a:ext>
            </a:extLst>
          </p:cNvPr>
          <p:cNvSpPr>
            <a:spLocks noGrp="1"/>
          </p:cNvSpPr>
          <p:nvPr>
            <p:ph sz="quarter" idx="4"/>
          </p:nvPr>
        </p:nvSpPr>
        <p:spPr>
          <a:xfrm>
            <a:off x="6172200" y="2505075"/>
            <a:ext cx="5183188" cy="368458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EAFCE15-CF6D-4E1F-8AE3-5F9D58C55FBB}"/>
              </a:ext>
            </a:extLst>
          </p:cNvPr>
          <p:cNvSpPr>
            <a:spLocks noGrp="1"/>
          </p:cNvSpPr>
          <p:nvPr>
            <p:ph type="dt" sz="half" idx="10"/>
          </p:nvPr>
        </p:nvSpPr>
        <p:spPr/>
        <p:txBody>
          <a:bodyPr/>
          <a:lstStyle/>
          <a:p>
            <a:fld id="{9E18709F-5617-4A43-A8BB-39EB7DB8DA94}" type="datetimeFigureOut">
              <a:rPr lang="en-US" smtClean="0"/>
              <a:t>4/16/2021</a:t>
            </a:fld>
            <a:endParaRPr lang="en-US"/>
          </a:p>
        </p:txBody>
      </p:sp>
      <p:sp>
        <p:nvSpPr>
          <p:cNvPr id="8" name="Footer Placeholder 7">
            <a:extLst>
              <a:ext uri="{FF2B5EF4-FFF2-40B4-BE49-F238E27FC236}">
                <a16:creationId xmlns:a16="http://schemas.microsoft.com/office/drawing/2014/main" id="{5D06A5D4-3452-47B4-BE7C-2F8E3A9BF4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C8B4BF-BDFC-493D-80DA-E83F2FC0405D}"/>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299423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391F-37C5-432E-8E1C-770E0527BB9D}"/>
              </a:ext>
            </a:extLst>
          </p:cNvPr>
          <p:cNvSpPr>
            <a:spLocks noGrp="1"/>
          </p:cNvSpPr>
          <p:nvPr>
            <p:ph type="title"/>
          </p:nvPr>
        </p:nvSpPr>
        <p:spPr>
          <a:xfrm>
            <a:off x="808264" y="365125"/>
            <a:ext cx="954405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7C27445-1815-4F74-8FA2-59957163AF85}"/>
              </a:ext>
            </a:extLst>
          </p:cNvPr>
          <p:cNvSpPr>
            <a:spLocks noGrp="1"/>
          </p:cNvSpPr>
          <p:nvPr>
            <p:ph type="dt" sz="half" idx="10"/>
          </p:nvPr>
        </p:nvSpPr>
        <p:spPr/>
        <p:txBody>
          <a:bodyPr/>
          <a:lstStyle/>
          <a:p>
            <a:fld id="{9E18709F-5617-4A43-A8BB-39EB7DB8DA94}" type="datetimeFigureOut">
              <a:rPr lang="en-US" smtClean="0"/>
              <a:t>4/16/2021</a:t>
            </a:fld>
            <a:endParaRPr lang="en-US"/>
          </a:p>
        </p:txBody>
      </p:sp>
      <p:sp>
        <p:nvSpPr>
          <p:cNvPr id="4" name="Footer Placeholder 3">
            <a:extLst>
              <a:ext uri="{FF2B5EF4-FFF2-40B4-BE49-F238E27FC236}">
                <a16:creationId xmlns:a16="http://schemas.microsoft.com/office/drawing/2014/main" id="{F5138088-54BE-4CB7-9FA1-012869CC66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BB5BB-2E3C-42B4-93AC-2C10D0FCF4AA}"/>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25411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31BC7-637B-442F-824A-210DA8C20843}"/>
              </a:ext>
            </a:extLst>
          </p:cNvPr>
          <p:cNvSpPr>
            <a:spLocks noGrp="1"/>
          </p:cNvSpPr>
          <p:nvPr>
            <p:ph type="dt" sz="half" idx="10"/>
          </p:nvPr>
        </p:nvSpPr>
        <p:spPr/>
        <p:txBody>
          <a:bodyPr/>
          <a:lstStyle/>
          <a:p>
            <a:fld id="{9E18709F-5617-4A43-A8BB-39EB7DB8DA94}" type="datetimeFigureOut">
              <a:rPr lang="en-US" smtClean="0"/>
              <a:t>4/16/2021</a:t>
            </a:fld>
            <a:endParaRPr lang="en-US"/>
          </a:p>
        </p:txBody>
      </p:sp>
      <p:sp>
        <p:nvSpPr>
          <p:cNvPr id="3" name="Footer Placeholder 2">
            <a:extLst>
              <a:ext uri="{FF2B5EF4-FFF2-40B4-BE49-F238E27FC236}">
                <a16:creationId xmlns:a16="http://schemas.microsoft.com/office/drawing/2014/main" id="{71755274-52E7-474F-BA7B-ACD5E9C737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BC2351-8CC8-4A30-980B-A2D349886D79}"/>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319228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A174-79D5-4DC6-8531-180E5A697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00A7D0-FA5C-4986-B68B-F8DCF362C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8D403-827D-436C-B110-D36F4F86F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29720-F7B7-46AE-8741-03FFEC4792BF}"/>
              </a:ext>
            </a:extLst>
          </p:cNvPr>
          <p:cNvSpPr>
            <a:spLocks noGrp="1"/>
          </p:cNvSpPr>
          <p:nvPr>
            <p:ph type="dt" sz="half" idx="10"/>
          </p:nvPr>
        </p:nvSpPr>
        <p:spPr/>
        <p:txBody>
          <a:bodyPr/>
          <a:lstStyle/>
          <a:p>
            <a:fld id="{9E18709F-5617-4A43-A8BB-39EB7DB8DA94}" type="datetimeFigureOut">
              <a:rPr lang="en-US" smtClean="0"/>
              <a:t>4/16/2021</a:t>
            </a:fld>
            <a:endParaRPr lang="en-US"/>
          </a:p>
        </p:txBody>
      </p:sp>
      <p:sp>
        <p:nvSpPr>
          <p:cNvPr id="6" name="Footer Placeholder 5">
            <a:extLst>
              <a:ext uri="{FF2B5EF4-FFF2-40B4-BE49-F238E27FC236}">
                <a16:creationId xmlns:a16="http://schemas.microsoft.com/office/drawing/2014/main" id="{D2B41D49-2DF8-41A3-B966-237FD4CF1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EC6F5-3D39-44B1-8C51-E90A83D48ABB}"/>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415138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C610-2F05-466A-B268-24C7D9A5A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1489F0-8219-4971-BCF0-2327C3646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DE50B22-232C-464D-B561-12C81578A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A121B-8CDC-4A44-9F1F-7FD70CF1C9D1}"/>
              </a:ext>
            </a:extLst>
          </p:cNvPr>
          <p:cNvSpPr>
            <a:spLocks noGrp="1"/>
          </p:cNvSpPr>
          <p:nvPr>
            <p:ph type="dt" sz="half" idx="10"/>
          </p:nvPr>
        </p:nvSpPr>
        <p:spPr/>
        <p:txBody>
          <a:bodyPr/>
          <a:lstStyle/>
          <a:p>
            <a:fld id="{9E18709F-5617-4A43-A8BB-39EB7DB8DA94}" type="datetimeFigureOut">
              <a:rPr lang="en-US" smtClean="0"/>
              <a:t>4/16/2021</a:t>
            </a:fld>
            <a:endParaRPr lang="en-US"/>
          </a:p>
        </p:txBody>
      </p:sp>
      <p:sp>
        <p:nvSpPr>
          <p:cNvPr id="6" name="Footer Placeholder 5">
            <a:extLst>
              <a:ext uri="{FF2B5EF4-FFF2-40B4-BE49-F238E27FC236}">
                <a16:creationId xmlns:a16="http://schemas.microsoft.com/office/drawing/2014/main" id="{0FDAB18E-1F34-4074-9BC6-274F283FB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51570-D877-4AF1-972A-AF774112F8C0}"/>
              </a:ext>
            </a:extLst>
          </p:cNvPr>
          <p:cNvSpPr>
            <a:spLocks noGrp="1"/>
          </p:cNvSpPr>
          <p:nvPr>
            <p:ph type="sldNum" sz="quarter" idx="12"/>
          </p:nvPr>
        </p:nvSpPr>
        <p:spPr/>
        <p:txBody>
          <a:bodyPr/>
          <a:lstStyle/>
          <a:p>
            <a:fld id="{8CDD72CE-15D5-43BE-841F-78925906E125}" type="slidenum">
              <a:rPr lang="en-US" smtClean="0"/>
              <a:t>‹#›</a:t>
            </a:fld>
            <a:endParaRPr lang="en-US"/>
          </a:p>
        </p:txBody>
      </p:sp>
    </p:spTree>
    <p:extLst>
      <p:ext uri="{BB962C8B-B14F-4D97-AF65-F5344CB8AC3E}">
        <p14:creationId xmlns:p14="http://schemas.microsoft.com/office/powerpoint/2010/main" val="416450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82377-34CE-4831-BE2E-499F86D13F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40342F-ACF4-45B2-B77F-774AD3C80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0AFD648-4635-4794-9918-1FE25D6F1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8709F-5617-4A43-A8BB-39EB7DB8DA94}" type="datetimeFigureOut">
              <a:rPr lang="en-US" smtClean="0"/>
              <a:t>4/16/2021</a:t>
            </a:fld>
            <a:endParaRPr lang="en-US"/>
          </a:p>
        </p:txBody>
      </p:sp>
      <p:sp>
        <p:nvSpPr>
          <p:cNvPr id="5" name="Footer Placeholder 4">
            <a:extLst>
              <a:ext uri="{FF2B5EF4-FFF2-40B4-BE49-F238E27FC236}">
                <a16:creationId xmlns:a16="http://schemas.microsoft.com/office/drawing/2014/main" id="{5E4D657F-E72E-4EBF-AB33-19AD5AB59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4168F5-E3DB-4336-9ECF-3A6E97134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D72CE-15D5-43BE-841F-78925906E125}" type="slidenum">
              <a:rPr lang="en-US" smtClean="0"/>
              <a:t>‹#›</a:t>
            </a:fld>
            <a:endParaRPr lang="en-US"/>
          </a:p>
        </p:txBody>
      </p:sp>
    </p:spTree>
    <p:extLst>
      <p:ext uri="{BB962C8B-B14F-4D97-AF65-F5344CB8AC3E}">
        <p14:creationId xmlns:p14="http://schemas.microsoft.com/office/powerpoint/2010/main" val="2312456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tkinson Hyperlegible"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tkinson Hyperlegible"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B848-3423-4B63-B9BD-0B2DE7B262DC}"/>
              </a:ext>
            </a:extLst>
          </p:cNvPr>
          <p:cNvSpPr>
            <a:spLocks noGrp="1"/>
          </p:cNvSpPr>
          <p:nvPr>
            <p:ph type="ctrTitle"/>
          </p:nvPr>
        </p:nvSpPr>
        <p:spPr/>
        <p:txBody>
          <a:bodyPr>
            <a:normAutofit fontScale="90000"/>
          </a:bodyPr>
          <a:lstStyle/>
          <a:p>
            <a:pPr rtl="0"/>
            <a:r>
              <a:rPr lang="en-US" sz="6000" b="1" i="0" u="none" strike="noStrike" kern="1200" baseline="0" dirty="0">
                <a:solidFill>
                  <a:schemeClr val="tx1"/>
                </a:solidFill>
                <a:latin typeface="+mj-lt"/>
                <a:ea typeface="+mj-ea"/>
                <a:cs typeface="+mj-cs"/>
              </a:rPr>
              <a:t>Chapter 7 - THE EXTRATERRITORIAL REACH OF U.S. LAW</a:t>
            </a:r>
            <a:endParaRPr lang="en-US" sz="1800" b="0" i="0" u="none" strike="noStrike" baseline="0" dirty="0"/>
          </a:p>
        </p:txBody>
      </p:sp>
      <p:sp>
        <p:nvSpPr>
          <p:cNvPr id="3" name="Subtitle 2">
            <a:extLst>
              <a:ext uri="{FF2B5EF4-FFF2-40B4-BE49-F238E27FC236}">
                <a16:creationId xmlns:a16="http://schemas.microsoft.com/office/drawing/2014/main" id="{78578DC6-C4AA-498A-9CF1-A5DC190EC91F}"/>
              </a:ext>
            </a:extLst>
          </p:cNvPr>
          <p:cNvSpPr>
            <a:spLocks noGrp="1"/>
          </p:cNvSpPr>
          <p:nvPr>
            <p:ph type="subTitle" idx="1"/>
          </p:nvPr>
        </p:nvSpPr>
        <p:spPr/>
        <p:txBody>
          <a:bodyPr/>
          <a:lstStyle/>
          <a:p>
            <a:r>
              <a:rPr lang="en-US"/>
              <a:t>Part II</a:t>
            </a:r>
          </a:p>
        </p:txBody>
      </p:sp>
      <p:pic>
        <p:nvPicPr>
          <p:cNvPr id="6" name="Audio 5">
            <a:hlinkClick r:id="" action="ppaction://media"/>
            <a:extLst>
              <a:ext uri="{FF2B5EF4-FFF2-40B4-BE49-F238E27FC236}">
                <a16:creationId xmlns:a16="http://schemas.microsoft.com/office/drawing/2014/main" id="{4D10F631-C92A-4841-87C3-088E9A21FA9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583691697"/>
      </p:ext>
    </p:extLst>
  </p:cSld>
  <p:clrMapOvr>
    <a:masterClrMapping/>
  </p:clrMapOvr>
  <mc:AlternateContent xmlns:mc="http://schemas.openxmlformats.org/markup-compatibility/2006">
    <mc:Choice xmlns:p14="http://schemas.microsoft.com/office/powerpoint/2010/main" Requires="p14">
      <p:transition spd="slow" p14:dur="2000" advTm="10363"/>
    </mc:Choice>
    <mc:Fallback>
      <p:transition spd="slow" advTm="103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68FD4-8048-4B50-8A6E-C93C0B96411A}"/>
              </a:ext>
            </a:extLst>
          </p:cNvPr>
          <p:cNvSpPr>
            <a:spLocks noGrp="1"/>
          </p:cNvSpPr>
          <p:nvPr>
            <p:ph type="title"/>
          </p:nvPr>
        </p:nvSpPr>
        <p:spPr>
          <a:xfrm>
            <a:off x="838200" y="500062"/>
            <a:ext cx="9261021" cy="1325563"/>
          </a:xfrm>
        </p:spPr>
        <p:txBody>
          <a:bodyPr/>
          <a:lstStyle/>
          <a:p>
            <a:r>
              <a:rPr lang="en-US" dirty="0"/>
              <a:t>(</a:t>
            </a:r>
            <a:r>
              <a:rPr lang="en-US" dirty="0" err="1"/>
              <a:t>Kiobel</a:t>
            </a:r>
            <a:r>
              <a:rPr lang="en-US" dirty="0"/>
              <a:t> Continued) The Extra-Territorial Reach of the ATS</a:t>
            </a:r>
          </a:p>
        </p:txBody>
      </p:sp>
      <p:sp>
        <p:nvSpPr>
          <p:cNvPr id="3" name="Content Placeholder 2">
            <a:extLst>
              <a:ext uri="{FF2B5EF4-FFF2-40B4-BE49-F238E27FC236}">
                <a16:creationId xmlns:a16="http://schemas.microsoft.com/office/drawing/2014/main" id="{8F4A3D90-B2A5-4FD5-9D56-AF0665EB6764}"/>
              </a:ext>
            </a:extLst>
          </p:cNvPr>
          <p:cNvSpPr>
            <a:spLocks noGrp="1"/>
          </p:cNvSpPr>
          <p:nvPr>
            <p:ph idx="1"/>
          </p:nvPr>
        </p:nvSpPr>
        <p:spPr>
          <a:xfrm>
            <a:off x="690418" y="2241262"/>
            <a:ext cx="10515600" cy="3282083"/>
          </a:xfrm>
        </p:spPr>
        <p:txBody>
          <a:bodyPr/>
          <a:lstStyle/>
          <a:p>
            <a:r>
              <a:rPr lang="en-US" dirty="0"/>
              <a:t>Had historically been used against pirates.</a:t>
            </a:r>
          </a:p>
          <a:p>
            <a:pPr lvl="1"/>
            <a:r>
              <a:rPr lang="en-US" dirty="0"/>
              <a:t>Pirates have no nationality and operate outside territorial waters, so suing them or killing them does not interfere with the sovereignty of any state.</a:t>
            </a:r>
          </a:p>
          <a:p>
            <a:r>
              <a:rPr lang="en-US" dirty="0"/>
              <a:t>Suing foreign nationals for actions in foreign countries does interfere with the sovereignty of other nations.</a:t>
            </a:r>
          </a:p>
        </p:txBody>
      </p:sp>
      <p:pic>
        <p:nvPicPr>
          <p:cNvPr id="5" name="Audio 4">
            <a:hlinkClick r:id="" action="ppaction://media"/>
            <a:extLst>
              <a:ext uri="{FF2B5EF4-FFF2-40B4-BE49-F238E27FC236}">
                <a16:creationId xmlns:a16="http://schemas.microsoft.com/office/drawing/2014/main" id="{80493466-9297-40AF-A503-5A5A80E204E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469863371"/>
      </p:ext>
    </p:extLst>
  </p:cSld>
  <p:clrMapOvr>
    <a:masterClrMapping/>
  </p:clrMapOvr>
  <mc:AlternateContent xmlns:mc="http://schemas.openxmlformats.org/markup-compatibility/2006">
    <mc:Choice xmlns:p14="http://schemas.microsoft.com/office/powerpoint/2010/main" Requires="p14">
      <p:transition spd="slow" p14:dur="2000" advTm="83344"/>
    </mc:Choice>
    <mc:Fallback>
      <p:transition spd="slow" advTm="833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D6F5C-9CE2-41D7-A3FF-2FC2B1F3066E}"/>
              </a:ext>
            </a:extLst>
          </p:cNvPr>
          <p:cNvSpPr>
            <a:spLocks noGrp="1"/>
          </p:cNvSpPr>
          <p:nvPr>
            <p:ph type="title"/>
          </p:nvPr>
        </p:nvSpPr>
        <p:spPr/>
        <p:txBody>
          <a:bodyPr/>
          <a:lstStyle/>
          <a:p>
            <a:r>
              <a:rPr lang="en-US" dirty="0"/>
              <a:t>The </a:t>
            </a:r>
            <a:r>
              <a:rPr lang="en-US" i="1" dirty="0" err="1"/>
              <a:t>Kiobel</a:t>
            </a:r>
            <a:r>
              <a:rPr lang="en-US" dirty="0"/>
              <a:t> Ruling</a:t>
            </a:r>
          </a:p>
        </p:txBody>
      </p:sp>
      <p:sp>
        <p:nvSpPr>
          <p:cNvPr id="3" name="Content Placeholder 2">
            <a:extLst>
              <a:ext uri="{FF2B5EF4-FFF2-40B4-BE49-F238E27FC236}">
                <a16:creationId xmlns:a16="http://schemas.microsoft.com/office/drawing/2014/main" id="{BB7180CF-E0FA-4391-A17D-B30078C663E6}"/>
              </a:ext>
            </a:extLst>
          </p:cNvPr>
          <p:cNvSpPr>
            <a:spLocks noGrp="1"/>
          </p:cNvSpPr>
          <p:nvPr>
            <p:ph idx="1"/>
          </p:nvPr>
        </p:nvSpPr>
        <p:spPr>
          <a:xfrm>
            <a:off x="902854" y="1568224"/>
            <a:ext cx="10069946" cy="4841812"/>
          </a:xfrm>
        </p:spPr>
        <p:txBody>
          <a:bodyPr>
            <a:normAutofit fontScale="92500" lnSpcReduction="10000"/>
          </a:bodyPr>
          <a:lstStyle/>
          <a:p>
            <a:r>
              <a:rPr lang="en-US" dirty="0">
                <a:highlight>
                  <a:srgbClr val="FFFF00"/>
                </a:highlight>
              </a:rPr>
              <a:t>We therefore conclude that the presumption against extraterritoriality applies to claims under the ATS, and that nothing in the statute rebuts that presumption. </a:t>
            </a:r>
            <a:r>
              <a:rPr lang="en-US" dirty="0"/>
              <a:t>“[T]here is no clear indication of extraterritoriality here,” Morrison, 561 U.S., at _____, and petitioners’ case seeking relief for violations of the law of nations occurring outside the United States is barred.</a:t>
            </a:r>
          </a:p>
          <a:p>
            <a:r>
              <a:rPr lang="en-US" dirty="0">
                <a:highlight>
                  <a:srgbClr val="FFFF00"/>
                </a:highlight>
              </a:rPr>
              <a:t>On these facts, all the relevant conduct took place outside the United States. And even where the claims touch and concern the territory of the United States, they must do so with sufficient force to displace the presumption against extraterritorial application. Corporations are often present in many countries, and it would reach too far to say that mere corporate presence suffices. If Congress were to determine otherwise, a statute more specific than the ATS would be required.</a:t>
            </a:r>
          </a:p>
        </p:txBody>
      </p:sp>
      <p:pic>
        <p:nvPicPr>
          <p:cNvPr id="5" name="Audio 4">
            <a:hlinkClick r:id="" action="ppaction://media"/>
            <a:extLst>
              <a:ext uri="{FF2B5EF4-FFF2-40B4-BE49-F238E27FC236}">
                <a16:creationId xmlns:a16="http://schemas.microsoft.com/office/drawing/2014/main" id="{3F73E157-2715-4F42-B3D0-C12A77D8F0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838423447"/>
      </p:ext>
    </p:extLst>
  </p:cSld>
  <p:clrMapOvr>
    <a:masterClrMapping/>
  </p:clrMapOvr>
  <mc:AlternateContent xmlns:mc="http://schemas.openxmlformats.org/markup-compatibility/2006">
    <mc:Choice xmlns:p14="http://schemas.microsoft.com/office/powerpoint/2010/main" Requires="p14">
      <p:transition spd="slow" p14:dur="2000" advTm="71072"/>
    </mc:Choice>
    <mc:Fallback>
      <p:transition spd="slow" advTm="710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6349F-4DDF-4292-B075-B7B0D0DD5FBF}"/>
              </a:ext>
            </a:extLst>
          </p:cNvPr>
          <p:cNvSpPr>
            <a:spLocks noGrp="1"/>
          </p:cNvSpPr>
          <p:nvPr>
            <p:ph type="title"/>
          </p:nvPr>
        </p:nvSpPr>
        <p:spPr/>
        <p:txBody>
          <a:bodyPr/>
          <a:lstStyle/>
          <a:p>
            <a:r>
              <a:rPr lang="en-US" dirty="0"/>
              <a:t>Is There Anything Left of the ATS?</a:t>
            </a:r>
          </a:p>
        </p:txBody>
      </p:sp>
      <p:sp>
        <p:nvSpPr>
          <p:cNvPr id="3" name="Content Placeholder 2">
            <a:extLst>
              <a:ext uri="{FF2B5EF4-FFF2-40B4-BE49-F238E27FC236}">
                <a16:creationId xmlns:a16="http://schemas.microsoft.com/office/drawing/2014/main" id="{026116F9-D4CF-43D8-B515-91F6E7E14E90}"/>
              </a:ext>
            </a:extLst>
          </p:cNvPr>
          <p:cNvSpPr>
            <a:spLocks noGrp="1"/>
          </p:cNvSpPr>
          <p:nvPr>
            <p:ph idx="1"/>
          </p:nvPr>
        </p:nvSpPr>
        <p:spPr>
          <a:xfrm>
            <a:off x="838200" y="1825625"/>
            <a:ext cx="10605655" cy="4351338"/>
          </a:xfrm>
        </p:spPr>
        <p:txBody>
          <a:bodyPr>
            <a:normAutofit lnSpcReduction="10000"/>
          </a:bodyPr>
          <a:lstStyle/>
          <a:p>
            <a:r>
              <a:rPr lang="en-US" dirty="0"/>
              <a:t>Foreign cubed – no action under the ATS</a:t>
            </a:r>
          </a:p>
          <a:p>
            <a:pPr lvl="0"/>
            <a:r>
              <a:rPr lang="en-US" i="1" dirty="0"/>
              <a:t>Cardona v. Chiquita Brands Int’l, Inc.,</a:t>
            </a:r>
          </a:p>
          <a:p>
            <a:pPr lvl="1"/>
            <a:r>
              <a:rPr lang="en-US" dirty="0"/>
              <a:t>Foreign plaintiffs sued an American corporation under the ATS for conduct in the United States that supported terrorist attacks abroad that injured the plaintiffs. </a:t>
            </a:r>
          </a:p>
          <a:p>
            <a:pPr lvl="1"/>
            <a:r>
              <a:rPr lang="en-US" dirty="0"/>
              <a:t>Company allegedly engaged in concerted action with paramilitary forces in Colombia, including acts that plaintiffs alleged to constitute torture and to have resulted in personal injury and death.</a:t>
            </a:r>
          </a:p>
          <a:p>
            <a:pPr lvl="1"/>
            <a:r>
              <a:rPr lang="en-US" dirty="0"/>
              <a:t>Chiquita is a US corporation, but the court found that none of the actions that occurred in the US counted as a tort.</a:t>
            </a:r>
          </a:p>
        </p:txBody>
      </p:sp>
      <p:pic>
        <p:nvPicPr>
          <p:cNvPr id="4" name="Audio 3">
            <a:hlinkClick r:id="" action="ppaction://media"/>
            <a:extLst>
              <a:ext uri="{FF2B5EF4-FFF2-40B4-BE49-F238E27FC236}">
                <a16:creationId xmlns:a16="http://schemas.microsoft.com/office/drawing/2014/main" id="{EAB3D479-F664-4175-8760-084073A658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22734181"/>
      </p:ext>
    </p:extLst>
  </p:cSld>
  <p:clrMapOvr>
    <a:masterClrMapping/>
  </p:clrMapOvr>
  <mc:AlternateContent xmlns:mc="http://schemas.openxmlformats.org/markup-compatibility/2006">
    <mc:Choice xmlns:p14="http://schemas.microsoft.com/office/powerpoint/2010/main" Requires="p14">
      <p:transition spd="slow" p14:dur="2000" advTm="50326"/>
    </mc:Choice>
    <mc:Fallback>
      <p:transition spd="slow" advTm="503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4F454-1D28-44AD-9DFC-D0FC12423DA2}"/>
              </a:ext>
            </a:extLst>
          </p:cNvPr>
          <p:cNvSpPr>
            <a:spLocks noGrp="1"/>
          </p:cNvSpPr>
          <p:nvPr>
            <p:ph type="title"/>
          </p:nvPr>
        </p:nvSpPr>
        <p:spPr/>
        <p:txBody>
          <a:bodyPr/>
          <a:lstStyle/>
          <a:p>
            <a:r>
              <a:rPr lang="en-US" sz="4400" i="1" kern="1200" dirty="0">
                <a:solidFill>
                  <a:schemeClr val="tx1"/>
                </a:solidFill>
                <a:effectLst/>
                <a:latin typeface="+mj-lt"/>
                <a:ea typeface="+mj-ea"/>
                <a:cs typeface="+mj-cs"/>
              </a:rPr>
              <a:t>Al </a:t>
            </a:r>
            <a:r>
              <a:rPr lang="en-US" sz="4400" i="1" kern="1200" dirty="0" err="1">
                <a:solidFill>
                  <a:schemeClr val="tx1"/>
                </a:solidFill>
                <a:effectLst/>
                <a:latin typeface="+mj-lt"/>
                <a:ea typeface="+mj-ea"/>
                <a:cs typeface="+mj-cs"/>
              </a:rPr>
              <a:t>Shimari</a:t>
            </a:r>
            <a:r>
              <a:rPr lang="en-US" sz="4400" i="1" kern="1200" dirty="0">
                <a:solidFill>
                  <a:schemeClr val="tx1"/>
                </a:solidFill>
                <a:effectLst/>
                <a:latin typeface="+mj-lt"/>
                <a:ea typeface="+mj-ea"/>
                <a:cs typeface="+mj-cs"/>
              </a:rPr>
              <a:t> v. CACI</a:t>
            </a:r>
            <a:r>
              <a:rPr lang="en-US" sz="4400" kern="1200" dirty="0">
                <a:solidFill>
                  <a:schemeClr val="tx1"/>
                </a:solidFill>
                <a:effectLst/>
                <a:latin typeface="+mj-lt"/>
                <a:ea typeface="+mj-ea"/>
                <a:cs typeface="+mj-cs"/>
              </a:rPr>
              <a:t> </a:t>
            </a:r>
            <a:endParaRPr lang="en-US" dirty="0"/>
          </a:p>
        </p:txBody>
      </p:sp>
      <p:sp>
        <p:nvSpPr>
          <p:cNvPr id="3" name="Content Placeholder 2">
            <a:extLst>
              <a:ext uri="{FF2B5EF4-FFF2-40B4-BE49-F238E27FC236}">
                <a16:creationId xmlns:a16="http://schemas.microsoft.com/office/drawing/2014/main" id="{4F764C79-05A7-4C60-B1F4-8EA7A340B537}"/>
              </a:ext>
            </a:extLst>
          </p:cNvPr>
          <p:cNvSpPr>
            <a:spLocks noGrp="1"/>
          </p:cNvSpPr>
          <p:nvPr>
            <p:ph idx="1"/>
          </p:nvPr>
        </p:nvSpPr>
        <p:spPr/>
        <p:txBody>
          <a:bodyPr>
            <a:normAutofit/>
          </a:bodyPr>
          <a:lstStyle/>
          <a:p>
            <a:pPr rtl="0" eaLnBrk="1" latinLnBrk="0" hangingPunct="1"/>
            <a:r>
              <a:rPr lang="en-US" sz="2800" i="1" kern="1200" dirty="0">
                <a:solidFill>
                  <a:schemeClr val="tx1"/>
                </a:solidFill>
                <a:effectLst/>
                <a:latin typeface="+mn-lt"/>
                <a:ea typeface="+mn-ea"/>
                <a:cs typeface="+mn-cs"/>
              </a:rPr>
              <a:t>Al </a:t>
            </a:r>
            <a:r>
              <a:rPr lang="en-US" sz="2800" i="1" kern="1200" dirty="0" err="1">
                <a:solidFill>
                  <a:schemeClr val="tx1"/>
                </a:solidFill>
                <a:effectLst/>
                <a:latin typeface="+mn-lt"/>
                <a:ea typeface="+mn-ea"/>
                <a:cs typeface="+mn-cs"/>
              </a:rPr>
              <a:t>Shimari</a:t>
            </a:r>
            <a:r>
              <a:rPr lang="en-US" sz="2800" i="1" kern="1200" dirty="0">
                <a:solidFill>
                  <a:schemeClr val="tx1"/>
                </a:solidFill>
                <a:effectLst/>
                <a:latin typeface="+mn-lt"/>
                <a:ea typeface="+mn-ea"/>
                <a:cs typeface="+mn-cs"/>
              </a:rPr>
              <a:t> v. CACI</a:t>
            </a:r>
            <a:r>
              <a:rPr lang="en-US" sz="2800" kern="1200" dirty="0">
                <a:solidFill>
                  <a:schemeClr val="tx1"/>
                </a:solidFill>
                <a:effectLst/>
                <a:latin typeface="+mn-lt"/>
                <a:ea typeface="+mn-ea"/>
                <a:cs typeface="+mn-cs"/>
              </a:rPr>
              <a:t> was based on actions that CACI claimed were directed by the US government. </a:t>
            </a:r>
          </a:p>
          <a:p>
            <a:pPr rtl="0" eaLnBrk="1" latinLnBrk="0" hangingPunct="1"/>
            <a:r>
              <a:rPr lang="en-US" sz="2800" kern="1200" dirty="0">
                <a:solidFill>
                  <a:schemeClr val="tx1"/>
                </a:solidFill>
                <a:effectLst/>
                <a:latin typeface="+mn-lt"/>
                <a:ea typeface="+mn-ea"/>
                <a:cs typeface="+mn-cs"/>
              </a:rPr>
              <a:t>The ATS was involved because it was foreign nationals on foreign soil.</a:t>
            </a:r>
          </a:p>
          <a:p>
            <a:pPr rtl="0" eaLnBrk="1" latinLnBrk="0" hangingPunct="1"/>
            <a:r>
              <a:rPr lang="en-US" dirty="0">
                <a:latin typeface="+mn-lt"/>
              </a:rPr>
              <a:t>The case was allowed to go forward because the court found that the defendants were American citizens employed by an American company with headquarters in the US. </a:t>
            </a:r>
          </a:p>
          <a:p>
            <a:pPr rtl="0" eaLnBrk="1" latinLnBrk="0" hangingPunct="1"/>
            <a:r>
              <a:rPr lang="en-US" dirty="0">
                <a:effectLst/>
                <a:latin typeface="+mn-lt"/>
              </a:rPr>
              <a:t>This would meet traditional tests for minimum contacts for federal jurisdiction.</a:t>
            </a:r>
            <a:endParaRPr lang="en-US" dirty="0">
              <a:effectLst/>
            </a:endParaRPr>
          </a:p>
        </p:txBody>
      </p:sp>
      <p:pic>
        <p:nvPicPr>
          <p:cNvPr id="4" name="Audio 3">
            <a:hlinkClick r:id="" action="ppaction://media"/>
            <a:extLst>
              <a:ext uri="{FF2B5EF4-FFF2-40B4-BE49-F238E27FC236}">
                <a16:creationId xmlns:a16="http://schemas.microsoft.com/office/drawing/2014/main" id="{BD5770BF-5E56-436B-BDB7-5044DBFE100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795572129"/>
      </p:ext>
    </p:extLst>
  </p:cSld>
  <p:clrMapOvr>
    <a:masterClrMapping/>
  </p:clrMapOvr>
  <mc:AlternateContent xmlns:mc="http://schemas.openxmlformats.org/markup-compatibility/2006">
    <mc:Choice xmlns:p14="http://schemas.microsoft.com/office/powerpoint/2010/main" Requires="p14">
      <p:transition spd="slow" p14:dur="2000" advTm="55225"/>
    </mc:Choice>
    <mc:Fallback>
      <p:transition spd="slow" advTm="552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40031-2FE8-4AE1-90BE-CC11C70F3774}"/>
              </a:ext>
            </a:extLst>
          </p:cNvPr>
          <p:cNvSpPr>
            <a:spLocks noGrp="1"/>
          </p:cNvSpPr>
          <p:nvPr>
            <p:ph type="title"/>
          </p:nvPr>
        </p:nvSpPr>
        <p:spPr/>
        <p:txBody>
          <a:bodyPr>
            <a:normAutofit/>
          </a:bodyPr>
          <a:lstStyle/>
          <a:p>
            <a:r>
              <a:rPr lang="en-US" sz="4400" b="0" i="0" u="none" strike="noStrike" kern="1200" baseline="0" dirty="0">
                <a:solidFill>
                  <a:schemeClr val="tx1"/>
                </a:solidFill>
                <a:latin typeface="+mj-lt"/>
                <a:ea typeface="+mj-ea"/>
                <a:cs typeface="+mj-cs"/>
              </a:rPr>
              <a:t>Congressional Jurisdiction to Regulate a Particular Extraterritorial Activity</a:t>
            </a:r>
            <a:endParaRPr lang="en-US" dirty="0"/>
          </a:p>
        </p:txBody>
      </p:sp>
      <p:sp>
        <p:nvSpPr>
          <p:cNvPr id="3" name="Content Placeholder 2">
            <a:extLst>
              <a:ext uri="{FF2B5EF4-FFF2-40B4-BE49-F238E27FC236}">
                <a16:creationId xmlns:a16="http://schemas.microsoft.com/office/drawing/2014/main" id="{64A95F7A-FB1A-41EE-AC05-92B6E0B0CDE2}"/>
              </a:ext>
            </a:extLst>
          </p:cNvPr>
          <p:cNvSpPr>
            <a:spLocks noGrp="1"/>
          </p:cNvSpPr>
          <p:nvPr>
            <p:ph idx="1"/>
          </p:nvPr>
        </p:nvSpPr>
        <p:spPr/>
        <p:txBody>
          <a:bodyPr/>
          <a:lstStyle/>
          <a:p>
            <a:r>
              <a:rPr lang="en-US" dirty="0"/>
              <a:t>While there are international law standards for judging the right of a state to legislate exterritorialy, the Supreme Court does not find these binding on the US.</a:t>
            </a:r>
          </a:p>
          <a:p>
            <a:r>
              <a:rPr lang="en-US" dirty="0"/>
              <a:t>The Court has not struck down laws that Congress passed with extraterritorial reach.</a:t>
            </a:r>
          </a:p>
          <a:p>
            <a:r>
              <a:rPr lang="en-US" dirty="0"/>
              <a:t>Since Congress has not been aggressive with passing these laws, the Court has not faced a case that would challenge international law norms.</a:t>
            </a:r>
          </a:p>
        </p:txBody>
      </p:sp>
      <p:pic>
        <p:nvPicPr>
          <p:cNvPr id="5" name="Audio 4">
            <a:hlinkClick r:id="" action="ppaction://media"/>
            <a:extLst>
              <a:ext uri="{FF2B5EF4-FFF2-40B4-BE49-F238E27FC236}">
                <a16:creationId xmlns:a16="http://schemas.microsoft.com/office/drawing/2014/main" id="{2A80A31C-F55B-47D8-8D3C-55BE2BDA38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155208802"/>
      </p:ext>
    </p:extLst>
  </p:cSld>
  <p:clrMapOvr>
    <a:masterClrMapping/>
  </p:clrMapOvr>
  <mc:AlternateContent xmlns:mc="http://schemas.openxmlformats.org/markup-compatibility/2006">
    <mc:Choice xmlns:p14="http://schemas.microsoft.com/office/powerpoint/2010/main" Requires="p14">
      <p:transition spd="slow" p14:dur="2000" advTm="54740"/>
    </mc:Choice>
    <mc:Fallback>
      <p:transition spd="slow" advTm="547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2A892-EC99-43AE-A6A6-DA8C0E8AF6AE}"/>
              </a:ext>
            </a:extLst>
          </p:cNvPr>
          <p:cNvSpPr>
            <a:spLocks noGrp="1"/>
          </p:cNvSpPr>
          <p:nvPr>
            <p:ph type="title"/>
          </p:nvPr>
        </p:nvSpPr>
        <p:spPr/>
        <p:txBody>
          <a:bodyPr>
            <a:normAutofit fontScale="90000"/>
          </a:bodyPr>
          <a:lstStyle/>
          <a:p>
            <a:r>
              <a:rPr lang="en-US" dirty="0"/>
              <a:t>THE EXTRATERRITORIAL REACH OF U.S. LAW: SUMMARY OF BASIC PRINCIPLES</a:t>
            </a:r>
          </a:p>
        </p:txBody>
      </p:sp>
      <p:sp>
        <p:nvSpPr>
          <p:cNvPr id="3" name="Content Placeholder 2">
            <a:extLst>
              <a:ext uri="{FF2B5EF4-FFF2-40B4-BE49-F238E27FC236}">
                <a16:creationId xmlns:a16="http://schemas.microsoft.com/office/drawing/2014/main" id="{9E8BC25C-F9F3-4BBE-96B5-872AF02C0E8A}"/>
              </a:ext>
            </a:extLst>
          </p:cNvPr>
          <p:cNvSpPr>
            <a:spLocks noGrp="1"/>
          </p:cNvSpPr>
          <p:nvPr>
            <p:ph idx="1"/>
          </p:nvPr>
        </p:nvSpPr>
        <p:spPr>
          <a:xfrm>
            <a:off x="364273" y="1825624"/>
            <a:ext cx="10989527" cy="4761029"/>
          </a:xfrm>
        </p:spPr>
        <p:txBody>
          <a:bodyPr>
            <a:normAutofit/>
          </a:bodyPr>
          <a:lstStyle/>
          <a:p>
            <a:pPr lvl="0"/>
            <a:r>
              <a:rPr lang="en-US" dirty="0"/>
              <a:t>The Constitution applies abroad to protect citizens, and also to protect aliens who have a substantial connection to the United States.</a:t>
            </a:r>
          </a:p>
          <a:p>
            <a:pPr lvl="0"/>
            <a:r>
              <a:rPr lang="en-US" dirty="0"/>
              <a:t>Constitutional protections do not, however, necessarily apply in every particular in every foreign place, even to a citizen or qualifying alien. The scope of its application may depend on pragmatic and political concerns, although the Supreme Court has so held only with respect to the right to petition for a writ of habeas corpus.</a:t>
            </a:r>
          </a:p>
        </p:txBody>
      </p:sp>
      <p:pic>
        <p:nvPicPr>
          <p:cNvPr id="4" name="Audio 3">
            <a:hlinkClick r:id="" action="ppaction://media"/>
            <a:extLst>
              <a:ext uri="{FF2B5EF4-FFF2-40B4-BE49-F238E27FC236}">
                <a16:creationId xmlns:a16="http://schemas.microsoft.com/office/drawing/2014/main" id="{B3C0B6D1-220C-4A96-81FA-0B9E1CB835F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087664276"/>
      </p:ext>
    </p:extLst>
  </p:cSld>
  <p:clrMapOvr>
    <a:masterClrMapping/>
  </p:clrMapOvr>
  <mc:AlternateContent xmlns:mc="http://schemas.openxmlformats.org/markup-compatibility/2006">
    <mc:Choice xmlns:p14="http://schemas.microsoft.com/office/powerpoint/2010/main" Requires="p14">
      <p:transition spd="slow" p14:dur="2000" advTm="64861"/>
    </mc:Choice>
    <mc:Fallback>
      <p:transition spd="slow" advTm="648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01500-4ABD-4B16-87D3-EC1AA2B6D20B}"/>
              </a:ext>
            </a:extLst>
          </p:cNvPr>
          <p:cNvSpPr>
            <a:spLocks noGrp="1"/>
          </p:cNvSpPr>
          <p:nvPr>
            <p:ph type="title"/>
          </p:nvPr>
        </p:nvSpPr>
        <p:spPr/>
        <p:txBody>
          <a:bodyPr>
            <a:normAutofit fontScale="90000"/>
          </a:bodyPr>
          <a:lstStyle/>
          <a:p>
            <a:r>
              <a:rPr lang="en-US" sz="4400" kern="1200" dirty="0">
                <a:solidFill>
                  <a:schemeClr val="tx1"/>
                </a:solidFill>
                <a:effectLst/>
                <a:latin typeface="Atkinson Hyperlegible" pitchFamily="50" charset="0"/>
                <a:ea typeface="+mj-ea"/>
                <a:cs typeface="+mj-cs"/>
              </a:rPr>
              <a:t>THE EXTRATERRITORIAL REACH OF U.S. LAW: SUMMARY OF BASIC PRINCIPLES</a:t>
            </a:r>
            <a:endParaRPr lang="en-US" dirty="0"/>
          </a:p>
        </p:txBody>
      </p:sp>
      <p:sp>
        <p:nvSpPr>
          <p:cNvPr id="3" name="Content Placeholder 2">
            <a:extLst>
              <a:ext uri="{FF2B5EF4-FFF2-40B4-BE49-F238E27FC236}">
                <a16:creationId xmlns:a16="http://schemas.microsoft.com/office/drawing/2014/main" id="{2C905A57-7E65-41A6-9658-7B7A51043BF4}"/>
              </a:ext>
            </a:extLst>
          </p:cNvPr>
          <p:cNvSpPr>
            <a:spLocks noGrp="1"/>
          </p:cNvSpPr>
          <p:nvPr>
            <p:ph idx="1"/>
          </p:nvPr>
        </p:nvSpPr>
        <p:spPr>
          <a:xfrm>
            <a:off x="838200" y="1825625"/>
            <a:ext cx="10550236" cy="4351338"/>
          </a:xfrm>
        </p:spPr>
        <p:txBody>
          <a:bodyPr>
            <a:normAutofit/>
          </a:bodyPr>
          <a:lstStyle/>
          <a:p>
            <a:pPr lvl="0"/>
            <a:r>
              <a:rPr lang="en-US" dirty="0"/>
              <a:t>There is a presumption against extraterritorial application of a statute. This presumption is a canon of statutory construction, not a limit on congressional legislative power.</a:t>
            </a:r>
          </a:p>
          <a:p>
            <a:pPr lvl="0"/>
            <a:r>
              <a:rPr lang="en-US" dirty="0"/>
              <a:t>The presumption may be rebutted by express statutory language asserting extraterritorial effect. It also may be rebutted by implication from the text, context, and purpose of a statute, or, more narrowly, according to Justices Alito and Thomas, from the “focus of the statute.”</a:t>
            </a:r>
          </a:p>
        </p:txBody>
      </p:sp>
      <p:pic>
        <p:nvPicPr>
          <p:cNvPr id="5" name="Audio 4">
            <a:hlinkClick r:id="" action="ppaction://media"/>
            <a:extLst>
              <a:ext uri="{FF2B5EF4-FFF2-40B4-BE49-F238E27FC236}">
                <a16:creationId xmlns:a16="http://schemas.microsoft.com/office/drawing/2014/main" id="{78BC32B5-00D5-4BBD-ACFE-F6F98846E82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12425848"/>
      </p:ext>
    </p:extLst>
  </p:cSld>
  <p:clrMapOvr>
    <a:masterClrMapping/>
  </p:clrMapOvr>
  <mc:AlternateContent xmlns:mc="http://schemas.openxmlformats.org/markup-compatibility/2006">
    <mc:Choice xmlns:p14="http://schemas.microsoft.com/office/powerpoint/2010/main" Requires="p14">
      <p:transition spd="slow" p14:dur="2000" advTm="22469"/>
    </mc:Choice>
    <mc:Fallback>
      <p:transition spd="slow" advTm="224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3563F-F420-4DE7-B2AB-4005980B16E9}"/>
              </a:ext>
            </a:extLst>
          </p:cNvPr>
          <p:cNvSpPr>
            <a:spLocks noGrp="1"/>
          </p:cNvSpPr>
          <p:nvPr>
            <p:ph type="title"/>
          </p:nvPr>
        </p:nvSpPr>
        <p:spPr/>
        <p:txBody>
          <a:bodyPr>
            <a:normAutofit fontScale="90000"/>
          </a:bodyPr>
          <a:lstStyle/>
          <a:p>
            <a:r>
              <a:rPr lang="en-US" sz="4400" kern="1200" dirty="0">
                <a:solidFill>
                  <a:schemeClr val="tx1"/>
                </a:solidFill>
                <a:effectLst/>
                <a:latin typeface="Atkinson Hyperlegible" pitchFamily="50" charset="0"/>
                <a:ea typeface="+mj-ea"/>
                <a:cs typeface="+mj-cs"/>
              </a:rPr>
              <a:t>THE EXTRATERRITORIAL REACH OF U.S. LAW: SUMMARY OF BASIC PRINCIPLES</a:t>
            </a:r>
            <a:endParaRPr lang="en-US" dirty="0"/>
          </a:p>
        </p:txBody>
      </p:sp>
      <p:sp>
        <p:nvSpPr>
          <p:cNvPr id="3" name="Content Placeholder 2">
            <a:extLst>
              <a:ext uri="{FF2B5EF4-FFF2-40B4-BE49-F238E27FC236}">
                <a16:creationId xmlns:a16="http://schemas.microsoft.com/office/drawing/2014/main" id="{7F3CB107-E47B-48E8-A5C6-7DD6FA303088}"/>
              </a:ext>
            </a:extLst>
          </p:cNvPr>
          <p:cNvSpPr>
            <a:spLocks noGrp="1"/>
          </p:cNvSpPr>
          <p:nvPr>
            <p:ph idx="1"/>
          </p:nvPr>
        </p:nvSpPr>
        <p:spPr>
          <a:xfrm>
            <a:off x="838200" y="1825625"/>
            <a:ext cx="10670309" cy="4351338"/>
          </a:xfrm>
        </p:spPr>
        <p:txBody>
          <a:bodyPr>
            <a:normAutofit/>
          </a:bodyPr>
          <a:lstStyle/>
          <a:p>
            <a:pPr lvl="0"/>
            <a:r>
              <a:rPr lang="en-US" dirty="0"/>
              <a:t>Although a statute may trump international law, and Congress is free to give extraterritorial effect to a law even in violation of international norms, our laws are construed to avoid conflict with such norms if possible.</a:t>
            </a:r>
          </a:p>
          <a:p>
            <a:pPr lvl="0"/>
            <a:r>
              <a:rPr lang="en-US" dirty="0"/>
              <a:t>Under international law, Congress may prescribe regulations for activities abroad if the regulations satisfy one of five principles reflecting the legitimate sovereign interests of the United States. If they are consistent with one or more of these principles, they also must be reasonable in the circumstances.</a:t>
            </a:r>
          </a:p>
        </p:txBody>
      </p:sp>
      <p:pic>
        <p:nvPicPr>
          <p:cNvPr id="6" name="Audio 5">
            <a:hlinkClick r:id="" action="ppaction://media"/>
            <a:extLst>
              <a:ext uri="{FF2B5EF4-FFF2-40B4-BE49-F238E27FC236}">
                <a16:creationId xmlns:a16="http://schemas.microsoft.com/office/drawing/2014/main" id="{926B6E0F-A261-4C49-9597-EA00EC7B189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761978451"/>
      </p:ext>
    </p:extLst>
  </p:cSld>
  <p:clrMapOvr>
    <a:masterClrMapping/>
  </p:clrMapOvr>
  <mc:AlternateContent xmlns:mc="http://schemas.openxmlformats.org/markup-compatibility/2006">
    <mc:Choice xmlns:p14="http://schemas.microsoft.com/office/powerpoint/2010/main" Requires="p14">
      <p:transition spd="slow" p14:dur="2000" advTm="32715"/>
    </mc:Choice>
    <mc:Fallback>
      <p:transition spd="slow" advTm="327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EPR Blank Slide for Zo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CF1A82-0E3F-48FE-843A-8254F22E656F}" vid="{DCB8EE7F-0FD7-4D85-9775-2B891E685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EPR Blank Slide for Zoom</Template>
  <TotalTime>944</TotalTime>
  <Words>781</Words>
  <Application>Microsoft Office PowerPoint</Application>
  <PresentationFormat>Widescreen</PresentationFormat>
  <Paragraphs>33</Paragraphs>
  <Slides>9</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Atkinson Hyperlegible</vt:lpstr>
      <vt:lpstr>Calibri</vt:lpstr>
      <vt:lpstr>Calibri Light</vt:lpstr>
      <vt:lpstr>EPR Blank Slide for Zoom</vt:lpstr>
      <vt:lpstr>Chapter 7 - THE EXTRATERRITORIAL REACH OF U.S. LAW</vt:lpstr>
      <vt:lpstr>(Kiobel Continued) The Extra-Territorial Reach of the ATS</vt:lpstr>
      <vt:lpstr>The Kiobel Ruling</vt:lpstr>
      <vt:lpstr>Is There Anything Left of the ATS?</vt:lpstr>
      <vt:lpstr>Al Shimari v. CACI </vt:lpstr>
      <vt:lpstr>Congressional Jurisdiction to Regulate a Particular Extraterritorial Activity</vt:lpstr>
      <vt:lpstr>THE EXTRATERRITORIAL REACH OF U.S. LAW: SUMMARY OF BASIC PRINCIPLES</vt:lpstr>
      <vt:lpstr>THE EXTRATERRITORIAL REACH OF U.S. LAW: SUMMARY OF BASIC PRINCIPLES</vt:lpstr>
      <vt:lpstr>THE EXTRATERRITORIAL REACH OF U.S. LAW: SUMMARY OF BASIC PRINCIPLES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P Richards</dc:creator>
  <cp:lastModifiedBy>Edward P Richards</cp:lastModifiedBy>
  <cp:revision>33</cp:revision>
  <dcterms:created xsi:type="dcterms:W3CDTF">2021-02-17T14:14:07Z</dcterms:created>
  <dcterms:modified xsi:type="dcterms:W3CDTF">2021-04-16T18:22:16Z</dcterms:modified>
</cp:coreProperties>
</file>