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547" r:id="rId3"/>
    <p:sldId id="549" r:id="rId4"/>
    <p:sldId id="555" r:id="rId5"/>
    <p:sldId id="556" r:id="rId6"/>
    <p:sldId id="554" r:id="rId7"/>
    <p:sldId id="262" r:id="rId8"/>
    <p:sldId id="552" r:id="rId9"/>
    <p:sldId id="540" r:id="rId10"/>
    <p:sldId id="275" r:id="rId11"/>
    <p:sldId id="282" r:id="rId12"/>
    <p:sldId id="542" r:id="rId13"/>
    <p:sldId id="541" r:id="rId14"/>
    <p:sldId id="281" r:id="rId15"/>
    <p:sldId id="287" r:id="rId16"/>
    <p:sldId id="289" r:id="rId17"/>
    <p:sldId id="305" r:id="rId18"/>
    <p:sldId id="306" r:id="rId19"/>
    <p:sldId id="544" r:id="rId20"/>
    <p:sldId id="495" r:id="rId21"/>
    <p:sldId id="545" r:id="rId22"/>
    <p:sldId id="264" r:id="rId23"/>
    <p:sldId id="499" r:id="rId24"/>
    <p:sldId id="266" r:id="rId25"/>
    <p:sldId id="520" r:id="rId26"/>
    <p:sldId id="519" r:id="rId27"/>
    <p:sldId id="514" r:id="rId28"/>
    <p:sldId id="508" r:id="rId29"/>
    <p:sldId id="526" r:id="rId30"/>
    <p:sldId id="504" r:id="rId31"/>
    <p:sldId id="500" r:id="rId32"/>
    <p:sldId id="267" r:id="rId33"/>
    <p:sldId id="531" r:id="rId34"/>
    <p:sldId id="532" r:id="rId35"/>
    <p:sldId id="533" r:id="rId36"/>
    <p:sldId id="534" r:id="rId37"/>
    <p:sldId id="535" r:id="rId38"/>
    <p:sldId id="536" r:id="rId39"/>
    <p:sldId id="537" r:id="rId40"/>
    <p:sldId id="53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2" autoAdjust="0"/>
    <p:restoredTop sz="86390" autoAdjust="0"/>
  </p:normalViewPr>
  <p:slideViewPr>
    <p:cSldViewPr snapToGrid="0">
      <p:cViewPr varScale="1">
        <p:scale>
          <a:sx n="72" d="100"/>
          <a:sy n="72" d="100"/>
        </p:scale>
        <p:origin x="67" y="197"/>
      </p:cViewPr>
      <p:guideLst/>
    </p:cSldViewPr>
  </p:slideViewPr>
  <p:outlineViewPr>
    <p:cViewPr>
      <p:scale>
        <a:sx n="33" d="100"/>
        <a:sy n="33" d="100"/>
      </p:scale>
      <p:origin x="0" y="-1646"/>
    </p:cViewPr>
  </p:outlin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15A97-BB1A-4D2D-B620-C3240FA88D3E}"/>
              </a:ext>
            </a:extLst>
          </p:cNvPr>
          <p:cNvSpPr>
            <a:spLocks noGrp="1"/>
          </p:cNvSpPr>
          <p:nvPr>
            <p:ph type="title"/>
          </p:nvPr>
        </p:nvSpPr>
        <p:spPr>
          <a:xfrm>
            <a:off x="452439" y="365125"/>
            <a:ext cx="954405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90A623-1DD5-4659-BCE9-32C9B9570E1F}"/>
              </a:ext>
            </a:extLst>
          </p:cNvPr>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A5F73-C473-4F76-9800-19AC1C2972BB}"/>
              </a:ext>
            </a:extLst>
          </p:cNvPr>
          <p:cNvSpPr>
            <a:spLocks noGrp="1"/>
          </p:cNvSpPr>
          <p:nvPr>
            <p:ph type="dt" sz="half" idx="10"/>
          </p:nvPr>
        </p:nvSpPr>
        <p:spPr/>
        <p:txBody>
          <a:bodyPr/>
          <a:lstStyle/>
          <a:p>
            <a:fld id="{508A285F-5EC1-44A3-BA4F-34E00B03F2AB}" type="datetimeFigureOut">
              <a:rPr lang="en-US" smtClean="0"/>
              <a:t>3/16/2021</a:t>
            </a:fld>
            <a:endParaRPr lang="en-US"/>
          </a:p>
        </p:txBody>
      </p:sp>
      <p:sp>
        <p:nvSpPr>
          <p:cNvPr id="5" name="Footer Placeholder 4">
            <a:extLst>
              <a:ext uri="{FF2B5EF4-FFF2-40B4-BE49-F238E27FC236}">
                <a16:creationId xmlns:a16="http://schemas.microsoft.com/office/drawing/2014/main" id="{4F175779-416F-4BD9-9CE0-31154718A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77FD0-FE24-4501-85A4-258076F5CAF6}"/>
              </a:ext>
            </a:extLst>
          </p:cNvPr>
          <p:cNvSpPr>
            <a:spLocks noGrp="1"/>
          </p:cNvSpPr>
          <p:nvPr>
            <p:ph type="sldNum" sz="quarter" idx="12"/>
          </p:nvPr>
        </p:nvSpPr>
        <p:spPr/>
        <p:txBody>
          <a:bodyPr/>
          <a:lstStyle/>
          <a:p>
            <a:fld id="{1456BFF2-DE40-4043-A221-C34D3B0D2530}" type="slidenum">
              <a:rPr lang="en-US" smtClean="0"/>
              <a:t>‹#›</a:t>
            </a:fld>
            <a:endParaRPr lang="en-US"/>
          </a:p>
        </p:txBody>
      </p:sp>
    </p:spTree>
    <p:extLst>
      <p:ext uri="{BB962C8B-B14F-4D97-AF65-F5344CB8AC3E}">
        <p14:creationId xmlns:p14="http://schemas.microsoft.com/office/powerpoint/2010/main" val="37293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47675" y="250825"/>
            <a:ext cx="9210675"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371475" y="355600"/>
            <a:ext cx="91249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39738" y="355600"/>
            <a:ext cx="93472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352425" y="355600"/>
            <a:ext cx="9286875"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3/16/2021</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3/16/2021</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otech.law.lsu.edu/blog/50USCO2.pdf" TargetMode="External"/><Relationship Id="rId2" Type="http://schemas.openxmlformats.org/officeDocument/2006/relationships/hyperlink" Target="https://biotech.law.lsu.edu/blog/50-U.S.-Code-%C2%A7-1801-Definitions-_-U.S.-Code-_-US-Law-_-LII-_-Legal-Information-Institute.pdf" TargetMode="External"/><Relationship Id="rId1" Type="http://schemas.openxmlformats.org/officeDocument/2006/relationships/slideLayout" Target="../slideLayouts/slideLayout2.xml"/><Relationship Id="rId5" Type="http://schemas.openxmlformats.org/officeDocument/2006/relationships/hyperlink" Target="https://biotech.law.lsu.edu/blog/50-U.S.-Code-%C2%A7-1806-Use-of-information.pdf" TargetMode="External"/><Relationship Id="rId4" Type="http://schemas.openxmlformats.org/officeDocument/2006/relationships/hyperlink" Target="https://biotech.law.lsu.edu/blog/50-U.S.-Code-%C2%A7-1805-Issuance-of-order.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F63E50A-BA68-4183-85ED-8706B2EB7AAF}"/>
              </a:ext>
            </a:extLst>
          </p:cNvPr>
          <p:cNvSpPr>
            <a:spLocks noGrp="1" noChangeArrowheads="1"/>
          </p:cNvSpPr>
          <p:nvPr>
            <p:ph type="ctrTitle"/>
          </p:nvPr>
        </p:nvSpPr>
        <p:spPr/>
        <p:txBody>
          <a:bodyPr>
            <a:normAutofit fontScale="90000"/>
          </a:bodyPr>
          <a:lstStyle/>
          <a:p>
            <a:pPr eaLnBrk="1" hangingPunct="1"/>
            <a:r>
              <a:rPr lang="en-US" altLang="en-US" dirty="0"/>
              <a:t>Chapter 21 - Congressional Authority for National Security Surveillance</a:t>
            </a:r>
          </a:p>
        </p:txBody>
      </p:sp>
      <p:sp>
        <p:nvSpPr>
          <p:cNvPr id="4099" name="Rectangle 3">
            <a:extLst>
              <a:ext uri="{FF2B5EF4-FFF2-40B4-BE49-F238E27FC236}">
                <a16:creationId xmlns:a16="http://schemas.microsoft.com/office/drawing/2014/main" id="{854D9A75-11F0-470F-94E0-0E25394802A1}"/>
              </a:ext>
            </a:extLst>
          </p:cNvPr>
          <p:cNvSpPr>
            <a:spLocks noGrp="1" noChangeArrowheads="1"/>
          </p:cNvSpPr>
          <p:nvPr>
            <p:ph type="subTitle" idx="1"/>
          </p:nvPr>
        </p:nvSpPr>
        <p:spPr/>
        <p:txBody>
          <a:bodyPr/>
          <a:lstStyle/>
          <a:p>
            <a:pPr lvl="0"/>
            <a:r>
              <a:rPr lang="en-US" altLang="en-US" dirty="0"/>
              <a:t>Congress Responds to the Church </a:t>
            </a:r>
            <a:r>
              <a:rPr lang="en-US" altLang="en-US"/>
              <a:t>Committee’s Report</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409C5-CD74-4669-AC4D-5985962B47CD}"/>
              </a:ext>
            </a:extLst>
          </p:cNvPr>
          <p:cNvSpPr>
            <a:spLocks noGrp="1"/>
          </p:cNvSpPr>
          <p:nvPr>
            <p:ph type="title"/>
          </p:nvPr>
        </p:nvSpPr>
        <p:spPr/>
        <p:txBody>
          <a:bodyPr/>
          <a:lstStyle/>
          <a:p>
            <a:r>
              <a:rPr lang="en-US" dirty="0"/>
              <a:t>What is the Standard of Review?</a:t>
            </a:r>
          </a:p>
        </p:txBody>
      </p:sp>
      <p:sp>
        <p:nvSpPr>
          <p:cNvPr id="3" name="Text Placeholder 2">
            <a:extLst>
              <a:ext uri="{FF2B5EF4-FFF2-40B4-BE49-F238E27FC236}">
                <a16:creationId xmlns:a16="http://schemas.microsoft.com/office/drawing/2014/main" id="{ADAFFAF2-6B61-474B-925C-649C3F2C273A}"/>
              </a:ext>
            </a:extLst>
          </p:cNvPr>
          <p:cNvSpPr>
            <a:spLocks noGrp="1"/>
          </p:cNvSpPr>
          <p:nvPr>
            <p:ph type="body" idx="1"/>
          </p:nvPr>
        </p:nvSpPr>
        <p:spPr/>
        <p:txBody>
          <a:bodyPr>
            <a:normAutofit fontScale="92500" lnSpcReduction="10000"/>
          </a:bodyPr>
          <a:lstStyle/>
          <a:p>
            <a:r>
              <a:rPr lang="en-US" dirty="0"/>
              <a:t>The district court does a </a:t>
            </a:r>
            <a:r>
              <a:rPr lang="en-US" i="1" dirty="0"/>
              <a:t>de novo </a:t>
            </a:r>
            <a:r>
              <a:rPr lang="en-US" dirty="0"/>
              <a:t>review of the warrant for a suppression hearing.</a:t>
            </a:r>
          </a:p>
          <a:p>
            <a:r>
              <a:rPr lang="en-US" dirty="0"/>
              <a:t>This is a “four corners” review of the document, in that the court presumes that the representations in the application for the warrant are correct. </a:t>
            </a:r>
          </a:p>
          <a:p>
            <a:pPr lvl="1"/>
            <a:r>
              <a:rPr lang="en-US" dirty="0"/>
              <a:t>The court only reviews for facial inconsistencies and to assure that the target, the information to be sought, and the other provisions of the warrant satisfy the requirements of the Act.</a:t>
            </a:r>
          </a:p>
          <a:p>
            <a:pPr lvl="1"/>
            <a:r>
              <a:rPr lang="en-US" dirty="0"/>
              <a:t>The judge only discloses information to the defendant if he finds problems with the warrant.</a:t>
            </a:r>
          </a:p>
          <a:p>
            <a:pPr lvl="1"/>
            <a:r>
              <a:rPr lang="en-US" dirty="0"/>
              <a:t>The judge must coordinate with the government if the information implicates national security.</a:t>
            </a:r>
          </a:p>
        </p:txBody>
      </p:sp>
    </p:spTree>
    <p:extLst>
      <p:ext uri="{BB962C8B-B14F-4D97-AF65-F5344CB8AC3E}">
        <p14:creationId xmlns:p14="http://schemas.microsoft.com/office/powerpoint/2010/main" val="84599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7A90-E924-435C-A035-32109B8B7775}"/>
              </a:ext>
            </a:extLst>
          </p:cNvPr>
          <p:cNvSpPr>
            <a:spLocks noGrp="1"/>
          </p:cNvSpPr>
          <p:nvPr>
            <p:ph type="title"/>
          </p:nvPr>
        </p:nvSpPr>
        <p:spPr/>
        <p:txBody>
          <a:bodyPr/>
          <a:lstStyle/>
          <a:p>
            <a:r>
              <a:rPr lang="en-US" dirty="0"/>
              <a:t>Can a 1st Amendment Activity Itself Be Unlawful?</a:t>
            </a:r>
          </a:p>
        </p:txBody>
      </p:sp>
      <p:sp>
        <p:nvSpPr>
          <p:cNvPr id="3" name="Text Placeholder 2">
            <a:extLst>
              <a:ext uri="{FF2B5EF4-FFF2-40B4-BE49-F238E27FC236}">
                <a16:creationId xmlns:a16="http://schemas.microsoft.com/office/drawing/2014/main" id="{50014BEE-13A6-48B6-B6AD-EE1A08D5E031}"/>
              </a:ext>
            </a:extLst>
          </p:cNvPr>
          <p:cNvSpPr>
            <a:spLocks noGrp="1"/>
          </p:cNvSpPr>
          <p:nvPr>
            <p:ph type="body" idx="1"/>
          </p:nvPr>
        </p:nvSpPr>
        <p:spPr/>
        <p:txBody>
          <a:bodyPr>
            <a:normAutofit/>
          </a:bodyPr>
          <a:lstStyle/>
          <a:p>
            <a:r>
              <a:rPr lang="en-US" dirty="0"/>
              <a:t>[F]</a:t>
            </a:r>
            <a:r>
              <a:rPr lang="en-US" dirty="0" err="1"/>
              <a:t>oreign</a:t>
            </a:r>
            <a:r>
              <a:rPr lang="en-US" dirty="0"/>
              <a:t> intelligence services [are] hid[</a:t>
            </a:r>
            <a:r>
              <a:rPr lang="en-US" dirty="0" err="1"/>
              <a:t>ing</a:t>
            </a:r>
            <a:r>
              <a:rPr lang="en-US" dirty="0"/>
              <a:t>] behind the cover of some person or organization in order to influence American political events and deceive Americans into believing that the opinions or influence are of domestic origin and initiative and such deception is willfully maintained in violation of the Foreign Agents Registration Act.</a:t>
            </a:r>
          </a:p>
          <a:p>
            <a:r>
              <a:rPr lang="en-US" dirty="0"/>
              <a:t>Defendants are lobbyists for an Israeli lobby.</a:t>
            </a:r>
          </a:p>
          <a:p>
            <a:pPr lvl="1"/>
            <a:r>
              <a:rPr lang="en-US" dirty="0"/>
              <a:t>Does the act say a hostile foreign power?</a:t>
            </a:r>
          </a:p>
        </p:txBody>
      </p:sp>
    </p:spTree>
    <p:extLst>
      <p:ext uri="{BB962C8B-B14F-4D97-AF65-F5344CB8AC3E}">
        <p14:creationId xmlns:p14="http://schemas.microsoft.com/office/powerpoint/2010/main" val="191001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B313-294C-49CA-BE4B-8FD504984710}"/>
              </a:ext>
            </a:extLst>
          </p:cNvPr>
          <p:cNvSpPr>
            <a:spLocks noGrp="1"/>
          </p:cNvSpPr>
          <p:nvPr>
            <p:ph type="title"/>
          </p:nvPr>
        </p:nvSpPr>
        <p:spPr/>
        <p:txBody>
          <a:bodyPr>
            <a:normAutofit fontScale="90000"/>
          </a:bodyPr>
          <a:lstStyle/>
          <a:p>
            <a:r>
              <a:rPr lang="en-US" dirty="0"/>
              <a:t>Are Defendants Protected Because They Are Engaged in 1</a:t>
            </a:r>
            <a:r>
              <a:rPr lang="en-US" baseline="30000" dirty="0"/>
              <a:t>st</a:t>
            </a:r>
            <a:r>
              <a:rPr lang="en-US" dirty="0"/>
              <a:t> Amendment Activity?</a:t>
            </a:r>
          </a:p>
        </p:txBody>
      </p:sp>
      <p:sp>
        <p:nvSpPr>
          <p:cNvPr id="3" name="Text Placeholder 2">
            <a:extLst>
              <a:ext uri="{FF2B5EF4-FFF2-40B4-BE49-F238E27FC236}">
                <a16:creationId xmlns:a16="http://schemas.microsoft.com/office/drawing/2014/main" id="{76B004A5-19C3-428B-AAFC-D14F0F6F8429}"/>
              </a:ext>
            </a:extLst>
          </p:cNvPr>
          <p:cNvSpPr>
            <a:spLocks noGrp="1"/>
          </p:cNvSpPr>
          <p:nvPr>
            <p:ph type="body" idx="1"/>
          </p:nvPr>
        </p:nvSpPr>
        <p:spPr/>
        <p:txBody>
          <a:bodyPr>
            <a:normAutofit/>
          </a:bodyPr>
          <a:lstStyle/>
          <a:p>
            <a:r>
              <a:rPr lang="en-US" dirty="0"/>
              <a:t>Thus, while the statute is intended to avoid permitting electronic surveillance solely on the basis of First Amendment activities, it plainly allows a FISC judge to issue an order allowing the surveillance or physical search if there is probable cause to believe that the target, </a:t>
            </a:r>
            <a:r>
              <a:rPr lang="en-US" dirty="0">
                <a:highlight>
                  <a:srgbClr val="FFFF00"/>
                </a:highlight>
              </a:rPr>
              <a:t>even if engaged in First Amendment activities,</a:t>
            </a:r>
            <a:r>
              <a:rPr lang="en-US" dirty="0"/>
              <a:t> may also be involved in unlawful clandestine intelligence activities, or in knowingly aiding and abetting such activities.</a:t>
            </a:r>
          </a:p>
          <a:p>
            <a:r>
              <a:rPr lang="en-US" dirty="0"/>
              <a:t>Reporters can be spies.</a:t>
            </a:r>
          </a:p>
        </p:txBody>
      </p:sp>
      <p:sp>
        <p:nvSpPr>
          <p:cNvPr id="4" name="Slide Number Placeholder 3">
            <a:extLst>
              <a:ext uri="{FF2B5EF4-FFF2-40B4-BE49-F238E27FC236}">
                <a16:creationId xmlns:a16="http://schemas.microsoft.com/office/drawing/2014/main" id="{5177CB8A-EE81-4E88-A3AD-CA7F041C900F}"/>
              </a:ext>
            </a:extLst>
          </p:cNvPr>
          <p:cNvSpPr>
            <a:spLocks noGrp="1"/>
          </p:cNvSpPr>
          <p:nvPr>
            <p:ph type="sldNum" sz="quarter" idx="12"/>
          </p:nvPr>
        </p:nvSpPr>
        <p:spPr/>
        <p:txBody>
          <a:bodyPr/>
          <a:lstStyle/>
          <a:p>
            <a:fld id="{1456BFF2-DE40-4043-A221-C34D3B0D2530}" type="slidenum">
              <a:rPr lang="en-US" smtClean="0"/>
              <a:t>12</a:t>
            </a:fld>
            <a:endParaRPr lang="en-US"/>
          </a:p>
        </p:txBody>
      </p:sp>
    </p:spTree>
    <p:extLst>
      <p:ext uri="{BB962C8B-B14F-4D97-AF65-F5344CB8AC3E}">
        <p14:creationId xmlns:p14="http://schemas.microsoft.com/office/powerpoint/2010/main" val="197443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BF94-6619-45F2-AE6E-E6680D921A20}"/>
              </a:ext>
            </a:extLst>
          </p:cNvPr>
          <p:cNvSpPr>
            <a:spLocks noGrp="1"/>
          </p:cNvSpPr>
          <p:nvPr>
            <p:ph type="title"/>
          </p:nvPr>
        </p:nvSpPr>
        <p:spPr/>
        <p:txBody>
          <a:bodyPr/>
          <a:lstStyle/>
          <a:p>
            <a:r>
              <a:rPr lang="en-US" dirty="0"/>
              <a:t>The FISA Probable Cause Standard</a:t>
            </a:r>
          </a:p>
        </p:txBody>
      </p:sp>
      <p:sp>
        <p:nvSpPr>
          <p:cNvPr id="3" name="Text Placeholder 2">
            <a:extLst>
              <a:ext uri="{FF2B5EF4-FFF2-40B4-BE49-F238E27FC236}">
                <a16:creationId xmlns:a16="http://schemas.microsoft.com/office/drawing/2014/main" id="{EE9A3F23-33E7-4905-A1D6-C46747F3B864}"/>
              </a:ext>
            </a:extLst>
          </p:cNvPr>
          <p:cNvSpPr>
            <a:spLocks noGrp="1"/>
          </p:cNvSpPr>
          <p:nvPr>
            <p:ph type="body" idx="1"/>
          </p:nvPr>
        </p:nvSpPr>
        <p:spPr/>
        <p:txBody>
          <a:bodyPr>
            <a:normAutofit/>
          </a:bodyPr>
          <a:lstStyle/>
          <a:p>
            <a:r>
              <a:rPr lang="en-US" dirty="0"/>
              <a:t>…the probable cause determination “does not necessarily require a showing of an imminent violation of criminal law” because “Congress clearly intended a lesser showing of probable cause for these activities than that applicable to ordinary cases.” …Illustrative of this intent is FISA’s description of clandestine intelligence activities as those that “involve or </a:t>
            </a:r>
            <a:r>
              <a:rPr lang="en-US" dirty="0">
                <a:highlight>
                  <a:srgbClr val="FFFF00"/>
                </a:highlight>
              </a:rPr>
              <a:t>may involve </a:t>
            </a:r>
            <a:r>
              <a:rPr lang="en-US" dirty="0"/>
              <a:t>a violation of the criminal statutes of the United States.”</a:t>
            </a:r>
          </a:p>
          <a:p>
            <a:r>
              <a:rPr lang="en-US" dirty="0"/>
              <a:t>Prospective as well as looking back.</a:t>
            </a:r>
          </a:p>
        </p:txBody>
      </p:sp>
      <p:sp>
        <p:nvSpPr>
          <p:cNvPr id="4" name="Slide Number Placeholder 3">
            <a:extLst>
              <a:ext uri="{FF2B5EF4-FFF2-40B4-BE49-F238E27FC236}">
                <a16:creationId xmlns:a16="http://schemas.microsoft.com/office/drawing/2014/main" id="{1E60CDA4-6927-4303-8A10-85CB9E61544E}"/>
              </a:ext>
            </a:extLst>
          </p:cNvPr>
          <p:cNvSpPr>
            <a:spLocks noGrp="1"/>
          </p:cNvSpPr>
          <p:nvPr>
            <p:ph type="sldNum" sz="quarter" idx="12"/>
          </p:nvPr>
        </p:nvSpPr>
        <p:spPr/>
        <p:txBody>
          <a:bodyPr/>
          <a:lstStyle/>
          <a:p>
            <a:fld id="{1456BFF2-DE40-4043-A221-C34D3B0D2530}" type="slidenum">
              <a:rPr lang="en-US" smtClean="0"/>
              <a:t>13</a:t>
            </a:fld>
            <a:endParaRPr lang="en-US"/>
          </a:p>
        </p:txBody>
      </p:sp>
    </p:spTree>
    <p:extLst>
      <p:ext uri="{BB962C8B-B14F-4D97-AF65-F5344CB8AC3E}">
        <p14:creationId xmlns:p14="http://schemas.microsoft.com/office/powerpoint/2010/main" val="4001793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C76E-6B42-463E-A0FB-3446707AF8E2}"/>
              </a:ext>
            </a:extLst>
          </p:cNvPr>
          <p:cNvSpPr>
            <a:spLocks noGrp="1"/>
          </p:cNvSpPr>
          <p:nvPr>
            <p:ph type="title"/>
          </p:nvPr>
        </p:nvSpPr>
        <p:spPr/>
        <p:txBody>
          <a:bodyPr/>
          <a:lstStyle/>
          <a:p>
            <a:r>
              <a:rPr lang="en-US" dirty="0"/>
              <a:t>Can FISA be Applied to Pre-Crime?</a:t>
            </a:r>
          </a:p>
        </p:txBody>
      </p:sp>
      <p:sp>
        <p:nvSpPr>
          <p:cNvPr id="3" name="Text Placeholder 2">
            <a:extLst>
              <a:ext uri="{FF2B5EF4-FFF2-40B4-BE49-F238E27FC236}">
                <a16:creationId xmlns:a16="http://schemas.microsoft.com/office/drawing/2014/main" id="{421409EC-CDA6-4B5B-B49B-5A85E431E734}"/>
              </a:ext>
            </a:extLst>
          </p:cNvPr>
          <p:cNvSpPr>
            <a:spLocks noGrp="1"/>
          </p:cNvSpPr>
          <p:nvPr>
            <p:ph type="body" idx="1"/>
          </p:nvPr>
        </p:nvSpPr>
        <p:spPr/>
        <p:txBody>
          <a:bodyPr>
            <a:normAutofit lnSpcReduction="10000"/>
          </a:bodyPr>
          <a:lstStyle/>
          <a:p>
            <a:r>
              <a:rPr lang="en-US" dirty="0">
                <a:highlight>
                  <a:srgbClr val="FFFF00"/>
                </a:highlight>
              </a:rPr>
              <a:t>Remember, this is only an issue for prosecutions, not actions to prevent the crime.</a:t>
            </a:r>
          </a:p>
          <a:p>
            <a:r>
              <a:rPr lang="en-US" dirty="0"/>
              <a:t>As FISA’s drafters made clear: ‘‘The term ‘may involve’ not only requires less information regarding the crime involved, but also permits </a:t>
            </a:r>
            <a:r>
              <a:rPr lang="en-US" dirty="0">
                <a:highlight>
                  <a:srgbClr val="FFFF00"/>
                </a:highlight>
              </a:rPr>
              <a:t>electronic surveillance at some point prior to the time when a crime sought to be prevented, as for example</a:t>
            </a:r>
            <a:r>
              <a:rPr lang="en-US" dirty="0"/>
              <a:t>, the transfer of classified documents, actually occurs.’’</a:t>
            </a:r>
          </a:p>
          <a:p>
            <a:r>
              <a:rPr lang="en-US" dirty="0"/>
              <a:t>The warrant is still good, even if the crime does not occur, as long it was fairly probable.</a:t>
            </a:r>
          </a:p>
          <a:p>
            <a:r>
              <a:rPr lang="en-US" dirty="0"/>
              <a:t>The Government still has to make the case beyond a reasonable doubt at the criminal trial.</a:t>
            </a:r>
          </a:p>
        </p:txBody>
      </p:sp>
    </p:spTree>
    <p:extLst>
      <p:ext uri="{BB962C8B-B14F-4D97-AF65-F5344CB8AC3E}">
        <p14:creationId xmlns:p14="http://schemas.microsoft.com/office/powerpoint/2010/main" val="33992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6595-44B6-47DC-A417-7E7BA784AA44}"/>
              </a:ext>
            </a:extLst>
          </p:cNvPr>
          <p:cNvSpPr>
            <a:spLocks noGrp="1"/>
          </p:cNvSpPr>
          <p:nvPr>
            <p:ph type="title"/>
          </p:nvPr>
        </p:nvSpPr>
        <p:spPr/>
        <p:txBody>
          <a:bodyPr>
            <a:normAutofit/>
          </a:bodyPr>
          <a:lstStyle/>
          <a:p>
            <a:r>
              <a:rPr lang="en-US" dirty="0"/>
              <a:t>Were Minimization Procedures Violated?</a:t>
            </a:r>
          </a:p>
        </p:txBody>
      </p:sp>
      <p:sp>
        <p:nvSpPr>
          <p:cNvPr id="3" name="Text Placeholder 2">
            <a:extLst>
              <a:ext uri="{FF2B5EF4-FFF2-40B4-BE49-F238E27FC236}">
                <a16:creationId xmlns:a16="http://schemas.microsoft.com/office/drawing/2014/main" id="{05FCA6C2-8928-4B75-937D-C7E8E1258DB4}"/>
              </a:ext>
            </a:extLst>
          </p:cNvPr>
          <p:cNvSpPr>
            <a:spLocks noGrp="1"/>
          </p:cNvSpPr>
          <p:nvPr>
            <p:ph type="body" idx="1"/>
          </p:nvPr>
        </p:nvSpPr>
        <p:spPr/>
        <p:txBody>
          <a:bodyPr>
            <a:normAutofit lnSpcReduction="10000"/>
          </a:bodyPr>
          <a:lstStyle/>
          <a:p>
            <a:r>
              <a:rPr lang="en-US" dirty="0"/>
              <a:t>What are the exceptions to sharing information?</a:t>
            </a:r>
          </a:p>
          <a:p>
            <a:pPr lvl="1"/>
            <a:r>
              <a:rPr lang="en-US" dirty="0"/>
              <a:t>Crime and foreign intelligence information.</a:t>
            </a:r>
          </a:p>
          <a:p>
            <a:pPr lvl="1"/>
            <a:r>
              <a:rPr lang="en-US" dirty="0"/>
              <a:t>The court found that the definition of foreign intelligence is very broad.</a:t>
            </a:r>
          </a:p>
          <a:p>
            <a:r>
              <a:rPr lang="en-US" dirty="0"/>
              <a:t>What is really protected?</a:t>
            </a:r>
          </a:p>
          <a:p>
            <a:pPr lvl="1"/>
            <a:r>
              <a:rPr lang="en-US" dirty="0"/>
              <a:t>Personal information not related to crime or foreign intelligence. </a:t>
            </a:r>
          </a:p>
          <a:p>
            <a:r>
              <a:rPr lang="en-US" dirty="0"/>
              <a:t>The Court found, “that any failures to minimize properly the electronic surveillance of the defendants were (i) inadvertent, (ii) disclosed to the </a:t>
            </a:r>
            <a:r>
              <a:rPr lang="en-US" dirty="0" err="1"/>
              <a:t>FISC</a:t>
            </a:r>
            <a:r>
              <a:rPr lang="en-US" dirty="0"/>
              <a:t> on discovery, and (iii) promptly rectified…</a:t>
            </a:r>
          </a:p>
          <a:p>
            <a:endParaRPr lang="en-US" dirty="0"/>
          </a:p>
        </p:txBody>
      </p:sp>
    </p:spTree>
    <p:extLst>
      <p:ext uri="{BB962C8B-B14F-4D97-AF65-F5344CB8AC3E}">
        <p14:creationId xmlns:p14="http://schemas.microsoft.com/office/powerpoint/2010/main" val="883417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3B2E-CBF6-4064-B2C6-C79CFC037457}"/>
              </a:ext>
            </a:extLst>
          </p:cNvPr>
          <p:cNvSpPr>
            <a:spLocks noGrp="1"/>
          </p:cNvSpPr>
          <p:nvPr>
            <p:ph type="title"/>
          </p:nvPr>
        </p:nvSpPr>
        <p:spPr/>
        <p:txBody>
          <a:bodyPr/>
          <a:lstStyle/>
          <a:p>
            <a:r>
              <a:rPr lang="en-US" dirty="0"/>
              <a:t>What is a roving wiretap?</a:t>
            </a:r>
          </a:p>
        </p:txBody>
      </p:sp>
      <p:sp>
        <p:nvSpPr>
          <p:cNvPr id="3" name="Text Placeholder 2">
            <a:extLst>
              <a:ext uri="{FF2B5EF4-FFF2-40B4-BE49-F238E27FC236}">
                <a16:creationId xmlns:a16="http://schemas.microsoft.com/office/drawing/2014/main" id="{442660BA-3717-4CE6-A022-5DC76BF97BAF}"/>
              </a:ext>
            </a:extLst>
          </p:cNvPr>
          <p:cNvSpPr>
            <a:spLocks noGrp="1"/>
          </p:cNvSpPr>
          <p:nvPr>
            <p:ph type="body" idx="1"/>
          </p:nvPr>
        </p:nvSpPr>
        <p:spPr/>
        <p:txBody>
          <a:bodyPr>
            <a:normAutofit/>
          </a:bodyPr>
          <a:lstStyle/>
          <a:p>
            <a:r>
              <a:rPr lang="en-US" dirty="0"/>
              <a:t>A roving wiretap permits investigators to listen in on any phone a target might use. If the judge ‘‘finds that the actions of the target of the application may have the effect of thwarting’’ the ability of the investigators to identify a specific communications carrier, Internet service provider, or other person needed to assist in the effective and secret execution of the surveillance, the order may authorize such assistance from multiple parties.</a:t>
            </a:r>
          </a:p>
        </p:txBody>
      </p:sp>
    </p:spTree>
    <p:extLst>
      <p:ext uri="{BB962C8B-B14F-4D97-AF65-F5344CB8AC3E}">
        <p14:creationId xmlns:p14="http://schemas.microsoft.com/office/powerpoint/2010/main" val="376637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4C4B-4292-4F94-8E6F-1445FFEBE0E0}"/>
              </a:ext>
            </a:extLst>
          </p:cNvPr>
          <p:cNvSpPr>
            <a:spLocks noGrp="1"/>
          </p:cNvSpPr>
          <p:nvPr>
            <p:ph type="title"/>
          </p:nvPr>
        </p:nvSpPr>
        <p:spPr/>
        <p:txBody>
          <a:bodyPr/>
          <a:lstStyle/>
          <a:p>
            <a:r>
              <a:rPr lang="en-US" dirty="0"/>
              <a:t>How was the pen register language modified after 9/11 to include email?</a:t>
            </a:r>
          </a:p>
        </p:txBody>
      </p:sp>
      <p:sp>
        <p:nvSpPr>
          <p:cNvPr id="3" name="Text Placeholder 2">
            <a:extLst>
              <a:ext uri="{FF2B5EF4-FFF2-40B4-BE49-F238E27FC236}">
                <a16:creationId xmlns:a16="http://schemas.microsoft.com/office/drawing/2014/main" id="{E02F598B-2F10-4316-AF62-96669C20832B}"/>
              </a:ext>
            </a:extLst>
          </p:cNvPr>
          <p:cNvSpPr>
            <a:spLocks noGrp="1"/>
          </p:cNvSpPr>
          <p:nvPr>
            <p:ph type="body" idx="1"/>
          </p:nvPr>
        </p:nvSpPr>
        <p:spPr/>
        <p:txBody>
          <a:bodyPr>
            <a:normAutofit/>
          </a:bodyPr>
          <a:lstStyle/>
          <a:p>
            <a:r>
              <a:rPr lang="en-US" dirty="0"/>
              <a:t>‘‘dialing, routing, addressing, or signaling information transmitted by an instrument or facility from which a wire or electronic communication is transmitted, provided . . . that such information shall not include the contents of any communication.’’</a:t>
            </a:r>
          </a:p>
          <a:p>
            <a:r>
              <a:rPr lang="en-US" dirty="0"/>
              <a:t>How might an automatic out of office message get you in trouble under this law?</a:t>
            </a:r>
          </a:p>
        </p:txBody>
      </p:sp>
    </p:spTree>
    <p:extLst>
      <p:ext uri="{BB962C8B-B14F-4D97-AF65-F5344CB8AC3E}">
        <p14:creationId xmlns:p14="http://schemas.microsoft.com/office/powerpoint/2010/main" val="190265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0D5B5-1F0B-42E0-A75F-48CF591AED6C}"/>
              </a:ext>
            </a:extLst>
          </p:cNvPr>
          <p:cNvSpPr>
            <a:spLocks noGrp="1"/>
          </p:cNvSpPr>
          <p:nvPr>
            <p:ph type="ctrTitle"/>
          </p:nvPr>
        </p:nvSpPr>
        <p:spPr/>
        <p:txBody>
          <a:bodyPr/>
          <a:lstStyle/>
          <a:p>
            <a:r>
              <a:rPr lang="en-US" dirty="0"/>
              <a:t>Constitutional Concerns</a:t>
            </a:r>
          </a:p>
        </p:txBody>
      </p:sp>
      <p:sp>
        <p:nvSpPr>
          <p:cNvPr id="4" name="Subtitle 3">
            <a:extLst>
              <a:ext uri="{FF2B5EF4-FFF2-40B4-BE49-F238E27FC236}">
                <a16:creationId xmlns:a16="http://schemas.microsoft.com/office/drawing/2014/main" id="{4CA7FE35-9750-4223-8368-CDE834AED86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057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E658-E340-4E1D-B63F-70DFBE4D24CA}"/>
              </a:ext>
            </a:extLst>
          </p:cNvPr>
          <p:cNvSpPr>
            <a:spLocks noGrp="1"/>
          </p:cNvSpPr>
          <p:nvPr>
            <p:ph type="title"/>
          </p:nvPr>
        </p:nvSpPr>
        <p:spPr/>
        <p:txBody>
          <a:bodyPr/>
          <a:lstStyle/>
          <a:p>
            <a:r>
              <a:rPr lang="en-US" dirty="0"/>
              <a:t>The Confrontation Clause</a:t>
            </a:r>
          </a:p>
        </p:txBody>
      </p:sp>
      <p:sp>
        <p:nvSpPr>
          <p:cNvPr id="3" name="Content Placeholder 2">
            <a:extLst>
              <a:ext uri="{FF2B5EF4-FFF2-40B4-BE49-F238E27FC236}">
                <a16:creationId xmlns:a16="http://schemas.microsoft.com/office/drawing/2014/main" id="{67A16E03-0BFB-4C63-9963-272FF330812C}"/>
              </a:ext>
            </a:extLst>
          </p:cNvPr>
          <p:cNvSpPr>
            <a:spLocks noGrp="1"/>
          </p:cNvSpPr>
          <p:nvPr>
            <p:ph idx="1"/>
          </p:nvPr>
        </p:nvSpPr>
        <p:spPr/>
        <p:txBody>
          <a:bodyPr>
            <a:normAutofit/>
          </a:bodyPr>
          <a:lstStyle/>
          <a:p>
            <a:r>
              <a:rPr lang="en-US" dirty="0"/>
              <a:t>The </a:t>
            </a:r>
            <a:r>
              <a:rPr lang="en-US" dirty="0" err="1"/>
              <a:t>FISC</a:t>
            </a:r>
            <a:r>
              <a:rPr lang="en-US" dirty="0"/>
              <a:t> is only issuing warrants</a:t>
            </a:r>
          </a:p>
          <a:p>
            <a:r>
              <a:rPr lang="en-US" dirty="0"/>
              <a:t>While warrants are issued ex </a:t>
            </a:r>
            <a:r>
              <a:rPr lang="en-US" dirty="0" err="1"/>
              <a:t>parte</a:t>
            </a:r>
            <a:r>
              <a:rPr lang="en-US" dirty="0"/>
              <a:t>, those warrants will generally (1978) be subject to collateral attack when the evidence is used in future proceedings.</a:t>
            </a:r>
          </a:p>
          <a:p>
            <a:r>
              <a:rPr lang="en-US" dirty="0"/>
              <a:t>Is this even true for criminal warrants today?</a:t>
            </a:r>
          </a:p>
          <a:p>
            <a:pPr lvl="1"/>
            <a:r>
              <a:rPr lang="en-US" dirty="0"/>
              <a:t>&gt; 95% of criminal cases are settled without a trial, mostly by overworked PDs.</a:t>
            </a:r>
          </a:p>
          <a:p>
            <a:r>
              <a:rPr lang="en-US" dirty="0"/>
              <a:t>Why are FISA warrants even harder to attack?</a:t>
            </a:r>
          </a:p>
        </p:txBody>
      </p:sp>
      <p:sp>
        <p:nvSpPr>
          <p:cNvPr id="4" name="Slide Number Placeholder 3">
            <a:extLst>
              <a:ext uri="{FF2B5EF4-FFF2-40B4-BE49-F238E27FC236}">
                <a16:creationId xmlns:a16="http://schemas.microsoft.com/office/drawing/2014/main" id="{E8DF4463-5283-49DF-A925-DABA10693EE2}"/>
              </a:ext>
            </a:extLst>
          </p:cNvPr>
          <p:cNvSpPr>
            <a:spLocks noGrp="1"/>
          </p:cNvSpPr>
          <p:nvPr>
            <p:ph type="sldNum" sz="quarter" idx="12"/>
          </p:nvPr>
        </p:nvSpPr>
        <p:spPr/>
        <p:txBody>
          <a:bodyPr/>
          <a:lstStyle/>
          <a:p>
            <a:pPr>
              <a:defRPr/>
            </a:pPr>
            <a:fld id="{3C495D01-7757-47F5-B80B-4FA462DFD55F}" type="slidenum">
              <a:rPr lang="en-US" altLang="en-US" smtClean="0"/>
              <a:pPr>
                <a:defRPr/>
              </a:pPr>
              <a:t>19</a:t>
            </a:fld>
            <a:endParaRPr lang="en-US" altLang="en-US"/>
          </a:p>
        </p:txBody>
      </p:sp>
    </p:spTree>
    <p:extLst>
      <p:ext uri="{BB962C8B-B14F-4D97-AF65-F5344CB8AC3E}">
        <p14:creationId xmlns:p14="http://schemas.microsoft.com/office/powerpoint/2010/main" val="214660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1C11F-2007-4C67-8468-2DF9CA50F3D4}"/>
              </a:ext>
            </a:extLst>
          </p:cNvPr>
          <p:cNvSpPr>
            <a:spLocks noGrp="1"/>
          </p:cNvSpPr>
          <p:nvPr>
            <p:ph type="title"/>
          </p:nvPr>
        </p:nvSpPr>
        <p:spPr>
          <a:xfrm>
            <a:off x="838200" y="365126"/>
            <a:ext cx="10515600" cy="851882"/>
          </a:xfrm>
        </p:spPr>
        <p:txBody>
          <a:bodyPr/>
          <a:lstStyle/>
          <a:p>
            <a:r>
              <a:rPr lang="en-US" dirty="0"/>
              <a:t>FBI</a:t>
            </a:r>
            <a:r>
              <a:rPr lang="en-US" baseline="0" dirty="0"/>
              <a:t> Abuses - Church Committee Report</a:t>
            </a:r>
            <a:endParaRPr lang="en-US" dirty="0"/>
          </a:p>
        </p:txBody>
      </p:sp>
      <p:sp>
        <p:nvSpPr>
          <p:cNvPr id="3" name="Content Placeholder 2">
            <a:extLst>
              <a:ext uri="{FF2B5EF4-FFF2-40B4-BE49-F238E27FC236}">
                <a16:creationId xmlns:a16="http://schemas.microsoft.com/office/drawing/2014/main" id="{22751EEB-4CB9-437E-BA87-A944EFC1C665}"/>
              </a:ext>
            </a:extLst>
          </p:cNvPr>
          <p:cNvSpPr>
            <a:spLocks noGrp="1"/>
          </p:cNvSpPr>
          <p:nvPr>
            <p:ph idx="1"/>
          </p:nvPr>
        </p:nvSpPr>
        <p:spPr>
          <a:xfrm>
            <a:off x="838200" y="1170958"/>
            <a:ext cx="10588511" cy="5499557"/>
          </a:xfrm>
        </p:spPr>
        <p:txBody>
          <a:bodyPr>
            <a:normAutofit fontScale="62500" lnSpcReduction="20000"/>
          </a:bodyPr>
          <a:lstStyle/>
          <a:p>
            <a:pPr lvl="0"/>
            <a:r>
              <a:rPr lang="en-US" dirty="0"/>
              <a:t>: : : FBI headquarters alone has developed over 500,000 domestic intelligence files, and these have been augmented by additional files at FBI Field Offices. The FBI opened 65,000 of these domestic intelligence files in 1972 alone. In fact, substantially more individuals and groups are subject to intelligence scrutiny than the number of files would appear to indicate, since typically, each domestic intelligence file contains information on more than one individual or group, and this information is readily retrievable through the FBI General Name Index.</a:t>
            </a:r>
          </a:p>
          <a:p>
            <a:pPr lvl="0"/>
            <a:r>
              <a:rPr lang="en-US" dirty="0"/>
              <a:t>Nearly a quarter of a million first class letters were opened and photographed in the United States by the CIA between 1953-1973, producing a CIA computerized index of nearly one and one-half million names.  ¡ </a:t>
            </a:r>
          </a:p>
          <a:p>
            <a:pPr lvl="0"/>
            <a:r>
              <a:rPr lang="en-US" dirty="0"/>
              <a:t>At least 130,000 first class letters were opened and photographed by the FBI between 1940-1966 in eight U.S. cities.  ¡ </a:t>
            </a:r>
          </a:p>
          <a:p>
            <a:pPr lvl="0"/>
            <a:r>
              <a:rPr lang="en-US" dirty="0"/>
              <a:t>Some 300,000 individuals were indexed in a CIA computer system and separate files were created on approximately 7,200 Americans and over 100 domestic groups during the course of CIA</a:t>
            </a:r>
          </a:p>
          <a:p>
            <a:pPr lvl="0"/>
            <a:r>
              <a:rPr lang="en-US" dirty="0"/>
              <a:t>fs Operation CHAOS (1967-1973).  ¡ Millions of private telegrams sent from, to, or through the United States were obtained by the National Security Agency from 1947 to 1975 under a secret arrangement with three United States telegraph companies.  ¡ </a:t>
            </a:r>
          </a:p>
          <a:p>
            <a:pPr lvl="0"/>
            <a:r>
              <a:rPr lang="en-US" dirty="0"/>
              <a:t>An estimated 100,000 Americans were the subjects of United States Army intelligence files created between the mid-1960fs and 1971.  ¡ </a:t>
            </a:r>
          </a:p>
          <a:p>
            <a:pPr lvl="0"/>
            <a:r>
              <a:rPr lang="en-US" dirty="0"/>
              <a:t>Intelligence files on more than 11,000 individuals and groups were created by the Internal Revenue Service between 1969 and 1973 and tax investigations were started on the basis of political rather than tax criteria.</a:t>
            </a:r>
          </a:p>
          <a:p>
            <a:r>
              <a:rPr lang="en-US" dirty="0"/>
              <a:t>At least 26,000 individuals were at one point catalogued on an FBI list of persons to be rounded up in the event of a “national emergency.”</a:t>
            </a:r>
          </a:p>
        </p:txBody>
      </p:sp>
    </p:spTree>
    <p:extLst>
      <p:ext uri="{BB962C8B-B14F-4D97-AF65-F5344CB8AC3E}">
        <p14:creationId xmlns:p14="http://schemas.microsoft.com/office/powerpoint/2010/main" val="421321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DCA7B-47DD-4935-9F30-4B4C24A66436}"/>
              </a:ext>
            </a:extLst>
          </p:cNvPr>
          <p:cNvSpPr>
            <a:spLocks noGrp="1"/>
          </p:cNvSpPr>
          <p:nvPr>
            <p:ph type="title"/>
          </p:nvPr>
        </p:nvSpPr>
        <p:spPr/>
        <p:txBody>
          <a:bodyPr/>
          <a:lstStyle/>
          <a:p>
            <a:pPr lvl="0"/>
            <a:r>
              <a:rPr lang="en-US" dirty="0"/>
              <a:t>What does Duggan tell us about probable cause under FISA?</a:t>
            </a:r>
          </a:p>
        </p:txBody>
      </p:sp>
      <p:sp>
        <p:nvSpPr>
          <p:cNvPr id="3" name="Text Placeholder 2">
            <a:extLst>
              <a:ext uri="{FF2B5EF4-FFF2-40B4-BE49-F238E27FC236}">
                <a16:creationId xmlns:a16="http://schemas.microsoft.com/office/drawing/2014/main" id="{B483691C-8794-4141-8171-573DAF9DA481}"/>
              </a:ext>
            </a:extLst>
          </p:cNvPr>
          <p:cNvSpPr>
            <a:spLocks noGrp="1"/>
          </p:cNvSpPr>
          <p:nvPr>
            <p:ph type="body" idx="1"/>
          </p:nvPr>
        </p:nvSpPr>
        <p:spPr/>
        <p:txBody>
          <a:bodyPr/>
          <a:lstStyle/>
          <a:p>
            <a:pPr lvl="0"/>
            <a:r>
              <a:rPr lang="en-US" dirty="0"/>
              <a:t>We conclude that these requirements provide an appropriate balance between the individual’s interest in privacy and the government’s need to obtain foreign intelligence information, and that FISA does not violate the probable cause requirement of the Fourth Amendment. . . .</a:t>
            </a:r>
          </a:p>
          <a:p>
            <a:pPr lvl="0"/>
            <a:r>
              <a:rPr lang="en-US" dirty="0"/>
              <a:t>United States v. Duggan, 743 F.2d 59 (2d Cir. 1984)</a:t>
            </a:r>
          </a:p>
        </p:txBody>
      </p:sp>
      <p:sp>
        <p:nvSpPr>
          <p:cNvPr id="4" name="Slide Number Placeholder 3">
            <a:extLst>
              <a:ext uri="{FF2B5EF4-FFF2-40B4-BE49-F238E27FC236}">
                <a16:creationId xmlns:a16="http://schemas.microsoft.com/office/drawing/2014/main" id="{DF66EC8B-C326-40B4-9FC2-F415924AFB0C}"/>
              </a:ext>
            </a:extLst>
          </p:cNvPr>
          <p:cNvSpPr>
            <a:spLocks noGrp="1"/>
          </p:cNvSpPr>
          <p:nvPr>
            <p:ph type="sldNum" sz="quarter" idx="12"/>
          </p:nvPr>
        </p:nvSpPr>
        <p:spPr/>
        <p:txBody>
          <a:bodyPr/>
          <a:lstStyle/>
          <a:p>
            <a:fld id="{1456BFF2-DE40-4043-A221-C34D3B0D2530}" type="slidenum">
              <a:rPr lang="en-US" smtClean="0"/>
              <a:t>20</a:t>
            </a:fld>
            <a:endParaRPr lang="en-US"/>
          </a:p>
        </p:txBody>
      </p:sp>
    </p:spTree>
    <p:extLst>
      <p:ext uri="{BB962C8B-B14F-4D97-AF65-F5344CB8AC3E}">
        <p14:creationId xmlns:p14="http://schemas.microsoft.com/office/powerpoint/2010/main" val="3889634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C17BB-B215-4460-895F-A4F4D1D060B2}"/>
              </a:ext>
            </a:extLst>
          </p:cNvPr>
          <p:cNvSpPr>
            <a:spLocks noGrp="1"/>
          </p:cNvSpPr>
          <p:nvPr>
            <p:ph type="title"/>
          </p:nvPr>
        </p:nvSpPr>
        <p:spPr/>
        <p:txBody>
          <a:bodyPr/>
          <a:lstStyle/>
          <a:p>
            <a:r>
              <a:rPr lang="en-US" dirty="0"/>
              <a:t>The </a:t>
            </a:r>
            <a:r>
              <a:rPr lang="en-US" i="1" dirty="0"/>
              <a:t>Franks</a:t>
            </a:r>
            <a:r>
              <a:rPr lang="en-US" dirty="0"/>
              <a:t> Motion (Collateral Attack) Problem</a:t>
            </a:r>
          </a:p>
        </p:txBody>
      </p:sp>
      <p:sp>
        <p:nvSpPr>
          <p:cNvPr id="3" name="Text Placeholder 2">
            <a:extLst>
              <a:ext uri="{FF2B5EF4-FFF2-40B4-BE49-F238E27FC236}">
                <a16:creationId xmlns:a16="http://schemas.microsoft.com/office/drawing/2014/main" id="{04AF2AE6-FAAD-4FAF-BE18-58C29158F502}"/>
              </a:ext>
            </a:extLst>
          </p:cNvPr>
          <p:cNvSpPr>
            <a:spLocks noGrp="1"/>
          </p:cNvSpPr>
          <p:nvPr>
            <p:ph type="body" idx="1"/>
          </p:nvPr>
        </p:nvSpPr>
        <p:spPr/>
        <p:txBody>
          <a:bodyPr>
            <a:normAutofit/>
          </a:bodyPr>
          <a:lstStyle/>
          <a:p>
            <a:r>
              <a:rPr lang="en-US" dirty="0"/>
              <a:t>A </a:t>
            </a:r>
            <a:r>
              <a:rPr lang="en-US" i="1" dirty="0"/>
              <a:t>Franks</a:t>
            </a:r>
            <a:r>
              <a:rPr lang="en-US" dirty="0"/>
              <a:t> motion is premised on material misrepresentations and omissions in the warrant affidavit; but without access to that affidavit, a defendant cannot identify such misrepresentations or omissions, let alone establish that they were intentionally or recklessly made. As a practical matter, the secrecy shrouding the FISA process renders it impossible for a defendant to meaningfully obtain relief under Franks absent a patent inconsistency in the FISA application itself or a </a:t>
            </a:r>
            <a:r>
              <a:rPr lang="en-US" dirty="0" err="1"/>
              <a:t>sua</a:t>
            </a:r>
            <a:r>
              <a:rPr lang="en-US" dirty="0"/>
              <a:t> sponte disclosure by the government that the FISA application contained a material misstatement or omission. (</a:t>
            </a:r>
            <a:r>
              <a:rPr lang="en-US" i="1" dirty="0"/>
              <a:t>Daoud</a:t>
            </a:r>
            <a:r>
              <a:rPr lang="en-US" dirty="0"/>
              <a:t>)</a:t>
            </a:r>
          </a:p>
        </p:txBody>
      </p:sp>
      <p:sp>
        <p:nvSpPr>
          <p:cNvPr id="4" name="Slide Number Placeholder 3">
            <a:extLst>
              <a:ext uri="{FF2B5EF4-FFF2-40B4-BE49-F238E27FC236}">
                <a16:creationId xmlns:a16="http://schemas.microsoft.com/office/drawing/2014/main" id="{884BBD9C-DE7A-4FAF-85C6-2E95E7007A09}"/>
              </a:ext>
            </a:extLst>
          </p:cNvPr>
          <p:cNvSpPr>
            <a:spLocks noGrp="1"/>
          </p:cNvSpPr>
          <p:nvPr>
            <p:ph type="sldNum" sz="quarter" idx="12"/>
          </p:nvPr>
        </p:nvSpPr>
        <p:spPr/>
        <p:txBody>
          <a:bodyPr/>
          <a:lstStyle/>
          <a:p>
            <a:fld id="{1456BFF2-DE40-4043-A221-C34D3B0D2530}" type="slidenum">
              <a:rPr lang="en-US" smtClean="0"/>
              <a:t>21</a:t>
            </a:fld>
            <a:endParaRPr lang="en-US"/>
          </a:p>
        </p:txBody>
      </p:sp>
    </p:spTree>
    <p:extLst>
      <p:ext uri="{BB962C8B-B14F-4D97-AF65-F5344CB8AC3E}">
        <p14:creationId xmlns:p14="http://schemas.microsoft.com/office/powerpoint/2010/main" val="1795670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286F-076C-4BF8-8EBA-1E0353F0563A}"/>
              </a:ext>
            </a:extLst>
          </p:cNvPr>
          <p:cNvSpPr>
            <a:spLocks noGrp="1"/>
          </p:cNvSpPr>
          <p:nvPr>
            <p:ph type="ctrTitle"/>
          </p:nvPr>
        </p:nvSpPr>
        <p:spPr/>
        <p:txBody>
          <a:bodyPr/>
          <a:lstStyle/>
          <a:p>
            <a:r>
              <a:rPr lang="en-US" dirty="0"/>
              <a:t>Post 9/11</a:t>
            </a:r>
          </a:p>
        </p:txBody>
      </p:sp>
      <p:sp>
        <p:nvSpPr>
          <p:cNvPr id="4" name="Subtitle 3">
            <a:extLst>
              <a:ext uri="{FF2B5EF4-FFF2-40B4-BE49-F238E27FC236}">
                <a16:creationId xmlns:a16="http://schemas.microsoft.com/office/drawing/2014/main" id="{835E90CB-101F-4274-9343-64792F648F24}"/>
              </a:ext>
            </a:extLst>
          </p:cNvPr>
          <p:cNvSpPr>
            <a:spLocks noGrp="1"/>
          </p:cNvSpPr>
          <p:nvPr>
            <p:ph type="subTitle" idx="1"/>
          </p:nvPr>
        </p:nvSpPr>
        <p:spPr/>
        <p:txBody>
          <a:bodyPr/>
          <a:lstStyle/>
          <a:p>
            <a:r>
              <a:rPr lang="en-US" dirty="0"/>
              <a:t>FISA, LAW ENFORCEMENT, AND ‘‘THE WALL’’</a:t>
            </a:r>
          </a:p>
          <a:p>
            <a:endParaRPr lang="en-US" dirty="0"/>
          </a:p>
        </p:txBody>
      </p:sp>
    </p:spTree>
    <p:extLst>
      <p:ext uri="{BB962C8B-B14F-4D97-AF65-F5344CB8AC3E}">
        <p14:creationId xmlns:p14="http://schemas.microsoft.com/office/powerpoint/2010/main" val="1785745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3D81-0977-4054-BB1D-630706BFE586}"/>
              </a:ext>
            </a:extLst>
          </p:cNvPr>
          <p:cNvSpPr>
            <a:spLocks noGrp="1"/>
          </p:cNvSpPr>
          <p:nvPr>
            <p:ph type="title"/>
          </p:nvPr>
        </p:nvSpPr>
        <p:spPr/>
        <p:txBody>
          <a:bodyPr>
            <a:normAutofit fontScale="90000"/>
          </a:bodyPr>
          <a:lstStyle/>
          <a:p>
            <a:pPr lvl="0"/>
            <a:r>
              <a:rPr lang="en-US" dirty="0"/>
              <a:t>Who was Zacarias Moussaoui and why did he lead to the passage of the Patriot Act?</a:t>
            </a:r>
          </a:p>
        </p:txBody>
      </p:sp>
      <p:sp>
        <p:nvSpPr>
          <p:cNvPr id="3" name="Text Placeholder 2">
            <a:extLst>
              <a:ext uri="{FF2B5EF4-FFF2-40B4-BE49-F238E27FC236}">
                <a16:creationId xmlns:a16="http://schemas.microsoft.com/office/drawing/2014/main" id="{0434EE64-02BB-4D70-8453-BBBF47464A0D}"/>
              </a:ext>
            </a:extLst>
          </p:cNvPr>
          <p:cNvSpPr>
            <a:spLocks noGrp="1"/>
          </p:cNvSpPr>
          <p:nvPr>
            <p:ph type="body" idx="1"/>
          </p:nvPr>
        </p:nvSpPr>
        <p:spPr/>
        <p:txBody>
          <a:bodyPr>
            <a:normAutofit fontScale="92500" lnSpcReduction="10000"/>
          </a:bodyPr>
          <a:lstStyle/>
          <a:p>
            <a:pPr lvl="0"/>
            <a:r>
              <a:rPr lang="en-US" dirty="0"/>
              <a:t>The 20</a:t>
            </a:r>
            <a:r>
              <a:rPr lang="en-US" baseline="30000" dirty="0"/>
              <a:t>th</a:t>
            </a:r>
            <a:r>
              <a:rPr lang="en-US" dirty="0"/>
              <a:t> hijacker.</a:t>
            </a:r>
          </a:p>
          <a:p>
            <a:pPr lvl="0"/>
            <a:r>
              <a:rPr lang="en-US" dirty="0"/>
              <a:t>When FBI field agents in Minneapolis sought headquarters approval for a FISA search pre-attack, they were turned down, apparently because there was insufficient indication that Moussaoui was an agent of a foreign power. </a:t>
            </a:r>
          </a:p>
          <a:p>
            <a:pPr lvl="0"/>
            <a:r>
              <a:rPr lang="en-US" dirty="0"/>
              <a:t>The field agents then also failed to persuade headquarters to open a criminal investigation that would have employed grand jury subpoenas and law enforcement warrants to examine Moussaoui’s computer and telephone records. </a:t>
            </a:r>
          </a:p>
          <a:p>
            <a:pPr lvl="0"/>
            <a:r>
              <a:rPr lang="en-US" dirty="0"/>
              <a:t>Apparently, this request was denied because senior FBI officials worried that an open criminal investigation might thwart a later FISA application by defeating the primary purpose requirement.</a:t>
            </a:r>
          </a:p>
        </p:txBody>
      </p:sp>
      <p:sp>
        <p:nvSpPr>
          <p:cNvPr id="4" name="Slide Number Placeholder 3">
            <a:extLst>
              <a:ext uri="{FF2B5EF4-FFF2-40B4-BE49-F238E27FC236}">
                <a16:creationId xmlns:a16="http://schemas.microsoft.com/office/drawing/2014/main" id="{F0B0C5E9-E08B-4172-9C91-22863DACA10A}"/>
              </a:ext>
            </a:extLst>
          </p:cNvPr>
          <p:cNvSpPr>
            <a:spLocks noGrp="1"/>
          </p:cNvSpPr>
          <p:nvPr>
            <p:ph type="sldNum" sz="quarter" idx="12"/>
          </p:nvPr>
        </p:nvSpPr>
        <p:spPr/>
        <p:txBody>
          <a:bodyPr/>
          <a:lstStyle/>
          <a:p>
            <a:fld id="{1456BFF2-DE40-4043-A221-C34D3B0D2530}" type="slidenum">
              <a:rPr lang="en-US" smtClean="0"/>
              <a:t>23</a:t>
            </a:fld>
            <a:endParaRPr lang="en-US"/>
          </a:p>
        </p:txBody>
      </p:sp>
    </p:spTree>
    <p:extLst>
      <p:ext uri="{BB962C8B-B14F-4D97-AF65-F5344CB8AC3E}">
        <p14:creationId xmlns:p14="http://schemas.microsoft.com/office/powerpoint/2010/main" val="3474256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3BDC-4253-4D30-ADD3-1C1466853917}"/>
              </a:ext>
            </a:extLst>
          </p:cNvPr>
          <p:cNvSpPr>
            <a:spLocks noGrp="1"/>
          </p:cNvSpPr>
          <p:nvPr>
            <p:ph type="ctrTitle"/>
          </p:nvPr>
        </p:nvSpPr>
        <p:spPr>
          <a:xfrm>
            <a:off x="1562299" y="2008038"/>
            <a:ext cx="9144000" cy="2387600"/>
          </a:xfrm>
        </p:spPr>
        <p:txBody>
          <a:bodyPr>
            <a:normAutofit fontScale="90000"/>
          </a:bodyPr>
          <a:lstStyle/>
          <a:p>
            <a:r>
              <a:rPr lang="en-US" dirty="0"/>
              <a:t>In re: Sealed Case No. 02-001, 02-002 (Foreign Intelligence Surveillance Court of Review) 310 F.3d 717 (2002) (</a:t>
            </a:r>
            <a:r>
              <a:rPr lang="en-US" dirty="0" err="1"/>
              <a:t>FISC</a:t>
            </a:r>
            <a:r>
              <a:rPr lang="en-US" dirty="0"/>
              <a:t> appeal)</a:t>
            </a:r>
          </a:p>
        </p:txBody>
      </p:sp>
      <p:sp>
        <p:nvSpPr>
          <p:cNvPr id="4" name="Subtitle 3">
            <a:extLst>
              <a:ext uri="{FF2B5EF4-FFF2-40B4-BE49-F238E27FC236}">
                <a16:creationId xmlns:a16="http://schemas.microsoft.com/office/drawing/2014/main" id="{7A71C7C2-208D-47A5-99BF-54E3D7EDF78C}"/>
              </a:ext>
            </a:extLst>
          </p:cNvPr>
          <p:cNvSpPr>
            <a:spLocks noGrp="1"/>
          </p:cNvSpPr>
          <p:nvPr>
            <p:ph type="subTitle" idx="1"/>
          </p:nvPr>
        </p:nvSpPr>
        <p:spPr>
          <a:xfrm>
            <a:off x="1524000" y="4669636"/>
            <a:ext cx="9144000" cy="1655762"/>
          </a:xfrm>
        </p:spPr>
        <p:txBody>
          <a:bodyPr>
            <a:normAutofit fontScale="70000" lnSpcReduction="20000"/>
          </a:bodyPr>
          <a:lstStyle/>
          <a:p>
            <a:pPr algn="l"/>
            <a:r>
              <a:rPr lang="en-US" dirty="0"/>
              <a:t>The Wall (between domestic law enforcement and national security) falls. This raises concerns about subterfuge searches and expansion of the national security state.</a:t>
            </a:r>
          </a:p>
        </p:txBody>
      </p:sp>
    </p:spTree>
    <p:extLst>
      <p:ext uri="{BB962C8B-B14F-4D97-AF65-F5344CB8AC3E}">
        <p14:creationId xmlns:p14="http://schemas.microsoft.com/office/powerpoint/2010/main" val="156742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26C5-45CA-4A81-B24F-AD5B6A58BD9C}"/>
              </a:ext>
            </a:extLst>
          </p:cNvPr>
          <p:cNvSpPr>
            <a:spLocks noGrp="1"/>
          </p:cNvSpPr>
          <p:nvPr>
            <p:ph type="title"/>
          </p:nvPr>
        </p:nvSpPr>
        <p:spPr/>
        <p:txBody>
          <a:bodyPr/>
          <a:lstStyle/>
          <a:p>
            <a:pPr lvl="0"/>
            <a:r>
              <a:rPr lang="en-US" dirty="0"/>
              <a:t>What is the "wall" that the </a:t>
            </a:r>
            <a:r>
              <a:rPr lang="en-US" dirty="0" err="1"/>
              <a:t>FISC</a:t>
            </a:r>
            <a:r>
              <a:rPr lang="en-US" dirty="0"/>
              <a:t> assumed existed?</a:t>
            </a:r>
          </a:p>
        </p:txBody>
      </p:sp>
      <p:sp>
        <p:nvSpPr>
          <p:cNvPr id="3" name="Text Placeholder 2">
            <a:extLst>
              <a:ext uri="{FF2B5EF4-FFF2-40B4-BE49-F238E27FC236}">
                <a16:creationId xmlns:a16="http://schemas.microsoft.com/office/drawing/2014/main" id="{6AF58E2F-58DF-4789-903B-8EEB2B0C415C}"/>
              </a:ext>
            </a:extLst>
          </p:cNvPr>
          <p:cNvSpPr>
            <a:spLocks noGrp="1"/>
          </p:cNvSpPr>
          <p:nvPr>
            <p:ph type="body" idx="1"/>
          </p:nvPr>
        </p:nvSpPr>
        <p:spPr/>
        <p:txBody>
          <a:bodyPr/>
          <a:lstStyle/>
          <a:p>
            <a:pPr lvl="0"/>
            <a:r>
              <a:rPr lang="en-US" dirty="0"/>
              <a:t>We think it fair to say, however, that the May 17 opinion of the FISA court does not clearly set forth the basis for its decision. It appears to proceed from the assumption that FISA constructed a </a:t>
            </a:r>
            <a:r>
              <a:rPr lang="en-US" dirty="0">
                <a:highlight>
                  <a:srgbClr val="FFFF00"/>
                </a:highlight>
              </a:rPr>
              <a:t>barrier between counterintelligence/ intelligence officials and law enforcement officers in the Executive Branch</a:t>
            </a:r>
            <a:r>
              <a:rPr lang="en-US" dirty="0"/>
              <a:t>— indeed, it uses the word ‘‘wall’’ popularized by certain commentators (and journalists) to describe that supposed barrier.</a:t>
            </a:r>
          </a:p>
        </p:txBody>
      </p:sp>
      <p:sp>
        <p:nvSpPr>
          <p:cNvPr id="4" name="Slide Number Placeholder 3">
            <a:extLst>
              <a:ext uri="{FF2B5EF4-FFF2-40B4-BE49-F238E27FC236}">
                <a16:creationId xmlns:a16="http://schemas.microsoft.com/office/drawing/2014/main" id="{FEA416EA-2218-4730-BEBE-5033B95A749B}"/>
              </a:ext>
            </a:extLst>
          </p:cNvPr>
          <p:cNvSpPr>
            <a:spLocks noGrp="1"/>
          </p:cNvSpPr>
          <p:nvPr>
            <p:ph type="sldNum" sz="quarter" idx="12"/>
          </p:nvPr>
        </p:nvSpPr>
        <p:spPr/>
        <p:txBody>
          <a:bodyPr/>
          <a:lstStyle/>
          <a:p>
            <a:fld id="{1456BFF2-DE40-4043-A221-C34D3B0D2530}" type="slidenum">
              <a:rPr lang="en-US" smtClean="0"/>
              <a:t>25</a:t>
            </a:fld>
            <a:endParaRPr lang="en-US"/>
          </a:p>
        </p:txBody>
      </p:sp>
    </p:spTree>
    <p:extLst>
      <p:ext uri="{BB962C8B-B14F-4D97-AF65-F5344CB8AC3E}">
        <p14:creationId xmlns:p14="http://schemas.microsoft.com/office/powerpoint/2010/main" val="1845624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1724-E96B-4781-9B41-9A5084AFC88B}"/>
              </a:ext>
            </a:extLst>
          </p:cNvPr>
          <p:cNvSpPr>
            <a:spLocks noGrp="1"/>
          </p:cNvSpPr>
          <p:nvPr>
            <p:ph type="title"/>
          </p:nvPr>
        </p:nvSpPr>
        <p:spPr/>
        <p:txBody>
          <a:bodyPr/>
          <a:lstStyle/>
          <a:p>
            <a:pPr lvl="0"/>
            <a:r>
              <a:rPr lang="en-US" dirty="0"/>
              <a:t>Where did the </a:t>
            </a:r>
            <a:r>
              <a:rPr lang="en-US" dirty="0" err="1"/>
              <a:t>FISC</a:t>
            </a:r>
            <a:r>
              <a:rPr lang="en-US" dirty="0"/>
              <a:t> find the authority to enforce this wall?</a:t>
            </a:r>
          </a:p>
        </p:txBody>
      </p:sp>
      <p:sp>
        <p:nvSpPr>
          <p:cNvPr id="3" name="Text Placeholder 2">
            <a:extLst>
              <a:ext uri="{FF2B5EF4-FFF2-40B4-BE49-F238E27FC236}">
                <a16:creationId xmlns:a16="http://schemas.microsoft.com/office/drawing/2014/main" id="{385024F1-AA2F-4F0D-B361-E057244E4C6D}"/>
              </a:ext>
            </a:extLst>
          </p:cNvPr>
          <p:cNvSpPr>
            <a:spLocks noGrp="1"/>
          </p:cNvSpPr>
          <p:nvPr>
            <p:ph type="body" idx="1"/>
          </p:nvPr>
        </p:nvSpPr>
        <p:spPr/>
        <p:txBody>
          <a:bodyPr>
            <a:normAutofit/>
          </a:bodyPr>
          <a:lstStyle/>
          <a:p>
            <a:pPr lvl="0"/>
            <a:r>
              <a:rPr lang="en-US" dirty="0"/>
              <a:t>Instead the court relied for its imposition of the disputed restrictions on its statutory authority to approve </a:t>
            </a:r>
            <a:r>
              <a:rPr lang="en-US" dirty="0">
                <a:highlight>
                  <a:srgbClr val="FFFF00"/>
                </a:highlight>
              </a:rPr>
              <a:t>‘‘minimization procedures’’</a:t>
            </a:r>
            <a:r>
              <a:rPr lang="en-US" dirty="0"/>
              <a:t> designed to prevent the acquisition, retention, and dissemination within the government of material gathered in an electronic surveillance that is unnecessary to the government’s need for foreign intelligence information.</a:t>
            </a:r>
          </a:p>
        </p:txBody>
      </p:sp>
      <p:sp>
        <p:nvSpPr>
          <p:cNvPr id="4" name="Slide Number Placeholder 3">
            <a:extLst>
              <a:ext uri="{FF2B5EF4-FFF2-40B4-BE49-F238E27FC236}">
                <a16:creationId xmlns:a16="http://schemas.microsoft.com/office/drawing/2014/main" id="{4CFE09C0-E9F4-40CA-92AD-93D173AE55CF}"/>
              </a:ext>
            </a:extLst>
          </p:cNvPr>
          <p:cNvSpPr>
            <a:spLocks noGrp="1"/>
          </p:cNvSpPr>
          <p:nvPr>
            <p:ph type="sldNum" sz="quarter" idx="12"/>
          </p:nvPr>
        </p:nvSpPr>
        <p:spPr/>
        <p:txBody>
          <a:bodyPr/>
          <a:lstStyle/>
          <a:p>
            <a:fld id="{1456BFF2-DE40-4043-A221-C34D3B0D2530}" type="slidenum">
              <a:rPr lang="en-US" smtClean="0"/>
              <a:t>26</a:t>
            </a:fld>
            <a:endParaRPr lang="en-US"/>
          </a:p>
        </p:txBody>
      </p:sp>
    </p:spTree>
    <p:extLst>
      <p:ext uri="{BB962C8B-B14F-4D97-AF65-F5344CB8AC3E}">
        <p14:creationId xmlns:p14="http://schemas.microsoft.com/office/powerpoint/2010/main" val="4129649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2228-0AD0-49EB-BC3B-1CF5F1E57822}"/>
              </a:ext>
            </a:extLst>
          </p:cNvPr>
          <p:cNvSpPr>
            <a:spLocks noGrp="1"/>
          </p:cNvSpPr>
          <p:nvPr>
            <p:ph type="title"/>
          </p:nvPr>
        </p:nvSpPr>
        <p:spPr/>
        <p:txBody>
          <a:bodyPr>
            <a:normAutofit fontScale="90000"/>
          </a:bodyPr>
          <a:lstStyle/>
          <a:p>
            <a:pPr lvl="0"/>
            <a:r>
              <a:rPr lang="en-US" dirty="0"/>
              <a:t>The Patriot Act Encouraged Cooperation between Intelligence and Law Enforcement</a:t>
            </a:r>
          </a:p>
        </p:txBody>
      </p:sp>
      <p:sp>
        <p:nvSpPr>
          <p:cNvPr id="3" name="Text Placeholder 2">
            <a:extLst>
              <a:ext uri="{FF2B5EF4-FFF2-40B4-BE49-F238E27FC236}">
                <a16:creationId xmlns:a16="http://schemas.microsoft.com/office/drawing/2014/main" id="{4754BDC0-EBA5-4157-8AF6-AADE0B199074}"/>
              </a:ext>
            </a:extLst>
          </p:cNvPr>
          <p:cNvSpPr>
            <a:spLocks noGrp="1"/>
          </p:cNvSpPr>
          <p:nvPr>
            <p:ph type="body" idx="1"/>
          </p:nvPr>
        </p:nvSpPr>
        <p:spPr/>
        <p:txBody>
          <a:bodyPr/>
          <a:lstStyle/>
          <a:p>
            <a:pPr lvl="0"/>
            <a:r>
              <a:rPr lang="en-US" dirty="0"/>
              <a:t>It added a provision allowing ‘‘Federal officers who conduct electronic surveillance to acquire foreign intelligence information’’ </a:t>
            </a:r>
            <a:r>
              <a:rPr lang="en-US" dirty="0">
                <a:highlight>
                  <a:srgbClr val="FFFF00"/>
                </a:highlight>
              </a:rPr>
              <a:t>to ‘‘consult with Federal law enforcement officers to coordinate efforts </a:t>
            </a:r>
            <a:r>
              <a:rPr lang="en-US" dirty="0"/>
              <a:t>to investigate or protect against’’ attack or other grave hostile acts, sabotage or international terrorism, or clandestine intelligence activities, by foreign powers or their agents.</a:t>
            </a:r>
          </a:p>
        </p:txBody>
      </p:sp>
      <p:sp>
        <p:nvSpPr>
          <p:cNvPr id="4" name="Slide Number Placeholder 3">
            <a:extLst>
              <a:ext uri="{FF2B5EF4-FFF2-40B4-BE49-F238E27FC236}">
                <a16:creationId xmlns:a16="http://schemas.microsoft.com/office/drawing/2014/main" id="{57DCA082-0FD3-4A7C-80B9-AA97EDDDE4C7}"/>
              </a:ext>
            </a:extLst>
          </p:cNvPr>
          <p:cNvSpPr>
            <a:spLocks noGrp="1"/>
          </p:cNvSpPr>
          <p:nvPr>
            <p:ph type="sldNum" sz="quarter" idx="12"/>
          </p:nvPr>
        </p:nvSpPr>
        <p:spPr/>
        <p:txBody>
          <a:bodyPr/>
          <a:lstStyle/>
          <a:p>
            <a:fld id="{1456BFF2-DE40-4043-A221-C34D3B0D2530}" type="slidenum">
              <a:rPr lang="en-US" smtClean="0"/>
              <a:t>27</a:t>
            </a:fld>
            <a:endParaRPr lang="en-US"/>
          </a:p>
        </p:txBody>
      </p:sp>
    </p:spTree>
    <p:extLst>
      <p:ext uri="{BB962C8B-B14F-4D97-AF65-F5344CB8AC3E}">
        <p14:creationId xmlns:p14="http://schemas.microsoft.com/office/powerpoint/2010/main" val="1008505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2DE1-CC1B-4290-B0BE-1CA3F37B542B}"/>
              </a:ext>
            </a:extLst>
          </p:cNvPr>
          <p:cNvSpPr>
            <a:spLocks noGrp="1"/>
          </p:cNvSpPr>
          <p:nvPr>
            <p:ph type="title"/>
          </p:nvPr>
        </p:nvSpPr>
        <p:spPr/>
        <p:txBody>
          <a:bodyPr/>
          <a:lstStyle/>
          <a:p>
            <a:pPr lvl="0"/>
            <a:r>
              <a:rPr lang="en-US" dirty="0"/>
              <a:t>How did the Patriot Act modify the purpose of FISA surveillance?</a:t>
            </a:r>
          </a:p>
        </p:txBody>
      </p:sp>
      <p:sp>
        <p:nvSpPr>
          <p:cNvPr id="3" name="Text Placeholder 2">
            <a:extLst>
              <a:ext uri="{FF2B5EF4-FFF2-40B4-BE49-F238E27FC236}">
                <a16:creationId xmlns:a16="http://schemas.microsoft.com/office/drawing/2014/main" id="{78F19203-E0D8-4FE2-9422-2F20F3196765}"/>
              </a:ext>
            </a:extLst>
          </p:cNvPr>
          <p:cNvSpPr>
            <a:spLocks noGrp="1"/>
          </p:cNvSpPr>
          <p:nvPr>
            <p:ph type="body" idx="1"/>
          </p:nvPr>
        </p:nvSpPr>
        <p:spPr/>
        <p:txBody>
          <a:bodyPr>
            <a:normAutofit/>
          </a:bodyPr>
          <a:lstStyle/>
          <a:p>
            <a:pPr lvl="0"/>
            <a:r>
              <a:rPr lang="en-US" dirty="0"/>
              <a:t>National security must only be ‘‘a significant purpose.</a:t>
            </a:r>
          </a:p>
          <a:p>
            <a:pPr lvl="0"/>
            <a:r>
              <a:rPr lang="en-US" dirty="0"/>
              <a:t>How does this implicitly do away with the primary purpose test?</a:t>
            </a:r>
          </a:p>
          <a:p>
            <a:pPr lvl="1"/>
            <a:r>
              <a:rPr lang="en-US" dirty="0"/>
              <a:t>Foreign intelligence can be a significant purpose, even if criminal investigation is a primary purpose</a:t>
            </a:r>
          </a:p>
        </p:txBody>
      </p:sp>
      <p:sp>
        <p:nvSpPr>
          <p:cNvPr id="4" name="Slide Number Placeholder 3">
            <a:extLst>
              <a:ext uri="{FF2B5EF4-FFF2-40B4-BE49-F238E27FC236}">
                <a16:creationId xmlns:a16="http://schemas.microsoft.com/office/drawing/2014/main" id="{8B8DEE90-86EE-4A78-8CC8-5ADDB41013E8}"/>
              </a:ext>
            </a:extLst>
          </p:cNvPr>
          <p:cNvSpPr>
            <a:spLocks noGrp="1"/>
          </p:cNvSpPr>
          <p:nvPr>
            <p:ph type="sldNum" sz="quarter" idx="12"/>
          </p:nvPr>
        </p:nvSpPr>
        <p:spPr/>
        <p:txBody>
          <a:bodyPr/>
          <a:lstStyle/>
          <a:p>
            <a:fld id="{1456BFF2-DE40-4043-A221-C34D3B0D2530}" type="slidenum">
              <a:rPr lang="en-US" smtClean="0"/>
              <a:t>28</a:t>
            </a:fld>
            <a:endParaRPr lang="en-US"/>
          </a:p>
        </p:txBody>
      </p:sp>
    </p:spTree>
    <p:extLst>
      <p:ext uri="{BB962C8B-B14F-4D97-AF65-F5344CB8AC3E}">
        <p14:creationId xmlns:p14="http://schemas.microsoft.com/office/powerpoint/2010/main" val="2073134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6C141-11F9-416A-B525-B728228DDA9B}"/>
              </a:ext>
            </a:extLst>
          </p:cNvPr>
          <p:cNvSpPr>
            <a:spLocks noGrp="1"/>
          </p:cNvSpPr>
          <p:nvPr>
            <p:ph type="title"/>
          </p:nvPr>
        </p:nvSpPr>
        <p:spPr/>
        <p:txBody>
          <a:bodyPr/>
          <a:lstStyle/>
          <a:p>
            <a:pPr lvl="0"/>
            <a:r>
              <a:rPr lang="en-US" dirty="0"/>
              <a:t>What if the purpose is solely criminal investigation?</a:t>
            </a:r>
          </a:p>
        </p:txBody>
      </p:sp>
      <p:sp>
        <p:nvSpPr>
          <p:cNvPr id="3" name="Text Placeholder 2">
            <a:extLst>
              <a:ext uri="{FF2B5EF4-FFF2-40B4-BE49-F238E27FC236}">
                <a16:creationId xmlns:a16="http://schemas.microsoft.com/office/drawing/2014/main" id="{1EFB19D6-5E15-4847-8434-0A829888374D}"/>
              </a:ext>
            </a:extLst>
          </p:cNvPr>
          <p:cNvSpPr>
            <a:spLocks noGrp="1"/>
          </p:cNvSpPr>
          <p:nvPr>
            <p:ph type="body" idx="1"/>
          </p:nvPr>
        </p:nvSpPr>
        <p:spPr/>
        <p:txBody>
          <a:bodyPr>
            <a:normAutofit/>
          </a:bodyPr>
          <a:lstStyle/>
          <a:p>
            <a:pPr lvl="0"/>
            <a:r>
              <a:rPr lang="en-US" dirty="0"/>
              <a:t>The better reading, it seems to us, excludes from the purpose of gaining foreign intelligence information a sole objective of criminal prosecution.</a:t>
            </a:r>
          </a:p>
          <a:p>
            <a:pPr lvl="0"/>
            <a:r>
              <a:rPr lang="en-US" dirty="0"/>
              <a:t>Will any defendant ever prove this?  Why not?</a:t>
            </a:r>
          </a:p>
          <a:p>
            <a:pPr lvl="1"/>
            <a:r>
              <a:rPr lang="en-US" dirty="0"/>
              <a:t>So long as the government entertains a realistic option of dealing with the agent other than through criminal prosecution, it satisfies the significant purpose test.</a:t>
            </a:r>
          </a:p>
        </p:txBody>
      </p:sp>
      <p:sp>
        <p:nvSpPr>
          <p:cNvPr id="4" name="Slide Number Placeholder 3">
            <a:extLst>
              <a:ext uri="{FF2B5EF4-FFF2-40B4-BE49-F238E27FC236}">
                <a16:creationId xmlns:a16="http://schemas.microsoft.com/office/drawing/2014/main" id="{755E3228-FC8F-455A-8758-D1C865A86F00}"/>
              </a:ext>
            </a:extLst>
          </p:cNvPr>
          <p:cNvSpPr>
            <a:spLocks noGrp="1"/>
          </p:cNvSpPr>
          <p:nvPr>
            <p:ph type="sldNum" sz="quarter" idx="12"/>
          </p:nvPr>
        </p:nvSpPr>
        <p:spPr/>
        <p:txBody>
          <a:bodyPr/>
          <a:lstStyle/>
          <a:p>
            <a:fld id="{1456BFF2-DE40-4043-A221-C34D3B0D2530}" type="slidenum">
              <a:rPr lang="en-US" smtClean="0"/>
              <a:t>29</a:t>
            </a:fld>
            <a:endParaRPr lang="en-US"/>
          </a:p>
        </p:txBody>
      </p:sp>
    </p:spTree>
    <p:extLst>
      <p:ext uri="{BB962C8B-B14F-4D97-AF65-F5344CB8AC3E}">
        <p14:creationId xmlns:p14="http://schemas.microsoft.com/office/powerpoint/2010/main" val="137521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BF9E-E240-48BC-97BE-7B0720439654}"/>
              </a:ext>
            </a:extLst>
          </p:cNvPr>
          <p:cNvSpPr>
            <a:spLocks noGrp="1"/>
          </p:cNvSpPr>
          <p:nvPr>
            <p:ph type="title"/>
          </p:nvPr>
        </p:nvSpPr>
        <p:spPr/>
        <p:txBody>
          <a:bodyPr/>
          <a:lstStyle/>
          <a:p>
            <a:r>
              <a:rPr lang="en-US" dirty="0"/>
              <a:t>March 16</a:t>
            </a:r>
          </a:p>
        </p:txBody>
      </p:sp>
      <p:sp>
        <p:nvSpPr>
          <p:cNvPr id="3" name="Content Placeholder 2">
            <a:extLst>
              <a:ext uri="{FF2B5EF4-FFF2-40B4-BE49-F238E27FC236}">
                <a16:creationId xmlns:a16="http://schemas.microsoft.com/office/drawing/2014/main" id="{70AF786F-90EE-4307-A585-F792FA33ABE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04536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5AC93-2234-4A06-9F1B-8F7CA59AF46B}"/>
              </a:ext>
            </a:extLst>
          </p:cNvPr>
          <p:cNvSpPr>
            <a:spLocks noGrp="1"/>
          </p:cNvSpPr>
          <p:nvPr>
            <p:ph type="title"/>
          </p:nvPr>
        </p:nvSpPr>
        <p:spPr/>
        <p:txBody>
          <a:bodyPr/>
          <a:lstStyle/>
          <a:p>
            <a:pPr lvl="0"/>
            <a:r>
              <a:rPr lang="en-US" dirty="0"/>
              <a:t>Who has the responsibility for reviewing the government purpose?</a:t>
            </a:r>
          </a:p>
        </p:txBody>
      </p:sp>
      <p:sp>
        <p:nvSpPr>
          <p:cNvPr id="3" name="Text Placeholder 2">
            <a:extLst>
              <a:ext uri="{FF2B5EF4-FFF2-40B4-BE49-F238E27FC236}">
                <a16:creationId xmlns:a16="http://schemas.microsoft.com/office/drawing/2014/main" id="{0BE77D44-597E-42F6-8086-8185FD7ED86F}"/>
              </a:ext>
            </a:extLst>
          </p:cNvPr>
          <p:cNvSpPr>
            <a:spLocks noGrp="1"/>
          </p:cNvSpPr>
          <p:nvPr>
            <p:ph type="body" idx="1"/>
          </p:nvPr>
        </p:nvSpPr>
        <p:spPr/>
        <p:txBody>
          <a:bodyPr/>
          <a:lstStyle/>
          <a:p>
            <a:pPr lvl="0"/>
            <a:r>
              <a:rPr lang="en-US" dirty="0"/>
              <a:t>It is up to the Director of the FBI, who typically certifies, to determine the government’s national security purpose, as approved by the Attorney General or Deputy Attorney General. This is not a standard whose application the FISA court legitimately reviews by seeking to inquire into which Justice Department officials were instigators of an investigation.</a:t>
            </a:r>
          </a:p>
        </p:txBody>
      </p:sp>
      <p:sp>
        <p:nvSpPr>
          <p:cNvPr id="4" name="Slide Number Placeholder 3">
            <a:extLst>
              <a:ext uri="{FF2B5EF4-FFF2-40B4-BE49-F238E27FC236}">
                <a16:creationId xmlns:a16="http://schemas.microsoft.com/office/drawing/2014/main" id="{B3B6E3FE-06C1-4543-A71C-DB4581108DA5}"/>
              </a:ext>
            </a:extLst>
          </p:cNvPr>
          <p:cNvSpPr>
            <a:spLocks noGrp="1"/>
          </p:cNvSpPr>
          <p:nvPr>
            <p:ph type="sldNum" sz="quarter" idx="12"/>
          </p:nvPr>
        </p:nvSpPr>
        <p:spPr/>
        <p:txBody>
          <a:bodyPr/>
          <a:lstStyle/>
          <a:p>
            <a:fld id="{1456BFF2-DE40-4043-A221-C34D3B0D2530}" type="slidenum">
              <a:rPr lang="en-US" smtClean="0"/>
              <a:t>30</a:t>
            </a:fld>
            <a:endParaRPr lang="en-US"/>
          </a:p>
        </p:txBody>
      </p:sp>
    </p:spTree>
    <p:extLst>
      <p:ext uri="{BB962C8B-B14F-4D97-AF65-F5344CB8AC3E}">
        <p14:creationId xmlns:p14="http://schemas.microsoft.com/office/powerpoint/2010/main" val="3544635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88D9-57CD-4FB8-A569-95613643E563}"/>
              </a:ext>
            </a:extLst>
          </p:cNvPr>
          <p:cNvSpPr>
            <a:spLocks noGrp="1"/>
          </p:cNvSpPr>
          <p:nvPr>
            <p:ph type="title"/>
          </p:nvPr>
        </p:nvSpPr>
        <p:spPr/>
        <p:txBody>
          <a:bodyPr/>
          <a:lstStyle/>
          <a:p>
            <a:pPr lvl="0"/>
            <a:r>
              <a:rPr lang="en-US" dirty="0"/>
              <a:t>What did the </a:t>
            </a:r>
            <a:r>
              <a:rPr lang="en-US" dirty="0" err="1"/>
              <a:t>FISCR</a:t>
            </a:r>
            <a:r>
              <a:rPr lang="en-US" dirty="0"/>
              <a:t> rule?</a:t>
            </a:r>
          </a:p>
        </p:txBody>
      </p:sp>
      <p:sp>
        <p:nvSpPr>
          <p:cNvPr id="3" name="Text Placeholder 2">
            <a:extLst>
              <a:ext uri="{FF2B5EF4-FFF2-40B4-BE49-F238E27FC236}">
                <a16:creationId xmlns:a16="http://schemas.microsoft.com/office/drawing/2014/main" id="{262235A7-5DEF-478A-B44A-560D7F829D20}"/>
              </a:ext>
            </a:extLst>
          </p:cNvPr>
          <p:cNvSpPr>
            <a:spLocks noGrp="1"/>
          </p:cNvSpPr>
          <p:nvPr>
            <p:ph type="body" idx="1"/>
          </p:nvPr>
        </p:nvSpPr>
        <p:spPr/>
        <p:txBody>
          <a:bodyPr/>
          <a:lstStyle/>
          <a:p>
            <a:pPr lvl="0"/>
            <a:r>
              <a:rPr lang="en-US" dirty="0"/>
              <a:t>Accordingly, we reverse the FISA court’s orders in this case to the extent they imposed conditions on the grant of the government’s applications, vacate the FISA court’s Rule 11, and remand with instructions to grant the applications as submitted and proceed henceforth in accordance with this opinion.</a:t>
            </a:r>
          </a:p>
        </p:txBody>
      </p:sp>
      <p:sp>
        <p:nvSpPr>
          <p:cNvPr id="4" name="Slide Number Placeholder 3">
            <a:extLst>
              <a:ext uri="{FF2B5EF4-FFF2-40B4-BE49-F238E27FC236}">
                <a16:creationId xmlns:a16="http://schemas.microsoft.com/office/drawing/2014/main" id="{0055722C-52BF-4CC7-B8AD-D01734494480}"/>
              </a:ext>
            </a:extLst>
          </p:cNvPr>
          <p:cNvSpPr>
            <a:spLocks noGrp="1"/>
          </p:cNvSpPr>
          <p:nvPr>
            <p:ph type="sldNum" sz="quarter" idx="12"/>
          </p:nvPr>
        </p:nvSpPr>
        <p:spPr/>
        <p:txBody>
          <a:bodyPr/>
          <a:lstStyle/>
          <a:p>
            <a:fld id="{1456BFF2-DE40-4043-A221-C34D3B0D2530}" type="slidenum">
              <a:rPr lang="en-US" smtClean="0"/>
              <a:t>31</a:t>
            </a:fld>
            <a:endParaRPr lang="en-US"/>
          </a:p>
        </p:txBody>
      </p:sp>
    </p:spTree>
    <p:extLst>
      <p:ext uri="{BB962C8B-B14F-4D97-AF65-F5344CB8AC3E}">
        <p14:creationId xmlns:p14="http://schemas.microsoft.com/office/powerpoint/2010/main" val="1751102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4090E-00F9-458A-81EE-09079FFE7FC7}"/>
              </a:ext>
            </a:extLst>
          </p:cNvPr>
          <p:cNvSpPr>
            <a:spLocks noGrp="1"/>
          </p:cNvSpPr>
          <p:nvPr>
            <p:ph type="title"/>
          </p:nvPr>
        </p:nvSpPr>
        <p:spPr/>
        <p:txBody>
          <a:bodyPr/>
          <a:lstStyle/>
          <a:p>
            <a:r>
              <a:rPr lang="en-US" dirty="0"/>
              <a:t>FISA Trends</a:t>
            </a:r>
          </a:p>
        </p:txBody>
      </p:sp>
      <p:sp>
        <p:nvSpPr>
          <p:cNvPr id="3" name="Text Placeholder 2">
            <a:extLst>
              <a:ext uri="{FF2B5EF4-FFF2-40B4-BE49-F238E27FC236}">
                <a16:creationId xmlns:a16="http://schemas.microsoft.com/office/drawing/2014/main" id="{50FEDFE2-BAE2-435C-8C0B-522F38FE6EBF}"/>
              </a:ext>
            </a:extLst>
          </p:cNvPr>
          <p:cNvSpPr>
            <a:spLocks noGrp="1"/>
          </p:cNvSpPr>
          <p:nvPr>
            <p:ph type="body" idx="1"/>
          </p:nvPr>
        </p:nvSpPr>
        <p:spPr/>
        <p:txBody>
          <a:bodyPr>
            <a:normAutofit fontScale="85000" lnSpcReduction="10000"/>
          </a:bodyPr>
          <a:lstStyle/>
          <a:p>
            <a:r>
              <a:rPr lang="en-US" dirty="0"/>
              <a:t>Has FISA been used much?</a:t>
            </a:r>
          </a:p>
          <a:p>
            <a:pPr lvl="1"/>
            <a:r>
              <a:rPr lang="en-US" dirty="0"/>
              <a:t>The FISC has been active. More than 30,000 applications for surveillance or searches have been approved by it since 1979. </a:t>
            </a:r>
          </a:p>
          <a:p>
            <a:r>
              <a:rPr lang="en-US" dirty="0"/>
              <a:t>What are the limitations of FISA?</a:t>
            </a:r>
          </a:p>
          <a:p>
            <a:pPr lvl="1"/>
            <a:r>
              <a:rPr lang="en-US" dirty="0"/>
              <a:t>experience demonstrates three harsh realities: first, it is often difficult to isolate U.S. persons from one or more foreign surveillance targets in a place or through electronic monitoring; second, it is often impossible to determine the relationship of a potential terrorist to a foreign power early in an investigation; and third . . . </a:t>
            </a:r>
            <a:r>
              <a:rPr lang="en-US" dirty="0">
                <a:highlight>
                  <a:srgbClr val="FFFF00"/>
                </a:highlight>
              </a:rPr>
              <a:t>U.S. persons are as capable as any other of wreaking catastrophic havoc</a:t>
            </a:r>
            <a:r>
              <a:rPr lang="en-US" dirty="0"/>
              <a:t>. </a:t>
            </a:r>
          </a:p>
          <a:p>
            <a:r>
              <a:rPr lang="en-US" dirty="0"/>
              <a:t>That said, if the primary purpose of FISA is to stop attacks and crime, not prosecute them, the inadvertent surveillance of US persons will only be a problem for </a:t>
            </a:r>
            <a:r>
              <a:rPr lang="en-US" dirty="0" err="1"/>
              <a:t>prosections</a:t>
            </a:r>
            <a:r>
              <a:rPr lang="en-US" dirty="0"/>
              <a:t>.</a:t>
            </a:r>
          </a:p>
        </p:txBody>
      </p:sp>
    </p:spTree>
    <p:extLst>
      <p:ext uri="{BB962C8B-B14F-4D97-AF65-F5344CB8AC3E}">
        <p14:creationId xmlns:p14="http://schemas.microsoft.com/office/powerpoint/2010/main" val="1888981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B278-1F9E-4144-BFCF-B4DDAF5B9FD3}"/>
              </a:ext>
            </a:extLst>
          </p:cNvPr>
          <p:cNvSpPr>
            <a:spLocks noGrp="1"/>
          </p:cNvSpPr>
          <p:nvPr>
            <p:ph type="title"/>
          </p:nvPr>
        </p:nvSpPr>
        <p:spPr/>
        <p:txBody>
          <a:bodyPr>
            <a:normAutofit fontScale="90000"/>
          </a:bodyPr>
          <a:lstStyle/>
          <a:p>
            <a:r>
              <a:rPr lang="en-US" dirty="0"/>
              <a:t>CONGRESSIONAL AUTHORITY FOR FOREIGN INTELLIGENCE SURVEILLANCE</a:t>
            </a:r>
          </a:p>
        </p:txBody>
      </p:sp>
      <p:sp>
        <p:nvSpPr>
          <p:cNvPr id="3" name="Text Placeholder 2">
            <a:extLst>
              <a:ext uri="{FF2B5EF4-FFF2-40B4-BE49-F238E27FC236}">
                <a16:creationId xmlns:a16="http://schemas.microsoft.com/office/drawing/2014/main" id="{2032CE97-2B9C-4B80-8B69-0D5BE34704A6}"/>
              </a:ext>
            </a:extLst>
          </p:cNvPr>
          <p:cNvSpPr>
            <a:spLocks noGrp="1"/>
          </p:cNvSpPr>
          <p:nvPr>
            <p:ph type="body" idx="1"/>
          </p:nvPr>
        </p:nvSpPr>
        <p:spPr/>
        <p:txBody>
          <a:bodyPr/>
          <a:lstStyle/>
          <a:p>
            <a:r>
              <a:rPr lang="en-US" dirty="0"/>
              <a:t>SUMMARY OF BASIC PRINCIPLES</a:t>
            </a:r>
          </a:p>
        </p:txBody>
      </p:sp>
      <p:sp>
        <p:nvSpPr>
          <p:cNvPr id="4" name="Slide Number Placeholder 3">
            <a:extLst>
              <a:ext uri="{FF2B5EF4-FFF2-40B4-BE49-F238E27FC236}">
                <a16:creationId xmlns:a16="http://schemas.microsoft.com/office/drawing/2014/main" id="{CDA486E4-195C-4041-A7FF-02C09DC93052}"/>
              </a:ext>
            </a:extLst>
          </p:cNvPr>
          <p:cNvSpPr>
            <a:spLocks noGrp="1"/>
          </p:cNvSpPr>
          <p:nvPr>
            <p:ph type="sldNum" sz="quarter" idx="12"/>
          </p:nvPr>
        </p:nvSpPr>
        <p:spPr/>
        <p:txBody>
          <a:bodyPr/>
          <a:lstStyle/>
          <a:p>
            <a:pPr>
              <a:defRPr/>
            </a:pPr>
            <a:fld id="{3C495D01-7757-47F5-B80B-4FA462DFD55F}" type="slidenum">
              <a:rPr lang="en-US" altLang="en-US" smtClean="0"/>
              <a:pPr>
                <a:defRPr/>
              </a:pPr>
              <a:t>33</a:t>
            </a:fld>
            <a:endParaRPr lang="en-US" altLang="en-US"/>
          </a:p>
        </p:txBody>
      </p:sp>
    </p:spTree>
    <p:extLst>
      <p:ext uri="{BB962C8B-B14F-4D97-AF65-F5344CB8AC3E}">
        <p14:creationId xmlns:p14="http://schemas.microsoft.com/office/powerpoint/2010/main" val="2515832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FEC4-F5E4-48D0-9030-78B5A617F02E}"/>
              </a:ext>
            </a:extLst>
          </p:cNvPr>
          <p:cNvSpPr>
            <a:spLocks noGrp="1"/>
          </p:cNvSpPr>
          <p:nvPr>
            <p:ph type="title"/>
          </p:nvPr>
        </p:nvSpPr>
        <p:spPr/>
        <p:txBody>
          <a:bodyPr/>
          <a:lstStyle/>
          <a:p>
            <a:r>
              <a:rPr lang="en-US" dirty="0"/>
              <a:t> </a:t>
            </a:r>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D034F467-E29A-4C36-8791-A10B2A48BE1E}"/>
              </a:ext>
            </a:extLst>
          </p:cNvPr>
          <p:cNvSpPr>
            <a:spLocks noGrp="1"/>
          </p:cNvSpPr>
          <p:nvPr>
            <p:ph idx="1"/>
          </p:nvPr>
        </p:nvSpPr>
        <p:spPr/>
        <p:txBody>
          <a:bodyPr/>
          <a:lstStyle/>
          <a:p>
            <a:pPr lvl="0"/>
            <a:r>
              <a:rPr lang="en-US" dirty="0"/>
              <a:t>FISA was a compromise between the President’s insistence on inherent constitutional authority to collect foreign intelligence and Congress’s insistence on a judicial role. FISA avoided the question whether there is a foreign intelligence exception to the Fourth Amendment warrant requirement by authorizing a secret Article III court to approve foreign intelligence surveillance based upon a unique probable cause requirement.</a:t>
            </a:r>
          </a:p>
        </p:txBody>
      </p:sp>
      <p:sp>
        <p:nvSpPr>
          <p:cNvPr id="4" name="Slide Number Placeholder 3">
            <a:extLst>
              <a:ext uri="{FF2B5EF4-FFF2-40B4-BE49-F238E27FC236}">
                <a16:creationId xmlns:a16="http://schemas.microsoft.com/office/drawing/2014/main" id="{551E875D-6EDD-4B02-B7AF-FE8AE6B4824F}"/>
              </a:ext>
            </a:extLst>
          </p:cNvPr>
          <p:cNvSpPr>
            <a:spLocks noGrp="1"/>
          </p:cNvSpPr>
          <p:nvPr>
            <p:ph type="sldNum" sz="quarter" idx="12"/>
          </p:nvPr>
        </p:nvSpPr>
        <p:spPr/>
        <p:txBody>
          <a:bodyPr/>
          <a:lstStyle/>
          <a:p>
            <a:pPr>
              <a:defRPr/>
            </a:pPr>
            <a:fld id="{3C495D01-7757-47F5-B80B-4FA462DFD55F}" type="slidenum">
              <a:rPr lang="en-US" altLang="en-US" smtClean="0"/>
              <a:pPr>
                <a:defRPr/>
              </a:pPr>
              <a:t>34</a:t>
            </a:fld>
            <a:endParaRPr lang="en-US" altLang="en-US"/>
          </a:p>
        </p:txBody>
      </p:sp>
    </p:spTree>
    <p:extLst>
      <p:ext uri="{BB962C8B-B14F-4D97-AF65-F5344CB8AC3E}">
        <p14:creationId xmlns:p14="http://schemas.microsoft.com/office/powerpoint/2010/main" val="1815961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9212-D5BD-4DBD-B75C-96B42A596A74}"/>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F7EECF51-7C4F-4DCB-B686-E5A1103C5332}"/>
              </a:ext>
            </a:extLst>
          </p:cNvPr>
          <p:cNvSpPr>
            <a:spLocks noGrp="1"/>
          </p:cNvSpPr>
          <p:nvPr>
            <p:ph idx="1"/>
          </p:nvPr>
        </p:nvSpPr>
        <p:spPr/>
        <p:txBody>
          <a:bodyPr/>
          <a:lstStyle/>
          <a:p>
            <a:pPr lvl="0"/>
            <a:r>
              <a:rPr lang="en-US" dirty="0"/>
              <a:t>Electronic surveillance pursuant to FISA must concern “foreign” intelligence and (with exceptions created by 2008 amendments discussed in the next chapter) must be conducted inside the United States. FISA therefore did not originally regulate surveillance outside the United States.</a:t>
            </a:r>
          </a:p>
        </p:txBody>
      </p:sp>
      <p:sp>
        <p:nvSpPr>
          <p:cNvPr id="4" name="Slide Number Placeholder 3">
            <a:extLst>
              <a:ext uri="{FF2B5EF4-FFF2-40B4-BE49-F238E27FC236}">
                <a16:creationId xmlns:a16="http://schemas.microsoft.com/office/drawing/2014/main" id="{C85B6643-6CEC-4AC7-A148-0A696AC9E442}"/>
              </a:ext>
            </a:extLst>
          </p:cNvPr>
          <p:cNvSpPr>
            <a:spLocks noGrp="1"/>
          </p:cNvSpPr>
          <p:nvPr>
            <p:ph type="sldNum" sz="quarter" idx="12"/>
          </p:nvPr>
        </p:nvSpPr>
        <p:spPr/>
        <p:txBody>
          <a:bodyPr/>
          <a:lstStyle/>
          <a:p>
            <a:pPr>
              <a:defRPr/>
            </a:pPr>
            <a:fld id="{3C495D01-7757-47F5-B80B-4FA462DFD55F}" type="slidenum">
              <a:rPr lang="en-US" altLang="en-US" smtClean="0"/>
              <a:pPr>
                <a:defRPr/>
              </a:pPr>
              <a:t>35</a:t>
            </a:fld>
            <a:endParaRPr lang="en-US" altLang="en-US"/>
          </a:p>
        </p:txBody>
      </p:sp>
    </p:spTree>
    <p:extLst>
      <p:ext uri="{BB962C8B-B14F-4D97-AF65-F5344CB8AC3E}">
        <p14:creationId xmlns:p14="http://schemas.microsoft.com/office/powerpoint/2010/main" val="921240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252A-0EE2-4F19-A024-3CDD3D8702AD}"/>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79AC54F3-EAF1-4DA9-A90D-DFD1D0E8F969}"/>
              </a:ext>
            </a:extLst>
          </p:cNvPr>
          <p:cNvSpPr>
            <a:spLocks noGrp="1"/>
          </p:cNvSpPr>
          <p:nvPr>
            <p:ph idx="1"/>
          </p:nvPr>
        </p:nvSpPr>
        <p:spPr/>
        <p:txBody>
          <a:bodyPr/>
          <a:lstStyle/>
          <a:p>
            <a:pPr lvl="0"/>
            <a:r>
              <a:rPr lang="en-US" dirty="0"/>
              <a:t>While a FISA order cannot be granted solely to collect criminal evidence of a non – national security crime, it need only have “a” significant,” and not sole or even primary, purpose of collecting foreign intelligence.</a:t>
            </a:r>
          </a:p>
        </p:txBody>
      </p:sp>
      <p:sp>
        <p:nvSpPr>
          <p:cNvPr id="4" name="Slide Number Placeholder 3">
            <a:extLst>
              <a:ext uri="{FF2B5EF4-FFF2-40B4-BE49-F238E27FC236}">
                <a16:creationId xmlns:a16="http://schemas.microsoft.com/office/drawing/2014/main" id="{8DAC8BF8-9437-45C6-931A-51CDA17B2E85}"/>
              </a:ext>
            </a:extLst>
          </p:cNvPr>
          <p:cNvSpPr>
            <a:spLocks noGrp="1"/>
          </p:cNvSpPr>
          <p:nvPr>
            <p:ph type="sldNum" sz="quarter" idx="12"/>
          </p:nvPr>
        </p:nvSpPr>
        <p:spPr/>
        <p:txBody>
          <a:bodyPr/>
          <a:lstStyle/>
          <a:p>
            <a:pPr>
              <a:defRPr/>
            </a:pPr>
            <a:fld id="{3C495D01-7757-47F5-B80B-4FA462DFD55F}" type="slidenum">
              <a:rPr lang="en-US" altLang="en-US" smtClean="0"/>
              <a:pPr>
                <a:defRPr/>
              </a:pPr>
              <a:t>36</a:t>
            </a:fld>
            <a:endParaRPr lang="en-US" altLang="en-US"/>
          </a:p>
        </p:txBody>
      </p:sp>
    </p:spTree>
    <p:extLst>
      <p:ext uri="{BB962C8B-B14F-4D97-AF65-F5344CB8AC3E}">
        <p14:creationId xmlns:p14="http://schemas.microsoft.com/office/powerpoint/2010/main" val="603002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C113-8C7A-4F0A-8611-BF4373E3949D}"/>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56719164-E798-4948-8E7C-3A8F56427C75}"/>
              </a:ext>
            </a:extLst>
          </p:cNvPr>
          <p:cNvSpPr>
            <a:spLocks noGrp="1"/>
          </p:cNvSpPr>
          <p:nvPr>
            <p:ph idx="1"/>
          </p:nvPr>
        </p:nvSpPr>
        <p:spPr/>
        <p:txBody>
          <a:bodyPr/>
          <a:lstStyle/>
          <a:p>
            <a:pPr lvl="0"/>
            <a:r>
              <a:rPr lang="en-US" dirty="0"/>
              <a:t>Instead of probable cause to believe that evidence of a crime will be collected, an application for a FISA order requires only a showing of probable cause to believe, inter alia, that a target is a foreign power or agent of a foreign power.</a:t>
            </a:r>
          </a:p>
        </p:txBody>
      </p:sp>
      <p:sp>
        <p:nvSpPr>
          <p:cNvPr id="4" name="Slide Number Placeholder 3">
            <a:extLst>
              <a:ext uri="{FF2B5EF4-FFF2-40B4-BE49-F238E27FC236}">
                <a16:creationId xmlns:a16="http://schemas.microsoft.com/office/drawing/2014/main" id="{91AF2EC0-A58A-47D6-ACC4-05483335309F}"/>
              </a:ext>
            </a:extLst>
          </p:cNvPr>
          <p:cNvSpPr>
            <a:spLocks noGrp="1"/>
          </p:cNvSpPr>
          <p:nvPr>
            <p:ph type="sldNum" sz="quarter" idx="12"/>
          </p:nvPr>
        </p:nvSpPr>
        <p:spPr/>
        <p:txBody>
          <a:bodyPr/>
          <a:lstStyle/>
          <a:p>
            <a:pPr>
              <a:defRPr/>
            </a:pPr>
            <a:fld id="{3C495D01-7757-47F5-B80B-4FA462DFD55F}" type="slidenum">
              <a:rPr lang="en-US" altLang="en-US" smtClean="0"/>
              <a:pPr>
                <a:defRPr/>
              </a:pPr>
              <a:t>37</a:t>
            </a:fld>
            <a:endParaRPr lang="en-US" altLang="en-US"/>
          </a:p>
        </p:txBody>
      </p:sp>
    </p:spTree>
    <p:extLst>
      <p:ext uri="{BB962C8B-B14F-4D97-AF65-F5344CB8AC3E}">
        <p14:creationId xmlns:p14="http://schemas.microsoft.com/office/powerpoint/2010/main" val="3219618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0B61-3950-405F-887E-8A7D87F4D778}"/>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316AEB4A-9CE3-4197-8E87-C8D027D5D11C}"/>
              </a:ext>
            </a:extLst>
          </p:cNvPr>
          <p:cNvSpPr>
            <a:spLocks noGrp="1"/>
          </p:cNvSpPr>
          <p:nvPr>
            <p:ph idx="1"/>
          </p:nvPr>
        </p:nvSpPr>
        <p:spPr/>
        <p:txBody>
          <a:bodyPr/>
          <a:lstStyle/>
          <a:p>
            <a:pPr lvl="0"/>
            <a:r>
              <a:rPr lang="en-US" dirty="0"/>
              <a:t>A FISA application also must describe “minimization procedures” to limit the collection, retention, and dissemination of nonpublic information—typically information that was “incidentally” collected, like the innocent telephone conversation of a target’s teenager.</a:t>
            </a:r>
          </a:p>
        </p:txBody>
      </p:sp>
      <p:sp>
        <p:nvSpPr>
          <p:cNvPr id="4" name="Slide Number Placeholder 3">
            <a:extLst>
              <a:ext uri="{FF2B5EF4-FFF2-40B4-BE49-F238E27FC236}">
                <a16:creationId xmlns:a16="http://schemas.microsoft.com/office/drawing/2014/main" id="{93628710-3DAD-437C-A0C9-581E0FE4C44E}"/>
              </a:ext>
            </a:extLst>
          </p:cNvPr>
          <p:cNvSpPr>
            <a:spLocks noGrp="1"/>
          </p:cNvSpPr>
          <p:nvPr>
            <p:ph type="sldNum" sz="quarter" idx="12"/>
          </p:nvPr>
        </p:nvSpPr>
        <p:spPr/>
        <p:txBody>
          <a:bodyPr/>
          <a:lstStyle/>
          <a:p>
            <a:pPr>
              <a:defRPr/>
            </a:pPr>
            <a:fld id="{3C495D01-7757-47F5-B80B-4FA462DFD55F}" type="slidenum">
              <a:rPr lang="en-US" altLang="en-US" smtClean="0"/>
              <a:pPr>
                <a:defRPr/>
              </a:pPr>
              <a:t>38</a:t>
            </a:fld>
            <a:endParaRPr lang="en-US" altLang="en-US"/>
          </a:p>
        </p:txBody>
      </p:sp>
    </p:spTree>
    <p:extLst>
      <p:ext uri="{BB962C8B-B14F-4D97-AF65-F5344CB8AC3E}">
        <p14:creationId xmlns:p14="http://schemas.microsoft.com/office/powerpoint/2010/main" val="523482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A061-DFA4-4E91-A072-3D6786AF2AE6}"/>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02D254E4-1EEE-4E75-ACDE-0358FB902BCC}"/>
              </a:ext>
            </a:extLst>
          </p:cNvPr>
          <p:cNvSpPr>
            <a:spLocks noGrp="1"/>
          </p:cNvSpPr>
          <p:nvPr>
            <p:ph idx="1"/>
          </p:nvPr>
        </p:nvSpPr>
        <p:spPr/>
        <p:txBody>
          <a:bodyPr/>
          <a:lstStyle/>
          <a:p>
            <a:pPr lvl="0"/>
            <a:r>
              <a:rPr lang="en-US" dirty="0"/>
              <a:t>FISA gives “United States persons” (citizens and permanent resident aliens) more protection than non-U.S. persons, in recognition of U.S. persons’ constitutional rights. Thus, the FISA probable cause standard is higher for U.S. persons, probable cause cannot be based solely on the basis of their First Amendment activities, and the application for surveillance of them must be not only complete, but also not “clearly erroneous.”</a:t>
            </a:r>
          </a:p>
        </p:txBody>
      </p:sp>
      <p:sp>
        <p:nvSpPr>
          <p:cNvPr id="4" name="Slide Number Placeholder 3">
            <a:extLst>
              <a:ext uri="{FF2B5EF4-FFF2-40B4-BE49-F238E27FC236}">
                <a16:creationId xmlns:a16="http://schemas.microsoft.com/office/drawing/2014/main" id="{0A128C9F-2F85-4B60-819F-5D5F22C1DCB9}"/>
              </a:ext>
            </a:extLst>
          </p:cNvPr>
          <p:cNvSpPr>
            <a:spLocks noGrp="1"/>
          </p:cNvSpPr>
          <p:nvPr>
            <p:ph type="sldNum" sz="quarter" idx="12"/>
          </p:nvPr>
        </p:nvSpPr>
        <p:spPr/>
        <p:txBody>
          <a:bodyPr/>
          <a:lstStyle/>
          <a:p>
            <a:pPr>
              <a:defRPr/>
            </a:pPr>
            <a:fld id="{3C495D01-7757-47F5-B80B-4FA462DFD55F}" type="slidenum">
              <a:rPr lang="en-US" altLang="en-US" smtClean="0"/>
              <a:pPr>
                <a:defRPr/>
              </a:pPr>
              <a:t>39</a:t>
            </a:fld>
            <a:endParaRPr lang="en-US" altLang="en-US"/>
          </a:p>
        </p:txBody>
      </p:sp>
    </p:spTree>
    <p:extLst>
      <p:ext uri="{BB962C8B-B14F-4D97-AF65-F5344CB8AC3E}">
        <p14:creationId xmlns:p14="http://schemas.microsoft.com/office/powerpoint/2010/main" val="268055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ECA5-639D-4BA3-9369-05EE88138AFE}"/>
              </a:ext>
            </a:extLst>
          </p:cNvPr>
          <p:cNvSpPr>
            <a:spLocks noGrp="1"/>
          </p:cNvSpPr>
          <p:nvPr>
            <p:ph type="title"/>
          </p:nvPr>
        </p:nvSpPr>
        <p:spPr>
          <a:xfrm>
            <a:off x="447675" y="250825"/>
            <a:ext cx="9210675" cy="1064267"/>
          </a:xfrm>
        </p:spPr>
        <p:txBody>
          <a:bodyPr/>
          <a:lstStyle/>
          <a:p>
            <a:r>
              <a:rPr lang="en-US" dirty="0"/>
              <a:t>Think Like 1978</a:t>
            </a:r>
          </a:p>
        </p:txBody>
      </p:sp>
      <p:sp>
        <p:nvSpPr>
          <p:cNvPr id="3" name="Content Placeholder 2">
            <a:extLst>
              <a:ext uri="{FF2B5EF4-FFF2-40B4-BE49-F238E27FC236}">
                <a16:creationId xmlns:a16="http://schemas.microsoft.com/office/drawing/2014/main" id="{CAAB59D5-2ADD-4047-9803-E6FEBA73B9B9}"/>
              </a:ext>
            </a:extLst>
          </p:cNvPr>
          <p:cNvSpPr>
            <a:spLocks noGrp="1"/>
          </p:cNvSpPr>
          <p:nvPr>
            <p:ph idx="1"/>
          </p:nvPr>
        </p:nvSpPr>
        <p:spPr>
          <a:xfrm>
            <a:off x="838200" y="1315092"/>
            <a:ext cx="8171089" cy="4861871"/>
          </a:xfrm>
        </p:spPr>
        <p:txBody>
          <a:bodyPr>
            <a:normAutofit fontScale="92500" lnSpcReduction="10000"/>
          </a:bodyPr>
          <a:lstStyle/>
          <a:p>
            <a:r>
              <a:rPr lang="en-US" dirty="0"/>
              <a:t>Paper mail</a:t>
            </a:r>
          </a:p>
          <a:p>
            <a:r>
              <a:rPr lang="en-US" dirty="0"/>
              <a:t>Telephone calls over traditional copper wire networks</a:t>
            </a:r>
          </a:p>
          <a:p>
            <a:r>
              <a:rPr lang="en-US" dirty="0"/>
              <a:t>Telegraph and other commercial wire communications</a:t>
            </a:r>
          </a:p>
          <a:p>
            <a:r>
              <a:rPr lang="en-US" dirty="0"/>
              <a:t>Records are mostly paper documents in file cabinets.</a:t>
            </a:r>
          </a:p>
          <a:p>
            <a:r>
              <a:rPr lang="en-US" dirty="0"/>
              <a:t>Limited amount of domestic terrorism, no foreign attacks on US soil since WWII.</a:t>
            </a:r>
          </a:p>
          <a:p>
            <a:r>
              <a:rPr lang="en-US" dirty="0"/>
              <a:t>Primary concern was traditional espionage and spies.</a:t>
            </a:r>
          </a:p>
          <a:p>
            <a:r>
              <a:rPr lang="en-US" dirty="0"/>
              <a:t>The Supreme Court had shown that the 4</a:t>
            </a:r>
            <a:r>
              <a:rPr lang="en-US" baseline="30000" dirty="0"/>
              <a:t>th</a:t>
            </a:r>
            <a:r>
              <a:rPr lang="en-US" dirty="0"/>
              <a:t> Amendment was flexible in </a:t>
            </a:r>
            <a:r>
              <a:rPr lang="en-US" i="1" dirty="0"/>
              <a:t>Camera</a:t>
            </a:r>
            <a:r>
              <a:rPr lang="en-US" dirty="0"/>
              <a:t> and </a:t>
            </a:r>
            <a:r>
              <a:rPr lang="en-US" i="1" dirty="0"/>
              <a:t>See</a:t>
            </a:r>
            <a:r>
              <a:rPr lang="en-US" dirty="0"/>
              <a:t>.</a:t>
            </a:r>
          </a:p>
          <a:p>
            <a:r>
              <a:rPr lang="en-US" dirty="0"/>
              <a:t>FISA was focused on foreign actions and actors as special circumstances.</a:t>
            </a:r>
          </a:p>
        </p:txBody>
      </p:sp>
    </p:spTree>
    <p:extLst>
      <p:ext uri="{BB962C8B-B14F-4D97-AF65-F5344CB8AC3E}">
        <p14:creationId xmlns:p14="http://schemas.microsoft.com/office/powerpoint/2010/main" val="345900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D76EA-88B0-400A-9566-74B20B85AFDF}"/>
              </a:ext>
            </a:extLst>
          </p:cNvPr>
          <p:cNvSpPr>
            <a:spLocks noGrp="1"/>
          </p:cNvSpPr>
          <p:nvPr>
            <p:ph type="title"/>
          </p:nvPr>
        </p:nvSpPr>
        <p:spPr/>
        <p:txBody>
          <a:bodyPr/>
          <a:lstStyle/>
          <a:p>
            <a:r>
              <a:rPr lang="en-US" sz="3600" b="1" dirty="0">
                <a:latin typeface="+mj-lt"/>
              </a:rPr>
              <a:t>SUMMARY OF BASIC PRINCIPLES</a:t>
            </a:r>
            <a:endParaRPr lang="en-US" dirty="0"/>
          </a:p>
        </p:txBody>
      </p:sp>
      <p:sp>
        <p:nvSpPr>
          <p:cNvPr id="3" name="Content Placeholder 2">
            <a:extLst>
              <a:ext uri="{FF2B5EF4-FFF2-40B4-BE49-F238E27FC236}">
                <a16:creationId xmlns:a16="http://schemas.microsoft.com/office/drawing/2014/main" id="{C4CDB859-AD59-43E2-B25F-273D596BDB53}"/>
              </a:ext>
            </a:extLst>
          </p:cNvPr>
          <p:cNvSpPr>
            <a:spLocks noGrp="1"/>
          </p:cNvSpPr>
          <p:nvPr>
            <p:ph idx="1"/>
          </p:nvPr>
        </p:nvSpPr>
        <p:spPr/>
        <p:txBody>
          <a:bodyPr/>
          <a:lstStyle/>
          <a:p>
            <a:pPr lvl="0"/>
            <a:r>
              <a:rPr lang="en-US" dirty="0"/>
              <a:t>Core FISA procedures (as contrasted with certain kinds of bulk collection discussed in Chapter 24) have survived Article III, First Amendment, Fourth Amendment, Fifth Amendment, and Sixth Amendment challenges.</a:t>
            </a:r>
          </a:p>
        </p:txBody>
      </p:sp>
      <p:sp>
        <p:nvSpPr>
          <p:cNvPr id="4" name="Slide Number Placeholder 3">
            <a:extLst>
              <a:ext uri="{FF2B5EF4-FFF2-40B4-BE49-F238E27FC236}">
                <a16:creationId xmlns:a16="http://schemas.microsoft.com/office/drawing/2014/main" id="{EFC63731-0A93-4154-ABF1-B660056336DC}"/>
              </a:ext>
            </a:extLst>
          </p:cNvPr>
          <p:cNvSpPr>
            <a:spLocks noGrp="1"/>
          </p:cNvSpPr>
          <p:nvPr>
            <p:ph type="sldNum" sz="quarter" idx="12"/>
          </p:nvPr>
        </p:nvSpPr>
        <p:spPr/>
        <p:txBody>
          <a:bodyPr/>
          <a:lstStyle/>
          <a:p>
            <a:pPr>
              <a:defRPr/>
            </a:pPr>
            <a:fld id="{3C495D01-7757-47F5-B80B-4FA462DFD55F}" type="slidenum">
              <a:rPr lang="en-US" altLang="en-US" smtClean="0"/>
              <a:pPr>
                <a:defRPr/>
              </a:pPr>
              <a:t>40</a:t>
            </a:fld>
            <a:endParaRPr lang="en-US" altLang="en-US"/>
          </a:p>
        </p:txBody>
      </p:sp>
    </p:spTree>
    <p:extLst>
      <p:ext uri="{BB962C8B-B14F-4D97-AF65-F5344CB8AC3E}">
        <p14:creationId xmlns:p14="http://schemas.microsoft.com/office/powerpoint/2010/main" val="389694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75E2-4588-404F-937B-4F83DD843585}"/>
              </a:ext>
            </a:extLst>
          </p:cNvPr>
          <p:cNvSpPr>
            <a:spLocks noGrp="1"/>
          </p:cNvSpPr>
          <p:nvPr>
            <p:ph type="title"/>
          </p:nvPr>
        </p:nvSpPr>
        <p:spPr/>
        <p:txBody>
          <a:bodyPr/>
          <a:lstStyle/>
          <a:p>
            <a:r>
              <a:rPr lang="en-US" dirty="0"/>
              <a:t>Inadvertent Collection of Information on US Persons</a:t>
            </a:r>
          </a:p>
        </p:txBody>
      </p:sp>
      <p:sp>
        <p:nvSpPr>
          <p:cNvPr id="3" name="Content Placeholder 2">
            <a:extLst>
              <a:ext uri="{FF2B5EF4-FFF2-40B4-BE49-F238E27FC236}">
                <a16:creationId xmlns:a16="http://schemas.microsoft.com/office/drawing/2014/main" id="{850D0C88-01F4-4FE1-9E78-1C31B467BAB2}"/>
              </a:ext>
            </a:extLst>
          </p:cNvPr>
          <p:cNvSpPr>
            <a:spLocks noGrp="1"/>
          </p:cNvSpPr>
          <p:nvPr>
            <p:ph idx="1"/>
          </p:nvPr>
        </p:nvSpPr>
        <p:spPr/>
        <p:txBody>
          <a:bodyPr/>
          <a:lstStyle/>
          <a:p>
            <a:r>
              <a:rPr lang="en-US" dirty="0"/>
              <a:t>The key to FISA is that recognizes that information will be collected on US persons in the US with less than 4</a:t>
            </a:r>
            <a:r>
              <a:rPr lang="en-US" baseline="30000" dirty="0"/>
              <a:t>th</a:t>
            </a:r>
            <a:r>
              <a:rPr lang="en-US" dirty="0"/>
              <a:t> amendment protections.</a:t>
            </a:r>
          </a:p>
          <a:p>
            <a:r>
              <a:rPr lang="en-US" dirty="0"/>
              <a:t>It provides protections for that information</a:t>
            </a:r>
          </a:p>
          <a:p>
            <a:r>
              <a:rPr lang="en-US" dirty="0"/>
              <a:t>But it also has provisions for using in criminal prosecutions.</a:t>
            </a:r>
          </a:p>
          <a:p>
            <a:r>
              <a:rPr lang="en-US" dirty="0"/>
              <a:t>It can always be used </a:t>
            </a:r>
            <a:r>
              <a:rPr lang="en-US"/>
              <a:t>for prevention.</a:t>
            </a:r>
            <a:endParaRPr lang="en-US" dirty="0"/>
          </a:p>
        </p:txBody>
      </p:sp>
    </p:spTree>
    <p:extLst>
      <p:ext uri="{BB962C8B-B14F-4D97-AF65-F5344CB8AC3E}">
        <p14:creationId xmlns:p14="http://schemas.microsoft.com/office/powerpoint/2010/main" val="45990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E033-EA2D-494D-AA4C-FB15AF7A17F5}"/>
              </a:ext>
            </a:extLst>
          </p:cNvPr>
          <p:cNvSpPr>
            <a:spLocks noGrp="1"/>
          </p:cNvSpPr>
          <p:nvPr>
            <p:ph type="title"/>
          </p:nvPr>
        </p:nvSpPr>
        <p:spPr/>
        <p:txBody>
          <a:bodyPr/>
          <a:lstStyle/>
          <a:p>
            <a:r>
              <a:rPr lang="en-US" dirty="0"/>
              <a:t>Review the Statute</a:t>
            </a:r>
          </a:p>
        </p:txBody>
      </p:sp>
      <p:sp>
        <p:nvSpPr>
          <p:cNvPr id="3" name="Content Placeholder 2">
            <a:extLst>
              <a:ext uri="{FF2B5EF4-FFF2-40B4-BE49-F238E27FC236}">
                <a16:creationId xmlns:a16="http://schemas.microsoft.com/office/drawing/2014/main" id="{146E9CD5-1CB0-4039-A475-BAC50D4D3850}"/>
              </a:ext>
            </a:extLst>
          </p:cNvPr>
          <p:cNvSpPr>
            <a:spLocks noGrp="1"/>
          </p:cNvSpPr>
          <p:nvPr>
            <p:ph idx="1"/>
          </p:nvPr>
        </p:nvSpPr>
        <p:spPr/>
        <p:txBody>
          <a:bodyPr/>
          <a:lstStyle/>
          <a:p>
            <a:pPr algn="just"/>
            <a:r>
              <a:rPr lang="en-US" b="0" i="0" u="none" strike="noStrike">
                <a:solidFill>
                  <a:srgbClr val="FF3838"/>
                </a:solidFill>
                <a:effectLst/>
                <a:latin typeface="calibri" panose="020F0502020204030204" pitchFamily="34" charset="0"/>
                <a:hlinkClick r:id="rId2"/>
              </a:rPr>
              <a:t>FISA – 50 U.S. Code § 1801 – Definitions</a:t>
            </a:r>
            <a:endParaRPr lang="en-US" b="0" i="0">
              <a:solidFill>
                <a:srgbClr val="222222"/>
              </a:solidFill>
              <a:effectLst/>
              <a:latin typeface="calibri" panose="020F0502020204030204" pitchFamily="34" charset="0"/>
            </a:endParaRPr>
          </a:p>
          <a:p>
            <a:pPr algn="just"/>
            <a:r>
              <a:rPr lang="en-US" b="0" i="0" u="none" strike="noStrike">
                <a:solidFill>
                  <a:srgbClr val="FF3838"/>
                </a:solidFill>
                <a:effectLst/>
                <a:latin typeface="calibri" panose="020F0502020204030204" pitchFamily="34" charset="0"/>
                <a:hlinkClick r:id="rId3"/>
              </a:rPr>
              <a:t>FISA – Procedures for warrantless collection (foreign powers)</a:t>
            </a:r>
            <a:endParaRPr lang="en-US" b="0" i="0">
              <a:solidFill>
                <a:srgbClr val="222222"/>
              </a:solidFill>
              <a:effectLst/>
              <a:latin typeface="calibri" panose="020F0502020204030204" pitchFamily="34" charset="0"/>
            </a:endParaRPr>
          </a:p>
          <a:p>
            <a:pPr algn="just"/>
            <a:r>
              <a:rPr lang="en-US" b="0" i="0" u="none" strike="noStrike">
                <a:solidFill>
                  <a:srgbClr val="FF3838"/>
                </a:solidFill>
                <a:effectLst/>
                <a:latin typeface="calibri" panose="020F0502020204030204" pitchFamily="34" charset="0"/>
                <a:hlinkClick r:id="rId4"/>
              </a:rPr>
              <a:t>FISA – 50 U.S. Code § 1805 – Issuance of order</a:t>
            </a:r>
            <a:endParaRPr lang="en-US" b="0" i="0">
              <a:solidFill>
                <a:srgbClr val="222222"/>
              </a:solidFill>
              <a:effectLst/>
              <a:latin typeface="calibri" panose="020F0502020204030204" pitchFamily="34" charset="0"/>
            </a:endParaRPr>
          </a:p>
          <a:p>
            <a:pPr algn="just"/>
            <a:r>
              <a:rPr lang="en-US" b="0" i="0" u="none" strike="noStrike">
                <a:solidFill>
                  <a:srgbClr val="FF3838"/>
                </a:solidFill>
                <a:effectLst/>
                <a:latin typeface="calibri" panose="020F0502020204030204" pitchFamily="34" charset="0"/>
                <a:hlinkClick r:id="rId5"/>
              </a:rPr>
              <a:t>FISA – 50 U.S. Code § 1806 – Use of information</a:t>
            </a:r>
            <a:endParaRPr lang="en-US" b="0" i="0">
              <a:solidFill>
                <a:srgbClr val="222222"/>
              </a:solidFill>
              <a:effectLst/>
              <a:latin typeface="calibri" panose="020F0502020204030204" pitchFamily="34" charset="0"/>
            </a:endParaRPr>
          </a:p>
          <a:p>
            <a:endParaRPr lang="en-US"/>
          </a:p>
        </p:txBody>
      </p:sp>
    </p:spTree>
    <p:extLst>
      <p:ext uri="{BB962C8B-B14F-4D97-AF65-F5344CB8AC3E}">
        <p14:creationId xmlns:p14="http://schemas.microsoft.com/office/powerpoint/2010/main" val="73967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CC5D-B962-4C25-B3EE-6ACAED99314D}"/>
              </a:ext>
            </a:extLst>
          </p:cNvPr>
          <p:cNvSpPr>
            <a:spLocks noGrp="1"/>
          </p:cNvSpPr>
          <p:nvPr>
            <p:ph type="title"/>
          </p:nvPr>
        </p:nvSpPr>
        <p:spPr/>
        <p:txBody>
          <a:bodyPr/>
          <a:lstStyle/>
          <a:p>
            <a:r>
              <a:rPr lang="en-US" dirty="0"/>
              <a:t>United States v. Rosen, 447 F. Supp. 2d 538 (DC EDV 2006)</a:t>
            </a:r>
          </a:p>
        </p:txBody>
      </p:sp>
      <p:sp>
        <p:nvSpPr>
          <p:cNvPr id="3" name="Text Placeholder 2">
            <a:extLst>
              <a:ext uri="{FF2B5EF4-FFF2-40B4-BE49-F238E27FC236}">
                <a16:creationId xmlns:a16="http://schemas.microsoft.com/office/drawing/2014/main" id="{DCD3BC45-13BD-4AA0-AB57-8C70B37E4F77}"/>
              </a:ext>
            </a:extLst>
          </p:cNvPr>
          <p:cNvSpPr>
            <a:spLocks noGrp="1"/>
          </p:cNvSpPr>
          <p:nvPr>
            <p:ph type="body" idx="1"/>
          </p:nvPr>
        </p:nvSpPr>
        <p:spPr/>
        <p:txBody>
          <a:bodyPr>
            <a:normAutofit/>
          </a:bodyPr>
          <a:lstStyle/>
          <a:p>
            <a:r>
              <a:rPr lang="en-US" dirty="0"/>
              <a:t>This proceeding is a  motion to quash the information gathered through the FISA warrant.</a:t>
            </a:r>
          </a:p>
          <a:p>
            <a:r>
              <a:rPr lang="en-US" dirty="0"/>
              <a:t>Since we have already reviewed the basic provisions of the FISA statute, we will focus on the remaining issues in Rosen.</a:t>
            </a:r>
          </a:p>
          <a:p>
            <a:r>
              <a:rPr lang="en-US" dirty="0"/>
              <a:t>Defendants are lobbyists for AIPIC who give the information they received from the government employee to the media.</a:t>
            </a:r>
          </a:p>
          <a:p>
            <a:r>
              <a:rPr lang="en-US" dirty="0"/>
              <a:t>They look a lot like reporters.</a:t>
            </a:r>
          </a:p>
        </p:txBody>
      </p:sp>
    </p:spTree>
    <p:extLst>
      <p:ext uri="{BB962C8B-B14F-4D97-AF65-F5344CB8AC3E}">
        <p14:creationId xmlns:p14="http://schemas.microsoft.com/office/powerpoint/2010/main" val="261747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B5FC-F494-497A-B2E5-9D33ED04BF9E}"/>
              </a:ext>
            </a:extLst>
          </p:cNvPr>
          <p:cNvSpPr>
            <a:spLocks noGrp="1"/>
          </p:cNvSpPr>
          <p:nvPr>
            <p:ph type="title"/>
          </p:nvPr>
        </p:nvSpPr>
        <p:spPr/>
        <p:txBody>
          <a:bodyPr/>
          <a:lstStyle/>
          <a:p>
            <a:r>
              <a:rPr lang="en-US" dirty="0"/>
              <a:t>Can FISA Warrant Obtained Evidence be Used in Criminal Trials?</a:t>
            </a:r>
          </a:p>
        </p:txBody>
      </p:sp>
      <p:sp>
        <p:nvSpPr>
          <p:cNvPr id="3" name="Text Placeholder 2">
            <a:extLst>
              <a:ext uri="{FF2B5EF4-FFF2-40B4-BE49-F238E27FC236}">
                <a16:creationId xmlns:a16="http://schemas.microsoft.com/office/drawing/2014/main" id="{EF2C3509-6C3F-4A8B-87CB-AC736090FC06}"/>
              </a:ext>
            </a:extLst>
          </p:cNvPr>
          <p:cNvSpPr>
            <a:spLocks noGrp="1"/>
          </p:cNvSpPr>
          <p:nvPr>
            <p:ph type="body" idx="1"/>
          </p:nvPr>
        </p:nvSpPr>
        <p:spPr/>
        <p:txBody>
          <a:bodyPr/>
          <a:lstStyle/>
          <a:p>
            <a:r>
              <a:rPr lang="en-US" dirty="0"/>
              <a:t>Although FISA is chiefly directed to obtaining “foreign intelligence information,”  the Act specifically contemplates cooperation between federal authorities conducting electronic surveillance and physical searches pursuant to FISA and federal law enforcement officers investigating clandestine intelligence activities. </a:t>
            </a:r>
            <a:r>
              <a:rPr lang="en-US" dirty="0">
                <a:highlight>
                  <a:srgbClr val="FFFF00"/>
                </a:highlight>
              </a:rPr>
              <a:t>In this respect, FISA explicitly allows the use of evidence derived from FISA surveillance and searches in criminal prosecutions.</a:t>
            </a:r>
          </a:p>
        </p:txBody>
      </p:sp>
    </p:spTree>
    <p:extLst>
      <p:ext uri="{BB962C8B-B14F-4D97-AF65-F5344CB8AC3E}">
        <p14:creationId xmlns:p14="http://schemas.microsoft.com/office/powerpoint/2010/main" val="269581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6FE3-31B2-491E-ABF7-D8D99E5CF372}"/>
              </a:ext>
            </a:extLst>
          </p:cNvPr>
          <p:cNvSpPr>
            <a:spLocks noGrp="1"/>
          </p:cNvSpPr>
          <p:nvPr>
            <p:ph type="title"/>
          </p:nvPr>
        </p:nvSpPr>
        <p:spPr/>
        <p:txBody>
          <a:bodyPr/>
          <a:lstStyle/>
          <a:p>
            <a:r>
              <a:rPr lang="en-US" dirty="0"/>
              <a:t>Defendants’ Attack on the Warrant </a:t>
            </a:r>
          </a:p>
        </p:txBody>
      </p:sp>
      <p:sp>
        <p:nvSpPr>
          <p:cNvPr id="3" name="Text Placeholder 2">
            <a:extLst>
              <a:ext uri="{FF2B5EF4-FFF2-40B4-BE49-F238E27FC236}">
                <a16:creationId xmlns:a16="http://schemas.microsoft.com/office/drawing/2014/main" id="{2D71B5C4-41E0-4F2C-861A-291A0A4999CD}"/>
              </a:ext>
            </a:extLst>
          </p:cNvPr>
          <p:cNvSpPr>
            <a:spLocks noGrp="1"/>
          </p:cNvSpPr>
          <p:nvPr>
            <p:ph type="body" idx="1"/>
          </p:nvPr>
        </p:nvSpPr>
        <p:spPr/>
        <p:txBody>
          <a:bodyPr>
            <a:normAutofit/>
          </a:bodyPr>
          <a:lstStyle/>
          <a:p>
            <a:r>
              <a:rPr lang="en-US" dirty="0"/>
              <a:t>Defendants’ attack on the lawfulness of the FISA surveillance in this case focuses chiefly on two issues: </a:t>
            </a:r>
          </a:p>
          <a:p>
            <a:r>
              <a:rPr lang="en-US" dirty="0"/>
              <a:t>(1) whether the </a:t>
            </a:r>
            <a:r>
              <a:rPr lang="en-US" dirty="0" err="1"/>
              <a:t>FISC</a:t>
            </a:r>
            <a:r>
              <a:rPr lang="en-US" dirty="0"/>
              <a:t> had probable cause to believe that the targets of the sanctioned surveillance were “</a:t>
            </a:r>
            <a:r>
              <a:rPr lang="en-US" dirty="0">
                <a:highlight>
                  <a:srgbClr val="FFFF00"/>
                </a:highlight>
              </a:rPr>
              <a:t>agents of a foreign power,”</a:t>
            </a:r>
            <a:r>
              <a:rPr lang="en-US" dirty="0"/>
              <a:t> as required by FISA, and </a:t>
            </a:r>
          </a:p>
          <a:p>
            <a:r>
              <a:rPr lang="en-US" dirty="0"/>
              <a:t>(2) whether there was proper compliance with the minimization procedures subsequent to the surveillance. </a:t>
            </a:r>
          </a:p>
        </p:txBody>
      </p:sp>
      <p:sp>
        <p:nvSpPr>
          <p:cNvPr id="4" name="Slide Number Placeholder 3">
            <a:extLst>
              <a:ext uri="{FF2B5EF4-FFF2-40B4-BE49-F238E27FC236}">
                <a16:creationId xmlns:a16="http://schemas.microsoft.com/office/drawing/2014/main" id="{FCB17326-7417-44F9-A157-9BF98CA98156}"/>
              </a:ext>
            </a:extLst>
          </p:cNvPr>
          <p:cNvSpPr>
            <a:spLocks noGrp="1"/>
          </p:cNvSpPr>
          <p:nvPr>
            <p:ph type="sldNum" sz="quarter" idx="12"/>
          </p:nvPr>
        </p:nvSpPr>
        <p:spPr/>
        <p:txBody>
          <a:bodyPr/>
          <a:lstStyle/>
          <a:p>
            <a:fld id="{1456BFF2-DE40-4043-A221-C34D3B0D2530}" type="slidenum">
              <a:rPr lang="en-US" smtClean="0"/>
              <a:t>9</a:t>
            </a:fld>
            <a:endParaRPr lang="en-US"/>
          </a:p>
        </p:txBody>
      </p:sp>
    </p:spTree>
    <p:extLst>
      <p:ext uri="{BB962C8B-B14F-4D97-AF65-F5344CB8AC3E}">
        <p14:creationId xmlns:p14="http://schemas.microsoft.com/office/powerpoint/2010/main" val="3382268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34DF8E1-2313-426B-B218-403C9492A447}" vid="{B6D0B2DE-0DEE-4E17-93A3-588CBB796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261</TotalTime>
  <Words>2975</Words>
  <Application>Microsoft Office PowerPoint</Application>
  <PresentationFormat>Widescreen</PresentationFormat>
  <Paragraphs>158</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Atkinson Hyperlegible</vt:lpstr>
      <vt:lpstr>Calibri</vt:lpstr>
      <vt:lpstr>Calibri</vt:lpstr>
      <vt:lpstr>Calibri Light</vt:lpstr>
      <vt:lpstr>Office Theme</vt:lpstr>
      <vt:lpstr>Chapter 21 - Congressional Authority for National Security Surveillance</vt:lpstr>
      <vt:lpstr>FBI Abuses - Church Committee Report</vt:lpstr>
      <vt:lpstr>March 16</vt:lpstr>
      <vt:lpstr>Think Like 1978</vt:lpstr>
      <vt:lpstr>Inadvertent Collection of Information on US Persons</vt:lpstr>
      <vt:lpstr>Review the Statute</vt:lpstr>
      <vt:lpstr>United States v. Rosen, 447 F. Supp. 2d 538 (DC EDV 2006)</vt:lpstr>
      <vt:lpstr>Can FISA Warrant Obtained Evidence be Used in Criminal Trials?</vt:lpstr>
      <vt:lpstr>Defendants’ Attack on the Warrant </vt:lpstr>
      <vt:lpstr>What is the Standard of Review?</vt:lpstr>
      <vt:lpstr>Can a 1st Amendment Activity Itself Be Unlawful?</vt:lpstr>
      <vt:lpstr>Are Defendants Protected Because They Are Engaged in 1st Amendment Activity?</vt:lpstr>
      <vt:lpstr>The FISA Probable Cause Standard</vt:lpstr>
      <vt:lpstr>Can FISA be Applied to Pre-Crime?</vt:lpstr>
      <vt:lpstr>Were Minimization Procedures Violated?</vt:lpstr>
      <vt:lpstr>What is a roving wiretap?</vt:lpstr>
      <vt:lpstr>How was the pen register language modified after 9/11 to include email?</vt:lpstr>
      <vt:lpstr>Constitutional Concerns</vt:lpstr>
      <vt:lpstr>The Confrontation Clause</vt:lpstr>
      <vt:lpstr>What does Duggan tell us about probable cause under FISA?</vt:lpstr>
      <vt:lpstr>The Franks Motion (Collateral Attack) Problem</vt:lpstr>
      <vt:lpstr>Post 9/11</vt:lpstr>
      <vt:lpstr>Who was Zacarias Moussaoui and why did he lead to the passage of the Patriot Act?</vt:lpstr>
      <vt:lpstr>In re: Sealed Case No. 02-001, 02-002 (Foreign Intelligence Surveillance Court of Review) 310 F.3d 717 (2002) (FISC appeal)</vt:lpstr>
      <vt:lpstr>What is the "wall" that the FISC assumed existed?</vt:lpstr>
      <vt:lpstr>Where did the FISC find the authority to enforce this wall?</vt:lpstr>
      <vt:lpstr>The Patriot Act Encouraged Cooperation between Intelligence and Law Enforcement</vt:lpstr>
      <vt:lpstr>How did the Patriot Act modify the purpose of FISA surveillance?</vt:lpstr>
      <vt:lpstr>What if the purpose is solely criminal investigation?</vt:lpstr>
      <vt:lpstr>Who has the responsibility for reviewing the government purpose?</vt:lpstr>
      <vt:lpstr>What did the FISCR rule?</vt:lpstr>
      <vt:lpstr>FISA Trends</vt:lpstr>
      <vt:lpstr>CONGRESSIONAL AUTHORITY FOR FOREIGN INTELLIGENCE SURVEILLANCE</vt:lpstr>
      <vt:lpstr> SUMMARY OF BASIC PRINCIPLES</vt:lpstr>
      <vt:lpstr>SUMMARY OF BASIC PRINCIPLES</vt:lpstr>
      <vt:lpstr>SUMMARY OF BASIC PRINCIPLES</vt:lpstr>
      <vt:lpstr>SUMMARY OF BASIC PRINCIPLES</vt:lpstr>
      <vt:lpstr>SUMMARY OF BASIC PRINCIPLES</vt:lpstr>
      <vt:lpstr>SUMMARY OF BASIC PRINCIPLES</vt:lpstr>
      <vt:lpstr>SUMMARY OF BASIC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cp:lastModifiedBy>
  <cp:revision>35</cp:revision>
  <dcterms:created xsi:type="dcterms:W3CDTF">2021-03-11T01:04:09Z</dcterms:created>
  <dcterms:modified xsi:type="dcterms:W3CDTF">2021-03-16T14:43:23Z</dcterms:modified>
</cp:coreProperties>
</file>