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62" r:id="rId2"/>
    <p:sldId id="420" r:id="rId3"/>
    <p:sldId id="399" r:id="rId4"/>
    <p:sldId id="511" r:id="rId5"/>
    <p:sldId id="334" r:id="rId6"/>
    <p:sldId id="354" r:id="rId7"/>
    <p:sldId id="335" r:id="rId8"/>
    <p:sldId id="351" r:id="rId9"/>
    <p:sldId id="355" r:id="rId10"/>
    <p:sldId id="559" r:id="rId11"/>
    <p:sldId id="560" r:id="rId12"/>
    <p:sldId id="360" r:id="rId13"/>
    <p:sldId id="337" r:id="rId14"/>
    <p:sldId id="514" r:id="rId15"/>
    <p:sldId id="515" r:id="rId16"/>
    <p:sldId id="561" r:id="rId17"/>
    <p:sldId id="512" r:id="rId18"/>
    <p:sldId id="586" r:id="rId19"/>
    <p:sldId id="577" r:id="rId20"/>
    <p:sldId id="578" r:id="rId21"/>
    <p:sldId id="583" r:id="rId22"/>
    <p:sldId id="483" r:id="rId23"/>
    <p:sldId id="451" r:id="rId24"/>
    <p:sldId id="449" r:id="rId25"/>
    <p:sldId id="452" r:id="rId26"/>
    <p:sldId id="453" r:id="rId27"/>
    <p:sldId id="450" r:id="rId28"/>
    <p:sldId id="587" r:id="rId29"/>
    <p:sldId id="529" r:id="rId30"/>
    <p:sldId id="456" r:id="rId31"/>
    <p:sldId id="562" r:id="rId32"/>
    <p:sldId id="474" r:id="rId33"/>
    <p:sldId id="545" r:id="rId34"/>
    <p:sldId id="461" r:id="rId35"/>
    <p:sldId id="462" r:id="rId36"/>
    <p:sldId id="564" r:id="rId37"/>
    <p:sldId id="476" r:id="rId38"/>
    <p:sldId id="565" r:id="rId39"/>
    <p:sldId id="478" r:id="rId40"/>
    <p:sldId id="588" r:id="rId41"/>
    <p:sldId id="589" r:id="rId42"/>
  </p:sldIdLst>
  <p:sldSz cx="9144000" cy="6858000" type="screen4x3"/>
  <p:notesSz cx="6858000" cy="9296400"/>
  <p:custDataLst>
    <p:tags r:id="rId45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99"/>
    <a:srgbClr val="000000"/>
    <a:srgbClr val="DDDDDD"/>
    <a:srgbClr val="0066FF"/>
    <a:srgbClr val="9933FF"/>
    <a:srgbClr val="00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598" autoAdjust="0"/>
  </p:normalViewPr>
  <p:slideViewPr>
    <p:cSldViewPr>
      <p:cViewPr>
        <p:scale>
          <a:sx n="75" d="100"/>
          <a:sy n="75" d="100"/>
        </p:scale>
        <p:origin x="3296" y="10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9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>
            <a:extLst>
              <a:ext uri="{FF2B5EF4-FFF2-40B4-BE49-F238E27FC236}">
                <a16:creationId xmlns:a16="http://schemas.microsoft.com/office/drawing/2014/main" id="{AB26AD59-BAE5-4BC0-B561-6AA82547CD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F224DEFA-9E8A-49E7-A9EC-DBD889D1B7F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2" name="Rectangle 4">
            <a:extLst>
              <a:ext uri="{FF2B5EF4-FFF2-40B4-BE49-F238E27FC236}">
                <a16:creationId xmlns:a16="http://schemas.microsoft.com/office/drawing/2014/main" id="{E5D8FBDC-6454-4ADD-A497-B656A296857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3" name="Rectangle 5">
            <a:extLst>
              <a:ext uri="{FF2B5EF4-FFF2-40B4-BE49-F238E27FC236}">
                <a16:creationId xmlns:a16="http://schemas.microsoft.com/office/drawing/2014/main" id="{B5458360-BCEF-4930-B85D-9FADEEF1B16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9443AA7-4B5C-46E4-AE20-A467DB58C6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>
            <a:extLst>
              <a:ext uri="{FF2B5EF4-FFF2-40B4-BE49-F238E27FC236}">
                <a16:creationId xmlns:a16="http://schemas.microsoft.com/office/drawing/2014/main" id="{161FE3B7-F7A2-473A-A306-26E4787E18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27" name="Rectangle 3">
            <a:extLst>
              <a:ext uri="{FF2B5EF4-FFF2-40B4-BE49-F238E27FC236}">
                <a16:creationId xmlns:a16="http://schemas.microsoft.com/office/drawing/2014/main" id="{E26C32C5-6BF5-47A3-AD42-54099108E7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FCEA36B6-FE50-4D11-9B55-B8BD35FB42A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629" name="Rectangle 5">
            <a:extLst>
              <a:ext uri="{FF2B5EF4-FFF2-40B4-BE49-F238E27FC236}">
                <a16:creationId xmlns:a16="http://schemas.microsoft.com/office/drawing/2014/main" id="{5BF6306B-49A1-4D61-A078-6500F113A0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630" name="Rectangle 6">
            <a:extLst>
              <a:ext uri="{FF2B5EF4-FFF2-40B4-BE49-F238E27FC236}">
                <a16:creationId xmlns:a16="http://schemas.microsoft.com/office/drawing/2014/main" id="{8A7EE867-BE78-44A1-A6EA-9931DD3837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31" name="Rectangle 7">
            <a:extLst>
              <a:ext uri="{FF2B5EF4-FFF2-40B4-BE49-F238E27FC236}">
                <a16:creationId xmlns:a16="http://schemas.microsoft.com/office/drawing/2014/main" id="{610CBF2E-09C8-4D92-A0B9-07F78D9666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Unicode MS" panose="020B0604020202020204" pitchFamily="34" charset="-128"/>
              </a:defRPr>
            </a:lvl1pPr>
          </a:lstStyle>
          <a:p>
            <a:fld id="{4FD0017C-162F-43E9-A2F3-229A4896FA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30ABA183-95A1-4A68-904A-1F034631C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2AB34F7B-C696-49AC-AEEB-B8307FF3C9AE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1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1B918D6E-DB51-4BC1-959B-37E767EC00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C4D3F205-07F8-4F40-8C6B-D21FC23ED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5D146130-3295-4FBF-92B8-A9AB08CE20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FB5F9DB4-7C3A-4461-A4EE-B59743C4D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id="{5A770B95-F8E6-4091-9481-593A4FC92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7E9BF968-2D56-4E62-87A4-5BCD30F52A5F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10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CA7042BD-452D-4D8D-950D-D30E7FF1EB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7B948B0A-9108-4FE5-9793-1D601FA24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D7E5C975-CE16-4D39-98CE-CD3A2BE48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A11E864A-BEAA-4433-A7CE-0B1B7D2498FE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11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0D6CFA66-B342-4CCF-BE04-B03F622A73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1FB92538-4AEE-4C8D-AFD5-A3FF46F8E230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12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EB9A7820-A5AE-414F-B402-5DD70522F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9E9F6E6F-1C1C-40C5-B019-A00180672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E4B1AED0-B3E8-4B77-A942-4E99E6D36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D92BE84B-78E9-4F9F-BD1F-C53D425F0C9E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13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79BAB278-DB35-43BE-A173-4066593D38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084574B8-CEB5-4DB8-B066-A647EFDC4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F6230DC5-6283-4340-A864-021E3374C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EDB9D95A-B2BA-4B2C-BE2E-30E322F0D2B6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14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F418B56C-AD39-4447-83DE-239D47B01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24D57639-0639-4779-9603-AE93B7AE3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2AC71C3E-4B2C-47AF-8308-B4C77D606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C8B4A575-2594-452F-B3E2-3FE6A23B444F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15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6E71C77A-C8B4-4210-88B3-C124B73181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85E54090-3EE3-4E14-A45A-564B47CC8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A9687176-C326-4A9D-AF34-365B52DE99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92D254E2-620C-4E3E-BB73-99D08E88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300B1683-EC95-4E91-BF9D-374ED6353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5AE38C7A-B408-4DC3-A86D-D13A5CA80B58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16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C0457489-1D15-413B-A9A9-64A5B1F24F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B89177F4-A015-4686-B293-14C992B65C96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17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8187622C-B88B-4B42-BF00-5237CB8E20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3551CEA1-2A1C-4822-B704-EDE698B93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11AE560A-35A3-447E-8C44-E624630789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BDDFBE8D-20DA-448A-892B-1A6B8374CF14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19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851A9C14-3775-4200-8578-891013802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B56B39BB-34F6-4154-ACEC-9233F60A3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7E1249A0-A97B-4BC3-AB53-34769E80E1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4FAD431D-6467-461F-9634-9C2FCCF5E43D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20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C80A19FD-B0F7-4DF9-9728-6E203C0BD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F6A10672-797C-4963-8B9B-1F4F6D7B1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673F69D5-29BE-4AA9-B0A6-4350158A7B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497ECCC8-4EDC-422C-BFD2-2FEE05A94E84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2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2DA78998-92C2-44BC-8398-6E447BF28E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A69CDDDC-779F-4F6D-A1FF-62002C785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78A6E2EC-57BC-49F0-B36B-C987DDE0DA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81228D7F-6F2D-440E-8A1F-0E8E97502EA0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21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C8D9E907-BB86-4122-8FF2-49220090DE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207C93B5-3FEF-465F-BE30-B7E8BD20A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8558E29D-F91C-4815-84D1-5415EE6489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B07CBA76-AD40-47BA-8CB2-75AC37E1C654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22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DC083B4C-060B-42DC-85C8-F22AD52DA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8F6DFA5D-F6DE-498F-8B17-CEFDD7C5E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85FB9CCD-54C8-40E9-B22E-F80368E46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2082F91F-917D-4DE5-803F-FF80C39E1D8A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23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F2B50C21-CE50-4A4A-BC7D-BE52470342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C9930D05-DF4F-438B-8BB0-626FBEA2E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354D6302-8EAD-409C-89CF-C176EB3EB5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13584C18-B85C-47A9-A2AA-D1286BE61B02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24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2F6AAD70-429D-4275-BEFE-AEB8584252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FEFB9F99-D914-4180-9307-E232D5751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F8AEF82B-D822-4A08-8AA5-692C160D82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7F17832E-0A95-42D4-B353-530EFDD5B20B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25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E5C6E269-9AC8-4906-A988-39A50FD79C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63FB157B-ECC0-4333-9997-125495761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1587FA36-4ECE-45A6-B6F5-152847E03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A531F463-28EB-46E4-BC04-E2C7F81621F5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26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E8DEF13E-F3DD-49FC-B707-4530DFA94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FBD71C78-41CD-4B54-9301-9760F719B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46B2B5ED-9394-4DC1-AC7F-7676C7E97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222EA837-E6D6-4675-B766-1A6E59EF5D30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27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92428D14-9664-45B7-8B14-93A501A8D6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5ABF61B3-0850-40FB-9AB8-68AE305BF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C34BD494-19AE-4403-A92B-E42ABD80E3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613FFE2E-7FE7-4898-87F0-5C170E4C1581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29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F956DE9A-0FBE-444C-B7C4-CEBDB8CD94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F686B003-CC79-499B-93B2-4B3BC1BA7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13A3B6DE-F56D-4CE3-9C07-E286F93F83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F932D9A7-094E-437A-8021-22C42586B85A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30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9A094AE0-70F8-42BB-AF83-D200B5CF17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32D8E057-C9EE-4450-98CC-2F9FC27B5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DD52E51F-736C-464B-9EFE-DAEC109386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93131BAE-9F5D-4778-93E1-EF869D38193B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31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CC487180-972A-469E-877F-8B02ACA095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5B7235E4-9018-4577-8C16-C5825A3C8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2F5B94CE-15CF-40FD-8F1A-F366B4C3C8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2A2332B7-52AC-4679-830B-BC0F5BE717C1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3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95913039-EFFB-43AA-BE27-951E94EBD3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8DC72ADA-2B57-4B88-A651-D24D0E3C3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88C736C9-C92E-4725-AC7B-30DEF13ED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B1C070DD-9CA8-4707-B42E-3A8EE29361CB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32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AEB058B2-94F6-41B8-B0F7-5E492D7DC8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ADA580EF-B68C-479E-99DE-D10247263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17DA65F2-88F2-493C-94C2-E128456F0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124C3C8F-66A1-4FE1-A8FF-6FE031066CE5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33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2E5877A3-1954-45EC-ACDC-84131B7F7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A0C735DA-9376-4495-A666-5160DD886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099965CC-46B8-4B0F-BBA7-92D1842A3C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04A10D9D-93BF-4A2A-91A3-08492F9E8A02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34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2BF7222C-D9D2-4CC0-8EEA-A8CB5B1A87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824FE56D-25FD-438F-8C59-AEE76C40A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E66EED73-1ABF-41F5-AB8A-6C0922C09F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D0618AC9-1FFD-4B92-9415-DEB2D7AF4846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35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48A29491-6EA9-41A0-A52B-329960229E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7F9D0E52-BD6D-41C5-A30E-327D443B5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976E8DCC-7FFD-46DC-A35B-3BD38E29C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CE73AEE0-06DD-40F7-A2A0-6632AC76769C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36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09FC1566-2CD9-4B09-A0A7-178E53A39E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140672DE-488F-43D4-A9D3-48D4CA255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AED8D64A-11A9-4418-8F63-ED4D99C00B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CF47492C-9B52-450A-806A-5D366EDB57C3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37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726AC5DD-E4DC-43DB-8F33-C6DC693B42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AFA82058-0954-4E6C-A615-91A87C6D7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>
            <a:extLst>
              <a:ext uri="{FF2B5EF4-FFF2-40B4-BE49-F238E27FC236}">
                <a16:creationId xmlns:a16="http://schemas.microsoft.com/office/drawing/2014/main" id="{12AE3B1F-2D11-45DB-A969-9EB64A5F64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>
            <a:extLst>
              <a:ext uri="{FF2B5EF4-FFF2-40B4-BE49-F238E27FC236}">
                <a16:creationId xmlns:a16="http://schemas.microsoft.com/office/drawing/2014/main" id="{BF54D1C8-D0F4-4A4E-8AA4-B8A27A8D2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44" name="Slide Number Placeholder 3">
            <a:extLst>
              <a:ext uri="{FF2B5EF4-FFF2-40B4-BE49-F238E27FC236}">
                <a16:creationId xmlns:a16="http://schemas.microsoft.com/office/drawing/2014/main" id="{0F84B633-5285-4A2D-839E-DBC79E788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93691599-4B27-473C-B794-99EDA99E6AF5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38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203BFAB0-6173-41A2-B44F-8713F4765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5010BAFF-398C-4718-82E8-E3F24CFF0076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39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2B7D5A0E-A563-4379-A5A6-977F55F09A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B4134F4C-4F65-4904-BC72-26FD3A522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E0E9DE18-3EB8-4917-9414-108A72EB2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B4AC50F6-DB50-4AB1-8E1F-37D253ACBB72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4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911EC112-D50C-4541-A9FF-C9CA418F14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0B8B3A58-5CF2-4F30-855B-42B77A7E2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D1A1B49B-270D-4FAE-BB26-F86DD6755B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38D88B49-507A-4D88-8695-ED0A289ED26E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5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C5177C2C-A8CD-4EB2-9580-799963C774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84AEC1A8-A8F0-4E42-B9C7-227F20D8E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FCA0F152-A63A-4905-B053-0DDEF7916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D8FBE65E-C266-49BB-8E4C-4791C0E20D16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6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FA00AC98-A09E-4BD3-B596-1FBF0E7AF1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F2BDBD78-5D86-459A-9F6A-B8FB3BB4D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C0B7EC39-B4ED-43D1-AE16-520E40F4EC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D42E6AAB-A59D-44C8-AE6A-265007E3E586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7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EB013065-E392-4D47-A52D-07F93B055C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50690412-5091-4E7C-A0E6-1B44E6B67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0355543D-84C6-4211-86E0-EA4A660B7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46A23C57-8685-40B5-90D5-A26C3795DAB6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8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1D0A3484-E347-458C-BC91-953CF4D0CB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D1F3DFFB-C41C-4407-898D-CA80A7BCA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9E20B3A1-5E58-45D8-ADF5-ECE399D6CA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fld id="{77833785-4CC0-46B5-81BE-4D140C92ABF5}" type="slidenum">
              <a:rPr lang="en-US" altLang="en-US" sz="1200" b="0">
                <a:latin typeface="Arial Unicode MS" panose="020B0604020202020204" pitchFamily="34" charset="-128"/>
              </a:rPr>
              <a:pPr eaLnBrk="1" hangingPunct="1"/>
              <a:t>9</a:t>
            </a:fld>
            <a:endParaRPr lang="en-US" altLang="en-US" sz="1200" b="0">
              <a:latin typeface="Arial Unicode MS" panose="020B0604020202020204" pitchFamily="34" charset="-128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80D2C2C2-E9F8-4788-B1C3-65AFF4B1E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0C8C8D0D-2965-451D-A4B1-1F79410C9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424D15-A60D-4F60-BB09-2BAA023B9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D5E898-ACC4-4FC8-B747-DE6348E6C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13594F-EA2F-4ADF-A006-07AFECD33A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F0198-BEE4-45B2-BB55-168554BDB8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34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8B8411-02A7-48CF-B72A-E05277EBC4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E5C717-394C-41BA-B4B5-41CA453223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3DFF73-CA96-44A2-AA38-43E2E8FB2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A3CCB-0F32-4931-8556-E39197C50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69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D79265-ABEE-44DB-A266-16FDF22C4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CBB467-1190-4A50-AB38-0A422F05C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BB733-2B04-40C2-8EFD-BDD9B8959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A4B06-87A8-4C8B-9F40-7AE95B1B51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49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633AE4-CFB2-4611-A730-BAB90C2DF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C39523-18BA-4E45-A182-3A5CA8C65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A0BD8F-CA4B-4219-80EB-91E79DEC9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17269-91BC-4A9E-936E-3F18A29DF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27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E51243-BC02-4B1E-A6AE-E34E74027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38B2AA-7C96-47C5-AF1E-565A4A39F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304230-FB71-4268-A3CF-B719DB177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C2458-C103-4C91-93A3-5A9949C9E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93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758778-3ED4-41FD-AC8F-674A6FC782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75C57D-F62D-46E4-AEAA-B1CD977ACC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D62756-731E-45AF-8475-3CDBD88040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4C3E3-553F-4A54-89B8-FC191F500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81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C6D5CB-2B55-4514-8B1B-D794C5A646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E6E96D-7CFA-44B8-8F38-2BE5816B4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05A13C-808C-4DE8-9708-A16A1C048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FEF79-B53B-49D2-91F5-FF86F0484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62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41CE2E6-0038-4F06-A9AF-216F6484B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2A9864-A6F7-4903-BAE6-4627429B3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B8B1A5-8A83-4776-B6AB-177051D01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40FE6-61FB-463B-B3E1-E14D6E963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38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A744B6-FB98-4378-AE1B-A72DD9C72A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35E871-36C4-4256-8189-ABBCC9819C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2EB48C-D375-49C8-886B-9C48D978F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496B8-B903-442D-B22F-CDD7CB8F6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71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49EAA9-90B6-42B1-99AE-9BAC5A82D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4A10F0-23D1-420A-BCBE-C4E9E2838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CB7755-9B46-4C4B-9822-32B10631F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33D2C-4481-490B-97F1-F2218BB8F7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30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69B633-3095-4F1D-AE16-0A4058C4F7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A3894-F39E-4BFE-8B7A-80D532ED0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B50A11-D927-4083-8FF1-0BE7641E29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2365E-A2EC-471D-8895-9876EF8382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03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BC3E50-668F-4EDA-AFF4-627741FCF4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6C5A9A-EA12-4A4E-A503-F0336ED773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54B10C-2ED3-4FA8-880F-04510BADC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F0A36-FCD1-44FA-A6D4-B67571B5C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4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0DBD32-919E-4F64-9411-FDD88DB98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84F57E6-19B2-4111-9256-F528E4BA8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C608F56-491A-4A00-9C56-63177A2A28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D02551-C204-4B92-A4DD-A52934495E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2359839-4077-47D3-9876-D9D55B2581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 Unicode MS" panose="020B0604020202020204" pitchFamily="34" charset="-128"/>
              </a:defRPr>
            </a:lvl1pPr>
          </a:lstStyle>
          <a:p>
            <a:fld id="{6AF28715-3A02-4E23-B67A-11DBD61E16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ttn/oarpg/naaqsfin/o3health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ttn/oarpg/naaqsfin/o3health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airinfonow.org/html/ozoneMC.html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p.arizona.edu/kkh/nats101gc/ozone_news.htm#December 27, 2002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zonehole.com/arcticozone.ht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zonehole.com/arcticozone.ht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>
            <a:extLst>
              <a:ext uri="{FF2B5EF4-FFF2-40B4-BE49-F238E27FC236}">
                <a16:creationId xmlns:a16="http://schemas.microsoft.com/office/drawing/2014/main" id="{D0FEE595-EB77-40E4-BA9B-957FA418E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WHERE IS THE OZONE LAYER?</a:t>
            </a:r>
          </a:p>
        </p:txBody>
      </p:sp>
      <p:pic>
        <p:nvPicPr>
          <p:cNvPr id="11267" name="Picture 5" descr="Es">
            <a:extLst>
              <a:ext uri="{FF2B5EF4-FFF2-40B4-BE49-F238E27FC236}">
                <a16:creationId xmlns:a16="http://schemas.microsoft.com/office/drawing/2014/main" id="{0F919110-F116-4472-BFF1-FB4E029F6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538321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>
            <a:extLst>
              <a:ext uri="{FF2B5EF4-FFF2-40B4-BE49-F238E27FC236}">
                <a16:creationId xmlns:a16="http://schemas.microsoft.com/office/drawing/2014/main" id="{63E442D5-8655-4A82-8C6E-48469F180466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438400"/>
            <a:ext cx="4572000" cy="2057400"/>
            <a:chOff x="2064" y="1488"/>
            <a:chExt cx="2880" cy="1296"/>
          </a:xfrm>
        </p:grpSpPr>
        <p:sp>
          <p:nvSpPr>
            <p:cNvPr id="11273" name="Line 6">
              <a:extLst>
                <a:ext uri="{FF2B5EF4-FFF2-40B4-BE49-F238E27FC236}">
                  <a16:creationId xmlns:a16="http://schemas.microsoft.com/office/drawing/2014/main" id="{C224A7BB-5E6C-4B5B-86CB-E12530AC9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784"/>
              <a:ext cx="28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7">
              <a:extLst>
                <a:ext uri="{FF2B5EF4-FFF2-40B4-BE49-F238E27FC236}">
                  <a16:creationId xmlns:a16="http://schemas.microsoft.com/office/drawing/2014/main" id="{CD4FD30F-741E-412A-8D41-B232B705C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88"/>
              <a:ext cx="28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Text Box 9">
              <a:extLst>
                <a:ext uri="{FF2B5EF4-FFF2-40B4-BE49-F238E27FC236}">
                  <a16:creationId xmlns:a16="http://schemas.microsoft.com/office/drawing/2014/main" id="{3422798C-D61A-4DF6-80EC-8D123A9A1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824"/>
              <a:ext cx="18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</a:rPr>
                <a:t>Stratosphere</a:t>
              </a:r>
            </a:p>
          </p:txBody>
        </p:sp>
      </p:grpSp>
      <p:sp>
        <p:nvSpPr>
          <p:cNvPr id="11269" name="Text Box 10">
            <a:extLst>
              <a:ext uri="{FF2B5EF4-FFF2-40B4-BE49-F238E27FC236}">
                <a16:creationId xmlns:a16="http://schemas.microsoft.com/office/drawing/2014/main" id="{7D67EFC9-D946-432F-A19F-D4E18D360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198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0" name="Text Box 11">
            <a:extLst>
              <a:ext uri="{FF2B5EF4-FFF2-40B4-BE49-F238E27FC236}">
                <a16:creationId xmlns:a16="http://schemas.microsoft.com/office/drawing/2014/main" id="{61767CFD-DE44-45BE-A6EC-DFDCA5355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91200"/>
            <a:ext cx="647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Ozone Concentration (ppm)</a:t>
            </a:r>
          </a:p>
        </p:txBody>
      </p:sp>
      <p:sp>
        <p:nvSpPr>
          <p:cNvPr id="11271" name="Text Box 14">
            <a:extLst>
              <a:ext uri="{FF2B5EF4-FFF2-40B4-BE49-F238E27FC236}">
                <a16:creationId xmlns:a16="http://schemas.microsoft.com/office/drawing/2014/main" id="{95755AB0-B1B8-4FCF-9C3D-940D64B43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SGC </a:t>
            </a:r>
            <a:br>
              <a:rPr lang="en-US" altLang="en-US">
                <a:solidFill>
                  <a:schemeClr val="tx2"/>
                </a:solidFill>
              </a:rPr>
            </a:br>
            <a:r>
              <a:rPr lang="en-US" altLang="en-US">
                <a:solidFill>
                  <a:schemeClr val="tx2"/>
                </a:solidFill>
              </a:rPr>
              <a:t>Fig. 3-11</a:t>
            </a:r>
          </a:p>
        </p:txBody>
      </p:sp>
      <p:sp>
        <p:nvSpPr>
          <p:cNvPr id="11272" name="Text Box 15">
            <a:extLst>
              <a:ext uri="{FF2B5EF4-FFF2-40B4-BE49-F238E27FC236}">
                <a16:creationId xmlns:a16="http://schemas.microsoft.com/office/drawing/2014/main" id="{BE2A3848-2D05-409E-B7C8-18813DFED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324600"/>
            <a:ext cx="838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800">
                <a:sym typeface="Wingdings" panose="05000000000000000000" pitchFamily="2" charset="2"/>
              </a:rPr>
              <a:t>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22D065C9-56B2-4CF6-A7C7-315CBE3CB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41148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ea typeface="Arial Unicode MS" panose="020B0604020202020204" pitchFamily="34" charset="-128"/>
                <a:cs typeface="Arial Unicode MS" panose="020B0604020202020204" pitchFamily="34" charset="-128"/>
              </a:rPr>
              <a:t> STEADY STATE =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ea typeface="Arial Unicode MS" panose="020B0604020202020204" pitchFamily="34" charset="-128"/>
                <a:cs typeface="Arial Unicode MS" panose="020B0604020202020204" pitchFamily="34" charset="-128"/>
              </a:rPr>
              <a:t>a condition in which the STATE of a system component </a:t>
            </a:r>
            <a:br>
              <a:rPr lang="en-US" altLang="en-US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>
                <a:ea typeface="Arial Unicode MS" panose="020B0604020202020204" pitchFamily="34" charset="-128"/>
                <a:cs typeface="Arial Unicode MS" panose="020B0604020202020204" pitchFamily="34" charset="-128"/>
              </a:rPr>
              <a:t>(e.g. reservoir)</a:t>
            </a:r>
            <a:br>
              <a:rPr lang="en-US" altLang="en-US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en-US" altLang="en-US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>
                <a:ea typeface="Arial Unicode MS" panose="020B0604020202020204" pitchFamily="34" charset="-128"/>
                <a:cs typeface="Arial Unicode MS" panose="020B0604020202020204" pitchFamily="34" charset="-128"/>
              </a:rPr>
              <a:t>is CONSTANT</a:t>
            </a:r>
            <a:br>
              <a:rPr lang="en-US" altLang="en-US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>
                <a:ea typeface="Arial Unicode MS" panose="020B0604020202020204" pitchFamily="34" charset="-128"/>
                <a:cs typeface="Arial Unicode MS" panose="020B0604020202020204" pitchFamily="34" charset="-128"/>
              </a:rPr>
              <a:t>over time.  </a:t>
            </a:r>
          </a:p>
        </p:txBody>
      </p:sp>
      <p:pic>
        <p:nvPicPr>
          <p:cNvPr id="21507" name="Picture 4" descr="reservoir">
            <a:extLst>
              <a:ext uri="{FF2B5EF4-FFF2-40B4-BE49-F238E27FC236}">
                <a16:creationId xmlns:a16="http://schemas.microsoft.com/office/drawing/2014/main" id="{9BC55863-7A47-4F9B-A2FE-4ACA85B2A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3227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Line 5">
            <a:extLst>
              <a:ext uri="{FF2B5EF4-FFF2-40B4-BE49-F238E27FC236}">
                <a16:creationId xmlns:a16="http://schemas.microsoft.com/office/drawing/2014/main" id="{1249B8D4-F848-4057-B417-04B5F8A78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752600"/>
            <a:ext cx="0" cy="1447800"/>
          </a:xfrm>
          <a:prstGeom prst="line">
            <a:avLst/>
          </a:prstGeom>
          <a:noFill/>
          <a:ln w="76200">
            <a:solidFill>
              <a:srgbClr val="00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D3652294-0709-4C4E-A4EE-C81B115D1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8600"/>
            <a:ext cx="51816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Steady state can be achieved </a:t>
            </a:r>
            <a:br>
              <a:rPr lang="en-US" altLang="en-US" i="1" dirty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i="1" dirty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 a reservoir: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if there are no inflows or outflows, </a:t>
            </a:r>
            <a:r>
              <a:rPr lang="en-US" altLang="en-US" i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or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if the rate of inflow = the rate of outflow.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Any imbalance in these rates leads to a change in the level of the reservoir.</a:t>
            </a:r>
            <a:endParaRPr lang="en-US" altLang="en-US" dirty="0">
              <a:solidFill>
                <a:srgbClr val="FFFF00"/>
              </a:solidFill>
            </a:endParaRPr>
          </a:p>
        </p:txBody>
      </p:sp>
      <p:pic>
        <p:nvPicPr>
          <p:cNvPr id="22531" name="Picture 4" descr="reservoir">
            <a:extLst>
              <a:ext uri="{FF2B5EF4-FFF2-40B4-BE49-F238E27FC236}">
                <a16:creationId xmlns:a16="http://schemas.microsoft.com/office/drawing/2014/main" id="{B2F1430C-A4D0-4F42-93FE-F753C624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3480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Line 5">
            <a:extLst>
              <a:ext uri="{FF2B5EF4-FFF2-40B4-BE49-F238E27FC236}">
                <a16:creationId xmlns:a16="http://schemas.microsoft.com/office/drawing/2014/main" id="{C9AFF93D-23C7-4C94-91C1-EBD9DBCC3F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19400" y="3200400"/>
            <a:ext cx="1143000" cy="1371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0C8E9E51-4D3A-40E2-9833-A30B7D992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 FLOW DIAGRAM </a:t>
            </a:r>
            <a:br>
              <a:rPr lang="en-US" altLang="en-US" sz="2800"/>
            </a:br>
            <a:r>
              <a:rPr lang="en-US" altLang="en-US" sz="2800"/>
              <a:t>OF A STEADY STATE</a:t>
            </a:r>
          </a:p>
        </p:txBody>
      </p:sp>
      <p:sp>
        <p:nvSpPr>
          <p:cNvPr id="23555" name="TextBox 4">
            <a:extLst>
              <a:ext uri="{FF2B5EF4-FFF2-40B4-BE49-F238E27FC236}">
                <a16:creationId xmlns:a16="http://schemas.microsoft.com/office/drawing/2014/main" id="{9E3EDCDE-C4CB-44BD-B19C-297058039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676400"/>
            <a:ext cx="3200400" cy="2308225"/>
          </a:xfrm>
          <a:prstGeom prst="rect">
            <a:avLst/>
          </a:prstGeom>
          <a:solidFill>
            <a:schemeClr val="tx1"/>
          </a:solidFill>
          <a:ln w="635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/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Reservoir 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of 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STRATOSPHERIC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OZONE</a:t>
            </a:r>
            <a:br>
              <a:rPr lang="en-US" altLang="en-US" sz="2400">
                <a:solidFill>
                  <a:srgbClr val="FF0000"/>
                </a:solidFill>
              </a:rPr>
            </a:b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3556" name="TextBox 5">
            <a:extLst>
              <a:ext uri="{FF2B5EF4-FFF2-40B4-BE49-F238E27FC236}">
                <a16:creationId xmlns:a16="http://schemas.microsoft.com/office/drawing/2014/main" id="{9743DAAE-B564-42C7-9EAF-7F14539C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2362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Inflow</a:t>
            </a:r>
          </a:p>
          <a:p>
            <a:pPr algn="ctr" eaLnBrk="1" hangingPunct="1"/>
            <a:br>
              <a:rPr lang="en-US" altLang="en-US"/>
            </a:br>
            <a:r>
              <a:rPr lang="en-US" altLang="en-US" sz="2000"/>
              <a:t>Ozone being formed via natural Chapman mechanism</a:t>
            </a:r>
            <a:endParaRPr lang="en-US" altLang="en-US"/>
          </a:p>
        </p:txBody>
      </p:sp>
      <p:sp>
        <p:nvSpPr>
          <p:cNvPr id="23557" name="TextBox 6">
            <a:extLst>
              <a:ext uri="{FF2B5EF4-FFF2-40B4-BE49-F238E27FC236}">
                <a16:creationId xmlns:a16="http://schemas.microsoft.com/office/drawing/2014/main" id="{DA7C6E0D-3A3B-4985-ADC1-382C998E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905000"/>
            <a:ext cx="2438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Outflow</a:t>
            </a:r>
          </a:p>
          <a:p>
            <a:pPr algn="ctr" eaLnBrk="1" hangingPunct="1"/>
            <a:br>
              <a:rPr lang="en-US" altLang="en-US"/>
            </a:br>
            <a:r>
              <a:rPr lang="en-US" altLang="en-US" sz="2000"/>
              <a:t>Ozone being destroyed via natural Chapman mechanism</a:t>
            </a:r>
            <a:endParaRPr lang="en-US" alt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D186A2-1799-49D9-A558-CAFB67BA92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000" y="2667000"/>
            <a:ext cx="2514600" cy="1588"/>
          </a:xfrm>
          <a:prstGeom prst="straightConnector1">
            <a:avLst/>
          </a:prstGeom>
          <a:noFill/>
          <a:ln w="1016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C00A0D-91DC-4618-B2CB-4ACCDB19D7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2200" y="2743200"/>
            <a:ext cx="2438400" cy="1588"/>
          </a:xfrm>
          <a:prstGeom prst="straightConnector1">
            <a:avLst/>
          </a:prstGeom>
          <a:noFill/>
          <a:ln w="1016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9">
            <a:extLst>
              <a:ext uri="{FF2B5EF4-FFF2-40B4-BE49-F238E27FC236}">
                <a16:creationId xmlns:a16="http://schemas.microsoft.com/office/drawing/2014/main" id="{B476BB17-6318-49DA-9D09-964706B4454E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419600"/>
            <a:ext cx="3581400" cy="2225675"/>
            <a:chOff x="3312" y="0"/>
            <a:chExt cx="2256" cy="1402"/>
          </a:xfrm>
        </p:grpSpPr>
        <p:pic>
          <p:nvPicPr>
            <p:cNvPr id="23565" name="Picture 6" descr="carbon">
              <a:extLst>
                <a:ext uri="{FF2B5EF4-FFF2-40B4-BE49-F238E27FC236}">
                  <a16:creationId xmlns:a16="http://schemas.microsoft.com/office/drawing/2014/main" id="{C071E10B-452F-420F-8276-A66B66EE7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0"/>
              <a:ext cx="2256" cy="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Text Box 7">
              <a:extLst>
                <a:ext uri="{FF2B5EF4-FFF2-40B4-BE49-F238E27FC236}">
                  <a16:creationId xmlns:a16="http://schemas.microsoft.com/office/drawing/2014/main" id="{D018FD8C-D1D5-40D4-A9A7-9AB35A549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0"/>
              <a:ext cx="2208" cy="3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0">
                  <a:solidFill>
                    <a:srgbClr val="000000"/>
                  </a:solidFill>
                </a:rPr>
                <a:t>Stratospheric ozone under steady state natural conditions</a:t>
              </a:r>
            </a:p>
          </p:txBody>
        </p:sp>
        <p:sp>
          <p:nvSpPr>
            <p:cNvPr id="23567" name="Text Box 8">
              <a:extLst>
                <a:ext uri="{FF2B5EF4-FFF2-40B4-BE49-F238E27FC236}">
                  <a16:creationId xmlns:a16="http://schemas.microsoft.com/office/drawing/2014/main" id="{0ECEEC2E-CAD7-4203-B2C4-8012A6AD4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152"/>
              <a:ext cx="2256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00"/>
                  </a:solidFill>
                </a:rPr>
                <a:t>Ozone reservoir</a:t>
              </a: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85DB063F-650C-4964-AE5C-B5DF1F125AD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181600"/>
            <a:ext cx="3124200" cy="1570038"/>
            <a:chOff x="304800" y="5181600"/>
            <a:chExt cx="3124200" cy="1569025"/>
          </a:xfrm>
        </p:grpSpPr>
        <p:sp>
          <p:nvSpPr>
            <p:cNvPr id="23563" name="TextBox 15">
              <a:extLst>
                <a:ext uri="{FF2B5EF4-FFF2-40B4-BE49-F238E27FC236}">
                  <a16:creationId xmlns:a16="http://schemas.microsoft.com/office/drawing/2014/main" id="{4F39F10D-8D5E-4E20-A08B-8DA118D4C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181600"/>
              <a:ext cx="2057400" cy="156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After an initial period of adjustment </a:t>
              </a:r>
              <a:br>
                <a:rPr lang="en-US" altLang="en-US" sz="1600"/>
              </a:br>
              <a:r>
                <a:rPr lang="en-US" altLang="en-US" sz="1600"/>
                <a:t>a steady state is reached </a:t>
              </a:r>
              <a:r>
                <a:rPr lang="en-US" altLang="en-US" sz="1600">
                  <a:sym typeface="Wingdings" panose="05000000000000000000" pitchFamily="2" charset="2"/>
                </a:rPr>
                <a:t> as a horizontal line</a:t>
              </a:r>
              <a:endParaRPr lang="en-US" altLang="en-US" sz="1600"/>
            </a:p>
          </p:txBody>
        </p:sp>
        <p:cxnSp>
          <p:nvCxnSpPr>
            <p:cNvPr id="23564" name="Straight Arrow Connector 17">
              <a:extLst>
                <a:ext uri="{FF2B5EF4-FFF2-40B4-BE49-F238E27FC236}">
                  <a16:creationId xmlns:a16="http://schemas.microsoft.com/office/drawing/2014/main" id="{098FB55D-5058-4FDD-A249-4C64A566F163}"/>
                </a:ext>
              </a:extLst>
            </p:cNvPr>
            <p:cNvCxnSpPr>
              <a:cxnSpLocks noChangeShapeType="1"/>
              <a:stCxn id="23563" idx="3"/>
            </p:cNvCxnSpPr>
            <p:nvPr/>
          </p:nvCxnSpPr>
          <p:spPr bwMode="auto">
            <a:xfrm flipV="1">
              <a:off x="2362200" y="5410203"/>
              <a:ext cx="1066800" cy="555911"/>
            </a:xfrm>
            <a:prstGeom prst="straightConnector1">
              <a:avLst/>
            </a:prstGeom>
            <a:noFill/>
            <a:ln w="349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62" name="Text Box 6">
            <a:extLst>
              <a:ext uri="{FF2B5EF4-FFF2-40B4-BE49-F238E27FC236}">
                <a16:creationId xmlns:a16="http://schemas.microsoft.com/office/drawing/2014/main" id="{977DF8A3-864F-4039-8D1C-D865EF557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329363"/>
            <a:ext cx="8382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800">
                <a:sym typeface="Wingdings" panose="05000000000000000000" pitchFamily="2" charset="2"/>
              </a:rPr>
              <a:t>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ozone117">
            <a:extLst>
              <a:ext uri="{FF2B5EF4-FFF2-40B4-BE49-F238E27FC236}">
                <a16:creationId xmlns:a16="http://schemas.microsoft.com/office/drawing/2014/main" id="{C6F3C851-DAD1-42A4-B309-6CC10507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257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ozone">
            <a:extLst>
              <a:ext uri="{FF2B5EF4-FFF2-40B4-BE49-F238E27FC236}">
                <a16:creationId xmlns:a16="http://schemas.microsoft.com/office/drawing/2014/main" id="{6F751EF0-E7F8-4DAB-B68E-280F36D9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617220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>
            <a:extLst>
              <a:ext uri="{FF2B5EF4-FFF2-40B4-BE49-F238E27FC236}">
                <a16:creationId xmlns:a16="http://schemas.microsoft.com/office/drawing/2014/main" id="{0B703451-3CEC-4B1B-A4C1-BEB6BDCB3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4572000" cy="15700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Review: </a:t>
            </a:r>
            <a:br>
              <a:rPr lang="en-US" altLang="en-US"/>
            </a:br>
            <a:r>
              <a:rPr lang="en-US" altLang="en-US"/>
              <a:t>Why stratospheric ozone is “Good”:</a:t>
            </a:r>
          </a:p>
        </p:txBody>
      </p:sp>
      <p:sp>
        <p:nvSpPr>
          <p:cNvPr id="24582" name="Text Box 4">
            <a:extLst>
              <a:ext uri="{FF2B5EF4-FFF2-40B4-BE49-F238E27FC236}">
                <a16:creationId xmlns:a16="http://schemas.microsoft.com/office/drawing/2014/main" id="{7E811013-BA8F-4FEE-9DD5-349E1B08A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04800"/>
            <a:ext cx="34290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0"/>
              <a:t>Ozone has the property of being a very strong absorber of ultraviolet radiation </a:t>
            </a:r>
            <a:r>
              <a:rPr lang="en-US" altLang="en-US" sz="2400" b="0">
                <a:sym typeface="Wingdings" panose="05000000000000000000" pitchFamily="2" charset="2"/>
              </a:rPr>
              <a:t></a:t>
            </a:r>
            <a:r>
              <a:rPr lang="en-US" altLang="en-US" sz="2400" b="0"/>
              <a:t> </a:t>
            </a:r>
            <a:r>
              <a:rPr lang="en-US" altLang="en-US" sz="2400" b="0">
                <a:solidFill>
                  <a:schemeClr val="tx2"/>
                </a:solidFill>
              </a:rPr>
              <a:t>nearly total absorption of wavelengths less than 0.3 </a:t>
            </a:r>
            <a:r>
              <a:rPr lang="en-US" altLang="en-US" sz="2400">
                <a:solidFill>
                  <a:schemeClr val="tx2"/>
                </a:solidFill>
                <a:sym typeface="WP Greek Century" pitchFamily="2" charset="2"/>
              </a:rPr>
              <a:t></a:t>
            </a:r>
            <a:r>
              <a:rPr lang="en-US" altLang="en-US" sz="2400" b="0">
                <a:solidFill>
                  <a:schemeClr val="tx2"/>
                </a:solidFill>
                <a:sym typeface="WP Greek Century" pitchFamily="2" charset="2"/>
              </a:rPr>
              <a:t>m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1800" b="0"/>
          </a:p>
        </p:txBody>
      </p:sp>
      <p:sp>
        <p:nvSpPr>
          <p:cNvPr id="24583" name="Text Box 5">
            <a:extLst>
              <a:ext uri="{FF2B5EF4-FFF2-40B4-BE49-F238E27FC236}">
                <a16:creationId xmlns:a16="http://schemas.microsoft.com/office/drawing/2014/main" id="{7EC6C5FC-47C4-466D-A1D8-43A279C34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381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 b="0">
                <a:solidFill>
                  <a:srgbClr val="000000"/>
                </a:solidFill>
              </a:rPr>
              <a:t>Black areas = radiation absorbed</a:t>
            </a:r>
          </a:p>
        </p:txBody>
      </p:sp>
      <p:sp>
        <p:nvSpPr>
          <p:cNvPr id="24584" name="Text Box 6">
            <a:extLst>
              <a:ext uri="{FF2B5EF4-FFF2-40B4-BE49-F238E27FC236}">
                <a16:creationId xmlns:a16="http://schemas.microsoft.com/office/drawing/2014/main" id="{E8C7123F-305F-48FA-884F-DE3C674B9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2578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>
                <a:sym typeface="Wingdings" panose="05000000000000000000" pitchFamily="2" charset="2"/>
              </a:rPr>
              <a:t> remember this figure?</a:t>
            </a:r>
            <a:endParaRPr lang="en-US" altLang="en-US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ozone78">
            <a:extLst>
              <a:ext uri="{FF2B5EF4-FFF2-40B4-BE49-F238E27FC236}">
                <a16:creationId xmlns:a16="http://schemas.microsoft.com/office/drawing/2014/main" id="{54C942D7-4291-4FA5-9335-A1133D5EF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225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Line 5">
            <a:extLst>
              <a:ext uri="{FF2B5EF4-FFF2-40B4-BE49-F238E27FC236}">
                <a16:creationId xmlns:a16="http://schemas.microsoft.com/office/drawing/2014/main" id="{16986892-757C-48C7-AF88-4827C8AEC7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4419600"/>
            <a:ext cx="2133600" cy="2746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Text Box 7">
            <a:extLst>
              <a:ext uri="{FF2B5EF4-FFF2-40B4-BE49-F238E27FC236}">
                <a16:creationId xmlns:a16="http://schemas.microsoft.com/office/drawing/2014/main" id="{D818F652-E8D1-43CA-990A-8569DCD72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5410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</a:rPr>
              <a:t>What about the “BAD” ozone </a:t>
            </a:r>
            <a:br>
              <a:rPr lang="en-US" altLang="en-US" sz="2800">
                <a:solidFill>
                  <a:schemeClr val="tx2"/>
                </a:solidFill>
              </a:rPr>
            </a:br>
            <a:r>
              <a:rPr lang="en-US" altLang="en-US" sz="2800">
                <a:solidFill>
                  <a:schemeClr val="tx2"/>
                </a:solidFill>
              </a:rPr>
              <a:t>located in the troposphere?</a:t>
            </a:r>
          </a:p>
        </p:txBody>
      </p:sp>
      <p:sp>
        <p:nvSpPr>
          <p:cNvPr id="30725" name="Text Box 8">
            <a:extLst>
              <a:ext uri="{FF2B5EF4-FFF2-40B4-BE49-F238E27FC236}">
                <a16:creationId xmlns:a16="http://schemas.microsoft.com/office/drawing/2014/main" id="{22BF9FE7-3CBD-4BC1-A82C-042D681DD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324600"/>
            <a:ext cx="838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800">
                <a:sym typeface="Wingdings" panose="05000000000000000000" pitchFamily="2" charset="2"/>
              </a:rPr>
              <a:t></a:t>
            </a:r>
            <a:endParaRPr lang="en-US" altLang="en-US" sz="2800"/>
          </a:p>
        </p:txBody>
      </p:sp>
      <p:pic>
        <p:nvPicPr>
          <p:cNvPr id="30726" name="Picture 10" descr="NA01440_">
            <a:extLst>
              <a:ext uri="{FF2B5EF4-FFF2-40B4-BE49-F238E27FC236}">
                <a16:creationId xmlns:a16="http://schemas.microsoft.com/office/drawing/2014/main" id="{11647595-709B-47B8-B5D1-109DAF422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1466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1" descr="car">
            <a:extLst>
              <a:ext uri="{FF2B5EF4-FFF2-40B4-BE49-F238E27FC236}">
                <a16:creationId xmlns:a16="http://schemas.microsoft.com/office/drawing/2014/main" id="{C8145E7E-272A-4F5D-A793-F7C1D78C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218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12">
            <a:extLst>
              <a:ext uri="{FF2B5EF4-FFF2-40B4-BE49-F238E27FC236}">
                <a16:creationId xmlns:a16="http://schemas.microsoft.com/office/drawing/2014/main" id="{55CCD856-41DE-4948-A8CD-DB8DD000E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343400"/>
            <a:ext cx="396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Ozone has </a:t>
            </a:r>
            <a:r>
              <a:rPr lang="en-US" altLang="en-US" sz="2400" i="1" u="sng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increased</a:t>
            </a:r>
            <a:r>
              <a:rPr lang="en-US" altLang="en-US" sz="2400" u="sng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in troposphere due to photochemical smog reactions  </a:t>
            </a:r>
            <a:r>
              <a:rPr lang="en-US" altLang="en-US" sz="240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</a:t>
            </a:r>
            <a:r>
              <a:rPr lang="en-US" altLang="en-US" sz="240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“bad ozone”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>
            <a:extLst>
              <a:ext uri="{FF2B5EF4-FFF2-40B4-BE49-F238E27FC236}">
                <a16:creationId xmlns:a16="http://schemas.microsoft.com/office/drawing/2014/main" id="{7FB917C8-13F3-4357-9D06-1994D4B8D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83058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/>
            <a:r>
              <a:rPr lang="en-US" altLang="en-US" sz="2800" b="0">
                <a:solidFill>
                  <a:schemeClr val="tx2"/>
                </a:solidFill>
              </a:rPr>
              <a:t>HEALTH AND ENVIRONMENTAL EFFECTS OF GROUND-LEVEL OZONE</a:t>
            </a:r>
          </a:p>
          <a:p>
            <a:pPr algn="ctr" eaLnBrk="1" hangingPunct="1"/>
            <a:br>
              <a:rPr lang="en-US" altLang="en-US" sz="2000" b="0" u="sng"/>
            </a:br>
            <a:r>
              <a:rPr lang="en-US" altLang="en-US" b="0"/>
              <a:t>Why are We Concerned </a:t>
            </a:r>
            <a:br>
              <a:rPr lang="en-US" altLang="en-US" b="0"/>
            </a:br>
            <a:r>
              <a:rPr lang="en-US" altLang="en-US" b="0"/>
              <a:t>about Ground-Level Ozone? </a:t>
            </a:r>
            <a:endParaRPr lang="en-US" altLang="en-US" sz="2400" b="0"/>
          </a:p>
          <a:p>
            <a:pPr algn="l" eaLnBrk="1" hangingPunct="1"/>
            <a:endParaRPr lang="en-US" altLang="en-US" sz="2400" b="0"/>
          </a:p>
          <a:p>
            <a:pPr algn="ctr" eaLnBrk="1" hangingPunct="1"/>
            <a:r>
              <a:rPr lang="en-US" altLang="en-US" b="0">
                <a:solidFill>
                  <a:schemeClr val="tx2"/>
                </a:solidFill>
                <a:sym typeface="Wingdings" panose="05000000000000000000" pitchFamily="2" charset="2"/>
              </a:rPr>
              <a:t> </a:t>
            </a:r>
            <a:r>
              <a:rPr lang="en-US" altLang="en-US" b="0">
                <a:solidFill>
                  <a:schemeClr val="tx2"/>
                </a:solidFill>
              </a:rPr>
              <a:t>Ozone is the prime ingredient </a:t>
            </a:r>
            <a:br>
              <a:rPr lang="en-US" altLang="en-US" b="0">
                <a:solidFill>
                  <a:schemeClr val="tx2"/>
                </a:solidFill>
              </a:rPr>
            </a:br>
            <a:r>
              <a:rPr lang="en-US" altLang="en-US" b="0">
                <a:solidFill>
                  <a:schemeClr val="tx2"/>
                </a:solidFill>
              </a:rPr>
              <a:t>of smog in our cities and </a:t>
            </a:r>
            <a:br>
              <a:rPr lang="en-US" altLang="en-US" b="0">
                <a:solidFill>
                  <a:schemeClr val="tx2"/>
                </a:solidFill>
              </a:rPr>
            </a:br>
            <a:r>
              <a:rPr lang="en-US" altLang="en-US" b="0">
                <a:solidFill>
                  <a:schemeClr val="tx2"/>
                </a:solidFill>
              </a:rPr>
              <a:t>other areas of the country. </a:t>
            </a:r>
          </a:p>
          <a:p>
            <a:pPr algn="l" eaLnBrk="1" hangingPunct="1"/>
            <a:endParaRPr lang="en-US" altLang="en-US" sz="2400" b="0">
              <a:solidFill>
                <a:schemeClr val="tx2"/>
              </a:solidFill>
            </a:endParaRPr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897DAA1E-C7C5-470C-983D-18DF4A1DB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hlinkClick r:id="rId3"/>
              </a:rPr>
              <a:t>http://www.epa.gov/ttn/oarpg/naaqsfin/o3health.html</a:t>
            </a:r>
            <a:r>
              <a:rPr lang="en-US" altLang="en-US" sz="2400" b="0"/>
              <a:t> </a:t>
            </a:r>
          </a:p>
        </p:txBody>
      </p:sp>
      <p:sp>
        <p:nvSpPr>
          <p:cNvPr id="31748" name="Text Box 6">
            <a:extLst>
              <a:ext uri="{FF2B5EF4-FFF2-40B4-BE49-F238E27FC236}">
                <a16:creationId xmlns:a16="http://schemas.microsoft.com/office/drawing/2014/main" id="{320CB2B1-093A-44D6-A95F-72A7B9560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329363"/>
            <a:ext cx="8382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800">
                <a:sym typeface="Wingdings" panose="05000000000000000000" pitchFamily="2" charset="2"/>
              </a:rPr>
              <a:t></a:t>
            </a:r>
            <a:endParaRPr lang="en-US" altLang="en-US" sz="280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>
            <a:extLst>
              <a:ext uri="{FF2B5EF4-FFF2-40B4-BE49-F238E27FC236}">
                <a16:creationId xmlns:a16="http://schemas.microsoft.com/office/drawing/2014/main" id="{AEDC5024-21DA-4402-862E-89BDF3F9D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"/>
            <a:ext cx="80772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/>
            <a:r>
              <a:rPr lang="en-US" altLang="en-US" sz="3600" b="0">
                <a:solidFill>
                  <a:schemeClr val="tx2"/>
                </a:solidFill>
                <a:sym typeface="Wingdings" panose="05000000000000000000" pitchFamily="2" charset="2"/>
              </a:rPr>
              <a:t> </a:t>
            </a:r>
            <a:r>
              <a:rPr lang="en-US" altLang="en-US" sz="3600" b="0">
                <a:solidFill>
                  <a:schemeClr val="tx2"/>
                </a:solidFill>
              </a:rPr>
              <a:t>When inhaled, even at very low levels, ozone can: </a:t>
            </a:r>
          </a:p>
          <a:p>
            <a:pPr algn="l" eaLnBrk="1" hangingPunct="1"/>
            <a:endParaRPr lang="en-US" altLang="en-US" sz="2800" b="0"/>
          </a:p>
          <a:p>
            <a:pPr lvl="1" algn="l" eaLnBrk="1" hangingPunct="1">
              <a:buFontTx/>
              <a:buChar char="•"/>
            </a:pPr>
            <a:r>
              <a:rPr lang="en-US" altLang="en-US" sz="2800" b="0"/>
              <a:t>  cause acute respiratory problems</a:t>
            </a:r>
          </a:p>
          <a:p>
            <a:pPr lvl="1" algn="l" eaLnBrk="1" hangingPunct="1">
              <a:buFontTx/>
              <a:buChar char="•"/>
            </a:pPr>
            <a:r>
              <a:rPr lang="en-US" altLang="en-US" sz="2800" b="0"/>
              <a:t>  aggravate asthma</a:t>
            </a:r>
          </a:p>
          <a:p>
            <a:pPr lvl="1" algn="l" eaLnBrk="1" hangingPunct="1">
              <a:buFontTx/>
              <a:buChar char="•"/>
            </a:pPr>
            <a:r>
              <a:rPr lang="en-US" altLang="en-US" sz="2800" b="0"/>
              <a:t>  cause significant temporary decreases </a:t>
            </a:r>
            <a:br>
              <a:rPr lang="en-US" altLang="en-US" sz="2800" b="0"/>
            </a:br>
            <a:r>
              <a:rPr lang="en-US" altLang="en-US" sz="2800" b="0"/>
              <a:t>		in lung capacity</a:t>
            </a:r>
          </a:p>
          <a:p>
            <a:pPr lvl="1" algn="l" eaLnBrk="1" hangingPunct="1">
              <a:buFontTx/>
              <a:buChar char="•"/>
            </a:pPr>
            <a:r>
              <a:rPr lang="en-US" altLang="en-US" sz="2800" b="0"/>
              <a:t>  cause inflammation of lung tissue</a:t>
            </a:r>
          </a:p>
          <a:p>
            <a:pPr lvl="1" algn="l" eaLnBrk="1" hangingPunct="1">
              <a:buFontTx/>
              <a:buChar char="•"/>
            </a:pPr>
            <a:r>
              <a:rPr lang="en-US" altLang="en-US" sz="2800" b="0"/>
              <a:t>  lead to hospital admissions &amp; </a:t>
            </a:r>
            <a:br>
              <a:rPr lang="en-US" altLang="en-US" sz="2800" b="0"/>
            </a:br>
            <a:r>
              <a:rPr lang="en-US" altLang="en-US" sz="2800" b="0"/>
              <a:t>		emergency room visits</a:t>
            </a:r>
          </a:p>
          <a:p>
            <a:pPr lvl="1" algn="l" eaLnBrk="1" hangingPunct="1">
              <a:buFontTx/>
              <a:buChar char="•"/>
            </a:pPr>
            <a:r>
              <a:rPr lang="en-US" altLang="en-US" sz="2800" b="0"/>
              <a:t>  impair the body's immune system 			defenses</a:t>
            </a:r>
            <a:endParaRPr lang="en-US" altLang="en-US" sz="4000" b="0"/>
          </a:p>
          <a:p>
            <a:pPr eaLnBrk="1" hangingPunct="1"/>
            <a:endParaRPr lang="en-US" altLang="en-US"/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6A1297F1-0A7A-45F1-9F23-39A304488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198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hlinkClick r:id="rId3"/>
              </a:rPr>
              <a:t>http://www.epa.gov/ttn/oarpg/naaqsfin/o3health.html</a:t>
            </a:r>
            <a:r>
              <a:rPr lang="en-US" altLang="en-US" sz="2400" b="0"/>
              <a:t> </a:t>
            </a:r>
          </a:p>
        </p:txBody>
      </p:sp>
      <p:sp>
        <p:nvSpPr>
          <p:cNvPr id="32772" name="Text Box 6">
            <a:extLst>
              <a:ext uri="{FF2B5EF4-FFF2-40B4-BE49-F238E27FC236}">
                <a16:creationId xmlns:a16="http://schemas.microsoft.com/office/drawing/2014/main" id="{61FD5613-E433-4212-A5F2-35D5BEAC4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329363"/>
            <a:ext cx="8382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800">
                <a:sym typeface="Wingdings" panose="05000000000000000000" pitchFamily="2" charset="2"/>
              </a:rPr>
              <a:t></a:t>
            </a:r>
            <a:endParaRPr lang="en-US" altLang="en-US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>
            <a:extLst>
              <a:ext uri="{FF2B5EF4-FFF2-40B4-BE49-F238E27FC236}">
                <a16:creationId xmlns:a16="http://schemas.microsoft.com/office/drawing/2014/main" id="{EC6803BC-BB5B-45CF-BD47-E6E5F5F75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324600"/>
            <a:ext cx="838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800">
                <a:sym typeface="Wingdings" panose="05000000000000000000" pitchFamily="2" charset="2"/>
              </a:rPr>
              <a:t></a:t>
            </a:r>
            <a:endParaRPr lang="en-US" altLang="en-US" sz="2800"/>
          </a:p>
        </p:txBody>
      </p:sp>
      <p:sp>
        <p:nvSpPr>
          <p:cNvPr id="33795" name="Text Box 6">
            <a:extLst>
              <a:ext uri="{FF2B5EF4-FFF2-40B4-BE49-F238E27FC236}">
                <a16:creationId xmlns:a16="http://schemas.microsoft.com/office/drawing/2014/main" id="{E30FF46F-A0A5-4078-A94D-24A3A3D6A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8305800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>
                <a:solidFill>
                  <a:schemeClr val="tx2"/>
                </a:solidFill>
              </a:rPr>
              <a:t>“BAD” OZONE</a:t>
            </a:r>
            <a:endParaRPr lang="en-US" altLang="en-US" sz="2800" b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en-US" sz="24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Ground-level ozone is a form of pollution</a:t>
            </a:r>
            <a:br>
              <a:rPr lang="en-US" altLang="en-US" sz="2400" b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24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created when: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n-US" altLang="en-US" sz="2800" b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nitrogen oxides</a:t>
            </a:r>
            <a:r>
              <a:rPr lang="en-US" altLang="en-US" sz="28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 in auto emissions</a:t>
            </a:r>
            <a:br>
              <a:rPr lang="en-US" altLang="en-US" sz="2800" b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28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  + </a:t>
            </a:r>
            <a:r>
              <a:rPr lang="en-US" altLang="en-US" sz="2800" b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hydrocarbons</a:t>
            </a:r>
            <a:r>
              <a:rPr lang="en-US" altLang="en-US" sz="28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 from plant matter</a:t>
            </a:r>
            <a:br>
              <a:rPr lang="en-US" altLang="en-US" sz="2800" b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28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  + </a:t>
            </a:r>
            <a:r>
              <a:rPr lang="en-US" altLang="en-US" sz="2800" b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solvents</a:t>
            </a:r>
            <a:r>
              <a:rPr lang="en-US" altLang="en-US" sz="28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en-US" altLang="en-US" sz="2800" b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gasoline fumes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4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     . . . . mix and bake in stagnant heat	 and sunlight!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18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</a:p>
        </p:txBody>
      </p:sp>
      <p:sp>
        <p:nvSpPr>
          <p:cNvPr id="33796" name="Text Box 10">
            <a:extLst>
              <a:ext uri="{FF2B5EF4-FFF2-40B4-BE49-F238E27FC236}">
                <a16:creationId xmlns:a16="http://schemas.microsoft.com/office/drawing/2014/main" id="{26E73B51-5106-4B8A-B720-EFE591DA5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400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hlinkClick r:id="rId3"/>
              </a:rPr>
              <a:t>http://www.airinfonow.org/html/ozoneMC.html</a:t>
            </a:r>
            <a:r>
              <a:rPr lang="en-US" altLang="en-US" sz="2400"/>
              <a:t> </a:t>
            </a:r>
          </a:p>
        </p:txBody>
      </p:sp>
      <p:pic>
        <p:nvPicPr>
          <p:cNvPr id="33797" name="Picture 13" descr="NA01440_">
            <a:extLst>
              <a:ext uri="{FF2B5EF4-FFF2-40B4-BE49-F238E27FC236}">
                <a16:creationId xmlns:a16="http://schemas.microsoft.com/office/drawing/2014/main" id="{F32A8920-DB13-4E4A-8EFE-05BD3246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1731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5" descr="car">
            <a:extLst>
              <a:ext uri="{FF2B5EF4-FFF2-40B4-BE49-F238E27FC236}">
                <a16:creationId xmlns:a16="http://schemas.microsoft.com/office/drawing/2014/main" id="{E60B42CF-FF6E-41A5-B4D5-912A38530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16510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6">
            <a:extLst>
              <a:ext uri="{FF2B5EF4-FFF2-40B4-BE49-F238E27FC236}">
                <a16:creationId xmlns:a16="http://schemas.microsoft.com/office/drawing/2014/main" id="{E37BAF30-1F5B-4A70-96D1-84B71E25E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72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7">
            <a:extLst>
              <a:ext uri="{FF2B5EF4-FFF2-40B4-BE49-F238E27FC236}">
                <a16:creationId xmlns:a16="http://schemas.microsoft.com/office/drawing/2014/main" id="{39FE85D1-8430-4D33-8F9A-685BB38F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41910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8" descr="logoB">
            <a:extLst>
              <a:ext uri="{FF2B5EF4-FFF2-40B4-BE49-F238E27FC236}">
                <a16:creationId xmlns:a16="http://schemas.microsoft.com/office/drawing/2014/main" id="{A397B284-E1A8-44EE-8133-F69187EDB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65825"/>
            <a:ext cx="914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 Box 19">
            <a:extLst>
              <a:ext uri="{FF2B5EF4-FFF2-40B4-BE49-F238E27FC236}">
                <a16:creationId xmlns:a16="http://schemas.microsoft.com/office/drawing/2014/main" id="{784BFBFC-58AA-4F99-826A-5163897DA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943600"/>
            <a:ext cx="2590800" cy="396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0">
                <a:solidFill>
                  <a:srgbClr val="FF0000"/>
                </a:solidFill>
              </a:rPr>
              <a:t>Tucson data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>
            <a:extLst>
              <a:ext uri="{FF2B5EF4-FFF2-40B4-BE49-F238E27FC236}">
                <a16:creationId xmlns:a16="http://schemas.microsoft.com/office/drawing/2014/main" id="{C770FD32-B490-4042-A474-12BF48045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19200"/>
            <a:ext cx="67056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ANOTHER LINK TO EVERYDAY LIFE:</a:t>
            </a:r>
          </a:p>
          <a:p>
            <a:pPr algn="ctr" eaLnBrk="1" hangingPunct="1"/>
            <a:endParaRPr lang="en-US" altLang="en-US">
              <a:solidFill>
                <a:schemeClr val="tx2"/>
              </a:solidFill>
            </a:endParaRPr>
          </a:p>
          <a:p>
            <a:pPr algn="ctr" eaLnBrk="1" hangingPunct="1"/>
            <a:r>
              <a:rPr lang="en-US" altLang="en-US" sz="6000">
                <a:solidFill>
                  <a:schemeClr val="tx2"/>
                </a:solidFill>
              </a:rPr>
              <a:t>SUN SAFETY!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6">
            <a:extLst>
              <a:ext uri="{FF2B5EF4-FFF2-40B4-BE49-F238E27FC236}">
                <a16:creationId xmlns:a16="http://schemas.microsoft.com/office/drawing/2014/main" id="{A50F89F2-C511-47FB-B475-35C84068475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63538"/>
            <a:ext cx="8610600" cy="6457950"/>
            <a:chOff x="144" y="0"/>
            <a:chExt cx="5424" cy="4068"/>
          </a:xfrm>
        </p:grpSpPr>
        <p:pic>
          <p:nvPicPr>
            <p:cNvPr id="35855" name="Picture 2" descr="ozone119">
              <a:extLst>
                <a:ext uri="{FF2B5EF4-FFF2-40B4-BE49-F238E27FC236}">
                  <a16:creationId xmlns:a16="http://schemas.microsoft.com/office/drawing/2014/main" id="{D91CC6FF-E838-4D80-8830-6E63EAB32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0"/>
              <a:ext cx="5424" cy="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6" name="Rectangle 5">
              <a:extLst>
                <a:ext uri="{FF2B5EF4-FFF2-40B4-BE49-F238E27FC236}">
                  <a16:creationId xmlns:a16="http://schemas.microsoft.com/office/drawing/2014/main" id="{FBB244C8-4229-4E05-94C4-A7C04072C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0"/>
              <a:ext cx="2064" cy="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87402" name="Picture 10" descr="2b">
            <a:extLst>
              <a:ext uri="{FF2B5EF4-FFF2-40B4-BE49-F238E27FC236}">
                <a16:creationId xmlns:a16="http://schemas.microsoft.com/office/drawing/2014/main" id="{5FB9EDCD-1292-450D-8226-CE3474AA6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153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9">
            <a:extLst>
              <a:ext uri="{FF2B5EF4-FFF2-40B4-BE49-F238E27FC236}">
                <a16:creationId xmlns:a16="http://schemas.microsoft.com/office/drawing/2014/main" id="{D467F7E7-BE29-45AA-9762-DE0914AC386D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52400"/>
            <a:ext cx="685800" cy="1295400"/>
            <a:chOff x="1584" y="96"/>
            <a:chExt cx="432" cy="816"/>
          </a:xfrm>
        </p:grpSpPr>
        <p:sp>
          <p:nvSpPr>
            <p:cNvPr id="35853" name="Rectangle 13">
              <a:extLst>
                <a:ext uri="{FF2B5EF4-FFF2-40B4-BE49-F238E27FC236}">
                  <a16:creationId xmlns:a16="http://schemas.microsoft.com/office/drawing/2014/main" id="{A179986D-70C3-413B-BFB6-F992D5EFD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96"/>
              <a:ext cx="384" cy="8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4" name="Text Box 16">
              <a:extLst>
                <a:ext uri="{FF2B5EF4-FFF2-40B4-BE49-F238E27FC236}">
                  <a16:creationId xmlns:a16="http://schemas.microsoft.com/office/drawing/2014/main" id="{ABCE76A6-B42B-4BE7-B3CC-C0940A9A9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672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rgbClr val="FF0000"/>
                  </a:solidFill>
                </a:rPr>
                <a:t>UVA</a:t>
              </a:r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F4205432-C40A-400A-9536-3E1004D1B970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52400"/>
            <a:ext cx="914400" cy="1295400"/>
            <a:chOff x="768" y="96"/>
            <a:chExt cx="576" cy="816"/>
          </a:xfrm>
        </p:grpSpPr>
        <p:sp>
          <p:nvSpPr>
            <p:cNvPr id="35851" name="Rectangle 15">
              <a:extLst>
                <a:ext uri="{FF2B5EF4-FFF2-40B4-BE49-F238E27FC236}">
                  <a16:creationId xmlns:a16="http://schemas.microsoft.com/office/drawing/2014/main" id="{F6355161-6F2F-4910-B9C0-1C97FA765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96"/>
              <a:ext cx="576" cy="8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2" name="Text Box 17">
              <a:extLst>
                <a:ext uri="{FF2B5EF4-FFF2-40B4-BE49-F238E27FC236}">
                  <a16:creationId xmlns:a16="http://schemas.microsoft.com/office/drawing/2014/main" id="{DE3F295C-5E06-4C5C-9359-AB04D55ED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672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rgbClr val="FF0000"/>
                  </a:solidFill>
                </a:rPr>
                <a:t>UVC</a:t>
              </a:r>
            </a:p>
          </p:txBody>
        </p:sp>
      </p:grpSp>
      <p:grpSp>
        <p:nvGrpSpPr>
          <p:cNvPr id="5" name="Group 20">
            <a:extLst>
              <a:ext uri="{FF2B5EF4-FFF2-40B4-BE49-F238E27FC236}">
                <a16:creationId xmlns:a16="http://schemas.microsoft.com/office/drawing/2014/main" id="{FE8579B8-D289-4788-A212-E8A705EBED3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52400"/>
            <a:ext cx="381000" cy="1295400"/>
            <a:chOff x="1344" y="96"/>
            <a:chExt cx="240" cy="816"/>
          </a:xfrm>
        </p:grpSpPr>
        <p:sp>
          <p:nvSpPr>
            <p:cNvPr id="35849" name="Rectangle 14">
              <a:extLst>
                <a:ext uri="{FF2B5EF4-FFF2-40B4-BE49-F238E27FC236}">
                  <a16:creationId xmlns:a16="http://schemas.microsoft.com/office/drawing/2014/main" id="{A45C576D-4EC9-41EE-98EA-2F8009F8B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96"/>
              <a:ext cx="240" cy="8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0" name="Text Box 18">
              <a:extLst>
                <a:ext uri="{FF2B5EF4-FFF2-40B4-BE49-F238E27FC236}">
                  <a16:creationId xmlns:a16="http://schemas.microsoft.com/office/drawing/2014/main" id="{A2B35887-E7FE-4C85-836F-7318F3789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255" y="583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rgbClr val="FF0000"/>
                  </a:solidFill>
                </a:rPr>
                <a:t>UVB</a:t>
              </a:r>
            </a:p>
          </p:txBody>
        </p:sp>
      </p:grpSp>
      <p:sp>
        <p:nvSpPr>
          <p:cNvPr id="35847" name="Text Box 4">
            <a:extLst>
              <a:ext uri="{FF2B5EF4-FFF2-40B4-BE49-F238E27FC236}">
                <a16:creationId xmlns:a16="http://schemas.microsoft.com/office/drawing/2014/main" id="{4C03CFA5-24CC-46F6-BD3F-E1974EE57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57400"/>
            <a:ext cx="2209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000">
                <a:sym typeface="Wingdings" panose="05000000000000000000" pitchFamily="2" charset="2"/>
              </a:rPr>
              <a:t>Turn  to p 75</a:t>
            </a:r>
            <a:endParaRPr lang="en-US" altLang="en-US" sz="2000"/>
          </a:p>
        </p:txBody>
      </p:sp>
      <p:pic>
        <p:nvPicPr>
          <p:cNvPr id="35848" name="Picture 17">
            <a:extLst>
              <a:ext uri="{FF2B5EF4-FFF2-40B4-BE49-F238E27FC236}">
                <a16:creationId xmlns:a16="http://schemas.microsoft.com/office/drawing/2014/main" id="{149A9C41-0D52-4D18-81A7-C42597597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31988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>
            <a:extLst>
              <a:ext uri="{FF2B5EF4-FFF2-40B4-BE49-F238E27FC236}">
                <a16:creationId xmlns:a16="http://schemas.microsoft.com/office/drawing/2014/main" id="{5BC445EF-D094-45CA-A53D-9DC314F24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048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OZONE:  Sources</a:t>
            </a:r>
          </a:p>
        </p:txBody>
      </p:sp>
      <p:sp>
        <p:nvSpPr>
          <p:cNvPr id="12291" name="Text Box 1027">
            <a:extLst>
              <a:ext uri="{FF2B5EF4-FFF2-40B4-BE49-F238E27FC236}">
                <a16:creationId xmlns:a16="http://schemas.microsoft.com/office/drawing/2014/main" id="{3A955840-37A9-4DEE-9215-4B4A99D0E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76600"/>
            <a:ext cx="6019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Ozone is produced naturally in photochemical reactions in the stratospheric ozone layer --“good ozone”  -- is  </a:t>
            </a:r>
            <a:r>
              <a:rPr lang="en-US" altLang="en-US" sz="2800" u="sng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decreasing</a:t>
            </a:r>
            <a:r>
              <a:rPr lang="en-US" altLang="en-US" sz="28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!	</a:t>
            </a:r>
            <a:endParaRPr lang="en-US" altLang="en-US" sz="2800"/>
          </a:p>
        </p:txBody>
      </p:sp>
      <p:pic>
        <p:nvPicPr>
          <p:cNvPr id="12292" name="Picture 1028" descr="NA01440_">
            <a:extLst>
              <a:ext uri="{FF2B5EF4-FFF2-40B4-BE49-F238E27FC236}">
                <a16:creationId xmlns:a16="http://schemas.microsoft.com/office/drawing/2014/main" id="{9AD3605F-B106-4529-9D84-2D7BF5128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38200"/>
            <a:ext cx="18335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>
            <a:extLst>
              <a:ext uri="{FF2B5EF4-FFF2-40B4-BE49-F238E27FC236}">
                <a16:creationId xmlns:a16="http://schemas.microsoft.com/office/drawing/2014/main" id="{6500DCC6-1E2F-466B-A4C7-814B984695B7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629025"/>
            <a:ext cx="6527800" cy="3013075"/>
            <a:chOff x="2438400" y="3628408"/>
            <a:chExt cx="6527800" cy="3014387"/>
          </a:xfrm>
        </p:grpSpPr>
        <p:pic>
          <p:nvPicPr>
            <p:cNvPr id="12300" name="Picture 1029" descr="car">
              <a:extLst>
                <a:ext uri="{FF2B5EF4-FFF2-40B4-BE49-F238E27FC236}">
                  <a16:creationId xmlns:a16="http://schemas.microsoft.com/office/drawing/2014/main" id="{33366411-AF2E-49D8-90DF-907D16459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3628408"/>
              <a:ext cx="1955800" cy="1446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Text Box 1030">
              <a:extLst>
                <a:ext uri="{FF2B5EF4-FFF2-40B4-BE49-F238E27FC236}">
                  <a16:creationId xmlns:a16="http://schemas.microsoft.com/office/drawing/2014/main" id="{898F1914-D898-4146-A3CB-634EA1E7E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5257800"/>
              <a:ext cx="624840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80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However, ozone  has </a:t>
              </a:r>
              <a:r>
                <a:rPr lang="en-US" altLang="en-US" sz="2800" i="1" u="sng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increased</a:t>
              </a:r>
              <a:r>
                <a:rPr lang="en-US" altLang="en-US" sz="2800" u="sng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en-US" sz="280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in troposphere due to photochemical smog reactions -- “bad ozone”</a:t>
              </a:r>
              <a:endParaRPr lang="en-US" altLang="en-US"/>
            </a:p>
          </p:txBody>
        </p:sp>
      </p:grpSp>
      <p:pic>
        <p:nvPicPr>
          <p:cNvPr id="12294" name="Picture 1031" descr="Es">
            <a:extLst>
              <a:ext uri="{FF2B5EF4-FFF2-40B4-BE49-F238E27FC236}">
                <a16:creationId xmlns:a16="http://schemas.microsoft.com/office/drawing/2014/main" id="{BAD2EFD3-FB1A-4DDF-98CA-380BD965E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810000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4" name="Picture 1032" descr="NA01440_">
            <a:extLst>
              <a:ext uri="{FF2B5EF4-FFF2-40B4-BE49-F238E27FC236}">
                <a16:creationId xmlns:a16="http://schemas.microsoft.com/office/drawing/2014/main" id="{39A64F58-CA3E-4FCE-9387-86B097C84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1612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Line 1033">
            <a:extLst>
              <a:ext uri="{FF2B5EF4-FFF2-40B4-BE49-F238E27FC236}">
                <a16:creationId xmlns:a16="http://schemas.microsoft.com/office/drawing/2014/main" id="{B54081B1-542A-4F65-84BB-12B320CBAA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1600200"/>
            <a:ext cx="685800" cy="1752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1034">
            <a:extLst>
              <a:ext uri="{FF2B5EF4-FFF2-40B4-BE49-F238E27FC236}">
                <a16:creationId xmlns:a16="http://schemas.microsoft.com/office/drawing/2014/main" id="{ACB98758-7977-46F4-814A-EB921BEBD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324600"/>
            <a:ext cx="12954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000"/>
              <a:t>review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358A48-1029-40A5-9192-81CC1D84F302}"/>
              </a:ext>
            </a:extLst>
          </p:cNvPr>
          <p:cNvCxnSpPr/>
          <p:nvPr/>
        </p:nvCxnSpPr>
        <p:spPr bwMode="auto">
          <a:xfrm>
            <a:off x="762000" y="2286000"/>
            <a:ext cx="3124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F76302-1F15-4255-B63F-4EAF454FC9CC}"/>
              </a:ext>
            </a:extLst>
          </p:cNvPr>
          <p:cNvCxnSpPr/>
          <p:nvPr/>
        </p:nvCxnSpPr>
        <p:spPr bwMode="auto">
          <a:xfrm>
            <a:off x="762000" y="762000"/>
            <a:ext cx="3048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1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8">
            <a:extLst>
              <a:ext uri="{FF2B5EF4-FFF2-40B4-BE49-F238E27FC236}">
                <a16:creationId xmlns:a16="http://schemas.microsoft.com/office/drawing/2014/main" id="{C553FC23-9B14-4775-9701-CC64D45FBF1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0"/>
            <a:ext cx="8610600" cy="6400800"/>
            <a:chOff x="240" y="0"/>
            <a:chExt cx="5424" cy="4032"/>
          </a:xfrm>
        </p:grpSpPr>
        <p:pic>
          <p:nvPicPr>
            <p:cNvPr id="37891" name="Picture 2" descr="ozone123">
              <a:extLst>
                <a:ext uri="{FF2B5EF4-FFF2-40B4-BE49-F238E27FC236}">
                  <a16:creationId xmlns:a16="http://schemas.microsoft.com/office/drawing/2014/main" id="{1CCE6243-C43E-4D3A-86D5-F2CA8B2681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0"/>
              <a:ext cx="5376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2" name="Rectangle 7">
              <a:extLst>
                <a:ext uri="{FF2B5EF4-FFF2-40B4-BE49-F238E27FC236}">
                  <a16:creationId xmlns:a16="http://schemas.microsoft.com/office/drawing/2014/main" id="{7494283A-1055-4002-891E-678925EF0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0"/>
              <a:ext cx="2064" cy="23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893" name="Text Box 3">
              <a:extLst>
                <a:ext uri="{FF2B5EF4-FFF2-40B4-BE49-F238E27FC236}">
                  <a16:creationId xmlns:a16="http://schemas.microsoft.com/office/drawing/2014/main" id="{5097CC63-9351-4127-89C0-600B44CF5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88"/>
              <a:ext cx="2112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UV-C wavelengths are  the most harmful</a:t>
              </a:r>
            </a:p>
          </p:txBody>
        </p:sp>
        <p:pic>
          <p:nvPicPr>
            <p:cNvPr id="37894" name="Picture 6" descr="ozone123">
              <a:extLst>
                <a:ext uri="{FF2B5EF4-FFF2-40B4-BE49-F238E27FC236}">
                  <a16:creationId xmlns:a16="http://schemas.microsoft.com/office/drawing/2014/main" id="{23906F99-138C-48FA-A450-F36016B62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07" t="30809" r="893" b="48810"/>
            <a:stretch>
              <a:fillRect/>
            </a:stretch>
          </p:blipFill>
          <p:spPr bwMode="auto">
            <a:xfrm>
              <a:off x="2448" y="2208"/>
              <a:ext cx="3120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g14-1a">
            <a:extLst>
              <a:ext uri="{FF2B5EF4-FFF2-40B4-BE49-F238E27FC236}">
                <a16:creationId xmlns:a16="http://schemas.microsoft.com/office/drawing/2014/main" id="{575FDA52-3792-48E7-98BD-D90270D24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0010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03D05843-B751-4B9B-A362-B466EAFFE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OZONE absorbs harmful UVC &amp; most harmful UVB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D38BEE4C-64A8-48FB-BE34-FE72C6065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3058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>
                <a:solidFill>
                  <a:schemeClr val="tx2"/>
                </a:solidFill>
              </a:rPr>
              <a:t>NEXT: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5400"/>
              <a:t>THE DESTRUCTION OF STRATOSPHERIC OZONE</a:t>
            </a:r>
          </a:p>
        </p:txBody>
      </p:sp>
      <p:pic>
        <p:nvPicPr>
          <p:cNvPr id="43011" name="Picture 5" descr="cover">
            <a:extLst>
              <a:ext uri="{FF2B5EF4-FFF2-40B4-BE49-F238E27FC236}">
                <a16:creationId xmlns:a16="http://schemas.microsoft.com/office/drawing/2014/main" id="{832864CE-CDF5-4FC5-94AC-03EFC43B8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3999" r="3999" b="6000"/>
          <a:stretch>
            <a:fillRect/>
          </a:stretch>
        </p:blipFill>
        <p:spPr bwMode="auto">
          <a:xfrm>
            <a:off x="2971800" y="3733800"/>
            <a:ext cx="28194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1E0EBF71-34C6-4667-A15E-C499CE979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33800"/>
            <a:ext cx="68580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FFFFFF"/>
                </a:solidFill>
                <a:cs typeface="Arial" panose="020B0604020202020204" pitchFamily="34" charset="0"/>
              </a:rPr>
              <a:t>&gt; CFCs are photo-dissociated into </a:t>
            </a:r>
            <a:br>
              <a:rPr lang="en-US" altLang="en-US" sz="2800" b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en-US" sz="2800">
                <a:solidFill>
                  <a:schemeClr val="tx2"/>
                </a:solidFill>
                <a:cs typeface="Arial" panose="020B0604020202020204" pitchFamily="34" charset="0"/>
              </a:rPr>
              <a:t>FREE CHLORINE ATOMS</a:t>
            </a:r>
            <a:r>
              <a:rPr lang="en-US" altLang="en-US" sz="2800" b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0">
                <a:solidFill>
                  <a:schemeClr val="tx2"/>
                </a:solidFill>
                <a:cs typeface="Arial" panose="020B0604020202020204" pitchFamily="34" charset="0"/>
              </a:rPr>
              <a:t>(Cl)</a:t>
            </a:r>
            <a:r>
              <a:rPr lang="en-US" altLang="en-US" sz="2800" b="0">
                <a:solidFill>
                  <a:srgbClr val="FFFFFF"/>
                </a:solidFill>
                <a:cs typeface="Arial" panose="020B0604020202020204" pitchFamily="34" charset="0"/>
              </a:rPr>
              <a:t> and other molecular fragments by UV rays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FFFFFF"/>
                </a:solidFill>
                <a:cs typeface="Arial" panose="020B0604020202020204" pitchFamily="34" charset="0"/>
              </a:rPr>
              <a:t>&gt;  </a:t>
            </a:r>
            <a:r>
              <a:rPr lang="en-US" altLang="en-US" sz="2800" b="0">
                <a:solidFill>
                  <a:schemeClr val="tx2"/>
                </a:solidFill>
                <a:cs typeface="Arial" panose="020B0604020202020204" pitchFamily="34" charset="0"/>
              </a:rPr>
              <a:t>Chlorine</a:t>
            </a:r>
            <a:r>
              <a:rPr lang="en-US" altLang="en-US" sz="2800" b="0">
                <a:solidFill>
                  <a:srgbClr val="FFFFFF"/>
                </a:solidFill>
                <a:cs typeface="Arial" panose="020B0604020202020204" pitchFamily="34" charset="0"/>
              </a:rPr>
              <a:t> (and other gases such as Nitric oxide, NO) act as </a:t>
            </a:r>
            <a:r>
              <a:rPr lang="en-US" altLang="en-US" sz="2800" b="0">
                <a:solidFill>
                  <a:schemeClr val="tx2"/>
                </a:solidFill>
                <a:cs typeface="Arial" panose="020B0604020202020204" pitchFamily="34" charset="0"/>
              </a:rPr>
              <a:t>catalysts </a:t>
            </a:r>
            <a:r>
              <a:rPr lang="en-US" altLang="en-US" sz="2800" b="0">
                <a:solidFill>
                  <a:srgbClr val="FFFFFF"/>
                </a:solidFill>
                <a:cs typeface="Arial" panose="020B0604020202020204" pitchFamily="34" charset="0"/>
              </a:rPr>
              <a:t>in ozone loss reactions</a:t>
            </a:r>
            <a:r>
              <a:rPr lang="en-US" altLang="en-US">
                <a:solidFill>
                  <a:srgbClr val="FFFFFF"/>
                </a:solidFill>
                <a:cs typeface="Arial" panose="020B0604020202020204" pitchFamily="34" charset="0"/>
              </a:rPr>
              <a:t> 	</a:t>
            </a:r>
            <a:endParaRPr lang="en-US" altLang="en-US"/>
          </a:p>
        </p:txBody>
      </p:sp>
      <p:grpSp>
        <p:nvGrpSpPr>
          <p:cNvPr id="44035" name="Group 9">
            <a:extLst>
              <a:ext uri="{FF2B5EF4-FFF2-40B4-BE49-F238E27FC236}">
                <a16:creationId xmlns:a16="http://schemas.microsoft.com/office/drawing/2014/main" id="{DF4B27DC-DB0A-483B-8BDE-1D507F86859C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04800"/>
            <a:ext cx="3581400" cy="2225675"/>
            <a:chOff x="3312" y="0"/>
            <a:chExt cx="2256" cy="1402"/>
          </a:xfrm>
        </p:grpSpPr>
        <p:pic>
          <p:nvPicPr>
            <p:cNvPr id="44039" name="Picture 6" descr="carbon">
              <a:extLst>
                <a:ext uri="{FF2B5EF4-FFF2-40B4-BE49-F238E27FC236}">
                  <a16:creationId xmlns:a16="http://schemas.microsoft.com/office/drawing/2014/main" id="{1E532262-3726-4631-AE93-957FF090E4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0"/>
              <a:ext cx="2256" cy="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Text Box 7">
              <a:extLst>
                <a:ext uri="{FF2B5EF4-FFF2-40B4-BE49-F238E27FC236}">
                  <a16:creationId xmlns:a16="http://schemas.microsoft.com/office/drawing/2014/main" id="{DC78E0FA-588F-4439-9FB0-7166E9D53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0"/>
              <a:ext cx="2208" cy="3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0">
                  <a:solidFill>
                    <a:srgbClr val="000000"/>
                  </a:solidFill>
                </a:rPr>
                <a:t>Stratospheric ozone under steady state natural conditions</a:t>
              </a:r>
            </a:p>
          </p:txBody>
        </p:sp>
        <p:sp>
          <p:nvSpPr>
            <p:cNvPr id="44041" name="Text Box 8">
              <a:extLst>
                <a:ext uri="{FF2B5EF4-FFF2-40B4-BE49-F238E27FC236}">
                  <a16:creationId xmlns:a16="http://schemas.microsoft.com/office/drawing/2014/main" id="{71A90B7C-2503-41F1-8B18-79A3D176D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152"/>
              <a:ext cx="2256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00"/>
                  </a:solidFill>
                </a:rPr>
                <a:t>Ozone reservoir</a:t>
              </a:r>
            </a:p>
          </p:txBody>
        </p:sp>
      </p:grpSp>
      <p:sp>
        <p:nvSpPr>
          <p:cNvPr id="44036" name="Text Box 10">
            <a:extLst>
              <a:ext uri="{FF2B5EF4-FFF2-40B4-BE49-F238E27FC236}">
                <a16:creationId xmlns:a16="http://schemas.microsoft.com/office/drawing/2014/main" id="{A2151790-F357-499B-AEC0-544AD6A84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51816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The Chapman Mechansim “balance” </a:t>
            </a:r>
            <a:br>
              <a:rPr lang="en-US" altLang="en-US" b="0">
                <a:solidFill>
                  <a:srgbClr val="FFFFFF"/>
                </a:solidFill>
              </a:rPr>
            </a:br>
            <a:r>
              <a:rPr lang="en-US" altLang="en-US" b="0">
                <a:solidFill>
                  <a:srgbClr val="FFFFFF"/>
                </a:solidFill>
              </a:rPr>
              <a:t>is being disrupted by the introduction of CFC's and other similar gases into the stratosphere: </a:t>
            </a:r>
            <a:endParaRPr lang="en-US" altLang="en-US"/>
          </a:p>
        </p:txBody>
      </p:sp>
      <p:pic>
        <p:nvPicPr>
          <p:cNvPr id="44037" name="Picture 12" descr="reservoir">
            <a:extLst>
              <a:ext uri="{FF2B5EF4-FFF2-40B4-BE49-F238E27FC236}">
                <a16:creationId xmlns:a16="http://schemas.microsoft.com/office/drawing/2014/main" id="{8F574DFE-0B9E-4FB3-8C29-8072B9B1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67000"/>
            <a:ext cx="19494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3">
            <a:extLst>
              <a:ext uri="{FF2B5EF4-FFF2-40B4-BE49-F238E27FC236}">
                <a16:creationId xmlns:a16="http://schemas.microsoft.com/office/drawing/2014/main" id="{7AF025D7-03D6-44C8-98A2-16EB1CD58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391275"/>
            <a:ext cx="20574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000" b="0"/>
              <a:t>Key Concept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ozone429">
            <a:extLst>
              <a:ext uri="{FF2B5EF4-FFF2-40B4-BE49-F238E27FC236}">
                <a16:creationId xmlns:a16="http://schemas.microsoft.com/office/drawing/2014/main" id="{91B847CB-2198-43E4-B54E-C7CEE0FA7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93"/>
          <a:stretch>
            <a:fillRect/>
          </a:stretch>
        </p:blipFill>
        <p:spPr bwMode="auto">
          <a:xfrm>
            <a:off x="0" y="381000"/>
            <a:ext cx="48196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4">
            <a:extLst>
              <a:ext uri="{FF2B5EF4-FFF2-40B4-BE49-F238E27FC236}">
                <a16:creationId xmlns:a16="http://schemas.microsoft.com/office/drawing/2014/main" id="{89983F31-7A1D-48C5-BDBD-B9C259596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172200"/>
            <a:ext cx="838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800">
                <a:sym typeface="Wingdings" panose="05000000000000000000" pitchFamily="2" charset="2"/>
              </a:rPr>
              <a:t></a:t>
            </a:r>
            <a:endParaRPr lang="en-US" altLang="en-US" sz="2800"/>
          </a:p>
        </p:txBody>
      </p:sp>
      <p:sp>
        <p:nvSpPr>
          <p:cNvPr id="46084" name="Text Box 5">
            <a:extLst>
              <a:ext uri="{FF2B5EF4-FFF2-40B4-BE49-F238E27FC236}">
                <a16:creationId xmlns:a16="http://schemas.microsoft.com/office/drawing/2014/main" id="{7FD121FD-7880-4B6A-AA17-7A2A060C2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3429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0"/>
              <a:t>Threat to stratospheric ozone of </a:t>
            </a:r>
            <a:r>
              <a:rPr lang="en-US" altLang="en-US" sz="2000" b="0">
                <a:solidFill>
                  <a:schemeClr val="tx2"/>
                </a:solidFill>
              </a:rPr>
              <a:t>CHLORINE</a:t>
            </a:r>
            <a:r>
              <a:rPr lang="en-US" altLang="en-US" sz="2000" b="0"/>
              <a:t> was recognized in mid-1970s  </a:t>
            </a:r>
            <a:br>
              <a:rPr lang="en-US" altLang="en-US" sz="2000" b="0"/>
            </a:br>
            <a:r>
              <a:rPr lang="en-US" altLang="en-US" sz="2000" b="0"/>
              <a:t>(in CFCs, or “FREON”)</a:t>
            </a:r>
          </a:p>
        </p:txBody>
      </p:sp>
      <p:sp>
        <p:nvSpPr>
          <p:cNvPr id="46085" name="Text Box 6">
            <a:extLst>
              <a:ext uri="{FF2B5EF4-FFF2-40B4-BE49-F238E27FC236}">
                <a16:creationId xmlns:a16="http://schemas.microsoft.com/office/drawing/2014/main" id="{9A4526CE-82D0-4731-8C01-3F3B043E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1000"/>
            <a:ext cx="40386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CFC compounds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chemeClr val="tx2"/>
                </a:solidFill>
              </a:rPr>
              <a:t>Chlorofluorocarbons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are unreactive at Earth’s surface,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400" b="0" u="sng"/>
              <a:t>but if they get into the stratosphere, </a:t>
            </a:r>
            <a:r>
              <a:rPr lang="en-US" altLang="en-US" sz="2400" b="0"/>
              <a:t>they can be broken down by high energy UV radiation </a:t>
            </a:r>
            <a:r>
              <a:rPr lang="en-US" altLang="en-US" sz="2400" b="0">
                <a:sym typeface="Wingdings" panose="05000000000000000000" pitchFamily="2" charset="2"/>
              </a:rPr>
              <a:t></a:t>
            </a:r>
            <a:r>
              <a:rPr lang="en-US" altLang="en-US" sz="2400" b="0"/>
              <a:t> leads to release of highly reactive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chemeClr val="tx2"/>
                </a:solidFill>
              </a:rPr>
              <a:t>CHLORINE  atoms (Cl)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BE617F1A-9346-4757-AAF8-64A6937B6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71800"/>
            <a:ext cx="7391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FFFFFF"/>
                </a:solidFill>
                <a:cs typeface="Arial" panose="020B0604020202020204" pitchFamily="34" charset="0"/>
              </a:rPr>
              <a:t>Through chemical reactions: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FFFFFF"/>
                </a:solidFill>
                <a:cs typeface="Arial" panose="020B0604020202020204" pitchFamily="34" charset="0"/>
              </a:rPr>
              <a:t>  the chlorine removes ozone from the stratosphere 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FFFFFF"/>
                </a:solidFill>
                <a:cs typeface="Arial" panose="020B0604020202020204" pitchFamily="34" charset="0"/>
              </a:rPr>
              <a:t>  and also frees more chlorine atoms to begin the process all over again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09F0882C-31AF-4742-8AD2-9B38410AB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772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CATALYST =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A compound that increases the rate of a chemical reaction and is itself unchanged by the reaction</a:t>
            </a:r>
          </a:p>
        </p:txBody>
      </p:sp>
      <p:sp>
        <p:nvSpPr>
          <p:cNvPr id="45060" name="Text Box 3">
            <a:extLst>
              <a:ext uri="{FF2B5EF4-FFF2-40B4-BE49-F238E27FC236}">
                <a16:creationId xmlns:a16="http://schemas.microsoft.com/office/drawing/2014/main" id="{7FDCE482-2D83-42E6-8755-CBE63097C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391275"/>
            <a:ext cx="20574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000" b="0"/>
              <a:t>Key Concept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67486899-02B3-4B9A-8F8C-65D1B0B3C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594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CFC’s &amp; the CHLORINE CATALYST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158D20B0-0BEA-4EE6-9343-57436786B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7800"/>
            <a:ext cx="70104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cs typeface="Arial" panose="020B0604020202020204" pitchFamily="34" charset="0"/>
              </a:rPr>
              <a:t>A single chlorine atom may destroy hundreds of thousands of ozone molecules during its residence in the stratosphere!</a:t>
            </a:r>
            <a:endParaRPr lang="en-US" altLang="en-US"/>
          </a:p>
        </p:txBody>
      </p:sp>
      <p:sp>
        <p:nvSpPr>
          <p:cNvPr id="337928" name="Text Box 8">
            <a:extLst>
              <a:ext uri="{FF2B5EF4-FFF2-40B4-BE49-F238E27FC236}">
                <a16:creationId xmlns:a16="http://schemas.microsoft.com/office/drawing/2014/main" id="{DDEE51C5-9D53-4C33-8747-0C0C07B57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80772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</a:rPr>
              <a:t>This chemical theory of ozone destruction by CFC’s was first proposed in 1974 – but no observations existed! </a:t>
            </a:r>
            <a:br>
              <a:rPr lang="en-US" altLang="en-US" sz="2400"/>
            </a:br>
            <a:r>
              <a:rPr lang="en-US" altLang="en-US" sz="2400"/>
              <a:t> </a:t>
            </a:r>
            <a:br>
              <a:rPr lang="en-US" altLang="en-US" sz="2400"/>
            </a:br>
            <a:r>
              <a:rPr lang="en-US" altLang="en-US" sz="2000" b="0"/>
              <a:t>(Atmospheric chemists Crutzen, Molina, Rowland </a:t>
            </a:r>
            <a:br>
              <a:rPr lang="en-US" altLang="en-US" sz="2000" b="0"/>
            </a:br>
            <a:r>
              <a:rPr lang="en-US" altLang="en-US" sz="2000" b="0"/>
              <a:t>were later given Nobel prize for this theory)</a:t>
            </a:r>
          </a:p>
        </p:txBody>
      </p:sp>
      <p:sp>
        <p:nvSpPr>
          <p:cNvPr id="48134" name="Text Box 3">
            <a:extLst>
              <a:ext uri="{FF2B5EF4-FFF2-40B4-BE49-F238E27FC236}">
                <a16:creationId xmlns:a16="http://schemas.microsoft.com/office/drawing/2014/main" id="{F2BB75FE-788A-4804-9FE4-2CDE7CCE3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57950"/>
            <a:ext cx="1905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000" b="0"/>
              <a:t>Key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085D8383-482B-4E2D-8F49-5E470BCA9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CFCs:  Trends</a:t>
            </a:r>
          </a:p>
        </p:txBody>
      </p:sp>
      <p:pic>
        <p:nvPicPr>
          <p:cNvPr id="47110" name="Picture 6" descr="IPCC">
            <a:extLst>
              <a:ext uri="{FF2B5EF4-FFF2-40B4-BE49-F238E27FC236}">
                <a16:creationId xmlns:a16="http://schemas.microsoft.com/office/drawing/2014/main" id="{4D82371F-8141-4899-95BD-D95E09AB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4196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7">
            <a:extLst>
              <a:ext uri="{FF2B5EF4-FFF2-40B4-BE49-F238E27FC236}">
                <a16:creationId xmlns:a16="http://schemas.microsoft.com/office/drawing/2014/main" id="{4FC5D051-E224-4FEA-8583-212232C62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0200"/>
            <a:ext cx="2514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/>
              <a:t>Human-made -- didn’t exist before 1950!</a:t>
            </a:r>
          </a:p>
        </p:txBody>
      </p:sp>
      <p:sp>
        <p:nvSpPr>
          <p:cNvPr id="47112" name="Line 8">
            <a:extLst>
              <a:ext uri="{FF2B5EF4-FFF2-40B4-BE49-F238E27FC236}">
                <a16:creationId xmlns:a16="http://schemas.microsoft.com/office/drawing/2014/main" id="{4D69AF58-45F1-4514-9FFC-AC540EBFD2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4495800"/>
            <a:ext cx="6858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4860" name="Picture 12" descr="spray">
            <a:extLst>
              <a:ext uri="{FF2B5EF4-FFF2-40B4-BE49-F238E27FC236}">
                <a16:creationId xmlns:a16="http://schemas.microsoft.com/office/drawing/2014/main" id="{6F742421-7804-4F2E-A83A-010959E7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19050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4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F10ECC-001B-485D-A376-E676F3174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5649"/>
            <a:ext cx="9144000" cy="516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9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5">
            <a:extLst>
              <a:ext uri="{FF2B5EF4-FFF2-40B4-BE49-F238E27FC236}">
                <a16:creationId xmlns:a16="http://schemas.microsoft.com/office/drawing/2014/main" id="{CFEC363C-21BC-45B0-8D2A-83D6A6B49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041400"/>
            <a:ext cx="5867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u="sng"/>
              <a:t>CHAPTER 1</a:t>
            </a:r>
          </a:p>
          <a:p>
            <a:pPr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 Ground-based </a:t>
            </a:r>
            <a:r>
              <a:rPr lang="en-US" altLang="en-US" sz="2400" b="0"/>
              <a:t>ozone measurements since </a:t>
            </a:r>
            <a:r>
              <a:rPr lang="en-US" altLang="en-US" sz="2400" b="0">
                <a:solidFill>
                  <a:schemeClr val="tx2"/>
                </a:solidFill>
              </a:rPr>
              <a:t>1956</a:t>
            </a:r>
            <a:r>
              <a:rPr lang="en-US" altLang="en-US" sz="2400" b="0"/>
              <a:t>.  (British survey team) </a:t>
            </a:r>
            <a:br>
              <a:rPr lang="en-US" altLang="en-US" sz="2400" b="0"/>
            </a:br>
            <a:endParaRPr lang="en-US" altLang="en-US" sz="2400" b="0"/>
          </a:p>
          <a:p>
            <a:pPr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0"/>
              <a:t>  They observed a new trend of decreasing ozone concentrations beginning in </a:t>
            </a:r>
            <a:r>
              <a:rPr lang="en-US" altLang="en-US" sz="2400">
                <a:solidFill>
                  <a:schemeClr val="tx2"/>
                </a:solidFill>
              </a:rPr>
              <a:t>1977</a:t>
            </a:r>
            <a:br>
              <a:rPr lang="en-US" altLang="en-US" sz="2400">
                <a:solidFill>
                  <a:schemeClr val="tx2"/>
                </a:solidFill>
              </a:rPr>
            </a:br>
            <a:endParaRPr lang="en-US" altLang="en-US" sz="2400">
              <a:solidFill>
                <a:schemeClr val="tx2"/>
              </a:solidFill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0"/>
              <a:t>  Didn’t believe their measurements &amp; delayed publication for several years while rechecking data &amp; instruments.</a:t>
            </a:r>
            <a:br>
              <a:rPr lang="en-US" altLang="en-US" sz="2400" b="0"/>
            </a:br>
            <a:br>
              <a:rPr lang="en-US" altLang="en-US" sz="2400" b="0"/>
            </a:br>
            <a:r>
              <a:rPr lang="en-US" altLang="en-US" sz="2400" b="0"/>
              <a:t>Finally published in </a:t>
            </a:r>
            <a:r>
              <a:rPr lang="en-US" altLang="en-US" sz="2400">
                <a:solidFill>
                  <a:schemeClr val="tx2"/>
                </a:solidFill>
              </a:rPr>
              <a:t>1985</a:t>
            </a:r>
            <a:r>
              <a:rPr lang="en-US" altLang="en-US" sz="2400" b="0"/>
              <a:t>; </a:t>
            </a:r>
            <a:br>
              <a:rPr lang="en-US" altLang="en-US" sz="2400" b="0"/>
            </a:br>
            <a:r>
              <a:rPr lang="en-US" altLang="en-US" sz="2400" b="0"/>
              <a:t>greeted with skepticism!</a:t>
            </a:r>
          </a:p>
        </p:txBody>
      </p:sp>
      <p:sp>
        <p:nvSpPr>
          <p:cNvPr id="53251" name="Text Box 6">
            <a:extLst>
              <a:ext uri="{FF2B5EF4-FFF2-40B4-BE49-F238E27FC236}">
                <a16:creationId xmlns:a16="http://schemas.microsoft.com/office/drawing/2014/main" id="{37853296-0BEA-4449-9C67-927B92741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329363"/>
            <a:ext cx="8382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800">
                <a:sym typeface="Wingdings" panose="05000000000000000000" pitchFamily="2" charset="2"/>
              </a:rPr>
              <a:t></a:t>
            </a:r>
            <a:endParaRPr lang="en-US" altLang="en-US" sz="2800"/>
          </a:p>
        </p:txBody>
      </p:sp>
      <p:pic>
        <p:nvPicPr>
          <p:cNvPr id="53252" name="Picture 13" descr="CNballoon9">
            <a:extLst>
              <a:ext uri="{FF2B5EF4-FFF2-40B4-BE49-F238E27FC236}">
                <a16:creationId xmlns:a16="http://schemas.microsoft.com/office/drawing/2014/main" id="{A5FE7253-ACF2-436F-A6EF-EF9CA0068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3987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Box 8">
            <a:extLst>
              <a:ext uri="{FF2B5EF4-FFF2-40B4-BE49-F238E27FC236}">
                <a16:creationId xmlns:a16="http://schemas.microsoft.com/office/drawing/2014/main" id="{496899B6-9338-471C-BF27-C410F3D0E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915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</a:rPr>
              <a:t>DISCOVERY OF THE OZONE HOLE:</a:t>
            </a:r>
          </a:p>
          <a:p>
            <a:pPr algn="ctr" eaLnBrk="1" hangingPunct="1"/>
            <a:r>
              <a:rPr lang="en-US" altLang="en-US" sz="2000">
                <a:solidFill>
                  <a:schemeClr val="tx2"/>
                </a:solidFill>
              </a:rPr>
              <a:t>“A Misadventure of Science?”</a:t>
            </a:r>
            <a:endParaRPr lang="en-US" altLang="en-US" sz="1600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195B5FD2-52D4-434F-9FEE-76B398D91E4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038600"/>
            <a:ext cx="4419600" cy="2646363"/>
            <a:chOff x="304800" y="4038600"/>
            <a:chExt cx="4419600" cy="2646363"/>
          </a:xfrm>
        </p:grpSpPr>
        <p:pic>
          <p:nvPicPr>
            <p:cNvPr id="53255" name="Picture 14" descr="ozone516">
              <a:extLst>
                <a:ext uri="{FF2B5EF4-FFF2-40B4-BE49-F238E27FC236}">
                  <a16:creationId xmlns:a16="http://schemas.microsoft.com/office/drawing/2014/main" id="{5A0015A1-0D30-4FEC-967A-6ED6E2D75E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000"/>
            <a:stretch>
              <a:fillRect/>
            </a:stretch>
          </p:blipFill>
          <p:spPr bwMode="auto">
            <a:xfrm>
              <a:off x="304800" y="4343400"/>
              <a:ext cx="1905000" cy="234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3256" name="Straight Arrow Connector 10">
              <a:extLst>
                <a:ext uri="{FF2B5EF4-FFF2-40B4-BE49-F238E27FC236}">
                  <a16:creationId xmlns:a16="http://schemas.microsoft.com/office/drawing/2014/main" id="{C38F6DB5-E045-485A-8C87-7D32A56DE7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1828800" y="4038600"/>
              <a:ext cx="2895600" cy="99060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68357FEA-10B2-418A-AA73-68382BA8E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342900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Here’s a different version of the figure </a:t>
            </a:r>
            <a:r>
              <a:rPr lang="en-US" altLang="en-US">
                <a:sym typeface="Wingdings" panose="05000000000000000000" pitchFamily="2" charset="2"/>
              </a:rPr>
              <a:t>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Shows 2 peaks, a major peak in O</a:t>
            </a:r>
            <a:r>
              <a:rPr lang="en-US" altLang="en-US" baseline="-25000">
                <a:sym typeface="Wingdings" panose="05000000000000000000" pitchFamily="2" charset="2"/>
              </a:rPr>
              <a:t>3</a:t>
            </a:r>
            <a:r>
              <a:rPr lang="en-US" altLang="en-US">
                <a:sym typeface="Wingdings" panose="05000000000000000000" pitchFamily="2" charset="2"/>
              </a:rPr>
              <a:t> density in the </a:t>
            </a:r>
            <a:r>
              <a:rPr lang="en-US" altLang="en-US">
                <a:solidFill>
                  <a:schemeClr val="tx2"/>
                </a:solidFill>
                <a:sym typeface="Wingdings" panose="05000000000000000000" pitchFamily="2" charset="2"/>
              </a:rPr>
              <a:t>stratosphere</a:t>
            </a:r>
            <a:r>
              <a:rPr lang="en-US" altLang="en-US">
                <a:sym typeface="Wingdings" panose="05000000000000000000" pitchFamily="2" charset="2"/>
              </a:rPr>
              <a:t>, a smaller secondary peak in the </a:t>
            </a:r>
            <a:r>
              <a:rPr lang="en-US" altLang="en-US">
                <a:solidFill>
                  <a:schemeClr val="tx2"/>
                </a:solidFill>
                <a:sym typeface="Wingdings" panose="05000000000000000000" pitchFamily="2" charset="2"/>
              </a:rPr>
              <a:t>lower troposphere</a:t>
            </a:r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13315" name="Picture 2" descr="ozone">
            <a:extLst>
              <a:ext uri="{FF2B5EF4-FFF2-40B4-BE49-F238E27FC236}">
                <a16:creationId xmlns:a16="http://schemas.microsoft.com/office/drawing/2014/main" id="{5C44A8BD-9AFB-46F4-AB14-620FDAA05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46529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>
            <a:extLst>
              <a:ext uri="{FF2B5EF4-FFF2-40B4-BE49-F238E27FC236}">
                <a16:creationId xmlns:a16="http://schemas.microsoft.com/office/drawing/2014/main" id="{E02DA38E-6F30-4287-A461-6B76DE05F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791200"/>
            <a:ext cx="457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Ozone Density </a:t>
            </a:r>
            <a:br>
              <a:rPr lang="en-US" altLang="en-US"/>
            </a:br>
            <a:r>
              <a:rPr lang="en-US" altLang="en-US"/>
              <a:t> </a:t>
            </a:r>
            <a:r>
              <a:rPr lang="en-US" altLang="en-US" sz="2400"/>
              <a:t>(10</a:t>
            </a:r>
            <a:r>
              <a:rPr lang="en-US" altLang="en-US" sz="2400" baseline="30000"/>
              <a:t>17</a:t>
            </a:r>
            <a:r>
              <a:rPr lang="en-US" altLang="en-US" sz="2400"/>
              <a:t> molecules / m</a:t>
            </a:r>
            <a:r>
              <a:rPr lang="en-US" altLang="en-US" sz="2400" baseline="30000"/>
              <a:t>3)</a:t>
            </a:r>
          </a:p>
        </p:txBody>
      </p:sp>
      <p:sp>
        <p:nvSpPr>
          <p:cNvPr id="13317" name="Text Box 12">
            <a:extLst>
              <a:ext uri="{FF2B5EF4-FFF2-40B4-BE49-F238E27FC236}">
                <a16:creationId xmlns:a16="http://schemas.microsoft.com/office/drawing/2014/main" id="{26E215B2-8071-4ED2-9D0C-EAA9B128A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329363"/>
            <a:ext cx="15240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800">
                <a:sym typeface="Wingdings" panose="05000000000000000000" pitchFamily="2" charset="2"/>
              </a:rPr>
              <a:t>p 76</a:t>
            </a:r>
            <a:endParaRPr lang="en-US" altLang="en-US" sz="28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8204FE-B19B-4950-8F93-EBBEFB2A27E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8382000" y="3429000"/>
            <a:ext cx="609600" cy="1588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A69B90-5D86-49B7-8CB8-C366AD87F0B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181600" y="5257800"/>
            <a:ext cx="609600" cy="1588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170F37-64D3-4F1B-BAA6-21C69C58FB38}"/>
              </a:ext>
            </a:extLst>
          </p:cNvPr>
          <p:cNvCxnSpPr/>
          <p:nvPr/>
        </p:nvCxnSpPr>
        <p:spPr bwMode="auto">
          <a:xfrm>
            <a:off x="4648200" y="4343400"/>
            <a:ext cx="403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155F4C-DF2B-43E7-A94F-BBC612B9AE36}"/>
              </a:ext>
            </a:extLst>
          </p:cNvPr>
          <p:cNvCxnSpPr/>
          <p:nvPr/>
        </p:nvCxnSpPr>
        <p:spPr bwMode="auto">
          <a:xfrm>
            <a:off x="4572000" y="1219200"/>
            <a:ext cx="403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>
            <a:extLst>
              <a:ext uri="{FF2B5EF4-FFF2-40B4-BE49-F238E27FC236}">
                <a16:creationId xmlns:a16="http://schemas.microsoft.com/office/drawing/2014/main" id="{953F14BC-A5B5-40CB-8F28-9DA785DB088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81000"/>
            <a:ext cx="4648200" cy="5715000"/>
            <a:chOff x="384" y="288"/>
            <a:chExt cx="2928" cy="3600"/>
          </a:xfrm>
        </p:grpSpPr>
        <p:pic>
          <p:nvPicPr>
            <p:cNvPr id="54279" name="Picture 3" descr="ozone516">
              <a:extLst>
                <a:ext uri="{FF2B5EF4-FFF2-40B4-BE49-F238E27FC236}">
                  <a16:creationId xmlns:a16="http://schemas.microsoft.com/office/drawing/2014/main" id="{4AB86AA5-D611-4A04-8C42-6958B216E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000"/>
            <a:stretch>
              <a:fillRect/>
            </a:stretch>
          </p:blipFill>
          <p:spPr bwMode="auto">
            <a:xfrm>
              <a:off x="384" y="288"/>
              <a:ext cx="2928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0" name="Line 4">
              <a:extLst>
                <a:ext uri="{FF2B5EF4-FFF2-40B4-BE49-F238E27FC236}">
                  <a16:creationId xmlns:a16="http://schemas.microsoft.com/office/drawing/2014/main" id="{553C4E8C-0D9B-4E50-8613-1ED1F77801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008"/>
              <a:ext cx="28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5" name="Line 6">
            <a:extLst>
              <a:ext uri="{FF2B5EF4-FFF2-40B4-BE49-F238E27FC236}">
                <a16:creationId xmlns:a16="http://schemas.microsoft.com/office/drawing/2014/main" id="{814DF1C9-8611-41DA-AA65-37182CA42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524000"/>
            <a:ext cx="3886200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Text Box 7">
            <a:extLst>
              <a:ext uri="{FF2B5EF4-FFF2-40B4-BE49-F238E27FC236}">
                <a16:creationId xmlns:a16="http://schemas.microsoft.com/office/drawing/2014/main" id="{87A528FF-DFB8-4B03-90E5-375C29A35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324600"/>
            <a:ext cx="838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800">
                <a:sym typeface="Wingdings" panose="05000000000000000000" pitchFamily="2" charset="2"/>
              </a:rPr>
              <a:t></a:t>
            </a:r>
            <a:endParaRPr lang="en-US" altLang="en-US" sz="2800"/>
          </a:p>
        </p:txBody>
      </p:sp>
      <p:sp>
        <p:nvSpPr>
          <p:cNvPr id="54277" name="Text Box 8">
            <a:extLst>
              <a:ext uri="{FF2B5EF4-FFF2-40B4-BE49-F238E27FC236}">
                <a16:creationId xmlns:a16="http://schemas.microsoft.com/office/drawing/2014/main" id="{1757AE4C-A88E-4AC8-92CA-929DE0CF9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762000"/>
            <a:ext cx="4343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Declining OZONE CONCENTRATIONS </a:t>
            </a:r>
            <a:r>
              <a:rPr lang="en-US" altLang="en-US" sz="2400" b="0"/>
              <a:t>(in Dobson units)</a:t>
            </a:r>
            <a:endParaRPr lang="en-US" altLang="en-US" b="0"/>
          </a:p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1957-1986</a:t>
            </a:r>
            <a:br>
              <a:rPr lang="en-US" altLang="en-US"/>
            </a:br>
            <a:r>
              <a:rPr lang="en-US" altLang="en-US" sz="2400" b="0"/>
              <a:t>Early data from ground measurements of British survey team</a:t>
            </a:r>
            <a:endParaRPr lang="en-US" altLang="en-US"/>
          </a:p>
        </p:txBody>
      </p:sp>
      <p:sp>
        <p:nvSpPr>
          <p:cNvPr id="54278" name="Text Box 9">
            <a:extLst>
              <a:ext uri="{FF2B5EF4-FFF2-40B4-BE49-F238E27FC236}">
                <a16:creationId xmlns:a16="http://schemas.microsoft.com/office/drawing/2014/main" id="{CCB2BC3B-B72B-4DDB-AD5E-62700BEE2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438400"/>
            <a:ext cx="3541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r>
              <a:rPr lang="en-US" altLang="en-US"/>
              <a:t>(over Antarctica)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>
            <a:extLst>
              <a:ext uri="{FF2B5EF4-FFF2-40B4-BE49-F238E27FC236}">
                <a16:creationId xmlns:a16="http://schemas.microsoft.com/office/drawing/2014/main" id="{2550938F-B731-4D86-A294-4D04DBA42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6324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 dirty="0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0" dirty="0"/>
              <a:t>  Meanwhile, satellites had been launched to observe ozone from above via the </a:t>
            </a:r>
            <a:r>
              <a:rPr lang="en-US" altLang="en-US" sz="2400" b="0" dirty="0">
                <a:solidFill>
                  <a:schemeClr val="tx2"/>
                </a:solidFill>
              </a:rPr>
              <a:t>TOMS</a:t>
            </a:r>
            <a:r>
              <a:rPr lang="en-US" altLang="en-US" sz="2400" b="0" dirty="0"/>
              <a:t> instrument on the satellite</a:t>
            </a:r>
          </a:p>
        </p:txBody>
      </p:sp>
      <p:sp>
        <p:nvSpPr>
          <p:cNvPr id="55299" name="Text Box 6">
            <a:extLst>
              <a:ext uri="{FF2B5EF4-FFF2-40B4-BE49-F238E27FC236}">
                <a16:creationId xmlns:a16="http://schemas.microsoft.com/office/drawing/2014/main" id="{5235F631-555B-4003-B26C-10CBACEC4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329363"/>
            <a:ext cx="8382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800">
                <a:sym typeface="Wingdings" panose="05000000000000000000" pitchFamily="2" charset="2"/>
              </a:rPr>
              <a:t></a:t>
            </a:r>
            <a:endParaRPr lang="en-US" altLang="en-US" sz="2800"/>
          </a:p>
        </p:txBody>
      </p:sp>
      <p:sp>
        <p:nvSpPr>
          <p:cNvPr id="55300" name="TextBox 8">
            <a:extLst>
              <a:ext uri="{FF2B5EF4-FFF2-40B4-BE49-F238E27FC236}">
                <a16:creationId xmlns:a16="http://schemas.microsoft.com/office/drawing/2014/main" id="{7AD86D1D-D331-4615-ADEF-61B1F2CA1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581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/>
            <a:r>
              <a:rPr lang="en-US" altLang="en-US" sz="2800">
                <a:solidFill>
                  <a:schemeClr val="tx2"/>
                </a:solidFill>
              </a:rPr>
              <a:t>DISCOVERY OF </a:t>
            </a:r>
            <a:br>
              <a:rPr lang="en-US" altLang="en-US" sz="2800">
                <a:solidFill>
                  <a:schemeClr val="tx2"/>
                </a:solidFill>
              </a:rPr>
            </a:br>
            <a:r>
              <a:rPr lang="en-US" altLang="en-US" sz="2800">
                <a:solidFill>
                  <a:schemeClr val="tx2"/>
                </a:solidFill>
              </a:rPr>
              <a:t>THE OZONE HOLE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 sz="2400">
                <a:solidFill>
                  <a:schemeClr val="tx2"/>
                </a:solidFill>
              </a:rPr>
              <a:t>(cont.)</a:t>
            </a:r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55301" name="Picture 2">
            <a:extLst>
              <a:ext uri="{FF2B5EF4-FFF2-40B4-BE49-F238E27FC236}">
                <a16:creationId xmlns:a16="http://schemas.microsoft.com/office/drawing/2014/main" id="{D282C262-0CBA-4C2D-BFF5-AB4BBD47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5276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Box 11">
            <a:extLst>
              <a:ext uri="{FF2B5EF4-FFF2-40B4-BE49-F238E27FC236}">
                <a16:creationId xmlns:a16="http://schemas.microsoft.com/office/drawing/2014/main" id="{4112634D-5D2D-4824-88ED-8099B35A5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581400"/>
            <a:ext cx="42672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en-US" b="0"/>
              <a:t> </a:t>
            </a:r>
            <a:r>
              <a:rPr lang="en-US" altLang="en-US" sz="2400" b="0"/>
              <a:t>TOMS detected the developing hole, but the anomalously low readings were rejected as “noise” by the computer program set up to process the data !!</a:t>
            </a:r>
            <a:endParaRPr lang="en-US" altLang="en-US"/>
          </a:p>
        </p:txBody>
      </p:sp>
      <p:pic>
        <p:nvPicPr>
          <p:cNvPr id="55303" name="Picture 5">
            <a:extLst>
              <a:ext uri="{FF2B5EF4-FFF2-40B4-BE49-F238E27FC236}">
                <a16:creationId xmlns:a16="http://schemas.microsoft.com/office/drawing/2014/main" id="{776CD584-9603-4937-B719-74912E0B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18843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4" name="Group 33">
            <a:extLst>
              <a:ext uri="{FF2B5EF4-FFF2-40B4-BE49-F238E27FC236}">
                <a16:creationId xmlns:a16="http://schemas.microsoft.com/office/drawing/2014/main" id="{17FD7544-AC40-4E3B-AA47-92F29D53C6F4}"/>
              </a:ext>
            </a:extLst>
          </p:cNvPr>
          <p:cNvGrpSpPr>
            <a:grpSpLocks/>
          </p:cNvGrpSpPr>
          <p:nvPr/>
        </p:nvGrpSpPr>
        <p:grpSpPr bwMode="auto">
          <a:xfrm>
            <a:off x="0" y="3124200"/>
            <a:ext cx="4518025" cy="3733800"/>
            <a:chOff x="0" y="3124200"/>
            <a:chExt cx="4518498" cy="3733800"/>
          </a:xfrm>
        </p:grpSpPr>
        <p:sp>
          <p:nvSpPr>
            <p:cNvPr id="55305" name="Rectangle 32">
              <a:extLst>
                <a:ext uri="{FF2B5EF4-FFF2-40B4-BE49-F238E27FC236}">
                  <a16:creationId xmlns:a16="http://schemas.microsoft.com/office/drawing/2014/main" id="{4C91D918-9B4A-44D8-B6FC-500735669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477000"/>
              <a:ext cx="4518498" cy="381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5306" name="Group 29">
              <a:extLst>
                <a:ext uri="{FF2B5EF4-FFF2-40B4-BE49-F238E27FC236}">
                  <a16:creationId xmlns:a16="http://schemas.microsoft.com/office/drawing/2014/main" id="{68069952-05B8-416F-A737-6BAFA6A396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124200"/>
              <a:ext cx="4518210" cy="3505200"/>
              <a:chOff x="152400" y="3200400"/>
              <a:chExt cx="4518210" cy="3505200"/>
            </a:xfrm>
          </p:grpSpPr>
          <p:sp>
            <p:nvSpPr>
              <p:cNvPr id="55308" name="Rectangle 28">
                <a:extLst>
                  <a:ext uri="{FF2B5EF4-FFF2-40B4-BE49-F238E27FC236}">
                    <a16:creationId xmlns:a16="http://schemas.microsoft.com/office/drawing/2014/main" id="{C53EFA60-C430-4E39-829C-4F9E014E9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648200"/>
                <a:ext cx="4495800" cy="5334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pic>
            <p:nvPicPr>
              <p:cNvPr id="55309" name="Picture 4" descr="http://www.ccpo.odu.edu/SEES/ozone/class/Chap_11/11_Js/11-02.jpg">
                <a:extLst>
                  <a:ext uri="{FF2B5EF4-FFF2-40B4-BE49-F238E27FC236}">
                    <a16:creationId xmlns:a16="http://schemas.microsoft.com/office/drawing/2014/main" id="{56C0C360-2200-4F9D-B178-1857022DC8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5105400"/>
                <a:ext cx="4518210" cy="160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10" name="Picture 4" descr="http://www.ccpo.odu.edu/SEES/ozone/class/Chap_11/11_Js/11-02.jpg">
                <a:extLst>
                  <a:ext uri="{FF2B5EF4-FFF2-40B4-BE49-F238E27FC236}">
                    <a16:creationId xmlns:a16="http://schemas.microsoft.com/office/drawing/2014/main" id="{A37DF3EB-5B25-4CFC-9454-1080A42C96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3200400"/>
                <a:ext cx="4518210" cy="15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11" name="TextBox 12">
                <a:extLst>
                  <a:ext uri="{FF2B5EF4-FFF2-40B4-BE49-F238E27FC236}">
                    <a16:creationId xmlns:a16="http://schemas.microsoft.com/office/drawing/2014/main" id="{E0805E52-A5F2-445E-93D1-5341D9B4B3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3276600"/>
                <a:ext cx="914400" cy="3693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/>
                  <a:t>1970</a:t>
                </a:r>
              </a:p>
            </p:txBody>
          </p:sp>
          <p:sp>
            <p:nvSpPr>
              <p:cNvPr id="55312" name="Rectangle 13">
                <a:extLst>
                  <a:ext uri="{FF2B5EF4-FFF2-40B4-BE49-F238E27FC236}">
                    <a16:creationId xmlns:a16="http://schemas.microsoft.com/office/drawing/2014/main" id="{7AFA049E-3C51-4513-9685-AF3E3F515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3276600"/>
                <a:ext cx="2133600" cy="2286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5313" name="TextBox 20">
                <a:extLst>
                  <a:ext uri="{FF2B5EF4-FFF2-40B4-BE49-F238E27FC236}">
                    <a16:creationId xmlns:a16="http://schemas.microsoft.com/office/drawing/2014/main" id="{12ED7A4B-E273-43BB-8316-44DC973FA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4800600"/>
                <a:ext cx="914400" cy="3693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/>
                  <a:t>1996</a:t>
                </a:r>
              </a:p>
            </p:txBody>
          </p:sp>
          <p:sp>
            <p:nvSpPr>
              <p:cNvPr id="55314" name="TextBox 21">
                <a:extLst>
                  <a:ext uri="{FF2B5EF4-FFF2-40B4-BE49-F238E27FC236}">
                    <a16:creationId xmlns:a16="http://schemas.microsoft.com/office/drawing/2014/main" id="{8CDC2FE7-6609-4C0F-9BFC-2260932358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3276600"/>
                <a:ext cx="914400" cy="4001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000"/>
                  <a:t>1971</a:t>
                </a:r>
              </a:p>
            </p:txBody>
          </p:sp>
          <p:sp>
            <p:nvSpPr>
              <p:cNvPr id="55315" name="TextBox 22">
                <a:extLst>
                  <a:ext uri="{FF2B5EF4-FFF2-40B4-BE49-F238E27FC236}">
                    <a16:creationId xmlns:a16="http://schemas.microsoft.com/office/drawing/2014/main" id="{9A2A4EE8-76CE-44FE-83A8-99F7D8B2F4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4600" y="3276600"/>
                <a:ext cx="914400" cy="4001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000"/>
                  <a:t>1972</a:t>
                </a:r>
              </a:p>
            </p:txBody>
          </p:sp>
          <p:sp>
            <p:nvSpPr>
              <p:cNvPr id="55316" name="TextBox 23">
                <a:extLst>
                  <a:ext uri="{FF2B5EF4-FFF2-40B4-BE49-F238E27FC236}">
                    <a16:creationId xmlns:a16="http://schemas.microsoft.com/office/drawing/2014/main" id="{93D9CAA6-F9FD-4E2C-A1C2-55152C5D3A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600" y="3276600"/>
                <a:ext cx="914400" cy="4001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000"/>
                  <a:t>1979</a:t>
                </a:r>
              </a:p>
            </p:txBody>
          </p:sp>
          <p:sp>
            <p:nvSpPr>
              <p:cNvPr id="55317" name="TextBox 24">
                <a:extLst>
                  <a:ext uri="{FF2B5EF4-FFF2-40B4-BE49-F238E27FC236}">
                    <a16:creationId xmlns:a16="http://schemas.microsoft.com/office/drawing/2014/main" id="{D55E12B8-C9A4-49E0-A1F7-D1CA6D4759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4600" y="4800600"/>
                <a:ext cx="914400" cy="3693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/>
                  <a:t>1994</a:t>
                </a:r>
              </a:p>
            </p:txBody>
          </p:sp>
          <p:sp>
            <p:nvSpPr>
              <p:cNvPr id="55318" name="TextBox 25">
                <a:extLst>
                  <a:ext uri="{FF2B5EF4-FFF2-40B4-BE49-F238E27FC236}">
                    <a16:creationId xmlns:a16="http://schemas.microsoft.com/office/drawing/2014/main" id="{317D9947-7C38-4935-A351-C3813BD53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4800600"/>
                <a:ext cx="914400" cy="3693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/>
                  <a:t>1993</a:t>
                </a:r>
              </a:p>
            </p:txBody>
          </p:sp>
          <p:sp>
            <p:nvSpPr>
              <p:cNvPr id="55319" name="TextBox 26">
                <a:extLst>
                  <a:ext uri="{FF2B5EF4-FFF2-40B4-BE49-F238E27FC236}">
                    <a16:creationId xmlns:a16="http://schemas.microsoft.com/office/drawing/2014/main" id="{8D6AF155-BB7E-4F19-9FB1-0AB0B53DDE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4800600"/>
                <a:ext cx="914400" cy="3693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/>
                  <a:t>1992</a:t>
                </a:r>
              </a:p>
            </p:txBody>
          </p:sp>
        </p:grpSp>
        <p:sp>
          <p:nvSpPr>
            <p:cNvPr id="55307" name="TextBox 31">
              <a:extLst>
                <a:ext uri="{FF2B5EF4-FFF2-40B4-BE49-F238E27FC236}">
                  <a16:creationId xmlns:a16="http://schemas.microsoft.com/office/drawing/2014/main" id="{48D04762-EBF4-4993-8E87-F252DC66E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519446"/>
              <a:ext cx="4343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Total Ozone in October  (DU)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D16B91D6-1B81-4EF8-97F0-D9E5194BB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3505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  <a:cs typeface="Arial" panose="020B0604020202020204" pitchFamily="34" charset="0"/>
              </a:rPr>
              <a:t>When did the Hole begin forming? 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8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cs typeface="Arial" panose="020B0604020202020204" pitchFamily="34" charset="0"/>
              </a:rPr>
              <a:t>Hole generally</a:t>
            </a:r>
            <a:br>
              <a:rPr lang="en-US" altLang="en-US" sz="2800">
                <a:cs typeface="Arial" panose="020B0604020202020204" pitchFamily="34" charset="0"/>
              </a:rPr>
            </a:br>
            <a:r>
              <a:rPr lang="en-US" altLang="en-US" sz="2800">
                <a:cs typeface="Arial" panose="020B0604020202020204" pitchFamily="34" charset="0"/>
              </a:rPr>
              <a:t>defined as </a:t>
            </a:r>
            <a:br>
              <a:rPr lang="en-US" altLang="en-US" sz="2800">
                <a:cs typeface="Arial" panose="020B0604020202020204" pitchFamily="34" charset="0"/>
              </a:rPr>
            </a:br>
            <a:r>
              <a:rPr lang="en-US" altLang="en-US" sz="2800">
                <a:cs typeface="Arial" panose="020B0604020202020204" pitchFamily="34" charset="0"/>
              </a:rPr>
              <a:t>&lt; 290 DU </a:t>
            </a:r>
            <a:endParaRPr lang="en-US" altLang="en-US" sz="2800"/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3E008A20-375D-4B41-8EAB-0EDFC2B2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24600"/>
            <a:ext cx="10668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r>
              <a:rPr lang="en-US" altLang="en-US" sz="2800">
                <a:sym typeface="Wingdings" panose="05000000000000000000" pitchFamily="2" charset="2"/>
              </a:rPr>
              <a:t>p 77</a:t>
            </a:r>
            <a:endParaRPr lang="en-US" altLang="en-US" sz="2800"/>
          </a:p>
        </p:txBody>
      </p:sp>
      <p:pic>
        <p:nvPicPr>
          <p:cNvPr id="65540" name="Picture 7" descr="fig">
            <a:extLst>
              <a:ext uri="{FF2B5EF4-FFF2-40B4-BE49-F238E27FC236}">
                <a16:creationId xmlns:a16="http://schemas.microsoft.com/office/drawing/2014/main" id="{7E5E837C-A992-4ED8-AE25-1D324CFEF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5257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8">
            <a:extLst>
              <a:ext uri="{FF2B5EF4-FFF2-40B4-BE49-F238E27FC236}">
                <a16:creationId xmlns:a16="http://schemas.microsoft.com/office/drawing/2014/main" id="{114DDF1F-FEB1-4B91-8EE1-FD70EA396F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0413" y="2963863"/>
            <a:ext cx="3770312" cy="46037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TextBox 9">
            <a:extLst>
              <a:ext uri="{FF2B5EF4-FFF2-40B4-BE49-F238E27FC236}">
                <a16:creationId xmlns:a16="http://schemas.microsoft.com/office/drawing/2014/main" id="{60640C55-55CA-4001-B268-3C1E28AFB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8600"/>
            <a:ext cx="6705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cs typeface="Arial" panose="020B0604020202020204" pitchFamily="34" charset="0"/>
              </a:rPr>
              <a:t>RATE OF OZONE DEPLETION</a:t>
            </a:r>
          </a:p>
          <a:p>
            <a:pPr algn="ctr" eaLnBrk="1" hangingPunct="1"/>
            <a:r>
              <a:rPr lang="en-US" altLang="en-US" sz="2000">
                <a:cs typeface="Arial" panose="020B0604020202020204" pitchFamily="34" charset="0"/>
              </a:rPr>
              <a:t>in  DOBSON UNITS (DU)</a:t>
            </a:r>
          </a:p>
        </p:txBody>
      </p:sp>
      <p:sp>
        <p:nvSpPr>
          <p:cNvPr id="60423" name="TextBox 11">
            <a:extLst>
              <a:ext uri="{FF2B5EF4-FFF2-40B4-BE49-F238E27FC236}">
                <a16:creationId xmlns:a16="http://schemas.microsoft.com/office/drawing/2014/main" id="{0308A0A3-FAA1-4EA7-ADC4-DB0CC960A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8288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/>
            <a:r>
              <a:rPr lang="en-US" altLang="en-US" sz="1600" b="0">
                <a:solidFill>
                  <a:srgbClr val="FF0000"/>
                </a:solidFill>
              </a:rPr>
              <a:t>Sketch in the 290 DU threshold line: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516176-719C-474A-B432-AF25243BA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971800"/>
            <a:ext cx="228600" cy="2438400"/>
          </a:xfrm>
          <a:prstGeom prst="rect">
            <a:avLst/>
          </a:prstGeom>
          <a:solidFill>
            <a:srgbClr val="FF0000">
              <a:alpha val="2313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CEEA0-824B-453A-B66E-05FC3A4A6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17220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/>
            <a:r>
              <a:rPr lang="en-US" altLang="en-US" sz="2800" b="0">
                <a:solidFill>
                  <a:schemeClr val="tx2"/>
                </a:solidFill>
              </a:rPr>
              <a:t>~ 1969 to 1970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  <p:bldP spid="20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032185C3-3F3D-4BB9-AC6C-2AC66DE7E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8077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0"/>
              <a:t>The area of 29 million square kilometers (11.4 million square miles) on </a:t>
            </a:r>
            <a:r>
              <a:rPr lang="en-US" altLang="en-US" sz="2800" b="0">
                <a:solidFill>
                  <a:schemeClr val="tx2"/>
                </a:solidFill>
              </a:rPr>
              <a:t>September 24, 2006</a:t>
            </a:r>
            <a:r>
              <a:rPr lang="en-US" altLang="en-US" sz="2800" b="0"/>
              <a:t> tied the largest value (on </a:t>
            </a:r>
            <a:r>
              <a:rPr lang="en-US" altLang="en-US" sz="2800" b="0">
                <a:solidFill>
                  <a:schemeClr val="tx2"/>
                </a:solidFill>
              </a:rPr>
              <a:t>September 9, 2000</a:t>
            </a:r>
            <a:r>
              <a:rPr lang="en-US" altLang="en-US" sz="2800" b="0"/>
              <a:t>)</a:t>
            </a:r>
            <a:r>
              <a:rPr lang="en-US" altLang="en-US" sz="3600"/>
              <a:t> </a:t>
            </a:r>
          </a:p>
        </p:txBody>
      </p:sp>
      <p:pic>
        <p:nvPicPr>
          <p:cNvPr id="70659" name="Picture 4" descr="grab_toms">
            <a:extLst>
              <a:ext uri="{FF2B5EF4-FFF2-40B4-BE49-F238E27FC236}">
                <a16:creationId xmlns:a16="http://schemas.microsoft.com/office/drawing/2014/main" id="{4121EC5E-8CB8-4314-9208-13358572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11667" r="16251"/>
          <a:stretch>
            <a:fillRect/>
          </a:stretch>
        </p:blipFill>
        <p:spPr bwMode="auto">
          <a:xfrm>
            <a:off x="4724400" y="8382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6" descr="grab_toms">
            <a:extLst>
              <a:ext uri="{FF2B5EF4-FFF2-40B4-BE49-F238E27FC236}">
                <a16:creationId xmlns:a16="http://schemas.microsoft.com/office/drawing/2014/main" id="{2DCC14AC-DD1B-4286-A0AA-64066E57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4999" r="18750"/>
          <a:stretch>
            <a:fillRect/>
          </a:stretch>
        </p:blipFill>
        <p:spPr bwMode="auto">
          <a:xfrm>
            <a:off x="304800" y="914400"/>
            <a:ext cx="381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 Box 7">
            <a:extLst>
              <a:ext uri="{FF2B5EF4-FFF2-40B4-BE49-F238E27FC236}">
                <a16:creationId xmlns:a16="http://schemas.microsoft.com/office/drawing/2014/main" id="{CF813ECF-09F9-4A80-B133-C6DBC8D27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Sep 9, 2000</a:t>
            </a:r>
          </a:p>
        </p:txBody>
      </p:sp>
      <p:sp>
        <p:nvSpPr>
          <p:cNvPr id="70662" name="Text Box 8">
            <a:extLst>
              <a:ext uri="{FF2B5EF4-FFF2-40B4-BE49-F238E27FC236}">
                <a16:creationId xmlns:a16="http://schemas.microsoft.com/office/drawing/2014/main" id="{A347E36E-E78F-4772-BD24-E868DE870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524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Sep 24, 2006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5023A0A9-11E0-48DD-9FE7-4E4E4DA5D87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04800"/>
            <a:ext cx="8382000" cy="6246813"/>
            <a:chOff x="533400" y="304800"/>
            <a:chExt cx="8382000" cy="6247150"/>
          </a:xfrm>
        </p:grpSpPr>
        <p:pic>
          <p:nvPicPr>
            <p:cNvPr id="70665" name="Picture 2" descr="ozone550">
              <a:extLst>
                <a:ext uri="{FF2B5EF4-FFF2-40B4-BE49-F238E27FC236}">
                  <a16:creationId xmlns:a16="http://schemas.microsoft.com/office/drawing/2014/main" id="{67396E5B-49CA-4239-87DA-21098588D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680"/>
            <a:stretch>
              <a:fillRect/>
            </a:stretch>
          </p:blipFill>
          <p:spPr bwMode="auto">
            <a:xfrm>
              <a:off x="4724400" y="304800"/>
              <a:ext cx="398732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6" name="TextBox 7">
              <a:extLst>
                <a:ext uri="{FF2B5EF4-FFF2-40B4-BE49-F238E27FC236}">
                  <a16:creationId xmlns:a16="http://schemas.microsoft.com/office/drawing/2014/main" id="{3437F33D-E7DE-4558-9E92-A129EB0F6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5105400"/>
              <a:ext cx="8382000" cy="14465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0"/>
                <a:t>Here are some inhabitants with strong cause for concern about the Ozone Hole!</a:t>
              </a:r>
              <a:endParaRPr lang="en-US" altLang="en-US" b="0"/>
            </a:p>
            <a:p>
              <a:pPr algn="ctr" eaLnBrk="1" hangingPunct="1"/>
              <a:r>
                <a:rPr lang="en-US" altLang="en-US">
                  <a:solidFill>
                    <a:schemeClr val="tx2"/>
                  </a:solidFill>
                </a:rPr>
                <a:t>But what about the rest of us? </a:t>
              </a:r>
            </a:p>
          </p:txBody>
        </p:sp>
      </p:grpSp>
      <p:sp>
        <p:nvSpPr>
          <p:cNvPr id="70664" name="Text Box 6">
            <a:extLst>
              <a:ext uri="{FF2B5EF4-FFF2-40B4-BE49-F238E27FC236}">
                <a16:creationId xmlns:a16="http://schemas.microsoft.com/office/drawing/2014/main" id="{A10D919D-A1D1-4B59-A370-72EA5C80E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329363"/>
            <a:ext cx="8382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800">
                <a:sym typeface="Wingdings" panose="05000000000000000000" pitchFamily="2" charset="2"/>
              </a:rPr>
              <a:t>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id="{C8F7A1CF-2762-4078-99B4-B269529E1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61722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HOLE IN OZONE LAYER EXPOSED A CITY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>
                <a:ea typeface="Arial Unicode MS" panose="020B0604020202020204" pitchFamily="34" charset="-128"/>
                <a:cs typeface="Arial Unicode MS" panose="020B0604020202020204" pitchFamily="34" charset="-128"/>
              </a:rPr>
              <a:t>THE ASSOCIATED PRESS     10-6-00</a:t>
            </a:r>
            <a:br>
              <a:rPr lang="en-US" altLang="en-US" sz="200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2000">
                <a:ea typeface="Arial Unicode MS" panose="020B0604020202020204" pitchFamily="34" charset="-128"/>
                <a:cs typeface="Arial Unicode MS" panose="020B0604020202020204" pitchFamily="34" charset="-128"/>
              </a:rPr>
              <a:t>WELLINGTON, New Zealand –</a:t>
            </a:r>
            <a:r>
              <a:rPr lang="en-US" altLang="en-US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0">
                <a:ea typeface="Arial Unicode MS" panose="020B0604020202020204" pitchFamily="34" charset="-128"/>
                <a:cs typeface="Arial Unicode MS" panose="020B0604020202020204" pitchFamily="34" charset="-128"/>
              </a:rPr>
              <a:t>“The hole in the ozone layer over Antarctica stretched over a Chilean city when it ballooned to a record size last month, the first time it has reached a population center, scientists said yesterday.  . . .</a:t>
            </a: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8E24A124-3D4B-43A0-8044-5C3C4D59C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324600"/>
            <a:ext cx="838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800">
                <a:sym typeface="Wingdings" panose="05000000000000000000" pitchFamily="2" charset="2"/>
              </a:rPr>
              <a:t></a:t>
            </a:r>
            <a:endParaRPr lang="en-US" altLang="en-US" sz="2800"/>
          </a:p>
        </p:txBody>
      </p:sp>
      <p:pic>
        <p:nvPicPr>
          <p:cNvPr id="71684" name="Picture 5" descr="1227CHILEmap">
            <a:extLst>
              <a:ext uri="{FF2B5EF4-FFF2-40B4-BE49-F238E27FC236}">
                <a16:creationId xmlns:a16="http://schemas.microsoft.com/office/drawing/2014/main" id="{7E4F822A-0A66-4209-B7FB-A01DB0046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24749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10">
            <a:extLst>
              <a:ext uri="{FF2B5EF4-FFF2-40B4-BE49-F238E27FC236}">
                <a16:creationId xmlns:a16="http://schemas.microsoft.com/office/drawing/2014/main" id="{9B0672C7-ECFA-42E6-A8E9-5A7C81B28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156325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hlinkClick r:id="rId4"/>
              </a:rPr>
              <a:t>In an Upside-Down World, Sunshine Is Shunned </a:t>
            </a:r>
            <a:br>
              <a:rPr lang="en-US" altLang="en-US" sz="2000"/>
            </a:br>
            <a:r>
              <a:rPr lang="en-US" altLang="en-US" sz="2000"/>
              <a:t>(New York Times 12-27-2002)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EC6F1330-03A0-4184-9290-13BF7B3E5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632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0">
                <a:ea typeface="Arial Unicode MS" panose="020B0604020202020204" pitchFamily="34" charset="-128"/>
                <a:cs typeface="Arial Unicode MS" panose="020B0604020202020204" pitchFamily="34" charset="-128"/>
              </a:rPr>
              <a:t>“Previously, the hole had only opened over Antarctica and the surrounding ocean. 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AE334A11-52A7-4D75-9682-FB8007142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324600"/>
            <a:ext cx="838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800">
                <a:sym typeface="Wingdings" panose="05000000000000000000" pitchFamily="2" charset="2"/>
              </a:rPr>
              <a:t></a:t>
            </a:r>
            <a:endParaRPr lang="en-US" altLang="en-US" sz="2800"/>
          </a:p>
        </p:txBody>
      </p:sp>
      <p:pic>
        <p:nvPicPr>
          <p:cNvPr id="72708" name="Picture 6" descr="grab_toms">
            <a:extLst>
              <a:ext uri="{FF2B5EF4-FFF2-40B4-BE49-F238E27FC236}">
                <a16:creationId xmlns:a16="http://schemas.microsoft.com/office/drawing/2014/main" id="{DF253774-54EF-49EB-BBDD-EAD417B64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14999" r="30000" b="35001"/>
          <a:stretch>
            <a:fillRect/>
          </a:stretch>
        </p:blipFill>
        <p:spPr bwMode="auto">
          <a:xfrm rot="-1786478">
            <a:off x="6178550" y="809625"/>
            <a:ext cx="24511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8C9A59-ECA8-4CC3-A04A-2AC0D7AEE13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391400" y="1295400"/>
            <a:ext cx="685800" cy="3048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91C704-70F3-4567-B9F4-AFE70BA9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553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/>
            <a:r>
              <a:rPr lang="en-US" altLang="en-US" b="0">
                <a:ea typeface="Arial Unicode MS" panose="020B0604020202020204" pitchFamily="34" charset="-128"/>
                <a:cs typeface="Arial Unicode MS" panose="020B0604020202020204" pitchFamily="34" charset="-128"/>
              </a:rPr>
              <a:t>“Citing data from NASA, atmospheric research scientist Stephen Wood said the hole covered </a:t>
            </a:r>
            <a:r>
              <a:rPr lang="en-US" altLang="en-US" b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11.4 million square miles</a:t>
            </a:r>
            <a:r>
              <a:rPr lang="en-US" altLang="en-US" b="0">
                <a:ea typeface="Arial Unicode MS" panose="020B0604020202020204" pitchFamily="34" charset="-128"/>
                <a:cs typeface="Arial Unicode MS" panose="020B0604020202020204" pitchFamily="34" charset="-128"/>
              </a:rPr>
              <a:t> - an area more </a:t>
            </a:r>
            <a:r>
              <a:rPr lang="en-US" altLang="en-US" b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than three times the size of the United States </a:t>
            </a:r>
            <a:r>
              <a:rPr lang="en-US" altLang="en-US" b="0">
                <a:ea typeface="Arial Unicode MS" panose="020B0604020202020204" pitchFamily="34" charset="-128"/>
                <a:cs typeface="Arial Unicode MS" panose="020B0604020202020204" pitchFamily="34" charset="-128"/>
              </a:rPr>
              <a:t>- on Sept. 9 and 10.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59BE0755-DEDD-4AC3-AC69-954ECD0B2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52400"/>
            <a:ext cx="533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/>
            <a:r>
              <a:rPr lang="en-US" altLang="en-US" b="0"/>
              <a:t>“For those two days, the hole extended over Punta Arenas, a southern Chilean city of about 120,000 people, exposing residents to very high levels of ultraviolet radiation.</a:t>
            </a:r>
          </a:p>
          <a:p>
            <a:pPr algn="l" eaLnBrk="1" hangingPunct="1"/>
            <a:endParaRPr lang="en-US" altLang="en-US" b="0"/>
          </a:p>
          <a:p>
            <a:pPr algn="l" eaLnBrk="1" hangingPunct="1"/>
            <a:r>
              <a:rPr lang="en-US" altLang="en-US" b="0"/>
              <a:t> “ . . . findings showed a city being exposed to the ozone hole for the first time.” </a:t>
            </a:r>
            <a:endParaRPr lang="en-US" altLang="en-US" b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A777125A-59A6-4889-936C-402D54A67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324600"/>
            <a:ext cx="838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800">
                <a:sym typeface="Wingdings" panose="05000000000000000000" pitchFamily="2" charset="2"/>
              </a:rPr>
              <a:t></a:t>
            </a:r>
            <a:endParaRPr lang="en-US" altLang="en-US" sz="2800"/>
          </a:p>
        </p:txBody>
      </p:sp>
      <p:pic>
        <p:nvPicPr>
          <p:cNvPr id="73732" name="Picture 5" descr="27chile">
            <a:extLst>
              <a:ext uri="{FF2B5EF4-FFF2-40B4-BE49-F238E27FC236}">
                <a16:creationId xmlns:a16="http://schemas.microsoft.com/office/drawing/2014/main" id="{7A3297BF-16E6-47A4-8E14-C12DF6DD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3187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9" descr="OZONO">
            <a:extLst>
              <a:ext uri="{FF2B5EF4-FFF2-40B4-BE49-F238E27FC236}">
                <a16:creationId xmlns:a16="http://schemas.microsoft.com/office/drawing/2014/main" id="{AA0ED877-DA0E-4A5B-93C2-8FFDC389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29718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4" name="Group 9">
            <a:extLst>
              <a:ext uri="{FF2B5EF4-FFF2-40B4-BE49-F238E27FC236}">
                <a16:creationId xmlns:a16="http://schemas.microsoft.com/office/drawing/2014/main" id="{35CD10D3-9708-469E-A499-18996E85EBD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667000"/>
            <a:ext cx="3048000" cy="4191000"/>
            <a:chOff x="152400" y="2667000"/>
            <a:chExt cx="3048000" cy="4191000"/>
          </a:xfrm>
        </p:grpSpPr>
        <p:sp>
          <p:nvSpPr>
            <p:cNvPr id="73735" name="TextBox 7">
              <a:extLst>
                <a:ext uri="{FF2B5EF4-FFF2-40B4-BE49-F238E27FC236}">
                  <a16:creationId xmlns:a16="http://schemas.microsoft.com/office/drawing/2014/main" id="{6381CACB-74D6-44B6-A33E-C940D2472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667000"/>
              <a:ext cx="281940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l" eaLnBrk="1" hangingPunct="1"/>
              <a:r>
                <a:rPr lang="en-US" altLang="en-US" sz="1400" b="0"/>
                <a:t>A "solar stoplight" in Punta Arenas announces an orange alert, the second highest of four levels, and warns people to limit their exposure to the sun between noon and 3 p.m. to a maximum of 21 minutes.</a:t>
              </a:r>
              <a:br>
                <a:rPr lang="en-US" altLang="en-US" sz="1400"/>
              </a:br>
              <a:endParaRPr lang="en-US" altLang="en-US" sz="1400"/>
            </a:p>
          </p:txBody>
        </p:sp>
        <p:sp>
          <p:nvSpPr>
            <p:cNvPr id="73736" name="TextBox 8">
              <a:extLst>
                <a:ext uri="{FF2B5EF4-FFF2-40B4-BE49-F238E27FC236}">
                  <a16:creationId xmlns:a16="http://schemas.microsoft.com/office/drawing/2014/main" id="{1203BA7E-5D78-4B3C-B9C0-50A53A71F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6396335"/>
              <a:ext cx="3048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l" eaLnBrk="1" hangingPunct="1"/>
              <a:r>
                <a:rPr lang="en-US" altLang="en-US" sz="1200" b="0"/>
                <a:t>a woman and her child are bundled up against the sun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BA1353DA-D3EC-4687-B403-2DC3F5F0D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80010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FFFFFF"/>
                </a:solidFill>
                <a:cs typeface="Arial" panose="020B0604020202020204" pitchFamily="34" charset="0"/>
              </a:rPr>
              <a:t>&gt;  Decreases  have been observed in </a:t>
            </a:r>
            <a:br>
              <a:rPr lang="en-US" altLang="en-US" sz="2800" b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en-US" sz="2800" b="0">
                <a:solidFill>
                  <a:srgbClr val="FFFFFF"/>
                </a:solidFill>
                <a:cs typeface="Arial" panose="020B0604020202020204" pitchFamily="34" charset="0"/>
              </a:rPr>
              <a:t>      </a:t>
            </a:r>
            <a:r>
              <a:rPr lang="en-US" altLang="en-US" sz="2800" b="0">
                <a:solidFill>
                  <a:srgbClr val="FFCC99"/>
                </a:solidFill>
                <a:cs typeface="Arial" panose="020B0604020202020204" pitchFamily="34" charset="0"/>
              </a:rPr>
              <a:t>nearly all latitude zones:</a:t>
            </a:r>
            <a:br>
              <a:rPr lang="en-US" altLang="en-US" sz="2800" b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en-US" sz="2800" b="0">
                <a:solidFill>
                  <a:srgbClr val="FFFFFF"/>
                </a:solidFill>
                <a:cs typeface="Arial" panose="020B0604020202020204" pitchFamily="34" charset="0"/>
              </a:rPr>
              <a:t>	 (1.1 - 9% in S.H.  &amp;  1.1 - 3.7% in N.H.)</a:t>
            </a:r>
            <a:br>
              <a:rPr lang="en-US" altLang="en-US" sz="2800" b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en-US" sz="2800" b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FFFFFF"/>
                </a:solidFill>
                <a:cs typeface="Arial" panose="020B0604020202020204" pitchFamily="34" charset="0"/>
              </a:rPr>
              <a:t>&gt;  Mid-latitude ozone has been decreasing by ~ 4% per decade in both hemispheres, whereas tropical ozone has remained more or less constant.</a:t>
            </a:r>
            <a:endParaRPr lang="en-US" altLang="en-US" sz="2800" b="0"/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0DA0FF96-A069-4887-8232-B99E9973A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391275"/>
            <a:ext cx="20574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000" b="0"/>
              <a:t>Key Concept</a:t>
            </a:r>
          </a:p>
        </p:txBody>
      </p:sp>
      <p:sp>
        <p:nvSpPr>
          <p:cNvPr id="74756" name="TextBox 4">
            <a:extLst>
              <a:ext uri="{FF2B5EF4-FFF2-40B4-BE49-F238E27FC236}">
                <a16:creationId xmlns:a16="http://schemas.microsoft.com/office/drawing/2014/main" id="{A6997C11-0AC1-4A9E-840D-4DFE5EE06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What about other parts </a:t>
            </a:r>
            <a:br>
              <a:rPr lang="en-US" altLang="en-US" sz="3600">
                <a:solidFill>
                  <a:schemeClr val="tx2"/>
                </a:solidFill>
              </a:rPr>
            </a:br>
            <a:r>
              <a:rPr lang="en-US" altLang="en-US" sz="3600">
                <a:solidFill>
                  <a:schemeClr val="tx2"/>
                </a:solidFill>
              </a:rPr>
              <a:t>of the globe?</a:t>
            </a:r>
          </a:p>
        </p:txBody>
      </p:sp>
      <p:sp>
        <p:nvSpPr>
          <p:cNvPr id="74757" name="TextBox 5">
            <a:extLst>
              <a:ext uri="{FF2B5EF4-FFF2-40B4-BE49-F238E27FC236}">
                <a16:creationId xmlns:a16="http://schemas.microsoft.com/office/drawing/2014/main" id="{50A4B7FB-8411-4F30-A4A5-083E4FAC1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8674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hlinkClick r:id="rId3"/>
              </a:rPr>
              <a:t>http://www.theozonehole.com/arcticozone.htm</a:t>
            </a:r>
            <a:r>
              <a:rPr lang="en-US" altLang="en-US" sz="2400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>
            <a:extLst>
              <a:ext uri="{FF2B5EF4-FFF2-40B4-BE49-F238E27FC236}">
                <a16:creationId xmlns:a16="http://schemas.microsoft.com/office/drawing/2014/main" id="{F0AE46A6-FA2C-4289-AA87-8C96619EA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8674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hlinkClick r:id="rId3"/>
              </a:rPr>
              <a:t>http://www.theozonehole.com/arcticozone.htm</a:t>
            </a:r>
            <a:r>
              <a:rPr lang="en-US" altLang="en-US" sz="2400"/>
              <a:t> </a:t>
            </a: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D9F182F1-517D-446C-8F85-AB61ACD13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324600"/>
            <a:ext cx="838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800">
                <a:sym typeface="Wingdings" panose="05000000000000000000" pitchFamily="2" charset="2"/>
              </a:rPr>
              <a:t></a:t>
            </a:r>
            <a:endParaRPr lang="en-US" altLang="en-US" sz="2800"/>
          </a:p>
        </p:txBody>
      </p:sp>
      <p:sp>
        <p:nvSpPr>
          <p:cNvPr id="76804" name="TextBox 3">
            <a:extLst>
              <a:ext uri="{FF2B5EF4-FFF2-40B4-BE49-F238E27FC236}">
                <a16:creationId xmlns:a16="http://schemas.microsoft.com/office/drawing/2014/main" id="{59AABBB5-E802-4DF7-B876-771371AF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8077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FFCC99"/>
                </a:solidFill>
              </a:rPr>
              <a:t>Arctic ozone depletion </a:t>
            </a:r>
            <a:r>
              <a:rPr lang="en-US" altLang="en-US"/>
              <a:t>also takes place!</a:t>
            </a:r>
          </a:p>
          <a:p>
            <a:pPr algn="l" eaLnBrk="1" hangingPunct="1"/>
            <a:endParaRPr lang="en-US" altLang="en-US"/>
          </a:p>
          <a:p>
            <a:pPr algn="l" eaLnBrk="1" hangingPunct="1"/>
            <a:r>
              <a:rPr lang="en-US" altLang="en-US"/>
              <a:t>There are concerns that an “Arctic Ozone Hole” may develop that is similar to the severe Antarctic Hole</a:t>
            </a:r>
          </a:p>
        </p:txBody>
      </p:sp>
      <p:sp>
        <p:nvSpPr>
          <p:cNvPr id="76805" name="TextBox 4">
            <a:extLst>
              <a:ext uri="{FF2B5EF4-FFF2-40B4-BE49-F238E27FC236}">
                <a16:creationId xmlns:a16="http://schemas.microsoft.com/office/drawing/2014/main" id="{DD76776C-911F-4699-9B37-C005FBB74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124200"/>
            <a:ext cx="7239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/>
            <a:r>
              <a:rPr lang="en-US" altLang="en-US" sz="2000" b="0"/>
              <a:t>“An Arctic Ozone Hole, if similar in size to the Antarctic Ozone Hole</a:t>
            </a:r>
            <a:r>
              <a:rPr lang="en-US" altLang="en-US" sz="2000" b="0">
                <a:solidFill>
                  <a:srgbClr val="FFCC99"/>
                </a:solidFill>
              </a:rPr>
              <a:t>, could  expose over 700+ million people, wildlife and plants to dangerous UV ray levels. </a:t>
            </a:r>
            <a:br>
              <a:rPr lang="en-US" altLang="en-US" sz="2000" b="0"/>
            </a:br>
            <a:br>
              <a:rPr lang="en-US" altLang="en-US" sz="2000" b="0"/>
            </a:br>
            <a:r>
              <a:rPr lang="en-US" altLang="en-US" sz="2000" b="0"/>
              <a:t>The likely hood of this happening seems inevitable based on the deterioration of ozone layer caused by the effects of global warming on the upper atmosphere.”</a:t>
            </a:r>
            <a:endParaRPr lang="en-US" altLang="en-US"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>
            <a:extLst>
              <a:ext uri="{FF2B5EF4-FFF2-40B4-BE49-F238E27FC236}">
                <a16:creationId xmlns:a16="http://schemas.microsoft.com/office/drawing/2014/main" id="{E4A129A4-B23C-4C01-99B6-04B6C9FFA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638800"/>
            <a:ext cx="693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Very long residence time of CFCs! </a:t>
            </a:r>
            <a:endParaRPr lang="en-US" altLang="en-US" sz="2400"/>
          </a:p>
        </p:txBody>
      </p:sp>
      <p:sp>
        <p:nvSpPr>
          <p:cNvPr id="78851" name="Text Box 4">
            <a:extLst>
              <a:ext uri="{FF2B5EF4-FFF2-40B4-BE49-F238E27FC236}">
                <a16:creationId xmlns:a16="http://schemas.microsoft.com/office/drawing/2014/main" id="{28DCCF4A-BEF3-48E1-B272-10739CDF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24600"/>
            <a:ext cx="1219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800">
                <a:sym typeface="Wingdings" panose="05000000000000000000" pitchFamily="2" charset="2"/>
              </a:rPr>
              <a:t>p 78</a:t>
            </a:r>
            <a:endParaRPr lang="en-US" altLang="en-US" sz="2800"/>
          </a:p>
        </p:txBody>
      </p:sp>
      <p:pic>
        <p:nvPicPr>
          <p:cNvPr id="78852" name="Picture 4" descr="new-ozone-protocol.jpg">
            <a:extLst>
              <a:ext uri="{FF2B5EF4-FFF2-40B4-BE49-F238E27FC236}">
                <a16:creationId xmlns:a16="http://schemas.microsoft.com/office/drawing/2014/main" id="{A7DDDF86-D708-4D42-9EF4-EE877F0C2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6803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2">
            <a:extLst>
              <a:ext uri="{FF2B5EF4-FFF2-40B4-BE49-F238E27FC236}">
                <a16:creationId xmlns:a16="http://schemas.microsoft.com/office/drawing/2014/main" id="{77327D3C-F7C8-4E69-82A2-30000D043D6B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0"/>
            <a:ext cx="5181600" cy="5638800"/>
            <a:chOff x="0" y="480"/>
            <a:chExt cx="3264" cy="3552"/>
          </a:xfrm>
        </p:grpSpPr>
        <p:pic>
          <p:nvPicPr>
            <p:cNvPr id="14344" name="Picture 3" descr="ozone78">
              <a:extLst>
                <a:ext uri="{FF2B5EF4-FFF2-40B4-BE49-F238E27FC236}">
                  <a16:creationId xmlns:a16="http://schemas.microsoft.com/office/drawing/2014/main" id="{4217B64F-F08A-4493-B05C-8DE2DA2D4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0"/>
              <a:ext cx="2914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Line 5">
              <a:extLst>
                <a:ext uri="{FF2B5EF4-FFF2-40B4-BE49-F238E27FC236}">
                  <a16:creationId xmlns:a16="http://schemas.microsoft.com/office/drawing/2014/main" id="{BDE5F7A9-B076-495A-A28B-1BFF9B00E9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8" y="2515"/>
              <a:ext cx="686" cy="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9" name="Text Box 8">
            <a:extLst>
              <a:ext uri="{FF2B5EF4-FFF2-40B4-BE49-F238E27FC236}">
                <a16:creationId xmlns:a16="http://schemas.microsoft.com/office/drawing/2014/main" id="{7BB47C87-E937-47CA-84A3-F6B31BFC3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324600"/>
            <a:ext cx="838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800">
                <a:sym typeface="Wingdings" panose="05000000000000000000" pitchFamily="2" charset="2"/>
              </a:rPr>
              <a:t></a:t>
            </a:r>
            <a:endParaRPr lang="en-US" altLang="en-US" sz="2800"/>
          </a:p>
        </p:txBody>
      </p:sp>
      <p:sp>
        <p:nvSpPr>
          <p:cNvPr id="14340" name="Text Box 9">
            <a:extLst>
              <a:ext uri="{FF2B5EF4-FFF2-40B4-BE49-F238E27FC236}">
                <a16:creationId xmlns:a16="http://schemas.microsoft.com/office/drawing/2014/main" id="{1A1FB6AD-A1F0-4B19-9C36-D5BEA488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</a:rPr>
              <a:t>22 km altitude peak </a:t>
            </a:r>
            <a:r>
              <a:rPr lang="en-US" altLang="en-US" sz="2000">
                <a:solidFill>
                  <a:schemeClr val="tx2"/>
                </a:solidFill>
                <a:sym typeface="Wingdings" panose="05000000000000000000" pitchFamily="2" charset="2"/>
              </a:rPr>
              <a:t></a:t>
            </a:r>
            <a:endParaRPr lang="en-US" altLang="en-US" sz="2000">
              <a:solidFill>
                <a:schemeClr val="tx2"/>
              </a:solidFill>
            </a:endParaRPr>
          </a:p>
        </p:txBody>
      </p:sp>
      <p:sp>
        <p:nvSpPr>
          <p:cNvPr id="14341" name="Text Box 10">
            <a:extLst>
              <a:ext uri="{FF2B5EF4-FFF2-40B4-BE49-F238E27FC236}">
                <a16:creationId xmlns:a16="http://schemas.microsoft.com/office/drawing/2014/main" id="{F1D5C27D-FBED-4702-A3D4-D143624D7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/>
              <a:t>Bulk of ozone produced </a:t>
            </a:r>
            <a:br>
              <a:rPr lang="en-US" altLang="en-US" sz="1800" b="0"/>
            </a:br>
            <a:r>
              <a:rPr lang="en-US" altLang="en-US" sz="1800" b="0"/>
              <a:t>at ~ 25 km &amp; drifts downward</a:t>
            </a:r>
          </a:p>
        </p:txBody>
      </p:sp>
      <p:sp>
        <p:nvSpPr>
          <p:cNvPr id="14342" name="Text Box 11">
            <a:extLst>
              <a:ext uri="{FF2B5EF4-FFF2-40B4-BE49-F238E27FC236}">
                <a16:creationId xmlns:a16="http://schemas.microsoft.com/office/drawing/2014/main" id="{273A3406-D507-4BAA-B3FE-C79F12C0F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81600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tx2"/>
                </a:solidFill>
              </a:rPr>
              <a:t>Another lesser peak at ground level</a:t>
            </a:r>
          </a:p>
        </p:txBody>
      </p:sp>
      <p:sp>
        <p:nvSpPr>
          <p:cNvPr id="403474" name="Text Box 18">
            <a:extLst>
              <a:ext uri="{FF2B5EF4-FFF2-40B4-BE49-F238E27FC236}">
                <a16:creationId xmlns:a16="http://schemas.microsoft.com/office/drawing/2014/main" id="{84F3F99E-30C9-4D15-A2DD-6EC0B4B3D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143000"/>
            <a:ext cx="3810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First we’ll focus on the “GOOD” ozone located </a:t>
            </a:r>
            <a:br>
              <a:rPr lang="en-US" altLang="en-US">
                <a:solidFill>
                  <a:schemeClr val="tx2"/>
                </a:solidFill>
              </a:rPr>
            </a:br>
            <a:r>
              <a:rPr lang="en-US" altLang="en-US">
                <a:solidFill>
                  <a:schemeClr val="tx2"/>
                </a:solidFill>
              </a:rPr>
              <a:t>in the STRATOSPHERE (the ozone that is being </a:t>
            </a:r>
            <a:r>
              <a:rPr lang="en-US" altLang="en-US" u="sng">
                <a:solidFill>
                  <a:schemeClr val="tx2"/>
                </a:solidFill>
              </a:rPr>
              <a:t>depleted</a:t>
            </a:r>
            <a:r>
              <a:rPr lang="en-US" altLang="en-US">
                <a:solidFill>
                  <a:schemeClr val="tx2"/>
                </a:solidFill>
              </a:rPr>
              <a:t> leading to an ozone “hole”)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B2098-22B6-4D52-ABE9-989ABAA21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288" y="0"/>
            <a:ext cx="5855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6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E77607-C997-476B-A0C7-4A406A2CE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551"/>
            <a:ext cx="9144000" cy="483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3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F5690559-D503-4645-9B7E-26DE56310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76200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FFFF"/>
                </a:solidFill>
                <a:cs typeface="Arial" panose="020B0604020202020204" pitchFamily="34" charset="0"/>
              </a:rPr>
              <a:t>THE OZONE LAYER IN THE STRATOSPHERE --</a:t>
            </a:r>
            <a:br>
              <a:rPr lang="en-US" altLang="en-US" sz="400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en-US" sz="40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WHY IT'S THERE</a:t>
            </a:r>
            <a:r>
              <a:rPr lang="en-US" altLang="en-US" sz="40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FFFF"/>
                </a:solidFill>
                <a:cs typeface="Arial" panose="020B0604020202020204" pitchFamily="34" charset="0"/>
              </a:rPr>
              <a:t>Due to:  the natural </a:t>
            </a:r>
            <a:br>
              <a:rPr lang="en-US" altLang="en-US" sz="400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en-US" sz="4000">
                <a:solidFill>
                  <a:srgbClr val="FFFFFF"/>
                </a:solidFill>
                <a:cs typeface="Arial" panose="020B0604020202020204" pitchFamily="34" charset="0"/>
              </a:rPr>
              <a:t>         “Chapman Mechanism”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cs typeface="Arial" panose="020B0604020202020204" pitchFamily="34" charset="0"/>
              </a:rPr>
              <a:t>(a series of photochemical reactions)</a:t>
            </a:r>
            <a:endParaRPr lang="en-US" altLang="en-US"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6">
            <a:extLst>
              <a:ext uri="{FF2B5EF4-FFF2-40B4-BE49-F238E27FC236}">
                <a16:creationId xmlns:a16="http://schemas.microsoft.com/office/drawing/2014/main" id="{37CDB7B4-F2BA-437E-B030-62CC4B83D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0"/>
            <a:ext cx="71628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ozone is continuously produced and destroyed 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through </a:t>
            </a:r>
            <a:r>
              <a:rPr lang="en-US" altLang="en-US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PHOTOCHEMICAL REACTIONS</a:t>
            </a:r>
            <a:r>
              <a:rPr lang="en-US" altLang="en-US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in the stratosphere 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involves oxygen (O</a:t>
            </a:r>
            <a:r>
              <a:rPr lang="en-US" altLang="en-US" baseline="-250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), molecular oxygen (O), photons of UV radiation, and OZONE (O</a:t>
            </a:r>
            <a:r>
              <a:rPr lang="en-US" altLang="en-US" baseline="-250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  <a:r>
              <a:rPr lang="en-US" altLang="en-US"/>
              <a:t> </a:t>
            </a:r>
          </a:p>
        </p:txBody>
      </p:sp>
      <p:sp>
        <p:nvSpPr>
          <p:cNvPr id="16387" name="Text Box 1028">
            <a:extLst>
              <a:ext uri="{FF2B5EF4-FFF2-40B4-BE49-F238E27FC236}">
                <a16:creationId xmlns:a16="http://schemas.microsoft.com/office/drawing/2014/main" id="{8E251E11-BFB4-4923-AEEB-38A9BAEAF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7543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THE CHAPMAN MECHANISM</a:t>
            </a:r>
            <a:r>
              <a:rPr lang="en-US" altLang="en-US" sz="40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en-US" altLang="en-US" sz="40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28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(first proposed in 1930s)</a:t>
            </a:r>
            <a:r>
              <a:rPr lang="en-US" altLang="en-US" sz="40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altLang="en-US" sz="4000"/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99B08618-EFE2-48A0-ADE3-D8885B1EC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391275"/>
            <a:ext cx="20574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000" b="0"/>
              <a:t>Key Concept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9" name="Picture 3" descr="ozone24">
            <a:extLst>
              <a:ext uri="{FF2B5EF4-FFF2-40B4-BE49-F238E27FC236}">
                <a16:creationId xmlns:a16="http://schemas.microsoft.com/office/drawing/2014/main" id="{1F62AEFA-81E7-4456-8F6D-53EBCDA8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121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E2C69CC1-3C12-42EF-81AA-1F3DE42B597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67000"/>
            <a:ext cx="457200" cy="381000"/>
            <a:chOff x="2496" y="3648"/>
            <a:chExt cx="288" cy="240"/>
          </a:xfrm>
        </p:grpSpPr>
        <p:sp>
          <p:nvSpPr>
            <p:cNvPr id="17463" name="Oval 8">
              <a:extLst>
                <a:ext uri="{FF2B5EF4-FFF2-40B4-BE49-F238E27FC236}">
                  <a16:creationId xmlns:a16="http://schemas.microsoft.com/office/drawing/2014/main" id="{590AFD05-72B8-4E55-9147-6B5BFF1EA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648"/>
              <a:ext cx="240" cy="24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64" name="Text Box 9">
              <a:extLst>
                <a:ext uri="{FF2B5EF4-FFF2-40B4-BE49-F238E27FC236}">
                  <a16:creationId xmlns:a16="http://schemas.microsoft.com/office/drawing/2014/main" id="{F6E5B879-F724-4C55-811F-90FD282D2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64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</a:rPr>
                <a:t>O</a:t>
              </a:r>
            </a:p>
          </p:txBody>
        </p:sp>
      </p:grpSp>
      <p:pic>
        <p:nvPicPr>
          <p:cNvPr id="17412" name="Picture 11" descr="ozone24">
            <a:extLst>
              <a:ext uri="{FF2B5EF4-FFF2-40B4-BE49-F238E27FC236}">
                <a16:creationId xmlns:a16="http://schemas.microsoft.com/office/drawing/2014/main" id="{F226775F-8E23-4402-8996-E3B0F45B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5257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30480E13-43C9-4266-8F67-271A59F8535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667000"/>
            <a:ext cx="457200" cy="381000"/>
            <a:chOff x="2496" y="3648"/>
            <a:chExt cx="288" cy="240"/>
          </a:xfrm>
        </p:grpSpPr>
        <p:sp>
          <p:nvSpPr>
            <p:cNvPr id="17461" name="Oval 15">
              <a:extLst>
                <a:ext uri="{FF2B5EF4-FFF2-40B4-BE49-F238E27FC236}">
                  <a16:creationId xmlns:a16="http://schemas.microsoft.com/office/drawing/2014/main" id="{41A9E78D-D806-4107-A9FD-1EA95A712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648"/>
              <a:ext cx="240" cy="24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62" name="Text Box 16">
              <a:extLst>
                <a:ext uri="{FF2B5EF4-FFF2-40B4-BE49-F238E27FC236}">
                  <a16:creationId xmlns:a16="http://schemas.microsoft.com/office/drawing/2014/main" id="{EF66C32B-81D9-4457-8C7A-0749EF97A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64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</a:rPr>
                <a:t>O</a:t>
              </a:r>
            </a:p>
          </p:txBody>
        </p:sp>
      </p:grpSp>
      <p:grpSp>
        <p:nvGrpSpPr>
          <p:cNvPr id="4" name="Group 44">
            <a:extLst>
              <a:ext uri="{FF2B5EF4-FFF2-40B4-BE49-F238E27FC236}">
                <a16:creationId xmlns:a16="http://schemas.microsoft.com/office/drawing/2014/main" id="{AF10823A-4AB8-4324-945E-E3781001EAF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114800"/>
            <a:ext cx="1066800" cy="609600"/>
            <a:chOff x="336" y="2016"/>
            <a:chExt cx="672" cy="384"/>
          </a:xfrm>
        </p:grpSpPr>
        <p:grpSp>
          <p:nvGrpSpPr>
            <p:cNvPr id="17452" name="Group 17">
              <a:extLst>
                <a:ext uri="{FF2B5EF4-FFF2-40B4-BE49-F238E27FC236}">
                  <a16:creationId xmlns:a16="http://schemas.microsoft.com/office/drawing/2014/main" id="{6DA3D199-689C-4189-9B91-05359A1A46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160"/>
              <a:ext cx="288" cy="240"/>
              <a:chOff x="2496" y="3648"/>
              <a:chExt cx="288" cy="240"/>
            </a:xfrm>
          </p:grpSpPr>
          <p:sp>
            <p:nvSpPr>
              <p:cNvPr id="17459" name="Oval 18">
                <a:extLst>
                  <a:ext uri="{FF2B5EF4-FFF2-40B4-BE49-F238E27FC236}">
                    <a16:creationId xmlns:a16="http://schemas.microsoft.com/office/drawing/2014/main" id="{BF586556-76A2-4A19-AE8C-254A748F1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60" name="Text Box 19">
                <a:extLst>
                  <a:ext uri="{FF2B5EF4-FFF2-40B4-BE49-F238E27FC236}">
                    <a16:creationId xmlns:a16="http://schemas.microsoft.com/office/drawing/2014/main" id="{9FC73D8C-8A68-457A-A9D2-38CACE1A82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  <p:grpSp>
          <p:nvGrpSpPr>
            <p:cNvPr id="17453" name="Group 20">
              <a:extLst>
                <a:ext uri="{FF2B5EF4-FFF2-40B4-BE49-F238E27FC236}">
                  <a16:creationId xmlns:a16="http://schemas.microsoft.com/office/drawing/2014/main" id="{46F90B32-5426-4BFE-9BED-E2B3F2832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160"/>
              <a:ext cx="288" cy="240"/>
              <a:chOff x="2496" y="3648"/>
              <a:chExt cx="288" cy="240"/>
            </a:xfrm>
          </p:grpSpPr>
          <p:sp>
            <p:nvSpPr>
              <p:cNvPr id="17457" name="Oval 21">
                <a:extLst>
                  <a:ext uri="{FF2B5EF4-FFF2-40B4-BE49-F238E27FC236}">
                    <a16:creationId xmlns:a16="http://schemas.microsoft.com/office/drawing/2014/main" id="{7C66B9F6-4FAE-415C-9217-2A6C10720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58" name="Text Box 22">
                <a:extLst>
                  <a:ext uri="{FF2B5EF4-FFF2-40B4-BE49-F238E27FC236}">
                    <a16:creationId xmlns:a16="http://schemas.microsoft.com/office/drawing/2014/main" id="{8449C9F6-8C01-4C00-A0D8-2178F4B888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  <p:grpSp>
          <p:nvGrpSpPr>
            <p:cNvPr id="17454" name="Group 23">
              <a:extLst>
                <a:ext uri="{FF2B5EF4-FFF2-40B4-BE49-F238E27FC236}">
                  <a16:creationId xmlns:a16="http://schemas.microsoft.com/office/drawing/2014/main" id="{A5AA2D2A-04CA-473B-BF87-71C331D84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016"/>
              <a:ext cx="288" cy="240"/>
              <a:chOff x="2496" y="3648"/>
              <a:chExt cx="288" cy="240"/>
            </a:xfrm>
          </p:grpSpPr>
          <p:sp>
            <p:nvSpPr>
              <p:cNvPr id="17455" name="Oval 24">
                <a:extLst>
                  <a:ext uri="{FF2B5EF4-FFF2-40B4-BE49-F238E27FC236}">
                    <a16:creationId xmlns:a16="http://schemas.microsoft.com/office/drawing/2014/main" id="{D77DA631-71D4-4959-9BBE-7B6B11B6E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56" name="Text Box 25">
                <a:extLst>
                  <a:ext uri="{FF2B5EF4-FFF2-40B4-BE49-F238E27FC236}">
                    <a16:creationId xmlns:a16="http://schemas.microsoft.com/office/drawing/2014/main" id="{701DA4F0-F928-4918-BF19-FBBDF2EA2A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</p:grpSp>
      <p:grpSp>
        <p:nvGrpSpPr>
          <p:cNvPr id="17415" name="Group 55">
            <a:extLst>
              <a:ext uri="{FF2B5EF4-FFF2-40B4-BE49-F238E27FC236}">
                <a16:creationId xmlns:a16="http://schemas.microsoft.com/office/drawing/2014/main" id="{3EE95761-7393-4BB7-AE1C-106ABA183B2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676400"/>
            <a:ext cx="838200" cy="381000"/>
            <a:chOff x="2064" y="1488"/>
            <a:chExt cx="528" cy="240"/>
          </a:xfrm>
        </p:grpSpPr>
        <p:grpSp>
          <p:nvGrpSpPr>
            <p:cNvPr id="17446" name="Group 26">
              <a:extLst>
                <a:ext uri="{FF2B5EF4-FFF2-40B4-BE49-F238E27FC236}">
                  <a16:creationId xmlns:a16="http://schemas.microsoft.com/office/drawing/2014/main" id="{B5712EB3-B032-4609-BD9B-5E67271BB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1488"/>
              <a:ext cx="288" cy="240"/>
              <a:chOff x="2496" y="3648"/>
              <a:chExt cx="288" cy="240"/>
            </a:xfrm>
          </p:grpSpPr>
          <p:sp>
            <p:nvSpPr>
              <p:cNvPr id="17450" name="Oval 27">
                <a:extLst>
                  <a:ext uri="{FF2B5EF4-FFF2-40B4-BE49-F238E27FC236}">
                    <a16:creationId xmlns:a16="http://schemas.microsoft.com/office/drawing/2014/main" id="{45546B59-D82B-44A0-A9C1-927A98D57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51" name="Text Box 28">
                <a:extLst>
                  <a:ext uri="{FF2B5EF4-FFF2-40B4-BE49-F238E27FC236}">
                    <a16:creationId xmlns:a16="http://schemas.microsoft.com/office/drawing/2014/main" id="{AE95A114-B77E-42AB-AA23-339EAD68B0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  <p:grpSp>
          <p:nvGrpSpPr>
            <p:cNvPr id="17447" name="Group 29">
              <a:extLst>
                <a:ext uri="{FF2B5EF4-FFF2-40B4-BE49-F238E27FC236}">
                  <a16:creationId xmlns:a16="http://schemas.microsoft.com/office/drawing/2014/main" id="{9D4F3332-35AB-4CBE-94A1-9EE7E7ECBB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488"/>
              <a:ext cx="288" cy="240"/>
              <a:chOff x="2496" y="3648"/>
              <a:chExt cx="288" cy="240"/>
            </a:xfrm>
          </p:grpSpPr>
          <p:sp>
            <p:nvSpPr>
              <p:cNvPr id="17448" name="Oval 30">
                <a:extLst>
                  <a:ext uri="{FF2B5EF4-FFF2-40B4-BE49-F238E27FC236}">
                    <a16:creationId xmlns:a16="http://schemas.microsoft.com/office/drawing/2014/main" id="{B0AD4063-D3EB-499B-B080-EFFA9A079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49" name="Text Box 31">
                <a:extLst>
                  <a:ext uri="{FF2B5EF4-FFF2-40B4-BE49-F238E27FC236}">
                    <a16:creationId xmlns:a16="http://schemas.microsoft.com/office/drawing/2014/main" id="{CD74F9C7-CB38-4ADA-9FB4-B9F19F6032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</p:grpSp>
      <p:grpSp>
        <p:nvGrpSpPr>
          <p:cNvPr id="11" name="Group 45">
            <a:extLst>
              <a:ext uri="{FF2B5EF4-FFF2-40B4-BE49-F238E27FC236}">
                <a16:creationId xmlns:a16="http://schemas.microsoft.com/office/drawing/2014/main" id="{9ACA2103-96ED-4C9F-B854-AD3F2ED1F11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191000"/>
            <a:ext cx="1066800" cy="609600"/>
            <a:chOff x="336" y="2016"/>
            <a:chExt cx="672" cy="384"/>
          </a:xfrm>
        </p:grpSpPr>
        <p:grpSp>
          <p:nvGrpSpPr>
            <p:cNvPr id="17437" name="Group 46">
              <a:extLst>
                <a:ext uri="{FF2B5EF4-FFF2-40B4-BE49-F238E27FC236}">
                  <a16:creationId xmlns:a16="http://schemas.microsoft.com/office/drawing/2014/main" id="{D0EAC3DD-04BE-469B-ADD1-9E386F18B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160"/>
              <a:ext cx="288" cy="240"/>
              <a:chOff x="2496" y="3648"/>
              <a:chExt cx="288" cy="240"/>
            </a:xfrm>
          </p:grpSpPr>
          <p:sp>
            <p:nvSpPr>
              <p:cNvPr id="17444" name="Oval 47">
                <a:extLst>
                  <a:ext uri="{FF2B5EF4-FFF2-40B4-BE49-F238E27FC236}">
                    <a16:creationId xmlns:a16="http://schemas.microsoft.com/office/drawing/2014/main" id="{3568704E-5B36-4B19-B59C-B7E8BEBDD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45" name="Text Box 48">
                <a:extLst>
                  <a:ext uri="{FF2B5EF4-FFF2-40B4-BE49-F238E27FC236}">
                    <a16:creationId xmlns:a16="http://schemas.microsoft.com/office/drawing/2014/main" id="{00EE47FC-CBDB-4E83-A6EE-37ED94DED5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  <p:grpSp>
          <p:nvGrpSpPr>
            <p:cNvPr id="17438" name="Group 49">
              <a:extLst>
                <a:ext uri="{FF2B5EF4-FFF2-40B4-BE49-F238E27FC236}">
                  <a16:creationId xmlns:a16="http://schemas.microsoft.com/office/drawing/2014/main" id="{18DAD400-87AF-436F-9CF8-8C95BCC57C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160"/>
              <a:ext cx="288" cy="240"/>
              <a:chOff x="2496" y="3648"/>
              <a:chExt cx="288" cy="240"/>
            </a:xfrm>
          </p:grpSpPr>
          <p:sp>
            <p:nvSpPr>
              <p:cNvPr id="17442" name="Oval 50">
                <a:extLst>
                  <a:ext uri="{FF2B5EF4-FFF2-40B4-BE49-F238E27FC236}">
                    <a16:creationId xmlns:a16="http://schemas.microsoft.com/office/drawing/2014/main" id="{F0F31B5F-20FA-4347-BBCC-95A5928D4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43" name="Text Box 51">
                <a:extLst>
                  <a:ext uri="{FF2B5EF4-FFF2-40B4-BE49-F238E27FC236}">
                    <a16:creationId xmlns:a16="http://schemas.microsoft.com/office/drawing/2014/main" id="{ACFE3022-9ED1-4F8A-9F0E-BF2BD53811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  <p:grpSp>
          <p:nvGrpSpPr>
            <p:cNvPr id="17439" name="Group 52">
              <a:extLst>
                <a:ext uri="{FF2B5EF4-FFF2-40B4-BE49-F238E27FC236}">
                  <a16:creationId xmlns:a16="http://schemas.microsoft.com/office/drawing/2014/main" id="{5DD6FAF6-B013-4BFE-AC3A-D22320FE6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016"/>
              <a:ext cx="288" cy="240"/>
              <a:chOff x="2496" y="3648"/>
              <a:chExt cx="288" cy="240"/>
            </a:xfrm>
          </p:grpSpPr>
          <p:sp>
            <p:nvSpPr>
              <p:cNvPr id="17440" name="Oval 53">
                <a:extLst>
                  <a:ext uri="{FF2B5EF4-FFF2-40B4-BE49-F238E27FC236}">
                    <a16:creationId xmlns:a16="http://schemas.microsoft.com/office/drawing/2014/main" id="{DCDFD6CF-4100-4E8F-88BE-041189960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41" name="Text Box 54">
                <a:extLst>
                  <a:ext uri="{FF2B5EF4-FFF2-40B4-BE49-F238E27FC236}">
                    <a16:creationId xmlns:a16="http://schemas.microsoft.com/office/drawing/2014/main" id="{CBCB545F-2758-4E65-BF54-5D5EB190BA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</p:grpSp>
      <p:grpSp>
        <p:nvGrpSpPr>
          <p:cNvPr id="17417" name="Group 56">
            <a:extLst>
              <a:ext uri="{FF2B5EF4-FFF2-40B4-BE49-F238E27FC236}">
                <a16:creationId xmlns:a16="http://schemas.microsoft.com/office/drawing/2014/main" id="{A84B4FE9-3E67-4E38-96BC-2E7EDB37BC23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676400"/>
            <a:ext cx="838200" cy="381000"/>
            <a:chOff x="2064" y="1488"/>
            <a:chExt cx="528" cy="240"/>
          </a:xfrm>
        </p:grpSpPr>
        <p:grpSp>
          <p:nvGrpSpPr>
            <p:cNvPr id="17431" name="Group 57">
              <a:extLst>
                <a:ext uri="{FF2B5EF4-FFF2-40B4-BE49-F238E27FC236}">
                  <a16:creationId xmlns:a16="http://schemas.microsoft.com/office/drawing/2014/main" id="{B1512851-AD8C-47A4-8184-48F3B37EF5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1488"/>
              <a:ext cx="288" cy="240"/>
              <a:chOff x="2496" y="3648"/>
              <a:chExt cx="288" cy="240"/>
            </a:xfrm>
          </p:grpSpPr>
          <p:sp>
            <p:nvSpPr>
              <p:cNvPr id="17435" name="Oval 58">
                <a:extLst>
                  <a:ext uri="{FF2B5EF4-FFF2-40B4-BE49-F238E27FC236}">
                    <a16:creationId xmlns:a16="http://schemas.microsoft.com/office/drawing/2014/main" id="{2E0DFD52-3D27-46EA-83E8-6032DF112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36" name="Text Box 59">
                <a:extLst>
                  <a:ext uri="{FF2B5EF4-FFF2-40B4-BE49-F238E27FC236}">
                    <a16:creationId xmlns:a16="http://schemas.microsoft.com/office/drawing/2014/main" id="{0692D4FA-5401-4CE2-894A-6F9F5B36FE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  <p:grpSp>
          <p:nvGrpSpPr>
            <p:cNvPr id="17432" name="Group 60">
              <a:extLst>
                <a:ext uri="{FF2B5EF4-FFF2-40B4-BE49-F238E27FC236}">
                  <a16:creationId xmlns:a16="http://schemas.microsoft.com/office/drawing/2014/main" id="{4B622B89-642B-4CD5-931B-2CB400A019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488"/>
              <a:ext cx="288" cy="240"/>
              <a:chOff x="2496" y="3648"/>
              <a:chExt cx="288" cy="240"/>
            </a:xfrm>
          </p:grpSpPr>
          <p:sp>
            <p:nvSpPr>
              <p:cNvPr id="17433" name="Oval 61">
                <a:extLst>
                  <a:ext uri="{FF2B5EF4-FFF2-40B4-BE49-F238E27FC236}">
                    <a16:creationId xmlns:a16="http://schemas.microsoft.com/office/drawing/2014/main" id="{EDB83516-AB7E-4704-A803-AA58E8821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34" name="Text Box 62">
                <a:extLst>
                  <a:ext uri="{FF2B5EF4-FFF2-40B4-BE49-F238E27FC236}">
                    <a16:creationId xmlns:a16="http://schemas.microsoft.com/office/drawing/2014/main" id="{FBFDE7CF-132A-4819-B4A1-90136DB3CA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</p:grpSp>
      <p:grpSp>
        <p:nvGrpSpPr>
          <p:cNvPr id="17418" name="Group 63">
            <a:extLst>
              <a:ext uri="{FF2B5EF4-FFF2-40B4-BE49-F238E27FC236}">
                <a16:creationId xmlns:a16="http://schemas.microsoft.com/office/drawing/2014/main" id="{C3FBC572-5062-4B0C-8EF6-381F35E0F65B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676400"/>
            <a:ext cx="838200" cy="381000"/>
            <a:chOff x="2064" y="1488"/>
            <a:chExt cx="528" cy="240"/>
          </a:xfrm>
        </p:grpSpPr>
        <p:grpSp>
          <p:nvGrpSpPr>
            <p:cNvPr id="17425" name="Group 64">
              <a:extLst>
                <a:ext uri="{FF2B5EF4-FFF2-40B4-BE49-F238E27FC236}">
                  <a16:creationId xmlns:a16="http://schemas.microsoft.com/office/drawing/2014/main" id="{FE4CCA1D-F08C-4DA5-8639-1CB3AF9BD0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1488"/>
              <a:ext cx="288" cy="240"/>
              <a:chOff x="2496" y="3648"/>
              <a:chExt cx="288" cy="240"/>
            </a:xfrm>
          </p:grpSpPr>
          <p:sp>
            <p:nvSpPr>
              <p:cNvPr id="17429" name="Oval 65">
                <a:extLst>
                  <a:ext uri="{FF2B5EF4-FFF2-40B4-BE49-F238E27FC236}">
                    <a16:creationId xmlns:a16="http://schemas.microsoft.com/office/drawing/2014/main" id="{7F90E86E-F451-416A-975D-462016CBE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30" name="Text Box 66">
                <a:extLst>
                  <a:ext uri="{FF2B5EF4-FFF2-40B4-BE49-F238E27FC236}">
                    <a16:creationId xmlns:a16="http://schemas.microsoft.com/office/drawing/2014/main" id="{0B45A9A7-E477-49FB-BAE2-D14C511253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  <p:grpSp>
          <p:nvGrpSpPr>
            <p:cNvPr id="17426" name="Group 67">
              <a:extLst>
                <a:ext uri="{FF2B5EF4-FFF2-40B4-BE49-F238E27FC236}">
                  <a16:creationId xmlns:a16="http://schemas.microsoft.com/office/drawing/2014/main" id="{AE2C3C49-C406-4D7B-8FA4-44B62545C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488"/>
              <a:ext cx="288" cy="240"/>
              <a:chOff x="2496" y="3648"/>
              <a:chExt cx="288" cy="240"/>
            </a:xfrm>
          </p:grpSpPr>
          <p:sp>
            <p:nvSpPr>
              <p:cNvPr id="17427" name="Oval 68">
                <a:extLst>
                  <a:ext uri="{FF2B5EF4-FFF2-40B4-BE49-F238E27FC236}">
                    <a16:creationId xmlns:a16="http://schemas.microsoft.com/office/drawing/2014/main" id="{108AE7EB-43F3-4780-A521-588C8ABE3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28" name="Text Box 69">
                <a:extLst>
                  <a:ext uri="{FF2B5EF4-FFF2-40B4-BE49-F238E27FC236}">
                    <a16:creationId xmlns:a16="http://schemas.microsoft.com/office/drawing/2014/main" id="{74048353-A8AB-4425-9680-384A255AC7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</p:grpSp>
      <p:sp>
        <p:nvSpPr>
          <p:cNvPr id="214086" name="Line 70">
            <a:extLst>
              <a:ext uri="{FF2B5EF4-FFF2-40B4-BE49-F238E27FC236}">
                <a16:creationId xmlns:a16="http://schemas.microsoft.com/office/drawing/2014/main" id="{C8101625-E629-4359-B059-174FB679A9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276600"/>
            <a:ext cx="0" cy="609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87" name="Line 71">
            <a:extLst>
              <a:ext uri="{FF2B5EF4-FFF2-40B4-BE49-F238E27FC236}">
                <a16:creationId xmlns:a16="http://schemas.microsoft.com/office/drawing/2014/main" id="{4B948B7C-3702-4F4B-97A7-86DB18C0B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276600"/>
            <a:ext cx="0" cy="609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88" name="Text Box 72">
            <a:extLst>
              <a:ext uri="{FF2B5EF4-FFF2-40B4-BE49-F238E27FC236}">
                <a16:creationId xmlns:a16="http://schemas.microsoft.com/office/drawing/2014/main" id="{839163CE-5270-478D-A95B-C5E01FD3E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057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214089" name="Text Box 73">
            <a:extLst>
              <a:ext uri="{FF2B5EF4-FFF2-40B4-BE49-F238E27FC236}">
                <a16:creationId xmlns:a16="http://schemas.microsoft.com/office/drawing/2014/main" id="{FC91CF89-505A-4B16-BD74-C758FC90E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7423" name="Text Box 74">
            <a:extLst>
              <a:ext uri="{FF2B5EF4-FFF2-40B4-BE49-F238E27FC236}">
                <a16:creationId xmlns:a16="http://schemas.microsoft.com/office/drawing/2014/main" id="{9362FC8A-FED5-4EE7-903E-A31C1B386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85800"/>
            <a:ext cx="4724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tx2"/>
                </a:solidFill>
              </a:rPr>
              <a:t>The Chapman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88" grpId="0" autoUpdateAnimBg="0"/>
      <p:bldP spid="21408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ozone145c">
            <a:extLst>
              <a:ext uri="{FF2B5EF4-FFF2-40B4-BE49-F238E27FC236}">
                <a16:creationId xmlns:a16="http://schemas.microsoft.com/office/drawing/2014/main" id="{DFDE0424-430F-4D33-8862-900927BC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2743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ozone145c">
            <a:extLst>
              <a:ext uri="{FF2B5EF4-FFF2-40B4-BE49-F238E27FC236}">
                <a16:creationId xmlns:a16="http://schemas.microsoft.com/office/drawing/2014/main" id="{3B86BFE9-34CD-4501-880D-8A9977C6A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0600"/>
            <a:ext cx="3657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ozone145c">
            <a:extLst>
              <a:ext uri="{FF2B5EF4-FFF2-40B4-BE49-F238E27FC236}">
                <a16:creationId xmlns:a16="http://schemas.microsoft.com/office/drawing/2014/main" id="{50924305-BC9F-46DD-86A8-2AB070E12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9624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ozone145c">
            <a:extLst>
              <a:ext uri="{FF2B5EF4-FFF2-40B4-BE49-F238E27FC236}">
                <a16:creationId xmlns:a16="http://schemas.microsoft.com/office/drawing/2014/main" id="{0EC37C46-17C8-4FED-8AE6-ADAEE696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"/>
            <a:ext cx="3962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8" name="Group 7">
            <a:extLst>
              <a:ext uri="{FF2B5EF4-FFF2-40B4-BE49-F238E27FC236}">
                <a16:creationId xmlns:a16="http://schemas.microsoft.com/office/drawing/2014/main" id="{0017D728-9740-414A-B72F-1A414E3130F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495800"/>
            <a:ext cx="1066800" cy="609600"/>
            <a:chOff x="336" y="2016"/>
            <a:chExt cx="672" cy="384"/>
          </a:xfrm>
        </p:grpSpPr>
        <p:grpSp>
          <p:nvGrpSpPr>
            <p:cNvPr id="18482" name="Group 8">
              <a:extLst>
                <a:ext uri="{FF2B5EF4-FFF2-40B4-BE49-F238E27FC236}">
                  <a16:creationId xmlns:a16="http://schemas.microsoft.com/office/drawing/2014/main" id="{DCDE7DEC-4765-4A2C-807A-E8480AFAF7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160"/>
              <a:ext cx="288" cy="240"/>
              <a:chOff x="2496" y="3648"/>
              <a:chExt cx="288" cy="240"/>
            </a:xfrm>
          </p:grpSpPr>
          <p:sp>
            <p:nvSpPr>
              <p:cNvPr id="18489" name="Oval 9">
                <a:extLst>
                  <a:ext uri="{FF2B5EF4-FFF2-40B4-BE49-F238E27FC236}">
                    <a16:creationId xmlns:a16="http://schemas.microsoft.com/office/drawing/2014/main" id="{74436DFA-5F70-4C84-B8A7-8BDA57308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90" name="Text Box 10">
                <a:extLst>
                  <a:ext uri="{FF2B5EF4-FFF2-40B4-BE49-F238E27FC236}">
                    <a16:creationId xmlns:a16="http://schemas.microsoft.com/office/drawing/2014/main" id="{419E65CD-6848-4B0A-B360-D392023247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  <p:grpSp>
          <p:nvGrpSpPr>
            <p:cNvPr id="18483" name="Group 11">
              <a:extLst>
                <a:ext uri="{FF2B5EF4-FFF2-40B4-BE49-F238E27FC236}">
                  <a16:creationId xmlns:a16="http://schemas.microsoft.com/office/drawing/2014/main" id="{1B5F59AF-C002-4F26-B68B-DA0BB7A129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160"/>
              <a:ext cx="288" cy="240"/>
              <a:chOff x="2496" y="3648"/>
              <a:chExt cx="288" cy="240"/>
            </a:xfrm>
          </p:grpSpPr>
          <p:sp>
            <p:nvSpPr>
              <p:cNvPr id="18487" name="Oval 12">
                <a:extLst>
                  <a:ext uri="{FF2B5EF4-FFF2-40B4-BE49-F238E27FC236}">
                    <a16:creationId xmlns:a16="http://schemas.microsoft.com/office/drawing/2014/main" id="{08A0AD0E-9A95-410F-9A6A-E68066DE1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8" name="Text Box 13">
                <a:extLst>
                  <a:ext uri="{FF2B5EF4-FFF2-40B4-BE49-F238E27FC236}">
                    <a16:creationId xmlns:a16="http://schemas.microsoft.com/office/drawing/2014/main" id="{860B5A9D-55C3-4F73-9EC6-8A515A0C5F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  <p:grpSp>
          <p:nvGrpSpPr>
            <p:cNvPr id="18484" name="Group 14">
              <a:extLst>
                <a:ext uri="{FF2B5EF4-FFF2-40B4-BE49-F238E27FC236}">
                  <a16:creationId xmlns:a16="http://schemas.microsoft.com/office/drawing/2014/main" id="{6594F3DA-0BD2-408D-B193-782130D74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016"/>
              <a:ext cx="288" cy="240"/>
              <a:chOff x="2496" y="3648"/>
              <a:chExt cx="288" cy="240"/>
            </a:xfrm>
          </p:grpSpPr>
          <p:sp>
            <p:nvSpPr>
              <p:cNvPr id="18485" name="Oval 15">
                <a:extLst>
                  <a:ext uri="{FF2B5EF4-FFF2-40B4-BE49-F238E27FC236}">
                    <a16:creationId xmlns:a16="http://schemas.microsoft.com/office/drawing/2014/main" id="{89EB3A9C-36F6-4959-A293-76AE6B21A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6" name="Text Box 16">
                <a:extLst>
                  <a:ext uri="{FF2B5EF4-FFF2-40B4-BE49-F238E27FC236}">
                    <a16:creationId xmlns:a16="http://schemas.microsoft.com/office/drawing/2014/main" id="{7685A780-6512-48EE-8DCE-43F2B0593A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B89FD6E5-405B-497B-B681-AF638E454EE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029200"/>
            <a:ext cx="1066800" cy="609600"/>
            <a:chOff x="336" y="2016"/>
            <a:chExt cx="672" cy="384"/>
          </a:xfrm>
        </p:grpSpPr>
        <p:grpSp>
          <p:nvGrpSpPr>
            <p:cNvPr id="18473" name="Group 18">
              <a:extLst>
                <a:ext uri="{FF2B5EF4-FFF2-40B4-BE49-F238E27FC236}">
                  <a16:creationId xmlns:a16="http://schemas.microsoft.com/office/drawing/2014/main" id="{43C9912E-04FD-47BC-AD39-81D6EDD1AE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160"/>
              <a:ext cx="288" cy="240"/>
              <a:chOff x="2496" y="3648"/>
              <a:chExt cx="288" cy="240"/>
            </a:xfrm>
          </p:grpSpPr>
          <p:sp>
            <p:nvSpPr>
              <p:cNvPr id="18480" name="Oval 19">
                <a:extLst>
                  <a:ext uri="{FF2B5EF4-FFF2-40B4-BE49-F238E27FC236}">
                    <a16:creationId xmlns:a16="http://schemas.microsoft.com/office/drawing/2014/main" id="{9F526F40-C9AD-4BCF-AE70-687DF7EEB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1" name="Text Box 20">
                <a:extLst>
                  <a:ext uri="{FF2B5EF4-FFF2-40B4-BE49-F238E27FC236}">
                    <a16:creationId xmlns:a16="http://schemas.microsoft.com/office/drawing/2014/main" id="{E56AB30C-AF13-48E2-9024-E705CED067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  <p:grpSp>
          <p:nvGrpSpPr>
            <p:cNvPr id="18474" name="Group 21">
              <a:extLst>
                <a:ext uri="{FF2B5EF4-FFF2-40B4-BE49-F238E27FC236}">
                  <a16:creationId xmlns:a16="http://schemas.microsoft.com/office/drawing/2014/main" id="{5737D004-3573-4DC5-BADE-6131327DA9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160"/>
              <a:ext cx="288" cy="240"/>
              <a:chOff x="2496" y="3648"/>
              <a:chExt cx="288" cy="240"/>
            </a:xfrm>
          </p:grpSpPr>
          <p:sp>
            <p:nvSpPr>
              <p:cNvPr id="18478" name="Oval 22">
                <a:extLst>
                  <a:ext uri="{FF2B5EF4-FFF2-40B4-BE49-F238E27FC236}">
                    <a16:creationId xmlns:a16="http://schemas.microsoft.com/office/drawing/2014/main" id="{6AA68E52-D08E-4521-BB36-D79A25EBD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9" name="Text Box 23">
                <a:extLst>
                  <a:ext uri="{FF2B5EF4-FFF2-40B4-BE49-F238E27FC236}">
                    <a16:creationId xmlns:a16="http://schemas.microsoft.com/office/drawing/2014/main" id="{C5C6E812-F2C1-4E78-9200-2239FE4DBA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  <p:grpSp>
          <p:nvGrpSpPr>
            <p:cNvPr id="18475" name="Group 24">
              <a:extLst>
                <a:ext uri="{FF2B5EF4-FFF2-40B4-BE49-F238E27FC236}">
                  <a16:creationId xmlns:a16="http://schemas.microsoft.com/office/drawing/2014/main" id="{C0E7AC7E-27DD-47AE-AF0F-5DBD99068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016"/>
              <a:ext cx="288" cy="240"/>
              <a:chOff x="2496" y="3648"/>
              <a:chExt cx="288" cy="240"/>
            </a:xfrm>
          </p:grpSpPr>
          <p:sp>
            <p:nvSpPr>
              <p:cNvPr id="18476" name="Oval 25">
                <a:extLst>
                  <a:ext uri="{FF2B5EF4-FFF2-40B4-BE49-F238E27FC236}">
                    <a16:creationId xmlns:a16="http://schemas.microsoft.com/office/drawing/2014/main" id="{5E3DFAD6-3896-4CAB-93F0-E49351DAF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7" name="Text Box 26">
                <a:extLst>
                  <a:ext uri="{FF2B5EF4-FFF2-40B4-BE49-F238E27FC236}">
                    <a16:creationId xmlns:a16="http://schemas.microsoft.com/office/drawing/2014/main" id="{AC04F729-6D4B-4420-B46D-874CE4B700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</p:grpSp>
      <p:grpSp>
        <p:nvGrpSpPr>
          <p:cNvPr id="10" name="Group 37">
            <a:extLst>
              <a:ext uri="{FF2B5EF4-FFF2-40B4-BE49-F238E27FC236}">
                <a16:creationId xmlns:a16="http://schemas.microsoft.com/office/drawing/2014/main" id="{D8E2B6AD-789D-4419-8D73-BD8AD389126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590800"/>
            <a:ext cx="1066800" cy="609600"/>
            <a:chOff x="336" y="2016"/>
            <a:chExt cx="672" cy="384"/>
          </a:xfrm>
        </p:grpSpPr>
        <p:grpSp>
          <p:nvGrpSpPr>
            <p:cNvPr id="18464" name="Group 38">
              <a:extLst>
                <a:ext uri="{FF2B5EF4-FFF2-40B4-BE49-F238E27FC236}">
                  <a16:creationId xmlns:a16="http://schemas.microsoft.com/office/drawing/2014/main" id="{7697FC7D-3FC5-4A31-AC58-1907FD4E36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160"/>
              <a:ext cx="288" cy="240"/>
              <a:chOff x="2496" y="3648"/>
              <a:chExt cx="288" cy="240"/>
            </a:xfrm>
          </p:grpSpPr>
          <p:sp>
            <p:nvSpPr>
              <p:cNvPr id="18471" name="Oval 39">
                <a:extLst>
                  <a:ext uri="{FF2B5EF4-FFF2-40B4-BE49-F238E27FC236}">
                    <a16:creationId xmlns:a16="http://schemas.microsoft.com/office/drawing/2014/main" id="{9A15FA0D-7C17-4970-9874-18DA4B8B8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2" name="Text Box 40">
                <a:extLst>
                  <a:ext uri="{FF2B5EF4-FFF2-40B4-BE49-F238E27FC236}">
                    <a16:creationId xmlns:a16="http://schemas.microsoft.com/office/drawing/2014/main" id="{7D2BA756-3B68-4210-9712-88874F06EC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  <p:grpSp>
          <p:nvGrpSpPr>
            <p:cNvPr id="18465" name="Group 41">
              <a:extLst>
                <a:ext uri="{FF2B5EF4-FFF2-40B4-BE49-F238E27FC236}">
                  <a16:creationId xmlns:a16="http://schemas.microsoft.com/office/drawing/2014/main" id="{CA30D578-0018-4E6C-904B-744A53D6FD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160"/>
              <a:ext cx="288" cy="240"/>
              <a:chOff x="2496" y="3648"/>
              <a:chExt cx="288" cy="240"/>
            </a:xfrm>
          </p:grpSpPr>
          <p:sp>
            <p:nvSpPr>
              <p:cNvPr id="18469" name="Oval 42">
                <a:extLst>
                  <a:ext uri="{FF2B5EF4-FFF2-40B4-BE49-F238E27FC236}">
                    <a16:creationId xmlns:a16="http://schemas.microsoft.com/office/drawing/2014/main" id="{FB661857-D891-4188-9C30-ADEB0AAB3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0" name="Text Box 43">
                <a:extLst>
                  <a:ext uri="{FF2B5EF4-FFF2-40B4-BE49-F238E27FC236}">
                    <a16:creationId xmlns:a16="http://schemas.microsoft.com/office/drawing/2014/main" id="{7708204A-6D60-453B-AD67-08E4E618C2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  <p:grpSp>
          <p:nvGrpSpPr>
            <p:cNvPr id="18466" name="Group 44">
              <a:extLst>
                <a:ext uri="{FF2B5EF4-FFF2-40B4-BE49-F238E27FC236}">
                  <a16:creationId xmlns:a16="http://schemas.microsoft.com/office/drawing/2014/main" id="{E07FFA43-5B47-40C2-B13B-877E6F29CA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016"/>
              <a:ext cx="288" cy="240"/>
              <a:chOff x="2496" y="3648"/>
              <a:chExt cx="288" cy="240"/>
            </a:xfrm>
          </p:grpSpPr>
          <p:sp>
            <p:nvSpPr>
              <p:cNvPr id="18467" name="Oval 45">
                <a:extLst>
                  <a:ext uri="{FF2B5EF4-FFF2-40B4-BE49-F238E27FC236}">
                    <a16:creationId xmlns:a16="http://schemas.microsoft.com/office/drawing/2014/main" id="{5D150AE6-1EED-4439-B91C-C5D13C816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8" name="Text Box 46">
                <a:extLst>
                  <a:ext uri="{FF2B5EF4-FFF2-40B4-BE49-F238E27FC236}">
                    <a16:creationId xmlns:a16="http://schemas.microsoft.com/office/drawing/2014/main" id="{6A152706-D7E2-47A9-890A-20A17ADD36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</p:grpSp>
      <p:grpSp>
        <p:nvGrpSpPr>
          <p:cNvPr id="18441" name="Group 47">
            <a:extLst>
              <a:ext uri="{FF2B5EF4-FFF2-40B4-BE49-F238E27FC236}">
                <a16:creationId xmlns:a16="http://schemas.microsoft.com/office/drawing/2014/main" id="{8E481D94-4E2A-49B5-BD47-BEFD26C693AD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819400"/>
            <a:ext cx="457200" cy="381000"/>
            <a:chOff x="2496" y="3648"/>
            <a:chExt cx="288" cy="240"/>
          </a:xfrm>
        </p:grpSpPr>
        <p:sp>
          <p:nvSpPr>
            <p:cNvPr id="18462" name="Oval 48">
              <a:extLst>
                <a:ext uri="{FF2B5EF4-FFF2-40B4-BE49-F238E27FC236}">
                  <a16:creationId xmlns:a16="http://schemas.microsoft.com/office/drawing/2014/main" id="{45C7B892-7EBF-4778-8D14-B8E2F8EE5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648"/>
              <a:ext cx="240" cy="24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3" name="Text Box 49">
              <a:extLst>
                <a:ext uri="{FF2B5EF4-FFF2-40B4-BE49-F238E27FC236}">
                  <a16:creationId xmlns:a16="http://schemas.microsoft.com/office/drawing/2014/main" id="{A17277FD-6332-4574-B652-CE4F8AC46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64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</a:rPr>
                <a:t>O</a:t>
              </a:r>
            </a:p>
          </p:txBody>
        </p:sp>
      </p:grpSp>
      <p:grpSp>
        <p:nvGrpSpPr>
          <p:cNvPr id="15" name="Group 50">
            <a:extLst>
              <a:ext uri="{FF2B5EF4-FFF2-40B4-BE49-F238E27FC236}">
                <a16:creationId xmlns:a16="http://schemas.microsoft.com/office/drawing/2014/main" id="{54E5C86D-5E59-4198-85B5-6269FF87358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066800"/>
            <a:ext cx="457200" cy="381000"/>
            <a:chOff x="2496" y="3648"/>
            <a:chExt cx="288" cy="240"/>
          </a:xfrm>
        </p:grpSpPr>
        <p:sp>
          <p:nvSpPr>
            <p:cNvPr id="18460" name="Oval 51">
              <a:extLst>
                <a:ext uri="{FF2B5EF4-FFF2-40B4-BE49-F238E27FC236}">
                  <a16:creationId xmlns:a16="http://schemas.microsoft.com/office/drawing/2014/main" id="{5DD51B63-176F-44FD-A9CC-776BAAB3C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648"/>
              <a:ext cx="240" cy="24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1" name="Text Box 52">
              <a:extLst>
                <a:ext uri="{FF2B5EF4-FFF2-40B4-BE49-F238E27FC236}">
                  <a16:creationId xmlns:a16="http://schemas.microsoft.com/office/drawing/2014/main" id="{44DF9F2E-8CB6-4DF2-A27D-ECC34BEE5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64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</a:rPr>
                <a:t>O</a:t>
              </a:r>
            </a:p>
          </p:txBody>
        </p:sp>
      </p:grpSp>
      <p:pic>
        <p:nvPicPr>
          <p:cNvPr id="230453" name="Picture 53" descr="ozone24">
            <a:extLst>
              <a:ext uri="{FF2B5EF4-FFF2-40B4-BE49-F238E27FC236}">
                <a16:creationId xmlns:a16="http://schemas.microsoft.com/office/drawing/2014/main" id="{AC593EA9-87E8-4759-8949-3995175D2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45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4" name="Group 54">
            <a:extLst>
              <a:ext uri="{FF2B5EF4-FFF2-40B4-BE49-F238E27FC236}">
                <a16:creationId xmlns:a16="http://schemas.microsoft.com/office/drawing/2014/main" id="{5DF61D68-20F9-4F9E-8E05-BFCF1674F14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914400"/>
            <a:ext cx="1066800" cy="609600"/>
            <a:chOff x="336" y="2016"/>
            <a:chExt cx="672" cy="384"/>
          </a:xfrm>
        </p:grpSpPr>
        <p:grpSp>
          <p:nvGrpSpPr>
            <p:cNvPr id="18451" name="Group 55">
              <a:extLst>
                <a:ext uri="{FF2B5EF4-FFF2-40B4-BE49-F238E27FC236}">
                  <a16:creationId xmlns:a16="http://schemas.microsoft.com/office/drawing/2014/main" id="{8B692911-2462-4833-9CDF-763A3DDFE7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160"/>
              <a:ext cx="288" cy="240"/>
              <a:chOff x="2496" y="3648"/>
              <a:chExt cx="288" cy="240"/>
            </a:xfrm>
          </p:grpSpPr>
          <p:sp>
            <p:nvSpPr>
              <p:cNvPr id="18458" name="Oval 56">
                <a:extLst>
                  <a:ext uri="{FF2B5EF4-FFF2-40B4-BE49-F238E27FC236}">
                    <a16:creationId xmlns:a16="http://schemas.microsoft.com/office/drawing/2014/main" id="{7B7D8510-4153-4592-BF13-A9BB160D0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59" name="Text Box 57">
                <a:extLst>
                  <a:ext uri="{FF2B5EF4-FFF2-40B4-BE49-F238E27FC236}">
                    <a16:creationId xmlns:a16="http://schemas.microsoft.com/office/drawing/2014/main" id="{E416CAB1-842E-471E-B520-E8AFE9379B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  <p:grpSp>
          <p:nvGrpSpPr>
            <p:cNvPr id="18452" name="Group 58">
              <a:extLst>
                <a:ext uri="{FF2B5EF4-FFF2-40B4-BE49-F238E27FC236}">
                  <a16:creationId xmlns:a16="http://schemas.microsoft.com/office/drawing/2014/main" id="{38DB53C7-8DA2-45CC-99B0-2D34F04DC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160"/>
              <a:ext cx="288" cy="240"/>
              <a:chOff x="2496" y="3648"/>
              <a:chExt cx="288" cy="240"/>
            </a:xfrm>
          </p:grpSpPr>
          <p:sp>
            <p:nvSpPr>
              <p:cNvPr id="18456" name="Oval 59">
                <a:extLst>
                  <a:ext uri="{FF2B5EF4-FFF2-40B4-BE49-F238E27FC236}">
                    <a16:creationId xmlns:a16="http://schemas.microsoft.com/office/drawing/2014/main" id="{16206C0F-9636-49F9-BAFC-1333BEF72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57" name="Text Box 60">
                <a:extLst>
                  <a:ext uri="{FF2B5EF4-FFF2-40B4-BE49-F238E27FC236}">
                    <a16:creationId xmlns:a16="http://schemas.microsoft.com/office/drawing/2014/main" id="{F74DA9C3-B0E5-4A13-A6A5-D2629E6C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  <p:grpSp>
          <p:nvGrpSpPr>
            <p:cNvPr id="18453" name="Group 61">
              <a:extLst>
                <a:ext uri="{FF2B5EF4-FFF2-40B4-BE49-F238E27FC236}">
                  <a16:creationId xmlns:a16="http://schemas.microsoft.com/office/drawing/2014/main" id="{51BF9772-58D5-4E11-94F8-F9CC87738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016"/>
              <a:ext cx="288" cy="240"/>
              <a:chOff x="2496" y="3648"/>
              <a:chExt cx="288" cy="240"/>
            </a:xfrm>
          </p:grpSpPr>
          <p:sp>
            <p:nvSpPr>
              <p:cNvPr id="18454" name="Oval 62">
                <a:extLst>
                  <a:ext uri="{FF2B5EF4-FFF2-40B4-BE49-F238E27FC236}">
                    <a16:creationId xmlns:a16="http://schemas.microsoft.com/office/drawing/2014/main" id="{24D39A5B-6AF9-4A59-AE71-26B17B4CA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55" name="Text Box 63">
                <a:extLst>
                  <a:ext uri="{FF2B5EF4-FFF2-40B4-BE49-F238E27FC236}">
                    <a16:creationId xmlns:a16="http://schemas.microsoft.com/office/drawing/2014/main" id="{69AD4978-9A15-461C-A226-D92B1953DF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</p:grpSp>
      <p:pic>
        <p:nvPicPr>
          <p:cNvPr id="18445" name="Picture 64" descr="ozone145c">
            <a:extLst>
              <a:ext uri="{FF2B5EF4-FFF2-40B4-BE49-F238E27FC236}">
                <a16:creationId xmlns:a16="http://schemas.microsoft.com/office/drawing/2014/main" id="{BD91E790-EF3B-41AF-87A1-0F8BA541B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274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65" descr="ozone145c">
            <a:extLst>
              <a:ext uri="{FF2B5EF4-FFF2-40B4-BE49-F238E27FC236}">
                <a16:creationId xmlns:a16="http://schemas.microsoft.com/office/drawing/2014/main" id="{DF57CCBD-8CB5-4D77-998C-BE2851462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48200"/>
            <a:ext cx="2743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66" name="Line 66">
            <a:extLst>
              <a:ext uri="{FF2B5EF4-FFF2-40B4-BE49-F238E27FC236}">
                <a16:creationId xmlns:a16="http://schemas.microsoft.com/office/drawing/2014/main" id="{11671EB2-057A-425F-B72F-9DB267659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8382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67" name="Line 67">
            <a:extLst>
              <a:ext uri="{FF2B5EF4-FFF2-40B4-BE49-F238E27FC236}">
                <a16:creationId xmlns:a16="http://schemas.microsoft.com/office/drawing/2014/main" id="{34E11ED5-0EEF-43AC-86D4-9EBDB50DE3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3528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68" name="Line 68">
            <a:extLst>
              <a:ext uri="{FF2B5EF4-FFF2-40B4-BE49-F238E27FC236}">
                <a16:creationId xmlns:a16="http://schemas.microsoft.com/office/drawing/2014/main" id="{FB0AFEA3-8061-4D37-8925-EF80C9515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1816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0131DD74-4C53-4479-9F4D-E6F960643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4800"/>
            <a:ext cx="6096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cs typeface="Arial" panose="020B0604020202020204" pitchFamily="34" charset="0"/>
              </a:rPr>
              <a:t>In theory: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FFFFFF"/>
                </a:solidFill>
                <a:cs typeface="Arial" panose="020B0604020202020204" pitchFamily="34" charset="0"/>
              </a:rPr>
              <a:t>a balance of ozone is established over time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cs typeface="Arial" panose="020B0604020202020204" pitchFamily="34" charset="0"/>
              </a:rPr>
              <a:t>&gt;  prevents much of the harmful UV radiation from reaching the earth's surface.  </a:t>
            </a:r>
            <a:endParaRPr lang="en-US" altLang="en-US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92206BC4-D7E5-4175-8590-3291763E6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95800"/>
            <a:ext cx="662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Leads to an “Equilibrium” or “Steady State”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892EC11C-CF14-4FC9-AC08-1F7AA3BA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391275"/>
            <a:ext cx="20574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US" altLang="en-US" sz="2000" b="0"/>
              <a:t>Key Concept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ILD" val="2"/>
  <p:tag name="PRESGUID" val="{DF185686-ADA7-4307-8168-5E45E70B8995}"/>
  <p:tag name="SESGUID" val="{CC214329-561C-47AE-84FE-15541307BE4F}"/>
  <p:tag name="SESIDS" val="97"/>
  <p:tag name="PRESTAG" val="3"/>
  <p:tag name="LASTINITEXER" val="76"/>
  <p:tag name="LASTEXERCISE" val="76"/>
  <p:tag name="LASTSLIDESHOWN" val="Slide207"/>
  <p:tag name="LASTINITSLIDE" val="Slide207"/>
</p:tagLst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33CC"/>
      </a:dk2>
      <a:lt2>
        <a:srgbClr val="FFFF00"/>
      </a:lt2>
      <a:accent1>
        <a:srgbClr val="00CC99"/>
      </a:accent1>
      <a:accent2>
        <a:srgbClr val="3333CC"/>
      </a:accent2>
      <a:accent3>
        <a:srgbClr val="AAAD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1752</Words>
  <Application>Microsoft Office PowerPoint</Application>
  <PresentationFormat>On-screen Show (4:3)</PresentationFormat>
  <Paragraphs>248</Paragraphs>
  <Slides>41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Arial Rounded MT Bold</vt:lpstr>
      <vt:lpstr>Arial Unicode MS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2019-02-19T18:56:55Z</dcterms:created>
  <dcterms:modified xsi:type="dcterms:W3CDTF">2020-03-12T18:24:14Z</dcterms:modified>
</cp:coreProperties>
</file>