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85" r:id="rId2"/>
    <p:sldId id="369" r:id="rId3"/>
    <p:sldId id="370" r:id="rId4"/>
    <p:sldId id="360" r:id="rId5"/>
    <p:sldId id="361" r:id="rId6"/>
    <p:sldId id="362" r:id="rId7"/>
    <p:sldId id="390" r:id="rId8"/>
    <p:sldId id="363" r:id="rId9"/>
    <p:sldId id="364" r:id="rId10"/>
    <p:sldId id="365" r:id="rId11"/>
    <p:sldId id="366" r:id="rId12"/>
    <p:sldId id="367" r:id="rId13"/>
    <p:sldId id="392" r:id="rId14"/>
    <p:sldId id="391" r:id="rId15"/>
    <p:sldId id="368" r:id="rId16"/>
    <p:sldId id="393" r:id="rId17"/>
    <p:sldId id="3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0" autoAdjust="0"/>
    <p:restoredTop sz="86350" autoAdjust="0"/>
  </p:normalViewPr>
  <p:slideViewPr>
    <p:cSldViewPr snapToGrid="0">
      <p:cViewPr varScale="1">
        <p:scale>
          <a:sx n="112" d="100"/>
          <a:sy n="112" d="100"/>
        </p:scale>
        <p:origin x="100" y="9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7/8/2021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D791345-3EF0-4D88-BEA8-C85F4F264AA2}" type="slidenum">
              <a:rPr lang="en-US">
                <a:latin typeface="Arial" charset="0"/>
              </a:rPr>
              <a:pPr/>
              <a:t>12</a:t>
            </a:fld>
            <a:endParaRPr lang="en-US">
              <a:latin typeface="Arial"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t>Berkovitz</a:t>
            </a:r>
          </a:p>
          <a:p>
            <a:pPr eaLnBrk="1" hangingPunct="1"/>
            <a:endParaRPr lang="en-US"/>
          </a:p>
          <a:p>
            <a:pPr eaLnBrk="1" hangingPunct="1"/>
            <a:r>
              <a:rPr lang="en-US"/>
              <a:t>25% of the oysters were consumed at the table.</a:t>
            </a:r>
          </a:p>
        </p:txBody>
      </p:sp>
    </p:spTree>
    <p:extLst>
      <p:ext uri="{BB962C8B-B14F-4D97-AF65-F5344CB8AC3E}">
        <p14:creationId xmlns:p14="http://schemas.microsoft.com/office/powerpoint/2010/main" val="416443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5980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387752" y="1825625"/>
            <a:ext cx="10689220" cy="4351338"/>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7/8/2021</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2905A-B9CF-4E68-B167-CE18F76DBD19}"/>
              </a:ext>
            </a:extLst>
          </p:cNvPr>
          <p:cNvSpPr>
            <a:spLocks noGrp="1"/>
          </p:cNvSpPr>
          <p:nvPr>
            <p:ph type="ctrTitle"/>
          </p:nvPr>
        </p:nvSpPr>
        <p:spPr/>
        <p:txBody>
          <a:bodyPr/>
          <a:lstStyle/>
          <a:p>
            <a:pPr algn="l" eaLnBrk="0" fontAlgn="base" hangingPunct="0">
              <a:lnSpc>
                <a:spcPct val="100000"/>
              </a:lnSpc>
              <a:spcAft>
                <a:spcPct val="0"/>
              </a:spcAft>
              <a:defRPr/>
            </a:pPr>
            <a:r>
              <a:rPr lang="en-US" dirty="0">
                <a:effectLst/>
              </a:rPr>
              <a:t>LA Tort Claims Act in Action</a:t>
            </a:r>
          </a:p>
        </p:txBody>
      </p:sp>
      <p:sp>
        <p:nvSpPr>
          <p:cNvPr id="5" name="Subtitle 4">
            <a:extLst>
              <a:ext uri="{FF2B5EF4-FFF2-40B4-BE49-F238E27FC236}">
                <a16:creationId xmlns:a16="http://schemas.microsoft.com/office/drawing/2014/main" id="{9A490CA7-1414-4ADE-AE3E-0F36D5B6304B}"/>
              </a:ext>
            </a:extLst>
          </p:cNvPr>
          <p:cNvSpPr>
            <a:spLocks noGrp="1"/>
          </p:cNvSpPr>
          <p:nvPr>
            <p:ph type="subTitle" idx="1"/>
          </p:nvPr>
        </p:nvSpPr>
        <p:spPr/>
        <p:txBody>
          <a:bodyPr>
            <a:normAutofit fontScale="92500"/>
          </a:bodyPr>
          <a:lstStyle/>
          <a:p>
            <a:r>
              <a:rPr lang="en-US" b="1" i="1" dirty="0">
                <a:latin typeface="+mj-lt"/>
              </a:rPr>
              <a:t>Gregor v. </a:t>
            </a:r>
            <a:r>
              <a:rPr lang="en-US" b="1" i="1" dirty="0" err="1">
                <a:latin typeface="+mj-lt"/>
              </a:rPr>
              <a:t>Argenot</a:t>
            </a:r>
            <a:r>
              <a:rPr lang="en-US" b="1" i="1" dirty="0">
                <a:latin typeface="+mj-lt"/>
              </a:rPr>
              <a:t> Great Central Insurance Co., </a:t>
            </a:r>
            <a:r>
              <a:rPr lang="en-US" b="1" dirty="0">
                <a:latin typeface="+mj-lt"/>
              </a:rPr>
              <a:t>851 So.2d 959 (La. 2003)</a:t>
            </a:r>
            <a:endParaRPr lang="en-US" dirty="0"/>
          </a:p>
          <a:p>
            <a:endParaRPr lang="en-US" dirty="0"/>
          </a:p>
        </p:txBody>
      </p:sp>
      <p:sp>
        <p:nvSpPr>
          <p:cNvPr id="4" name="Slide Number Placeholder 3">
            <a:extLst>
              <a:ext uri="{FF2B5EF4-FFF2-40B4-BE49-F238E27FC236}">
                <a16:creationId xmlns:a16="http://schemas.microsoft.com/office/drawing/2014/main" id="{4D1C1684-755C-4214-87B9-B154E2D4BDEA}"/>
              </a:ext>
            </a:extLst>
          </p:cNvPr>
          <p:cNvSpPr>
            <a:spLocks noGrp="1"/>
          </p:cNvSpPr>
          <p:nvPr>
            <p:ph type="sldNum" sz="quarter" idx="12"/>
          </p:nvPr>
        </p:nvSpPr>
        <p:spPr/>
        <p:txBody>
          <a:bodyPr/>
          <a:lstStyle/>
          <a:p>
            <a:pPr>
              <a:defRPr/>
            </a:pPr>
            <a:fld id="{31D2D980-354E-473A-B743-3601F9D26891}" type="slidenum">
              <a:rPr lang="en-US" smtClean="0"/>
              <a:pPr>
                <a:defRPr/>
              </a:pPr>
              <a:t>1</a:t>
            </a:fld>
            <a:endParaRPr lang="en-US" dirty="0"/>
          </a:p>
        </p:txBody>
      </p:sp>
      <p:pic>
        <p:nvPicPr>
          <p:cNvPr id="3" name="Audio 2">
            <a:hlinkClick r:id="" action="ppaction://media"/>
            <a:extLst>
              <a:ext uri="{FF2B5EF4-FFF2-40B4-BE49-F238E27FC236}">
                <a16:creationId xmlns:a16="http://schemas.microsoft.com/office/drawing/2014/main" id="{CF86107C-D837-49F2-919A-03DE1A9E01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818293686"/>
      </p:ext>
    </p:extLst>
  </p:cSld>
  <p:clrMapOvr>
    <a:masterClrMapping/>
  </p:clrMapOvr>
  <mc:AlternateContent xmlns:mc="http://schemas.openxmlformats.org/markup-compatibility/2006" xmlns:p14="http://schemas.microsoft.com/office/powerpoint/2010/main">
    <mc:Choice Requires="p14">
      <p:transition spd="slow" p14:dur="2000" advTm="21277"/>
    </mc:Choice>
    <mc:Fallback xmlns="">
      <p:transition spd="slow" advTm="2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State’s DFE Claim</a:t>
            </a:r>
          </a:p>
        </p:txBody>
      </p:sp>
      <p:sp>
        <p:nvSpPr>
          <p:cNvPr id="3" name="Content Placeholder 2"/>
          <p:cNvSpPr>
            <a:spLocks noGrp="1"/>
          </p:cNvSpPr>
          <p:nvPr>
            <p:ph idx="1"/>
          </p:nvPr>
        </p:nvSpPr>
        <p:spPr>
          <a:xfrm>
            <a:off x="387751" y="1825625"/>
            <a:ext cx="10914459" cy="4351338"/>
          </a:xfrm>
        </p:spPr>
        <p:txBody>
          <a:bodyPr>
            <a:normAutofit fontScale="92500"/>
          </a:bodyPr>
          <a:lstStyle/>
          <a:p>
            <a:r>
              <a:rPr lang="en-US" dirty="0"/>
              <a:t>DHH argues that the testimony and evidence establishes that the intent of the drafters of § 23:006-4 was to give DHH inspectors discretion when inspecting restaurants for compliance with § 23:006-4. </a:t>
            </a:r>
          </a:p>
          <a:p>
            <a:r>
              <a:rPr lang="en-US" dirty="0" err="1"/>
              <a:t>DHH</a:t>
            </a:r>
            <a:r>
              <a:rPr lang="en-US" dirty="0"/>
              <a:t> argues that the actual words of the regulation offer a variety of methods for compliance, which requires the use of judgment or choice--i.e. "Discretion." </a:t>
            </a:r>
          </a:p>
          <a:p>
            <a:r>
              <a:rPr lang="en-US" dirty="0"/>
              <a:t>It maintains that the first sentence of the regulation indicates three specific choices (signs, menu notices, or table tents), and a fourth general alternative if signs, menu notices, or table tents are not appropriate in a particular situation (other clearly visible messages).</a:t>
            </a:r>
          </a:p>
        </p:txBody>
      </p:sp>
      <p:pic>
        <p:nvPicPr>
          <p:cNvPr id="4" name="Audio 3">
            <a:hlinkClick r:id="" action="ppaction://media"/>
            <a:extLst>
              <a:ext uri="{FF2B5EF4-FFF2-40B4-BE49-F238E27FC236}">
                <a16:creationId xmlns:a16="http://schemas.microsoft.com/office/drawing/2014/main" id="{681E7544-9393-4905-B5CD-E2C774EDA5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749486299"/>
      </p:ext>
    </p:extLst>
  </p:cSld>
  <p:clrMapOvr>
    <a:masterClrMapping/>
  </p:clrMapOvr>
  <mc:AlternateContent xmlns:mc="http://schemas.openxmlformats.org/markup-compatibility/2006" xmlns:p14="http://schemas.microsoft.com/office/powerpoint/2010/main">
    <mc:Choice Requires="p14">
      <p:transition spd="slow" p14:dur="2000" advTm="76064"/>
    </mc:Choice>
    <mc:Fallback xmlns="">
      <p:transition spd="slow" advTm="76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6875274-13CD-4427-ACEB-C3E4CFF71120}" type="slidenum">
              <a:rPr lang="en-US"/>
              <a:pPr/>
              <a:t>11</a:t>
            </a:fld>
            <a:endParaRPr lang="en-US"/>
          </a:p>
        </p:txBody>
      </p:sp>
      <p:sp>
        <p:nvSpPr>
          <p:cNvPr id="7171" name="Rectangle 2"/>
          <p:cNvSpPr>
            <a:spLocks noGrp="1" noChangeArrowheads="1"/>
          </p:cNvSpPr>
          <p:nvPr>
            <p:ph type="title"/>
          </p:nvPr>
        </p:nvSpPr>
        <p:spPr/>
        <p:txBody>
          <a:bodyPr/>
          <a:lstStyle/>
          <a:p>
            <a:pPr eaLnBrk="1" hangingPunct="1"/>
            <a:r>
              <a:rPr lang="en-US" dirty="0"/>
              <a:t>What Does the Regulation Require?</a:t>
            </a:r>
          </a:p>
        </p:txBody>
      </p:sp>
      <p:sp>
        <p:nvSpPr>
          <p:cNvPr id="7172" name="Rectangle 3"/>
          <p:cNvSpPr>
            <a:spLocks noGrp="1" noChangeArrowheads="1"/>
          </p:cNvSpPr>
          <p:nvPr>
            <p:ph type="body" idx="1"/>
          </p:nvPr>
        </p:nvSpPr>
        <p:spPr/>
        <p:txBody>
          <a:bodyPr>
            <a:normAutofit/>
          </a:bodyPr>
          <a:lstStyle/>
          <a:p>
            <a:pPr eaLnBrk="1" hangingPunct="1">
              <a:lnSpc>
                <a:spcPct val="90000"/>
              </a:lnSpc>
            </a:pPr>
            <a:r>
              <a:rPr lang="en-US" dirty="0"/>
              <a:t>Section 23:006-4 of the Sanitary Code requires that all </a:t>
            </a:r>
            <a:r>
              <a:rPr lang="en-US" dirty="0">
                <a:highlight>
                  <a:srgbClr val="FFFF00"/>
                </a:highlight>
              </a:rPr>
              <a:t>"establishments that sell or serve raw oysters must display" a prescribed warning "at point of sale." </a:t>
            </a:r>
          </a:p>
          <a:p>
            <a:pPr eaLnBrk="1" hangingPunct="1">
              <a:lnSpc>
                <a:spcPct val="90000"/>
              </a:lnSpc>
            </a:pPr>
            <a:r>
              <a:rPr lang="en-US" dirty="0"/>
              <a:t>The establishment has </a:t>
            </a:r>
            <a:r>
              <a:rPr lang="en-US" dirty="0">
                <a:highlight>
                  <a:srgbClr val="FFFF00"/>
                </a:highlight>
              </a:rPr>
              <a:t>discretion in determining what method may be used to convey the warning</a:t>
            </a:r>
            <a:r>
              <a:rPr lang="en-US" dirty="0"/>
              <a:t> because the warning can be conveyed by a sign, menu notice, table tent or other clearly visible message. </a:t>
            </a:r>
          </a:p>
          <a:p>
            <a:pPr eaLnBrk="1" hangingPunct="1">
              <a:lnSpc>
                <a:spcPct val="90000"/>
              </a:lnSpc>
            </a:pPr>
            <a:r>
              <a:rPr lang="en-US" dirty="0"/>
              <a:t>What is the critical language?</a:t>
            </a:r>
          </a:p>
        </p:txBody>
      </p:sp>
      <p:pic>
        <p:nvPicPr>
          <p:cNvPr id="2" name="Audio 1">
            <a:hlinkClick r:id="" action="ppaction://media"/>
            <a:extLst>
              <a:ext uri="{FF2B5EF4-FFF2-40B4-BE49-F238E27FC236}">
                <a16:creationId xmlns:a16="http://schemas.microsoft.com/office/drawing/2014/main" id="{4DA790F3-5E3D-473F-8F83-54A111BFBE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188350498"/>
      </p:ext>
    </p:extLst>
  </p:cSld>
  <p:clrMapOvr>
    <a:masterClrMapping/>
  </p:clrMapOvr>
  <mc:AlternateContent xmlns:mc="http://schemas.openxmlformats.org/markup-compatibility/2006" xmlns:p14="http://schemas.microsoft.com/office/powerpoint/2010/main">
    <mc:Choice Requires="p14">
      <p:transition spd="slow" p14:dur="2000" advTm="30165"/>
    </mc:Choice>
    <mc:Fallback xmlns="">
      <p:transition spd="slow" advTm="30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5D3E817-C036-4A12-9090-FF87F7715EE4}" type="slidenum">
              <a:rPr lang="en-US"/>
              <a:pPr/>
              <a:t>12</a:t>
            </a:fld>
            <a:endParaRPr lang="en-US"/>
          </a:p>
        </p:txBody>
      </p:sp>
      <p:sp>
        <p:nvSpPr>
          <p:cNvPr id="11267" name="Rectangle 2"/>
          <p:cNvSpPr>
            <a:spLocks noGrp="1" noChangeArrowheads="1"/>
          </p:cNvSpPr>
          <p:nvPr>
            <p:ph type="title"/>
          </p:nvPr>
        </p:nvSpPr>
        <p:spPr/>
        <p:txBody>
          <a:bodyPr/>
          <a:lstStyle/>
          <a:p>
            <a:pPr eaLnBrk="1" hangingPunct="1"/>
            <a:r>
              <a:rPr lang="en-US" dirty="0"/>
              <a:t>Court's Analysis</a:t>
            </a:r>
          </a:p>
        </p:txBody>
      </p:sp>
      <p:sp>
        <p:nvSpPr>
          <p:cNvPr id="11268" name="Rectangle 3"/>
          <p:cNvSpPr>
            <a:spLocks noGrp="1" noChangeArrowheads="1"/>
          </p:cNvSpPr>
          <p:nvPr>
            <p:ph type="body" idx="1"/>
          </p:nvPr>
        </p:nvSpPr>
        <p:spPr/>
        <p:txBody>
          <a:bodyPr/>
          <a:lstStyle/>
          <a:p>
            <a:pPr eaLnBrk="1" hangingPunct="1">
              <a:lnSpc>
                <a:spcPct val="90000"/>
              </a:lnSpc>
            </a:pPr>
            <a:r>
              <a:rPr lang="en-US" dirty="0"/>
              <a:t>How is this case like </a:t>
            </a:r>
            <a:r>
              <a:rPr lang="en-US" i="1" dirty="0"/>
              <a:t>Berkowitz</a:t>
            </a:r>
            <a:r>
              <a:rPr lang="en-US" dirty="0"/>
              <a:t>?</a:t>
            </a:r>
          </a:p>
          <a:p>
            <a:pPr lvl="1" eaLnBrk="1" hangingPunct="1">
              <a:lnSpc>
                <a:spcPct val="90000"/>
              </a:lnSpc>
            </a:pPr>
            <a:r>
              <a:rPr lang="en-US" dirty="0"/>
              <a:t>What is the role of  the regulation?</a:t>
            </a:r>
          </a:p>
          <a:p>
            <a:pPr lvl="1" eaLnBrk="1" hangingPunct="1">
              <a:lnSpc>
                <a:spcPct val="90000"/>
              </a:lnSpc>
            </a:pPr>
            <a:r>
              <a:rPr lang="en-US" dirty="0"/>
              <a:t>How is the agency arguing that the </a:t>
            </a:r>
            <a:r>
              <a:rPr lang="en-US" dirty="0" err="1"/>
              <a:t>reg</a:t>
            </a:r>
            <a:r>
              <a:rPr lang="en-US" dirty="0"/>
              <a:t> does not apply?</a:t>
            </a:r>
          </a:p>
          <a:p>
            <a:pPr eaLnBrk="1" hangingPunct="1">
              <a:lnSpc>
                <a:spcPct val="90000"/>
              </a:lnSpc>
            </a:pPr>
            <a:r>
              <a:rPr lang="en-US" dirty="0"/>
              <a:t>The majority's use of </a:t>
            </a:r>
            <a:r>
              <a:rPr lang="en-US" i="1" dirty="0"/>
              <a:t>Berkowitz</a:t>
            </a:r>
            <a:r>
              <a:rPr lang="en-US" dirty="0"/>
              <a:t> is confusing.</a:t>
            </a:r>
          </a:p>
          <a:p>
            <a:pPr lvl="1" eaLnBrk="1" hangingPunct="1">
              <a:lnSpc>
                <a:spcPct val="90000"/>
              </a:lnSpc>
            </a:pPr>
            <a:r>
              <a:rPr lang="en-US" dirty="0"/>
              <a:t>It rejects the </a:t>
            </a:r>
            <a:r>
              <a:rPr lang="en-US" i="1" dirty="0"/>
              <a:t>Fowler</a:t>
            </a:r>
            <a:r>
              <a:rPr lang="en-US" dirty="0"/>
              <a:t> court's reliance on </a:t>
            </a:r>
            <a:r>
              <a:rPr lang="en-US" i="1" dirty="0"/>
              <a:t>Berkowitz</a:t>
            </a:r>
            <a:r>
              <a:rPr lang="en-US" dirty="0"/>
              <a:t> because the LA statute is different</a:t>
            </a:r>
          </a:p>
          <a:p>
            <a:pPr lvl="1" eaLnBrk="1" hangingPunct="1">
              <a:lnSpc>
                <a:spcPct val="90000"/>
              </a:lnSpc>
            </a:pPr>
            <a:r>
              <a:rPr lang="en-US" dirty="0"/>
              <a:t>It then appears to use an analysis that is consistent with </a:t>
            </a:r>
            <a:r>
              <a:rPr lang="en-US" i="1" dirty="0"/>
              <a:t>Berkowitz</a:t>
            </a:r>
            <a:r>
              <a:rPr lang="en-US" dirty="0"/>
              <a:t> and other FTCA cases in its resolution of the case.</a:t>
            </a:r>
          </a:p>
        </p:txBody>
      </p:sp>
      <p:pic>
        <p:nvPicPr>
          <p:cNvPr id="2" name="Audio 1">
            <a:hlinkClick r:id="" action="ppaction://media"/>
            <a:extLst>
              <a:ext uri="{FF2B5EF4-FFF2-40B4-BE49-F238E27FC236}">
                <a16:creationId xmlns:a16="http://schemas.microsoft.com/office/drawing/2014/main" id="{459A6119-8CF2-4D68-A91A-D7E7A4DAA5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666911781"/>
      </p:ext>
    </p:extLst>
  </p:cSld>
  <p:clrMapOvr>
    <a:masterClrMapping/>
  </p:clrMapOvr>
  <mc:AlternateContent xmlns:mc="http://schemas.openxmlformats.org/markup-compatibility/2006" xmlns:p14="http://schemas.microsoft.com/office/powerpoint/2010/main">
    <mc:Choice Requires="p14">
      <p:transition spd="slow" p14:dur="2000" advTm="109178"/>
    </mc:Choice>
    <mc:Fallback xmlns="">
      <p:transition spd="slow" advTm="109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0746-12B3-4AA0-8667-3F436096079C}"/>
              </a:ext>
            </a:extLst>
          </p:cNvPr>
          <p:cNvSpPr>
            <a:spLocks noGrp="1"/>
          </p:cNvSpPr>
          <p:nvPr>
            <p:ph type="title"/>
          </p:nvPr>
        </p:nvSpPr>
        <p:spPr/>
        <p:txBody>
          <a:bodyPr/>
          <a:lstStyle/>
          <a:p>
            <a:r>
              <a:rPr lang="en-US" dirty="0"/>
              <a:t>The Concurrences</a:t>
            </a:r>
          </a:p>
        </p:txBody>
      </p:sp>
      <p:sp>
        <p:nvSpPr>
          <p:cNvPr id="3" name="Content Placeholder 2">
            <a:extLst>
              <a:ext uri="{FF2B5EF4-FFF2-40B4-BE49-F238E27FC236}">
                <a16:creationId xmlns:a16="http://schemas.microsoft.com/office/drawing/2014/main" id="{3F2D3C3A-AB29-4BCD-9110-4E2BDE1FA2A9}"/>
              </a:ext>
            </a:extLst>
          </p:cNvPr>
          <p:cNvSpPr>
            <a:spLocks noGrp="1"/>
          </p:cNvSpPr>
          <p:nvPr>
            <p:ph idx="1"/>
          </p:nvPr>
        </p:nvSpPr>
        <p:spPr/>
        <p:txBody>
          <a:bodyPr/>
          <a:lstStyle/>
          <a:p>
            <a:r>
              <a:rPr lang="en-US" dirty="0"/>
              <a:t>Two judges thought that </a:t>
            </a:r>
            <a:r>
              <a:rPr lang="en-US" i="1" dirty="0"/>
              <a:t>Fowler</a:t>
            </a:r>
            <a:r>
              <a:rPr lang="en-US" dirty="0"/>
              <a:t> was right in assuming that the LA DFE should be construed like the FTCA.</a:t>
            </a:r>
          </a:p>
          <a:p>
            <a:r>
              <a:rPr lang="en-US" dirty="0"/>
              <a:t>They disagreed about how </a:t>
            </a:r>
            <a:r>
              <a:rPr lang="en-US" i="1" dirty="0"/>
              <a:t>Fowler</a:t>
            </a:r>
            <a:r>
              <a:rPr lang="en-US" dirty="0"/>
              <a:t> handled the facts and argued that the only thing wrong with the </a:t>
            </a:r>
            <a:r>
              <a:rPr lang="en-US" i="1" dirty="0"/>
              <a:t>Fowler</a:t>
            </a:r>
            <a:r>
              <a:rPr lang="en-US" dirty="0"/>
              <a:t> analysis was the split over the facts.</a:t>
            </a:r>
          </a:p>
          <a:p>
            <a:r>
              <a:rPr lang="en-US" dirty="0"/>
              <a:t>One judge concurred, but opined that </a:t>
            </a:r>
            <a:r>
              <a:rPr lang="en-US" i="1" dirty="0"/>
              <a:t>Fowler</a:t>
            </a:r>
            <a:r>
              <a:rPr lang="en-US" dirty="0"/>
              <a:t> was wrong about the DFE being like the FTCA.</a:t>
            </a:r>
          </a:p>
        </p:txBody>
      </p:sp>
      <p:sp>
        <p:nvSpPr>
          <p:cNvPr id="4" name="Slide Number Placeholder 3">
            <a:extLst>
              <a:ext uri="{FF2B5EF4-FFF2-40B4-BE49-F238E27FC236}">
                <a16:creationId xmlns:a16="http://schemas.microsoft.com/office/drawing/2014/main" id="{A7795C1E-80EA-4F89-85B1-936E9B9CE634}"/>
              </a:ext>
            </a:extLst>
          </p:cNvPr>
          <p:cNvSpPr>
            <a:spLocks noGrp="1"/>
          </p:cNvSpPr>
          <p:nvPr>
            <p:ph type="sldNum" sz="quarter" idx="12"/>
          </p:nvPr>
        </p:nvSpPr>
        <p:spPr/>
        <p:txBody>
          <a:bodyPr/>
          <a:lstStyle/>
          <a:p>
            <a:pPr>
              <a:defRPr/>
            </a:pPr>
            <a:fld id="{31D2D980-354E-473A-B743-3601F9D26891}" type="slidenum">
              <a:rPr lang="en-US" smtClean="0"/>
              <a:pPr>
                <a:defRPr/>
              </a:pPr>
              <a:t>13</a:t>
            </a:fld>
            <a:endParaRPr lang="en-US" dirty="0"/>
          </a:p>
        </p:txBody>
      </p:sp>
      <p:pic>
        <p:nvPicPr>
          <p:cNvPr id="5" name="Audio 4">
            <a:hlinkClick r:id="" action="ppaction://media"/>
            <a:extLst>
              <a:ext uri="{FF2B5EF4-FFF2-40B4-BE49-F238E27FC236}">
                <a16:creationId xmlns:a16="http://schemas.microsoft.com/office/drawing/2014/main" id="{6949078E-FEE8-4DAD-AEFE-1EE8FFEDA3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4202525359"/>
      </p:ext>
    </p:extLst>
  </p:cSld>
  <p:clrMapOvr>
    <a:masterClrMapping/>
  </p:clrMapOvr>
  <mc:AlternateContent xmlns:mc="http://schemas.openxmlformats.org/markup-compatibility/2006" xmlns:p14="http://schemas.microsoft.com/office/powerpoint/2010/main">
    <mc:Choice Requires="p14">
      <p:transition spd="slow" p14:dur="2000" advTm="36274"/>
    </mc:Choice>
    <mc:Fallback xmlns="">
      <p:transition spd="slow" advTm="36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FA9D-A4F3-440B-B8C2-CD6A5DA3D6E9}"/>
              </a:ext>
            </a:extLst>
          </p:cNvPr>
          <p:cNvSpPr>
            <a:spLocks noGrp="1"/>
          </p:cNvSpPr>
          <p:nvPr>
            <p:ph type="title"/>
          </p:nvPr>
        </p:nvSpPr>
        <p:spPr/>
        <p:txBody>
          <a:bodyPr/>
          <a:lstStyle/>
          <a:p>
            <a:r>
              <a:rPr lang="en-US" dirty="0"/>
              <a:t>The Dissents</a:t>
            </a:r>
          </a:p>
        </p:txBody>
      </p:sp>
      <p:sp>
        <p:nvSpPr>
          <p:cNvPr id="3" name="Content Placeholder 2">
            <a:extLst>
              <a:ext uri="{FF2B5EF4-FFF2-40B4-BE49-F238E27FC236}">
                <a16:creationId xmlns:a16="http://schemas.microsoft.com/office/drawing/2014/main" id="{8C8CE384-9A97-44DA-AB08-127C74C78479}"/>
              </a:ext>
            </a:extLst>
          </p:cNvPr>
          <p:cNvSpPr>
            <a:spLocks noGrp="1"/>
          </p:cNvSpPr>
          <p:nvPr>
            <p:ph idx="1"/>
          </p:nvPr>
        </p:nvSpPr>
        <p:spPr/>
        <p:txBody>
          <a:bodyPr/>
          <a:lstStyle/>
          <a:p>
            <a:r>
              <a:rPr lang="en-US" dirty="0"/>
              <a:t>Two justices dissented, but only one gave reasons.</a:t>
            </a:r>
          </a:p>
          <a:p>
            <a:r>
              <a:rPr lang="en-US" dirty="0"/>
              <a:t>He disagreed that point of sale had the fixed meaning that the majority found.</a:t>
            </a:r>
          </a:p>
          <a:p>
            <a:r>
              <a:rPr lang="en-US" dirty="0"/>
              <a:t>He argued that the restaurant was the expert in knowing how best to warn the customers and that it was property for the inspector to defer to the restaurant.</a:t>
            </a:r>
          </a:p>
        </p:txBody>
      </p:sp>
      <p:sp>
        <p:nvSpPr>
          <p:cNvPr id="4" name="Slide Number Placeholder 3">
            <a:extLst>
              <a:ext uri="{FF2B5EF4-FFF2-40B4-BE49-F238E27FC236}">
                <a16:creationId xmlns:a16="http://schemas.microsoft.com/office/drawing/2014/main" id="{60F3A811-500C-48B8-A689-66B8EF633A4C}"/>
              </a:ext>
            </a:extLst>
          </p:cNvPr>
          <p:cNvSpPr>
            <a:spLocks noGrp="1"/>
          </p:cNvSpPr>
          <p:nvPr>
            <p:ph type="sldNum" sz="quarter" idx="12"/>
          </p:nvPr>
        </p:nvSpPr>
        <p:spPr/>
        <p:txBody>
          <a:bodyPr/>
          <a:lstStyle/>
          <a:p>
            <a:pPr>
              <a:defRPr/>
            </a:pPr>
            <a:fld id="{31D2D980-354E-473A-B743-3601F9D26891}" type="slidenum">
              <a:rPr lang="en-US" smtClean="0"/>
              <a:pPr>
                <a:defRPr/>
              </a:pPr>
              <a:t>14</a:t>
            </a:fld>
            <a:endParaRPr lang="en-US" dirty="0"/>
          </a:p>
        </p:txBody>
      </p:sp>
      <p:pic>
        <p:nvPicPr>
          <p:cNvPr id="5" name="Audio 4">
            <a:hlinkClick r:id="" action="ppaction://media"/>
            <a:extLst>
              <a:ext uri="{FF2B5EF4-FFF2-40B4-BE49-F238E27FC236}">
                <a16:creationId xmlns:a16="http://schemas.microsoft.com/office/drawing/2014/main" id="{9A88F770-8264-4FCB-B2A6-DE1BBDB62F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031912170"/>
      </p:ext>
    </p:extLst>
  </p:cSld>
  <p:clrMapOvr>
    <a:masterClrMapping/>
  </p:clrMapOvr>
  <mc:AlternateContent xmlns:mc="http://schemas.openxmlformats.org/markup-compatibility/2006" xmlns:p14="http://schemas.microsoft.com/office/powerpoint/2010/main">
    <mc:Choice Requires="p14">
      <p:transition spd="slow" p14:dur="2000" advTm="35502"/>
    </mc:Choice>
    <mc:Fallback xmlns="">
      <p:transition spd="slow" advTm="35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E518DE-A930-4F71-9710-E22607B213F1}" type="slidenum">
              <a:rPr lang="en-US"/>
              <a:pPr/>
              <a:t>15</a:t>
            </a:fld>
            <a:endParaRPr lang="en-US"/>
          </a:p>
        </p:txBody>
      </p:sp>
      <p:sp>
        <p:nvSpPr>
          <p:cNvPr id="12291" name="Rectangle 2"/>
          <p:cNvSpPr>
            <a:spLocks noGrp="1" noChangeArrowheads="1"/>
          </p:cNvSpPr>
          <p:nvPr>
            <p:ph type="title"/>
          </p:nvPr>
        </p:nvSpPr>
        <p:spPr/>
        <p:txBody>
          <a:bodyPr/>
          <a:lstStyle/>
          <a:p>
            <a:pPr eaLnBrk="1" hangingPunct="1"/>
            <a:r>
              <a:rPr lang="en-US" dirty="0"/>
              <a:t>What was the Real Negligence of DHH?</a:t>
            </a:r>
          </a:p>
        </p:txBody>
      </p:sp>
      <p:sp>
        <p:nvSpPr>
          <p:cNvPr id="12292" name="Rectangle 3"/>
          <p:cNvSpPr>
            <a:spLocks noGrp="1" noChangeArrowheads="1"/>
          </p:cNvSpPr>
          <p:nvPr>
            <p:ph type="body" idx="1"/>
          </p:nvPr>
        </p:nvSpPr>
        <p:spPr/>
        <p:txBody>
          <a:bodyPr>
            <a:normAutofit/>
          </a:bodyPr>
          <a:lstStyle/>
          <a:p>
            <a:pPr eaLnBrk="1" hangingPunct="1"/>
            <a:r>
              <a:rPr lang="en-US" dirty="0"/>
              <a:t>“DHH had a mandatory duty to properly enforce the sanitary code. La. R.S. 40:4A. </a:t>
            </a:r>
            <a:r>
              <a:rPr lang="en-US" dirty="0">
                <a:highlight>
                  <a:srgbClr val="FFFF00"/>
                </a:highlight>
              </a:rPr>
              <a:t>We find that DHH was negligent in failing to properly train its sanitarians and failing to properly provide them with interpretations of the Sanitary Code terminology, specifically as to what the term "point of sale" means.”</a:t>
            </a:r>
          </a:p>
        </p:txBody>
      </p:sp>
      <p:pic>
        <p:nvPicPr>
          <p:cNvPr id="2" name="Audio 1">
            <a:hlinkClick r:id="" action="ppaction://media"/>
            <a:extLst>
              <a:ext uri="{FF2B5EF4-FFF2-40B4-BE49-F238E27FC236}">
                <a16:creationId xmlns:a16="http://schemas.microsoft.com/office/drawing/2014/main" id="{FE90A0BF-88E6-45C3-B5D4-8FA4E32ACE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501160216"/>
      </p:ext>
    </p:extLst>
  </p:cSld>
  <p:clrMapOvr>
    <a:masterClrMapping/>
  </p:clrMapOvr>
  <mc:AlternateContent xmlns:mc="http://schemas.openxmlformats.org/markup-compatibility/2006" xmlns:p14="http://schemas.microsoft.com/office/powerpoint/2010/main">
    <mc:Choice Requires="p14">
      <p:transition spd="slow" p14:dur="2000" advTm="55963"/>
    </mc:Choice>
    <mc:Fallback xmlns="">
      <p:transition spd="slow" advTm="55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FD7FB-925D-4F22-879A-3F5E5814ABF7}"/>
              </a:ext>
            </a:extLst>
          </p:cNvPr>
          <p:cNvSpPr>
            <a:spLocks noGrp="1"/>
          </p:cNvSpPr>
          <p:nvPr>
            <p:ph type="title"/>
          </p:nvPr>
        </p:nvSpPr>
        <p:spPr/>
        <p:txBody>
          <a:bodyPr/>
          <a:lstStyle/>
          <a:p>
            <a:pPr lvl="0" eaLnBrk="1" hangingPunct="1"/>
            <a:r>
              <a:rPr lang="en-US" dirty="0"/>
              <a:t>Was the Restaurant Also Liable?</a:t>
            </a:r>
          </a:p>
        </p:txBody>
      </p:sp>
      <p:sp>
        <p:nvSpPr>
          <p:cNvPr id="3" name="Content Placeholder 2">
            <a:extLst>
              <a:ext uri="{FF2B5EF4-FFF2-40B4-BE49-F238E27FC236}">
                <a16:creationId xmlns:a16="http://schemas.microsoft.com/office/drawing/2014/main" id="{713917EA-805A-40F4-AA3E-5A28AA314443}"/>
              </a:ext>
            </a:extLst>
          </p:cNvPr>
          <p:cNvSpPr>
            <a:spLocks noGrp="1"/>
          </p:cNvSpPr>
          <p:nvPr>
            <p:ph idx="1"/>
          </p:nvPr>
        </p:nvSpPr>
        <p:spPr/>
        <p:txBody>
          <a:bodyPr/>
          <a:lstStyle/>
          <a:p>
            <a:pPr lvl="0" eaLnBrk="1" hangingPunct="1"/>
            <a:r>
              <a:rPr lang="en-US" dirty="0"/>
              <a:t>Bad oysters?</a:t>
            </a:r>
          </a:p>
          <a:p>
            <a:pPr lvl="1" eaLnBrk="1" hangingPunct="1"/>
            <a:r>
              <a:rPr lang="en-US" dirty="0"/>
              <a:t>Turns out the oysters did not come from where the restaurant though they did.</a:t>
            </a:r>
          </a:p>
          <a:p>
            <a:pPr lvl="0" eaLnBrk="1" hangingPunct="1"/>
            <a:r>
              <a:rPr lang="en-US" dirty="0"/>
              <a:t> Bad warning?</a:t>
            </a:r>
          </a:p>
          <a:p>
            <a:pPr lvl="1" eaLnBrk="1" hangingPunct="1"/>
            <a:r>
              <a:rPr lang="en-US" dirty="0"/>
              <a:t>The law had been in effect for a while, so the restaurant should have known it was in violation.</a:t>
            </a:r>
          </a:p>
          <a:p>
            <a:pPr lvl="1" eaLnBrk="1" hangingPunct="1"/>
            <a:r>
              <a:rPr lang="en-US" dirty="0"/>
              <a:t>The court upped the allocation of fault to the restaurant. </a:t>
            </a:r>
          </a:p>
        </p:txBody>
      </p:sp>
      <p:sp>
        <p:nvSpPr>
          <p:cNvPr id="4" name="Slide Number Placeholder 3">
            <a:extLst>
              <a:ext uri="{FF2B5EF4-FFF2-40B4-BE49-F238E27FC236}">
                <a16:creationId xmlns:a16="http://schemas.microsoft.com/office/drawing/2014/main" id="{5FEDA48D-E7E3-4961-AEDE-D394CC1C1006}"/>
              </a:ext>
            </a:extLst>
          </p:cNvPr>
          <p:cNvSpPr>
            <a:spLocks noGrp="1"/>
          </p:cNvSpPr>
          <p:nvPr>
            <p:ph type="sldNum" sz="quarter" idx="12"/>
          </p:nvPr>
        </p:nvSpPr>
        <p:spPr/>
        <p:txBody>
          <a:bodyPr/>
          <a:lstStyle/>
          <a:p>
            <a:pPr>
              <a:defRPr/>
            </a:pPr>
            <a:fld id="{31D2D980-354E-473A-B743-3601F9D26891}" type="slidenum">
              <a:rPr lang="en-US" smtClean="0"/>
              <a:pPr>
                <a:defRPr/>
              </a:pPr>
              <a:t>16</a:t>
            </a:fld>
            <a:endParaRPr lang="en-US" dirty="0"/>
          </a:p>
        </p:txBody>
      </p:sp>
      <p:pic>
        <p:nvPicPr>
          <p:cNvPr id="5" name="Audio 4">
            <a:hlinkClick r:id="" action="ppaction://media"/>
            <a:extLst>
              <a:ext uri="{FF2B5EF4-FFF2-40B4-BE49-F238E27FC236}">
                <a16:creationId xmlns:a16="http://schemas.microsoft.com/office/drawing/2014/main" id="{B5075203-1321-4C46-AF73-346508802F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4202045963"/>
      </p:ext>
    </p:extLst>
  </p:cSld>
  <p:clrMapOvr>
    <a:masterClrMapping/>
  </p:clrMapOvr>
  <mc:AlternateContent xmlns:mc="http://schemas.openxmlformats.org/markup-compatibility/2006" xmlns:p14="http://schemas.microsoft.com/office/powerpoint/2010/main">
    <mc:Choice Requires="p14">
      <p:transition spd="slow" p14:dur="2000" advTm="44575"/>
    </mc:Choice>
    <mc:Fallback xmlns="">
      <p:transition spd="slow" advTm="44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0F23-86D7-4D01-A2E5-2E71B1F6DE25}"/>
              </a:ext>
            </a:extLst>
          </p:cNvPr>
          <p:cNvSpPr>
            <a:spLocks noGrp="1"/>
          </p:cNvSpPr>
          <p:nvPr>
            <p:ph type="title"/>
          </p:nvPr>
        </p:nvSpPr>
        <p:spPr/>
        <p:txBody>
          <a:bodyPr/>
          <a:lstStyle/>
          <a:p>
            <a:r>
              <a:rPr lang="en-US" dirty="0"/>
              <a:t>Louisiana Tort Claims Wrap Up</a:t>
            </a:r>
          </a:p>
        </p:txBody>
      </p:sp>
      <p:sp>
        <p:nvSpPr>
          <p:cNvPr id="3" name="Content Placeholder 2">
            <a:extLst>
              <a:ext uri="{FF2B5EF4-FFF2-40B4-BE49-F238E27FC236}">
                <a16:creationId xmlns:a16="http://schemas.microsoft.com/office/drawing/2014/main" id="{5321A718-6995-4C6C-9654-7BF231408F50}"/>
              </a:ext>
            </a:extLst>
          </p:cNvPr>
          <p:cNvSpPr>
            <a:spLocks noGrp="1"/>
          </p:cNvSpPr>
          <p:nvPr>
            <p:ph idx="1"/>
          </p:nvPr>
        </p:nvSpPr>
        <p:spPr/>
        <p:txBody>
          <a:bodyPr/>
          <a:lstStyle/>
          <a:p>
            <a:r>
              <a:rPr lang="en-US" dirty="0"/>
              <a:t>By abolishing sovereign immunity, in Louisiana there is no immunity to tort claims for government action unless specifically granted by the legislature.</a:t>
            </a:r>
          </a:p>
          <a:p>
            <a:r>
              <a:rPr lang="en-US" dirty="0"/>
              <a:t>Louisiana has its own version of the DFE, which looks like the DFE in the FTCA.</a:t>
            </a:r>
          </a:p>
          <a:p>
            <a:r>
              <a:rPr lang="en-US" dirty="0"/>
              <a:t>The key difference is that the Louisiana has a public/private distinction that takes many actions outside the DFE.</a:t>
            </a:r>
          </a:p>
          <a:p>
            <a:r>
              <a:rPr lang="en-US" dirty="0"/>
              <a:t>While it is much easier to win a tort claims act case in Louisiana, you cannot collect a judgment against the state or political subdivision without legislation.</a:t>
            </a:r>
          </a:p>
        </p:txBody>
      </p:sp>
      <p:sp>
        <p:nvSpPr>
          <p:cNvPr id="4" name="Slide Number Placeholder 3">
            <a:extLst>
              <a:ext uri="{FF2B5EF4-FFF2-40B4-BE49-F238E27FC236}">
                <a16:creationId xmlns:a16="http://schemas.microsoft.com/office/drawing/2014/main" id="{8B895E16-C9E0-4490-87FA-5771E7BBA433}"/>
              </a:ext>
            </a:extLst>
          </p:cNvPr>
          <p:cNvSpPr>
            <a:spLocks noGrp="1"/>
          </p:cNvSpPr>
          <p:nvPr>
            <p:ph type="sldNum" sz="quarter" idx="12"/>
          </p:nvPr>
        </p:nvSpPr>
        <p:spPr/>
        <p:txBody>
          <a:bodyPr/>
          <a:lstStyle/>
          <a:p>
            <a:pPr>
              <a:defRPr/>
            </a:pPr>
            <a:fld id="{31D2D980-354E-473A-B743-3601F9D26891}" type="slidenum">
              <a:rPr lang="en-US" smtClean="0"/>
              <a:pPr>
                <a:defRPr/>
              </a:pPr>
              <a:t>17</a:t>
            </a:fld>
            <a:endParaRPr lang="en-US" dirty="0"/>
          </a:p>
        </p:txBody>
      </p:sp>
      <p:pic>
        <p:nvPicPr>
          <p:cNvPr id="6" name="Audio 5">
            <a:hlinkClick r:id="" action="ppaction://media"/>
            <a:extLst>
              <a:ext uri="{FF2B5EF4-FFF2-40B4-BE49-F238E27FC236}">
                <a16:creationId xmlns:a16="http://schemas.microsoft.com/office/drawing/2014/main" id="{565E1797-7D41-4E99-A71D-BF886C9B38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0849709"/>
      </p:ext>
    </p:extLst>
  </p:cSld>
  <p:clrMapOvr>
    <a:masterClrMapping/>
  </p:clrMapOvr>
  <mc:AlternateContent xmlns:mc="http://schemas.openxmlformats.org/markup-compatibility/2006">
    <mc:Choice xmlns:p14="http://schemas.microsoft.com/office/powerpoint/2010/main" Requires="p14">
      <p:transition spd="slow" p14:dur="2000" advTm="186292"/>
    </mc:Choice>
    <mc:Fallback>
      <p:transition spd="slow" advTm="18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72E6-11EC-45AE-8F9B-DCCB19A39F3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3872054-6F51-48BA-BCEF-0CE72B15AA9E}"/>
              </a:ext>
            </a:extLst>
          </p:cNvPr>
          <p:cNvSpPr>
            <a:spLocks noGrp="1"/>
          </p:cNvSpPr>
          <p:nvPr>
            <p:ph type="subTitle" idx="1"/>
          </p:nvPr>
        </p:nvSpPr>
        <p:spPr/>
        <p:txBody>
          <a:bodyPr/>
          <a:lstStyle/>
          <a:p>
            <a:endParaRPr lang="en-US"/>
          </a:p>
        </p:txBody>
      </p:sp>
      <p:pic>
        <p:nvPicPr>
          <p:cNvPr id="1026" name="Picture 2" descr="Oysters, Mussels, Delicacy, Eat, Gourmet">
            <a:extLst>
              <a:ext uri="{FF2B5EF4-FFF2-40B4-BE49-F238E27FC236}">
                <a16:creationId xmlns:a16="http://schemas.microsoft.com/office/drawing/2014/main" id="{BE6215C9-7F9A-4A82-B607-E0E221748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861807"/>
            <a:ext cx="6629399" cy="513438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04D05BF-8121-43E0-A4DF-B8C27BEEF2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259828929"/>
      </p:ext>
    </p:extLst>
  </p:cSld>
  <p:clrMapOvr>
    <a:masterClrMapping/>
  </p:clrMapOvr>
  <mc:AlternateContent xmlns:mc="http://schemas.openxmlformats.org/markup-compatibility/2006" xmlns:p14="http://schemas.microsoft.com/office/powerpoint/2010/main">
    <mc:Choice Requires="p14">
      <p:transition spd="slow" p14:dur="2000" advTm="13135"/>
    </mc:Choice>
    <mc:Fallback xmlns="">
      <p:transition spd="slow" advTm="13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Vibrio vulnificus – also know as flesh-eating bacteria – the killer oyster bug">
            <a:extLst>
              <a:ext uri="{FF2B5EF4-FFF2-40B4-BE49-F238E27FC236}">
                <a16:creationId xmlns:a16="http://schemas.microsoft.com/office/drawing/2014/main" id="{457E0F17-A906-495C-AD35-34E87B4333EF}"/>
              </a:ext>
            </a:extLst>
          </p:cNvPr>
          <p:cNvSpPr>
            <a:spLocks noGrp="1"/>
          </p:cNvSpPr>
          <p:nvPr>
            <p:ph type="title"/>
          </p:nvPr>
        </p:nvSpPr>
        <p:spPr/>
        <p:txBody>
          <a:bodyPr/>
          <a:lstStyle/>
          <a:p>
            <a:r>
              <a:rPr lang="en-US" dirty="0"/>
              <a:t>Vibrio vulnificus – also know as flesh-eating bacteria – the killer oyster bug</a:t>
            </a:r>
          </a:p>
        </p:txBody>
      </p:sp>
      <p:sp>
        <p:nvSpPr>
          <p:cNvPr id="4" name="Slide Number Placeholder 3">
            <a:extLst>
              <a:ext uri="{FF2B5EF4-FFF2-40B4-BE49-F238E27FC236}">
                <a16:creationId xmlns:a16="http://schemas.microsoft.com/office/drawing/2014/main" id="{458832B5-3695-4CAC-B5B2-A7070C8FD302}"/>
              </a:ext>
            </a:extLst>
          </p:cNvPr>
          <p:cNvSpPr>
            <a:spLocks noGrp="1"/>
          </p:cNvSpPr>
          <p:nvPr>
            <p:ph type="sldNum" sz="quarter" idx="12"/>
          </p:nvPr>
        </p:nvSpPr>
        <p:spPr/>
        <p:txBody>
          <a:bodyPr/>
          <a:lstStyle/>
          <a:p>
            <a:pPr>
              <a:defRPr/>
            </a:pPr>
            <a:fld id="{31D2D980-354E-473A-B743-3601F9D26891}" type="slidenum">
              <a:rPr lang="en-US" smtClean="0"/>
              <a:pPr>
                <a:defRPr/>
              </a:pPr>
              <a:t>3</a:t>
            </a:fld>
            <a:endParaRPr lang="en-US" dirty="0"/>
          </a:p>
        </p:txBody>
      </p:sp>
      <p:pic>
        <p:nvPicPr>
          <p:cNvPr id="2050" name="Picture 2" descr="vibrio">
            <a:extLst>
              <a:ext uri="{FF2B5EF4-FFF2-40B4-BE49-F238E27FC236}">
                <a16:creationId xmlns:a16="http://schemas.microsoft.com/office/drawing/2014/main" id="{12D3C669-607E-4C4F-8066-EC3B5A80554A}"/>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728864" y="2057400"/>
            <a:ext cx="6734272" cy="44958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5467578-11CE-4E67-BA57-76D9131D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705599146"/>
      </p:ext>
    </p:extLst>
  </p:cSld>
  <p:clrMapOvr>
    <a:masterClrMapping/>
  </p:clrMapOvr>
  <mc:AlternateContent xmlns:mc="http://schemas.openxmlformats.org/markup-compatibility/2006" xmlns:p14="http://schemas.microsoft.com/office/powerpoint/2010/main">
    <mc:Choice Requires="p14">
      <p:transition spd="slow" p14:dur="2000" advTm="21819"/>
    </mc:Choice>
    <mc:Fallback xmlns="">
      <p:transition spd="slow" advTm="21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6E30E94-28A6-4C80-965A-449335BC9F8C}" type="slidenum">
              <a:rPr lang="en-US"/>
              <a:pPr/>
              <a:t>4</a:t>
            </a:fld>
            <a:endParaRPr lang="en-US"/>
          </a:p>
        </p:txBody>
      </p:sp>
      <p:sp>
        <p:nvSpPr>
          <p:cNvPr id="4099" name="Rectangle 2"/>
          <p:cNvSpPr>
            <a:spLocks noGrp="1" noChangeArrowheads="1"/>
          </p:cNvSpPr>
          <p:nvPr>
            <p:ph type="title"/>
          </p:nvPr>
        </p:nvSpPr>
        <p:spPr>
          <a:xfrm>
            <a:off x="721296" y="242661"/>
            <a:ext cx="10355675" cy="1325563"/>
          </a:xfrm>
        </p:spPr>
        <p:txBody>
          <a:bodyPr/>
          <a:lstStyle/>
          <a:p>
            <a:pPr eaLnBrk="1" hangingPunct="1"/>
            <a:r>
              <a:rPr lang="en-US" dirty="0"/>
              <a:t>Raw Oysters</a:t>
            </a:r>
          </a:p>
        </p:txBody>
      </p:sp>
      <p:sp>
        <p:nvSpPr>
          <p:cNvPr id="4100" name="Rectangle 3"/>
          <p:cNvSpPr>
            <a:spLocks noGrp="1" noChangeArrowheads="1"/>
          </p:cNvSpPr>
          <p:nvPr>
            <p:ph type="body" idx="1"/>
          </p:nvPr>
        </p:nvSpPr>
        <p:spPr>
          <a:xfrm>
            <a:off x="800810" y="1825625"/>
            <a:ext cx="10276162" cy="4351338"/>
          </a:xfrm>
        </p:spPr>
        <p:txBody>
          <a:bodyPr>
            <a:normAutofit lnSpcReduction="10000"/>
          </a:bodyPr>
          <a:lstStyle/>
          <a:p>
            <a:pPr eaLnBrk="1" hangingPunct="1">
              <a:lnSpc>
                <a:spcPct val="90000"/>
              </a:lnSpc>
            </a:pPr>
            <a:r>
              <a:rPr lang="en-US" dirty="0"/>
              <a:t>What do oysters eat?</a:t>
            </a:r>
          </a:p>
          <a:p>
            <a:pPr eaLnBrk="1" hangingPunct="1">
              <a:lnSpc>
                <a:spcPct val="90000"/>
              </a:lnSpc>
            </a:pPr>
            <a:r>
              <a:rPr lang="en-US" dirty="0"/>
              <a:t>Hepatitis A - traditional</a:t>
            </a:r>
          </a:p>
          <a:p>
            <a:pPr lvl="1" eaLnBrk="1" hangingPunct="1">
              <a:lnSpc>
                <a:spcPct val="90000"/>
              </a:lnSpc>
            </a:pPr>
            <a:r>
              <a:rPr lang="en-US" dirty="0"/>
              <a:t>Liver disease</a:t>
            </a:r>
          </a:p>
          <a:p>
            <a:pPr lvl="1" eaLnBrk="1" hangingPunct="1">
              <a:lnSpc>
                <a:spcPct val="90000"/>
              </a:lnSpc>
            </a:pPr>
            <a:r>
              <a:rPr lang="en-US" dirty="0"/>
              <a:t>some die</a:t>
            </a:r>
          </a:p>
          <a:p>
            <a:pPr eaLnBrk="1" hangingPunct="1">
              <a:lnSpc>
                <a:spcPct val="90000"/>
              </a:lnSpc>
            </a:pPr>
            <a:r>
              <a:rPr lang="en-US" dirty="0"/>
              <a:t>Vibrio vulnificus - the new threat</a:t>
            </a:r>
          </a:p>
          <a:p>
            <a:pPr lvl="1" eaLnBrk="1" hangingPunct="1">
              <a:lnSpc>
                <a:spcPct val="90000"/>
              </a:lnSpc>
            </a:pPr>
            <a:r>
              <a:rPr lang="en-US" dirty="0"/>
              <a:t>acute liver disease and failure</a:t>
            </a:r>
          </a:p>
          <a:p>
            <a:pPr lvl="1" eaLnBrk="1" hangingPunct="1">
              <a:lnSpc>
                <a:spcPct val="90000"/>
              </a:lnSpc>
            </a:pPr>
            <a:r>
              <a:rPr lang="en-US" dirty="0"/>
              <a:t>various other nasty </a:t>
            </a:r>
            <a:r>
              <a:rPr lang="en-US" dirty="0" err="1"/>
              <a:t>vibrios</a:t>
            </a:r>
            <a:endParaRPr lang="en-US" dirty="0"/>
          </a:p>
          <a:p>
            <a:pPr eaLnBrk="1" hangingPunct="1">
              <a:lnSpc>
                <a:spcPct val="90000"/>
              </a:lnSpc>
            </a:pPr>
            <a:r>
              <a:rPr lang="en-US" dirty="0"/>
              <a:t>R months and climate change – as waters warm, dangerous bugs can grow all year around.</a:t>
            </a:r>
          </a:p>
          <a:p>
            <a:pPr eaLnBrk="1" hangingPunct="1">
              <a:lnSpc>
                <a:spcPct val="90000"/>
              </a:lnSpc>
            </a:pPr>
            <a:r>
              <a:rPr lang="en-US" dirty="0"/>
              <a:t>This is why God made deep fat fryers.</a:t>
            </a:r>
          </a:p>
        </p:txBody>
      </p:sp>
      <p:pic>
        <p:nvPicPr>
          <p:cNvPr id="4" name="Audio 3">
            <a:hlinkClick r:id="" action="ppaction://media"/>
            <a:extLst>
              <a:ext uri="{FF2B5EF4-FFF2-40B4-BE49-F238E27FC236}">
                <a16:creationId xmlns:a16="http://schemas.microsoft.com/office/drawing/2014/main" id="{4C3559F1-D198-4FB3-9D3D-8542CEB4DD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208076195"/>
      </p:ext>
    </p:extLst>
  </p:cSld>
  <p:clrMapOvr>
    <a:masterClrMapping/>
  </p:clrMapOvr>
  <mc:AlternateContent xmlns:mc="http://schemas.openxmlformats.org/markup-compatibility/2006" xmlns:p14="http://schemas.microsoft.com/office/powerpoint/2010/main">
    <mc:Choice Requires="p14">
      <p:transition spd="slow" p14:dur="2000" advTm="161640"/>
    </mc:Choice>
    <mc:Fallback xmlns="">
      <p:transition spd="slow" advTm="16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Tort Standards for Oysters</a:t>
            </a:r>
          </a:p>
        </p:txBody>
      </p:sp>
      <p:sp>
        <p:nvSpPr>
          <p:cNvPr id="3" name="Content Placeholder 2"/>
          <p:cNvSpPr>
            <a:spLocks noGrp="1"/>
          </p:cNvSpPr>
          <p:nvPr>
            <p:ph idx="1"/>
          </p:nvPr>
        </p:nvSpPr>
        <p:spPr/>
        <p:txBody>
          <a:bodyPr>
            <a:normAutofit lnSpcReduction="10000"/>
          </a:bodyPr>
          <a:lstStyle/>
          <a:p>
            <a:r>
              <a:rPr lang="en-US" dirty="0"/>
              <a:t>The foreign/natural distinction.</a:t>
            </a:r>
          </a:p>
          <a:p>
            <a:pPr lvl="1"/>
            <a:r>
              <a:rPr lang="en-US" dirty="0"/>
              <a:t>Cherry pits, chicken bones.</a:t>
            </a:r>
          </a:p>
          <a:p>
            <a:r>
              <a:rPr lang="en-US" dirty="0"/>
              <a:t>The consumer expectations test.</a:t>
            </a:r>
          </a:p>
          <a:p>
            <a:pPr lvl="1"/>
            <a:r>
              <a:rPr lang="en-US" dirty="0"/>
              <a:t>Is it something that a reasonable consumer would expect to be in the food?</a:t>
            </a:r>
          </a:p>
          <a:p>
            <a:pPr lvl="1"/>
            <a:r>
              <a:rPr lang="en-US" dirty="0"/>
              <a:t>This is the prevailing view.</a:t>
            </a:r>
          </a:p>
          <a:p>
            <a:r>
              <a:rPr lang="en-US" dirty="0"/>
              <a:t>Do consumers expect vibrio </a:t>
            </a:r>
            <a:r>
              <a:rPr lang="en-US" dirty="0" err="1"/>
              <a:t>vulnificus</a:t>
            </a:r>
            <a:r>
              <a:rPr lang="en-US" dirty="0"/>
              <a:t> or hepatitis A?</a:t>
            </a:r>
          </a:p>
          <a:p>
            <a:pPr lvl="1"/>
            <a:r>
              <a:rPr lang="en-US" dirty="0"/>
              <a:t>What about dying from fugu (puffer fish) sushi?</a:t>
            </a:r>
          </a:p>
          <a:p>
            <a:r>
              <a:rPr lang="en-US" dirty="0"/>
              <a:t>Why should the oyster producers and restaurants want a statutory warning?</a:t>
            </a:r>
          </a:p>
        </p:txBody>
      </p:sp>
      <p:pic>
        <p:nvPicPr>
          <p:cNvPr id="4" name="Audio 3">
            <a:hlinkClick r:id="" action="ppaction://media"/>
            <a:extLst>
              <a:ext uri="{FF2B5EF4-FFF2-40B4-BE49-F238E27FC236}">
                <a16:creationId xmlns:a16="http://schemas.microsoft.com/office/drawing/2014/main" id="{78972731-AE69-4D06-B5B6-A532EEDBEF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123121806"/>
      </p:ext>
    </p:extLst>
  </p:cSld>
  <p:clrMapOvr>
    <a:masterClrMapping/>
  </p:clrMapOvr>
  <mc:AlternateContent xmlns:mc="http://schemas.openxmlformats.org/markup-compatibility/2006" xmlns:p14="http://schemas.microsoft.com/office/powerpoint/2010/main">
    <mc:Choice Requires="p14">
      <p:transition spd="slow" p14:dur="2000" advTm="130427"/>
    </mc:Choice>
    <mc:Fallback xmlns="">
      <p:transition spd="slow" advTm="130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DF7BEDE-DA47-4A47-8C5F-AC38DA895275}" type="slidenum">
              <a:rPr lang="en-US"/>
              <a:pPr/>
              <a:t>6</a:t>
            </a:fld>
            <a:endParaRPr lang="en-US"/>
          </a:p>
        </p:txBody>
      </p:sp>
      <p:sp>
        <p:nvSpPr>
          <p:cNvPr id="6147" name="Rectangle 2"/>
          <p:cNvSpPr>
            <a:spLocks noGrp="1" noChangeArrowheads="1"/>
          </p:cNvSpPr>
          <p:nvPr>
            <p:ph type="title"/>
          </p:nvPr>
        </p:nvSpPr>
        <p:spPr/>
        <p:txBody>
          <a:bodyPr/>
          <a:lstStyle/>
          <a:p>
            <a:pPr eaLnBrk="1" hangingPunct="1"/>
            <a:r>
              <a:rPr lang="en-US" dirty="0"/>
              <a:t>State Warning</a:t>
            </a:r>
          </a:p>
        </p:txBody>
      </p:sp>
      <p:sp>
        <p:nvSpPr>
          <p:cNvPr id="6148" name="Rectangle 3"/>
          <p:cNvSpPr>
            <a:spLocks noGrp="1" noChangeArrowheads="1"/>
          </p:cNvSpPr>
          <p:nvPr>
            <p:ph type="body" idx="1"/>
          </p:nvPr>
        </p:nvSpPr>
        <p:spPr/>
        <p:txBody>
          <a:bodyPr>
            <a:normAutofit/>
          </a:bodyPr>
          <a:lstStyle/>
          <a:p>
            <a:pPr eaLnBrk="1" hangingPunct="1"/>
            <a:r>
              <a:rPr lang="en-US" dirty="0"/>
              <a:t>THERE MAY BE A RISK ASSOCIATED WITH CONSUMING RAW SHELLFISH AS IS THE CASE WITH OTHER RAW PROTEIN PRODUCTS. IF YOU SUFFER FROM CHRONIC ILLNESS OF THE LIVER, STOMACH OR BLOOD OR HAVE OTHER IMMUNE DISORDERS, YOU SHOULD EAT THESE PRODUCTS FULLY COOKED. </a:t>
            </a:r>
          </a:p>
        </p:txBody>
      </p:sp>
      <p:pic>
        <p:nvPicPr>
          <p:cNvPr id="2" name="Audio 1">
            <a:hlinkClick r:id="" action="ppaction://media"/>
            <a:extLst>
              <a:ext uri="{FF2B5EF4-FFF2-40B4-BE49-F238E27FC236}">
                <a16:creationId xmlns:a16="http://schemas.microsoft.com/office/drawing/2014/main" id="{B9809BE6-803B-46D6-B34B-C3501234E0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237918838"/>
      </p:ext>
    </p:extLst>
  </p:cSld>
  <p:clrMapOvr>
    <a:masterClrMapping/>
  </p:clrMapOvr>
  <mc:AlternateContent xmlns:mc="http://schemas.openxmlformats.org/markup-compatibility/2006" xmlns:p14="http://schemas.microsoft.com/office/powerpoint/2010/main">
    <mc:Choice Requires="p14">
      <p:transition spd="slow" p14:dur="2000" advTm="114282"/>
    </mc:Choice>
    <mc:Fallback xmlns="">
      <p:transition spd="slow" advTm="11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999E6-D5EE-4445-97AF-4C24CCDC8222}"/>
              </a:ext>
            </a:extLst>
          </p:cNvPr>
          <p:cNvSpPr>
            <a:spLocks noGrp="1"/>
          </p:cNvSpPr>
          <p:nvPr>
            <p:ph type="title"/>
          </p:nvPr>
        </p:nvSpPr>
        <p:spPr/>
        <p:txBody>
          <a:bodyPr/>
          <a:lstStyle/>
          <a:p>
            <a:r>
              <a:rPr lang="en-US" dirty="0"/>
              <a:t>Parsing the Oyster Warning</a:t>
            </a:r>
          </a:p>
        </p:txBody>
      </p:sp>
      <p:sp>
        <p:nvSpPr>
          <p:cNvPr id="3" name="Content Placeholder 2">
            <a:extLst>
              <a:ext uri="{FF2B5EF4-FFF2-40B4-BE49-F238E27FC236}">
                <a16:creationId xmlns:a16="http://schemas.microsoft.com/office/drawing/2014/main" id="{78351FC0-5E0F-40D1-A5DE-0B263A816496}"/>
              </a:ext>
            </a:extLst>
          </p:cNvPr>
          <p:cNvSpPr>
            <a:spLocks noGrp="1"/>
          </p:cNvSpPr>
          <p:nvPr>
            <p:ph idx="1"/>
          </p:nvPr>
        </p:nvSpPr>
        <p:spPr/>
        <p:txBody>
          <a:bodyPr/>
          <a:lstStyle/>
          <a:p>
            <a:pPr eaLnBrk="1" hangingPunct="1"/>
            <a:r>
              <a:rPr lang="en-US" dirty="0"/>
              <a:t>What are the limitations of this warning for establishing assumption of risk?</a:t>
            </a:r>
          </a:p>
          <a:p>
            <a:pPr lvl="1" eaLnBrk="1" hangingPunct="1"/>
            <a:r>
              <a:rPr lang="en-US" dirty="0"/>
              <a:t>What if you do not have a chronic illness or immune disorder - Have you assumed the risk if you get sick or die?</a:t>
            </a:r>
          </a:p>
          <a:p>
            <a:pPr eaLnBrk="1" hangingPunct="1"/>
            <a:r>
              <a:rPr lang="en-US" dirty="0"/>
              <a:t>If Gregor had been healthy, could he have brought this claim against the state?</a:t>
            </a:r>
          </a:p>
        </p:txBody>
      </p:sp>
      <p:sp>
        <p:nvSpPr>
          <p:cNvPr id="4" name="Slide Number Placeholder 3">
            <a:extLst>
              <a:ext uri="{FF2B5EF4-FFF2-40B4-BE49-F238E27FC236}">
                <a16:creationId xmlns:a16="http://schemas.microsoft.com/office/drawing/2014/main" id="{8623CA7D-D7EF-45FD-AEB1-2ABC26BB0C9B}"/>
              </a:ext>
            </a:extLst>
          </p:cNvPr>
          <p:cNvSpPr>
            <a:spLocks noGrp="1"/>
          </p:cNvSpPr>
          <p:nvPr>
            <p:ph type="sldNum" sz="quarter" idx="12"/>
          </p:nvPr>
        </p:nvSpPr>
        <p:spPr/>
        <p:txBody>
          <a:bodyPr/>
          <a:lstStyle/>
          <a:p>
            <a:pPr>
              <a:defRPr/>
            </a:pPr>
            <a:fld id="{31D2D980-354E-473A-B743-3601F9D26891}" type="slidenum">
              <a:rPr lang="en-US" smtClean="0"/>
              <a:pPr>
                <a:defRPr/>
              </a:pPr>
              <a:t>7</a:t>
            </a:fld>
            <a:endParaRPr lang="en-US" dirty="0"/>
          </a:p>
        </p:txBody>
      </p:sp>
      <p:pic>
        <p:nvPicPr>
          <p:cNvPr id="5" name="Audio 4">
            <a:hlinkClick r:id="" action="ppaction://media"/>
            <a:extLst>
              <a:ext uri="{FF2B5EF4-FFF2-40B4-BE49-F238E27FC236}">
                <a16:creationId xmlns:a16="http://schemas.microsoft.com/office/drawing/2014/main" id="{3D81A84C-AF2B-4211-B9C8-2ACA4F24B4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4113483178"/>
      </p:ext>
    </p:extLst>
  </p:cSld>
  <p:clrMapOvr>
    <a:masterClrMapping/>
  </p:clrMapOvr>
  <mc:AlternateContent xmlns:mc="http://schemas.openxmlformats.org/markup-compatibility/2006" xmlns:p14="http://schemas.microsoft.com/office/powerpoint/2010/main">
    <mc:Choice Requires="p14">
      <p:transition spd="slow" p14:dur="2000" advTm="72490"/>
    </mc:Choice>
    <mc:Fallback xmlns="">
      <p:transition spd="slow" advTm="72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05D1D4-B401-48A1-A02C-BCF2A1F89064}" type="slidenum">
              <a:rPr lang="en-US"/>
              <a:pPr/>
              <a:t>8</a:t>
            </a:fld>
            <a:endParaRPr lang="en-US"/>
          </a:p>
        </p:txBody>
      </p:sp>
      <p:sp>
        <p:nvSpPr>
          <p:cNvPr id="8195" name="Rectangle 2"/>
          <p:cNvSpPr>
            <a:spLocks noGrp="1" noChangeArrowheads="1"/>
          </p:cNvSpPr>
          <p:nvPr>
            <p:ph type="title"/>
          </p:nvPr>
        </p:nvSpPr>
        <p:spPr/>
        <p:txBody>
          <a:bodyPr/>
          <a:lstStyle/>
          <a:p>
            <a:pPr eaLnBrk="1" hangingPunct="1"/>
            <a:r>
              <a:rPr lang="en-US" i="1" dirty="0" err="1"/>
              <a:t>Gregor</a:t>
            </a:r>
            <a:r>
              <a:rPr lang="en-US" i="1" dirty="0"/>
              <a:t> v. </a:t>
            </a:r>
            <a:r>
              <a:rPr lang="en-US" i="1" dirty="0" err="1"/>
              <a:t>Argenot</a:t>
            </a:r>
            <a:r>
              <a:rPr lang="en-US" i="1" dirty="0"/>
              <a:t> Great Central Insurance Co., </a:t>
            </a:r>
            <a:r>
              <a:rPr lang="en-US" dirty="0"/>
              <a:t>851 So.2d 959 (La. 2003)</a:t>
            </a:r>
          </a:p>
        </p:txBody>
      </p:sp>
      <p:sp>
        <p:nvSpPr>
          <p:cNvPr id="8196" name="Rectangle 3"/>
          <p:cNvSpPr>
            <a:spLocks noGrp="1" noChangeArrowheads="1"/>
          </p:cNvSpPr>
          <p:nvPr>
            <p:ph type="body" idx="1"/>
          </p:nvPr>
        </p:nvSpPr>
        <p:spPr/>
        <p:txBody>
          <a:bodyPr>
            <a:normAutofit/>
          </a:bodyPr>
          <a:lstStyle/>
          <a:p>
            <a:pPr eaLnBrk="1" hangingPunct="1"/>
            <a:r>
              <a:rPr lang="en-US" dirty="0"/>
              <a:t>Plaintiff had a preexisting illness, ate raw oysters, got vibrio vulnificus, and died. In a hurry.</a:t>
            </a:r>
          </a:p>
          <a:p>
            <a:pPr eaLnBrk="1" hangingPunct="1"/>
            <a:r>
              <a:rPr lang="en-US" dirty="0"/>
              <a:t>The warning sign was posted at the oyster bar, but the plaintiff ate at a table in the dinning room.</a:t>
            </a:r>
          </a:p>
          <a:p>
            <a:pPr lvl="1" eaLnBrk="1" hangingPunct="1"/>
            <a:r>
              <a:rPr lang="en-US" dirty="0"/>
              <a:t>Did he see the sign? Hard to tell, since he died.</a:t>
            </a:r>
          </a:p>
          <a:p>
            <a:pPr eaLnBrk="1" hangingPunct="1"/>
            <a:r>
              <a:rPr lang="en-US" dirty="0"/>
              <a:t>The restaurant did not put the warning at the point of sale.</a:t>
            </a:r>
          </a:p>
          <a:p>
            <a:pPr eaLnBrk="1" hangingPunct="1"/>
            <a:r>
              <a:rPr lang="en-US" dirty="0"/>
              <a:t>The health inspector knew this and did not cite the restaurant.</a:t>
            </a:r>
          </a:p>
        </p:txBody>
      </p:sp>
      <p:pic>
        <p:nvPicPr>
          <p:cNvPr id="2" name="Audio 1">
            <a:hlinkClick r:id="" action="ppaction://media"/>
            <a:extLst>
              <a:ext uri="{FF2B5EF4-FFF2-40B4-BE49-F238E27FC236}">
                <a16:creationId xmlns:a16="http://schemas.microsoft.com/office/drawing/2014/main" id="{3F881090-3F82-4A01-93AF-6991D11AE4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431963954"/>
      </p:ext>
    </p:extLst>
  </p:cSld>
  <p:clrMapOvr>
    <a:masterClrMapping/>
  </p:clrMapOvr>
  <mc:AlternateContent xmlns:mc="http://schemas.openxmlformats.org/markup-compatibility/2006" xmlns:p14="http://schemas.microsoft.com/office/powerpoint/2010/main">
    <mc:Choice Requires="p14">
      <p:transition spd="slow" p14:dur="2000" advTm="87415"/>
    </mc:Choice>
    <mc:Fallback xmlns="">
      <p:transition spd="slow" advTm="87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7C550E1-173D-4D99-AE4E-45B9F63579BC}" type="slidenum">
              <a:rPr lang="en-US"/>
              <a:pPr/>
              <a:t>9</a:t>
            </a:fld>
            <a:endParaRPr lang="en-US"/>
          </a:p>
        </p:txBody>
      </p:sp>
      <p:sp>
        <p:nvSpPr>
          <p:cNvPr id="9219" name="Rectangle 2"/>
          <p:cNvSpPr>
            <a:spLocks noGrp="1" noChangeArrowheads="1"/>
          </p:cNvSpPr>
          <p:nvPr>
            <p:ph type="title"/>
          </p:nvPr>
        </p:nvSpPr>
        <p:spPr/>
        <p:txBody>
          <a:bodyPr/>
          <a:lstStyle/>
          <a:p>
            <a:pPr eaLnBrk="1" hangingPunct="1"/>
            <a:r>
              <a:rPr lang="en-US" dirty="0"/>
              <a:t>The Claims</a:t>
            </a:r>
          </a:p>
        </p:txBody>
      </p:sp>
      <p:sp>
        <p:nvSpPr>
          <p:cNvPr id="9220" name="Rectangle 3"/>
          <p:cNvSpPr>
            <a:spLocks noGrp="1" noChangeArrowheads="1"/>
          </p:cNvSpPr>
          <p:nvPr>
            <p:ph type="body" idx="1"/>
          </p:nvPr>
        </p:nvSpPr>
        <p:spPr/>
        <p:txBody>
          <a:bodyPr/>
          <a:lstStyle/>
          <a:p>
            <a:pPr eaLnBrk="1" hangingPunct="1">
              <a:lnSpc>
                <a:spcPct val="90000"/>
              </a:lnSpc>
            </a:pPr>
            <a:r>
              <a:rPr lang="en-US" dirty="0"/>
              <a:t>Plaintiff sued the restaurant and the </a:t>
            </a:r>
            <a:r>
              <a:rPr lang="en-US" dirty="0" err="1"/>
              <a:t>DHH</a:t>
            </a:r>
            <a:r>
              <a:rPr lang="en-US" dirty="0"/>
              <a:t> for negligence in not putting the sign at the point of sale.</a:t>
            </a:r>
          </a:p>
          <a:p>
            <a:pPr lvl="1" eaLnBrk="1" hangingPunct="1">
              <a:lnSpc>
                <a:spcPct val="90000"/>
              </a:lnSpc>
            </a:pPr>
            <a:r>
              <a:rPr lang="en-US" dirty="0"/>
              <a:t>In effect, a negligence per say case because the regulation set the standard.</a:t>
            </a:r>
          </a:p>
          <a:p>
            <a:pPr eaLnBrk="1" hangingPunct="1">
              <a:lnSpc>
                <a:spcPct val="90000"/>
              </a:lnSpc>
            </a:pPr>
            <a:r>
              <a:rPr lang="en-US" dirty="0"/>
              <a:t> “After trial on the merits, the trial court found </a:t>
            </a:r>
            <a:r>
              <a:rPr lang="en-US" dirty="0" err="1"/>
              <a:t>DHH</a:t>
            </a:r>
            <a:r>
              <a:rPr lang="en-US" dirty="0"/>
              <a:t> 75% liable and the restaurant 25% liable.”</a:t>
            </a:r>
          </a:p>
          <a:p>
            <a:pPr eaLnBrk="1" hangingPunct="1">
              <a:lnSpc>
                <a:spcPct val="90000"/>
              </a:lnSpc>
            </a:pPr>
            <a:r>
              <a:rPr lang="en-US" dirty="0" err="1"/>
              <a:t>DHH</a:t>
            </a:r>
            <a:r>
              <a:rPr lang="en-US" dirty="0"/>
              <a:t> appeals, claiming DFE.</a:t>
            </a:r>
          </a:p>
        </p:txBody>
      </p:sp>
      <p:pic>
        <p:nvPicPr>
          <p:cNvPr id="2" name="Audio 1">
            <a:hlinkClick r:id="" action="ppaction://media"/>
            <a:extLst>
              <a:ext uri="{FF2B5EF4-FFF2-40B4-BE49-F238E27FC236}">
                <a16:creationId xmlns:a16="http://schemas.microsoft.com/office/drawing/2014/main" id="{4BB464B2-747B-42B7-AAD7-6ACF423A4C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922420413"/>
      </p:ext>
    </p:extLst>
  </p:cSld>
  <p:clrMapOvr>
    <a:masterClrMapping/>
  </p:clrMapOvr>
  <mc:AlternateContent xmlns:mc="http://schemas.openxmlformats.org/markup-compatibility/2006" xmlns:p14="http://schemas.microsoft.com/office/powerpoint/2010/main">
    <mc:Choice Requires="p14">
      <p:transition spd="slow" p14:dur="2000" advTm="40307"/>
    </mc:Choice>
    <mc:Fallback xmlns="">
      <p:transition spd="slow" advTm="4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4DB6D-39BC-4DC5-8B22-1B1200A4E07E}" vid="{C9B654FB-67E4-49FF-AC92-55AE7B79E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90</TotalTime>
  <Words>1089</Words>
  <Application>Microsoft Office PowerPoint</Application>
  <PresentationFormat>Widescreen</PresentationFormat>
  <Paragraphs>93</Paragraphs>
  <Slides>17</Slides>
  <Notes>1</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Atkinson Hyperlegible</vt:lpstr>
      <vt:lpstr>Calibri</vt:lpstr>
      <vt:lpstr>Calibri Light</vt:lpstr>
      <vt:lpstr>Tahoma</vt:lpstr>
      <vt:lpstr>Office Theme</vt:lpstr>
      <vt:lpstr>LA Tort Claims Act in Action</vt:lpstr>
      <vt:lpstr>PowerPoint Presentation</vt:lpstr>
      <vt:lpstr>Vibrio vulnificus – also know as flesh-eating bacteria – the killer oyster bug</vt:lpstr>
      <vt:lpstr>Raw Oysters</vt:lpstr>
      <vt:lpstr>Tort Standards for Oysters</vt:lpstr>
      <vt:lpstr>State Warning</vt:lpstr>
      <vt:lpstr>Parsing the Oyster Warning</vt:lpstr>
      <vt:lpstr>Gregor v. Argenot Great Central Insurance Co., 851 So.2d 959 (La. 2003)</vt:lpstr>
      <vt:lpstr>The Claims</vt:lpstr>
      <vt:lpstr>The State’s DFE Claim</vt:lpstr>
      <vt:lpstr>What Does the Regulation Require?</vt:lpstr>
      <vt:lpstr>Court's Analysis</vt:lpstr>
      <vt:lpstr>The Concurrences</vt:lpstr>
      <vt:lpstr>The Dissents</vt:lpstr>
      <vt:lpstr>What was the Real Negligence of DHH?</vt:lpstr>
      <vt:lpstr>Was the Restaurant Also Liable?</vt:lpstr>
      <vt:lpstr>Louisiana Tort Claims 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 Richards</dc:creator>
  <cp:lastModifiedBy>Edward P Richards</cp:lastModifiedBy>
  <cp:revision>9</cp:revision>
  <dcterms:created xsi:type="dcterms:W3CDTF">2021-07-08T14:57:55Z</dcterms:created>
  <dcterms:modified xsi:type="dcterms:W3CDTF">2021-07-08T16:47:58Z</dcterms:modified>
</cp:coreProperties>
</file>