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44"/>
  </p:notesMasterIdLst>
  <p:sldIdLst>
    <p:sldId id="270" r:id="rId2"/>
    <p:sldId id="404" r:id="rId3"/>
    <p:sldId id="261" r:id="rId4"/>
    <p:sldId id="412" r:id="rId5"/>
    <p:sldId id="413" r:id="rId6"/>
    <p:sldId id="368" r:id="rId7"/>
    <p:sldId id="414" r:id="rId8"/>
    <p:sldId id="262" r:id="rId9"/>
    <p:sldId id="263" r:id="rId10"/>
    <p:sldId id="264" r:id="rId11"/>
    <p:sldId id="365" r:id="rId12"/>
    <p:sldId id="265" r:id="rId13"/>
    <p:sldId id="268" r:id="rId14"/>
    <p:sldId id="267" r:id="rId15"/>
    <p:sldId id="260" r:id="rId16"/>
    <p:sldId id="354" r:id="rId17"/>
    <p:sldId id="392" r:id="rId18"/>
    <p:sldId id="394" r:id="rId19"/>
    <p:sldId id="395" r:id="rId20"/>
    <p:sldId id="398" r:id="rId21"/>
    <p:sldId id="399" r:id="rId22"/>
    <p:sldId id="387" r:id="rId23"/>
    <p:sldId id="405" r:id="rId24"/>
    <p:sldId id="380" r:id="rId25"/>
    <p:sldId id="381" r:id="rId26"/>
    <p:sldId id="406" r:id="rId27"/>
    <p:sldId id="400" r:id="rId28"/>
    <p:sldId id="407" r:id="rId29"/>
    <p:sldId id="415" r:id="rId30"/>
    <p:sldId id="397" r:id="rId31"/>
    <p:sldId id="359" r:id="rId32"/>
    <p:sldId id="408" r:id="rId33"/>
    <p:sldId id="401" r:id="rId34"/>
    <p:sldId id="355" r:id="rId35"/>
    <p:sldId id="356" r:id="rId36"/>
    <p:sldId id="358" r:id="rId37"/>
    <p:sldId id="361" r:id="rId38"/>
    <p:sldId id="409" r:id="rId39"/>
    <p:sldId id="410" r:id="rId40"/>
    <p:sldId id="371" r:id="rId41"/>
    <p:sldId id="370" r:id="rId42"/>
    <p:sldId id="39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6" autoAdjust="0"/>
    <p:restoredTop sz="86410" autoAdjust="0"/>
  </p:normalViewPr>
  <p:slideViewPr>
    <p:cSldViewPr>
      <p:cViewPr varScale="1">
        <p:scale>
          <a:sx n="89" d="100"/>
          <a:sy n="89" d="100"/>
        </p:scale>
        <p:origin x="48" y="1112"/>
      </p:cViewPr>
      <p:guideLst>
        <p:guide orient="horz" pos="2160"/>
        <p:guide pos="2880"/>
      </p:guideLst>
    </p:cSldViewPr>
  </p:slideViewPr>
  <p:outlineViewPr>
    <p:cViewPr>
      <p:scale>
        <a:sx n="33" d="100"/>
        <a:sy n="33" d="100"/>
      </p:scale>
      <p:origin x="0" y="-23468"/>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8C8CEBE3-E2B6-4B61-B711-9504E90F860F}" type="slidenum">
              <a:rPr lang="en-US"/>
              <a:pPr>
                <a:defRPr/>
              </a:pPr>
              <a:t>‹#›</a:t>
            </a:fld>
            <a:endParaRPr lang="en-US"/>
          </a:p>
        </p:txBody>
      </p:sp>
    </p:spTree>
    <p:extLst>
      <p:ext uri="{BB962C8B-B14F-4D97-AF65-F5344CB8AC3E}">
        <p14:creationId xmlns:p14="http://schemas.microsoft.com/office/powerpoint/2010/main" val="2150486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21EA-5890-B7EB-DF91-6E4839E3A7E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99B5145-9951-111F-0803-B781401B8EF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ADB407-2545-812A-4BE1-66CD19FF91D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0679872-B1F3-5F87-15AD-56D205DF233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6C92A60-35F1-A9CE-1264-0CE90B0B61C3}"/>
              </a:ext>
            </a:extLst>
          </p:cNvPr>
          <p:cNvSpPr>
            <a:spLocks noGrp="1"/>
          </p:cNvSpPr>
          <p:nvPr>
            <p:ph type="sldNum" sz="quarter" idx="12"/>
          </p:nvPr>
        </p:nvSpPr>
        <p:spPr/>
        <p:txBody>
          <a:bodyPr/>
          <a:lstStyle/>
          <a:p>
            <a:pPr>
              <a:defRPr/>
            </a:pPr>
            <a:fld id="{5F6095CD-5F50-4AAB-9850-26546DBB30B0}" type="slidenum">
              <a:rPr lang="en-US" smtClean="0"/>
              <a:pPr>
                <a:defRPr/>
              </a:pPr>
              <a:t>‹#›</a:t>
            </a:fld>
            <a:endParaRPr lang="en-US"/>
          </a:p>
        </p:txBody>
      </p:sp>
    </p:spTree>
    <p:extLst>
      <p:ext uri="{BB962C8B-B14F-4D97-AF65-F5344CB8AC3E}">
        <p14:creationId xmlns:p14="http://schemas.microsoft.com/office/powerpoint/2010/main" val="151359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CD7B-BE30-DC0A-C4F9-BE323BC67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28C3A-16E4-CF85-E6D8-C5F307EE6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D25CA-7C03-5392-8937-39FD1051BC9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BE030B4-AFD8-96BB-7847-824F155B733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5D14125-88FA-D94A-4A76-A07A1E5C8921}"/>
              </a:ext>
            </a:extLst>
          </p:cNvPr>
          <p:cNvSpPr>
            <a:spLocks noGrp="1"/>
          </p:cNvSpPr>
          <p:nvPr>
            <p:ph type="sldNum" sz="quarter" idx="12"/>
          </p:nvPr>
        </p:nvSpPr>
        <p:spPr/>
        <p:txBody>
          <a:bodyPr/>
          <a:lstStyle/>
          <a:p>
            <a:pPr>
              <a:defRPr/>
            </a:pPr>
            <a:fld id="{0D7E15A0-183B-4B1C-BF46-42E879ADCB06}" type="slidenum">
              <a:rPr lang="en-US" smtClean="0"/>
              <a:pPr>
                <a:defRPr/>
              </a:pPr>
              <a:t>‹#›</a:t>
            </a:fld>
            <a:endParaRPr lang="en-US"/>
          </a:p>
        </p:txBody>
      </p:sp>
    </p:spTree>
    <p:extLst>
      <p:ext uri="{BB962C8B-B14F-4D97-AF65-F5344CB8AC3E}">
        <p14:creationId xmlns:p14="http://schemas.microsoft.com/office/powerpoint/2010/main" val="409087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030A7A-47E2-0F60-11CF-9015A2842E1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2E4214-F34E-00FA-A317-5C5D880C891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C1DB2-D83F-8405-1CC9-45F98F3BDE9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596FD08-485C-094B-D05E-1B004D555F7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E2AC67C-7165-E15D-B597-ECDEC896F3E8}"/>
              </a:ext>
            </a:extLst>
          </p:cNvPr>
          <p:cNvSpPr>
            <a:spLocks noGrp="1"/>
          </p:cNvSpPr>
          <p:nvPr>
            <p:ph type="sldNum" sz="quarter" idx="12"/>
          </p:nvPr>
        </p:nvSpPr>
        <p:spPr/>
        <p:txBody>
          <a:bodyPr/>
          <a:lstStyle/>
          <a:p>
            <a:pPr>
              <a:defRPr/>
            </a:pPr>
            <a:fld id="{5A7961D4-8DCD-442D-8873-7E949D81D56A}" type="slidenum">
              <a:rPr lang="en-US" smtClean="0"/>
              <a:pPr>
                <a:defRPr/>
              </a:pPr>
              <a:t>‹#›</a:t>
            </a:fld>
            <a:endParaRPr lang="en-US"/>
          </a:p>
        </p:txBody>
      </p:sp>
    </p:spTree>
    <p:extLst>
      <p:ext uri="{BB962C8B-B14F-4D97-AF65-F5344CB8AC3E}">
        <p14:creationId xmlns:p14="http://schemas.microsoft.com/office/powerpoint/2010/main" val="391305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A09C-E1EF-1537-6D38-58ACF9E4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DD513-B8A5-4E4D-A6F7-C2F924DDA314}"/>
              </a:ext>
            </a:extLst>
          </p:cNvPr>
          <p:cNvSpPr>
            <a:spLocks noGrp="1"/>
          </p:cNvSpPr>
          <p:nvPr>
            <p:ph idx="1"/>
          </p:nvPr>
        </p:nvSpPr>
        <p:spPr/>
        <p:txBody>
          <a:bodyPr/>
          <a:lstStyle>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513F3A-A02D-E339-3922-E098D2B877E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3700D18-069C-017D-318A-6426D80449C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BE2A31F-46C1-125B-83CC-9F4D76AB8DBB}"/>
              </a:ext>
            </a:extLst>
          </p:cNvPr>
          <p:cNvSpPr>
            <a:spLocks noGrp="1"/>
          </p:cNvSpPr>
          <p:nvPr>
            <p:ph type="sldNum" sz="quarter" idx="12"/>
          </p:nvPr>
        </p:nvSpPr>
        <p:spPr/>
        <p:txBody>
          <a:bodyPr/>
          <a:lstStyle/>
          <a:p>
            <a:pPr>
              <a:defRPr/>
            </a:pPr>
            <a:fld id="{4ED10AEB-F9C5-42A6-A589-3F7DD923D582}" type="slidenum">
              <a:rPr lang="en-US" smtClean="0"/>
              <a:pPr>
                <a:defRPr/>
              </a:pPr>
              <a:t>‹#›</a:t>
            </a:fld>
            <a:endParaRPr lang="en-US"/>
          </a:p>
        </p:txBody>
      </p:sp>
    </p:spTree>
    <p:extLst>
      <p:ext uri="{BB962C8B-B14F-4D97-AF65-F5344CB8AC3E}">
        <p14:creationId xmlns:p14="http://schemas.microsoft.com/office/powerpoint/2010/main" val="213651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06D3-2CB7-4375-0780-4DAF51ABAE3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0CC54E-A21A-84E6-8A70-A9D5A33BF28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7FDA9-A5BB-0D9F-48FA-2B28FA456F4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6FF100C-E5A0-3868-D3CC-4A21EBFFFD22}"/>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CDB90D9-7D7D-E4EC-BD43-EF8146B22B6F}"/>
              </a:ext>
            </a:extLst>
          </p:cNvPr>
          <p:cNvSpPr>
            <a:spLocks noGrp="1"/>
          </p:cNvSpPr>
          <p:nvPr>
            <p:ph type="sldNum" sz="quarter" idx="12"/>
          </p:nvPr>
        </p:nvSpPr>
        <p:spPr/>
        <p:txBody>
          <a:bodyPr/>
          <a:lstStyle/>
          <a:p>
            <a:pPr>
              <a:defRPr/>
            </a:pPr>
            <a:fld id="{89B76575-E164-487E-AD74-29B28A63EF5E}" type="slidenum">
              <a:rPr lang="en-US" smtClean="0"/>
              <a:pPr>
                <a:defRPr/>
              </a:pPr>
              <a:t>‹#›</a:t>
            </a:fld>
            <a:endParaRPr lang="en-US"/>
          </a:p>
        </p:txBody>
      </p:sp>
    </p:spTree>
    <p:extLst>
      <p:ext uri="{BB962C8B-B14F-4D97-AF65-F5344CB8AC3E}">
        <p14:creationId xmlns:p14="http://schemas.microsoft.com/office/powerpoint/2010/main" val="107148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D344-3A85-D56B-9B0D-ED1E1D378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01CD1-A6E7-6894-0FFB-F83EA8A5C29D}"/>
              </a:ext>
            </a:extLst>
          </p:cNvPr>
          <p:cNvSpPr>
            <a:spLocks noGrp="1"/>
          </p:cNvSpPr>
          <p:nvPr>
            <p:ph sz="half" idx="1"/>
          </p:nvPr>
        </p:nvSpPr>
        <p:spPr>
          <a:xfrm>
            <a:off x="628650" y="1825625"/>
            <a:ext cx="3886200" cy="4351338"/>
          </a:xfrm>
        </p:spPr>
        <p:txBody>
          <a:bodyPr/>
          <a:lstStyle>
            <a:lvl1pPr>
              <a:defRPr sz="21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202F4D-4C2B-EA54-060A-A253B0D8D37A}"/>
              </a:ext>
            </a:extLst>
          </p:cNvPr>
          <p:cNvSpPr>
            <a:spLocks noGrp="1"/>
          </p:cNvSpPr>
          <p:nvPr>
            <p:ph sz="half" idx="2"/>
          </p:nvPr>
        </p:nvSpPr>
        <p:spPr>
          <a:xfrm>
            <a:off x="4629150" y="1825625"/>
            <a:ext cx="3886200" cy="4351338"/>
          </a:xfrm>
        </p:spPr>
        <p:txBody>
          <a:bodyPr/>
          <a:lstStyle>
            <a:lvl1pPr>
              <a:defRPr sz="21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52F19EA-067B-3C96-2155-C345D21B74B7}"/>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C22D069-E75D-BC3C-4003-4EAF27650BA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5779B5E-CA2A-DBE8-0AED-CA8C9B4BA758}"/>
              </a:ext>
            </a:extLst>
          </p:cNvPr>
          <p:cNvSpPr>
            <a:spLocks noGrp="1"/>
          </p:cNvSpPr>
          <p:nvPr>
            <p:ph type="sldNum" sz="quarter" idx="12"/>
          </p:nvPr>
        </p:nvSpPr>
        <p:spPr/>
        <p:txBody>
          <a:bodyPr/>
          <a:lstStyle/>
          <a:p>
            <a:pPr>
              <a:defRPr/>
            </a:pPr>
            <a:fld id="{DF8034C4-69C1-4CBF-A3D3-F5FBE9366980}" type="slidenum">
              <a:rPr lang="en-US" smtClean="0"/>
              <a:pPr>
                <a:defRPr/>
              </a:pPr>
              <a:t>‹#›</a:t>
            </a:fld>
            <a:endParaRPr lang="en-US"/>
          </a:p>
        </p:txBody>
      </p:sp>
    </p:spTree>
    <p:extLst>
      <p:ext uri="{BB962C8B-B14F-4D97-AF65-F5344CB8AC3E}">
        <p14:creationId xmlns:p14="http://schemas.microsoft.com/office/powerpoint/2010/main" val="203882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4BA-C1C1-BB44-3BF5-86900C36A82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CC81E5-2442-AC5D-23E0-48AF1012C9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64B550-079E-F87E-BA07-AAEC439B02C4}"/>
              </a:ext>
            </a:extLst>
          </p:cNvPr>
          <p:cNvSpPr>
            <a:spLocks noGrp="1"/>
          </p:cNvSpPr>
          <p:nvPr>
            <p:ph sz="half" idx="2"/>
          </p:nvPr>
        </p:nvSpPr>
        <p:spPr>
          <a:xfrm>
            <a:off x="629842" y="2505075"/>
            <a:ext cx="3868340" cy="3684588"/>
          </a:xfrm>
        </p:spPr>
        <p:txBody>
          <a:bodyPr/>
          <a:lstStyle>
            <a:lvl1pPr>
              <a:defRPr sz="21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DB7D145-3309-6114-20EB-F3F7D719E9B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83EFB-AA0B-2452-6BEB-D732DDE1D48A}"/>
              </a:ext>
            </a:extLst>
          </p:cNvPr>
          <p:cNvSpPr>
            <a:spLocks noGrp="1"/>
          </p:cNvSpPr>
          <p:nvPr>
            <p:ph sz="quarter" idx="4"/>
          </p:nvPr>
        </p:nvSpPr>
        <p:spPr>
          <a:xfrm>
            <a:off x="4629150" y="2505075"/>
            <a:ext cx="3887391" cy="3684588"/>
          </a:xfrm>
        </p:spPr>
        <p:txBody>
          <a:bodyPr/>
          <a:lstStyle>
            <a:lvl1pPr>
              <a:defRPr sz="21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475B81E-7CEA-B1A5-60FE-56CC446B4A60}"/>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8241894A-09E6-238D-B93B-AE4D83FE5B0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CC01E431-4774-A6A6-F073-472B4227851C}"/>
              </a:ext>
            </a:extLst>
          </p:cNvPr>
          <p:cNvSpPr>
            <a:spLocks noGrp="1"/>
          </p:cNvSpPr>
          <p:nvPr>
            <p:ph type="sldNum" sz="quarter" idx="12"/>
          </p:nvPr>
        </p:nvSpPr>
        <p:spPr/>
        <p:txBody>
          <a:bodyPr/>
          <a:lstStyle/>
          <a:p>
            <a:pPr>
              <a:defRPr/>
            </a:pPr>
            <a:fld id="{2DBD12F6-5E5A-4439-9EDB-448FCF1B1CA4}" type="slidenum">
              <a:rPr lang="en-US" smtClean="0"/>
              <a:pPr>
                <a:defRPr/>
              </a:pPr>
              <a:t>‹#›</a:t>
            </a:fld>
            <a:endParaRPr lang="en-US"/>
          </a:p>
        </p:txBody>
      </p:sp>
    </p:spTree>
    <p:extLst>
      <p:ext uri="{BB962C8B-B14F-4D97-AF65-F5344CB8AC3E}">
        <p14:creationId xmlns:p14="http://schemas.microsoft.com/office/powerpoint/2010/main" val="1756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CB506-B137-FD29-7A5A-D32259057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0C5239-D4DF-C6EB-A86D-65B0F9FA6447}"/>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78031CA-1F66-3076-6855-F7544A07E4B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D6140951-C3D7-6CC9-88BB-0311E17DA5B8}"/>
              </a:ext>
            </a:extLst>
          </p:cNvPr>
          <p:cNvSpPr>
            <a:spLocks noGrp="1"/>
          </p:cNvSpPr>
          <p:nvPr>
            <p:ph type="sldNum" sz="quarter" idx="12"/>
          </p:nvPr>
        </p:nvSpPr>
        <p:spPr/>
        <p:txBody>
          <a:bodyPr/>
          <a:lstStyle/>
          <a:p>
            <a:pPr>
              <a:defRPr/>
            </a:pPr>
            <a:fld id="{666AA543-87C5-49BA-85ED-CF5CDA7E6E30}" type="slidenum">
              <a:rPr lang="en-US" smtClean="0"/>
              <a:pPr>
                <a:defRPr/>
              </a:pPr>
              <a:t>‹#›</a:t>
            </a:fld>
            <a:endParaRPr lang="en-US"/>
          </a:p>
        </p:txBody>
      </p:sp>
    </p:spTree>
    <p:extLst>
      <p:ext uri="{BB962C8B-B14F-4D97-AF65-F5344CB8AC3E}">
        <p14:creationId xmlns:p14="http://schemas.microsoft.com/office/powerpoint/2010/main" val="11641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08363-B01D-0107-D8E1-11DD8EABC533}"/>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7F7C2576-5828-BF9A-5208-1F47ECC816CC}"/>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BC5B3A02-D789-EC4C-7371-29E1F787618A}"/>
              </a:ext>
            </a:extLst>
          </p:cNvPr>
          <p:cNvSpPr>
            <a:spLocks noGrp="1"/>
          </p:cNvSpPr>
          <p:nvPr>
            <p:ph type="sldNum" sz="quarter" idx="12"/>
          </p:nvPr>
        </p:nvSpPr>
        <p:spPr/>
        <p:txBody>
          <a:bodyPr/>
          <a:lstStyle/>
          <a:p>
            <a:pPr>
              <a:defRPr/>
            </a:pPr>
            <a:fld id="{A17239C5-6CB1-4D4D-BB10-2185926079C2}" type="slidenum">
              <a:rPr lang="en-US" smtClean="0"/>
              <a:pPr>
                <a:defRPr/>
              </a:pPr>
              <a:t>‹#›</a:t>
            </a:fld>
            <a:endParaRPr lang="en-US"/>
          </a:p>
        </p:txBody>
      </p:sp>
    </p:spTree>
    <p:extLst>
      <p:ext uri="{BB962C8B-B14F-4D97-AF65-F5344CB8AC3E}">
        <p14:creationId xmlns:p14="http://schemas.microsoft.com/office/powerpoint/2010/main" val="302068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3CD8-168D-62D3-104C-E4FD51348B5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FA5719-9CE3-C827-22B2-650FB92D9473}"/>
              </a:ext>
            </a:extLst>
          </p:cNvPr>
          <p:cNvSpPr>
            <a:spLocks noGrp="1"/>
          </p:cNvSpPr>
          <p:nvPr>
            <p:ph idx="1"/>
          </p:nvPr>
        </p:nvSpPr>
        <p:spPr>
          <a:xfrm>
            <a:off x="3887391" y="987426"/>
            <a:ext cx="4629150" cy="4873625"/>
          </a:xfrm>
        </p:spPr>
        <p:txBody>
          <a:bodyPr/>
          <a:lstStyle>
            <a:lvl1pPr>
              <a:defRPr sz="2400"/>
            </a:lvl1pPr>
            <a:lvl2pPr>
              <a:defRPr sz="2100"/>
            </a:lvl2pPr>
            <a:lvl3pPr>
              <a:defRPr sz="21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BA3F6D7E-FAB6-888B-D06A-4121416278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A1C3AC-1EE3-1762-4EB5-0A19D158821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B564012-23B1-5726-6E51-EE8DCC47129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5103DA2-1B7F-1D99-F09D-36EE7EF37517}"/>
              </a:ext>
            </a:extLst>
          </p:cNvPr>
          <p:cNvSpPr>
            <a:spLocks noGrp="1"/>
          </p:cNvSpPr>
          <p:nvPr>
            <p:ph type="sldNum" sz="quarter" idx="12"/>
          </p:nvPr>
        </p:nvSpPr>
        <p:spPr/>
        <p:txBody>
          <a:bodyPr/>
          <a:lstStyle/>
          <a:p>
            <a:pPr>
              <a:defRPr/>
            </a:pPr>
            <a:fld id="{A17D9CDF-0137-4011-B311-9BA421FDFA82}" type="slidenum">
              <a:rPr lang="en-US" smtClean="0"/>
              <a:pPr>
                <a:defRPr/>
              </a:pPr>
              <a:t>‹#›</a:t>
            </a:fld>
            <a:endParaRPr lang="en-US"/>
          </a:p>
        </p:txBody>
      </p:sp>
    </p:spTree>
    <p:extLst>
      <p:ext uri="{BB962C8B-B14F-4D97-AF65-F5344CB8AC3E}">
        <p14:creationId xmlns:p14="http://schemas.microsoft.com/office/powerpoint/2010/main" val="210780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0986-7B8D-EE14-0A73-3B0FE2E23AD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271E75-C59A-6922-8E6F-B43A01E7D3A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629D00C-6E4F-3310-6129-549A5276348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1A75D8-032E-4C13-EBFC-6C3D21698C4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AFC146E3-EB31-402B-EB2A-E0EDAEB4CBA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FBC23F-ABA8-60D4-98FE-840A39A8ADEA}"/>
              </a:ext>
            </a:extLst>
          </p:cNvPr>
          <p:cNvSpPr>
            <a:spLocks noGrp="1"/>
          </p:cNvSpPr>
          <p:nvPr>
            <p:ph type="sldNum" sz="quarter" idx="12"/>
          </p:nvPr>
        </p:nvSpPr>
        <p:spPr/>
        <p:txBody>
          <a:bodyPr/>
          <a:lstStyle/>
          <a:p>
            <a:pPr>
              <a:defRPr/>
            </a:pPr>
            <a:fld id="{70261B39-CA46-4CFD-BB3F-9DCE6E7F685A}" type="slidenum">
              <a:rPr lang="en-US" smtClean="0"/>
              <a:pPr>
                <a:defRPr/>
              </a:pPr>
              <a:t>‹#›</a:t>
            </a:fld>
            <a:endParaRPr lang="en-US"/>
          </a:p>
        </p:txBody>
      </p:sp>
    </p:spTree>
    <p:extLst>
      <p:ext uri="{BB962C8B-B14F-4D97-AF65-F5344CB8AC3E}">
        <p14:creationId xmlns:p14="http://schemas.microsoft.com/office/powerpoint/2010/main" val="386446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DD8065-0887-2128-A6B4-81B22938DDF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8DD721-DE85-1C9D-3E5F-895E850B624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EC7FB-137F-CA54-9066-456F3F2853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66FD4AE9-2FC1-FE53-8866-8F1EFE602A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68C9F2B-90C3-E41C-C96A-CA12B24A84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BDC69F9-3003-49FB-8DB1-3429F5AD0730}" type="slidenum">
              <a:rPr lang="en-US" smtClean="0"/>
              <a:pPr>
                <a:defRPr/>
              </a:pPr>
              <a:t>‹#›</a:t>
            </a:fld>
            <a:endParaRPr lang="en-US"/>
          </a:p>
        </p:txBody>
      </p:sp>
    </p:spTree>
    <p:extLst>
      <p:ext uri="{BB962C8B-B14F-4D97-AF65-F5344CB8AC3E}">
        <p14:creationId xmlns:p14="http://schemas.microsoft.com/office/powerpoint/2010/main" val="8774727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6AC2AB-20BB-5C31-ACAF-4BDADDFAB28A}"/>
              </a:ext>
            </a:extLst>
          </p:cNvPr>
          <p:cNvSpPr>
            <a:spLocks noGrp="1"/>
          </p:cNvSpPr>
          <p:nvPr>
            <p:ph type="ctrTitle"/>
          </p:nvPr>
        </p:nvSpPr>
        <p:spPr/>
        <p:txBody>
          <a:bodyPr/>
          <a:lstStyle/>
          <a:p>
            <a:r>
              <a:rPr lang="en-US" dirty="0"/>
              <a:t>Introduction to Rulemaking for Climate Law Students</a:t>
            </a:r>
          </a:p>
        </p:txBody>
      </p:sp>
      <p:sp>
        <p:nvSpPr>
          <p:cNvPr id="5" name="Subtitle 4">
            <a:extLst>
              <a:ext uri="{FF2B5EF4-FFF2-40B4-BE49-F238E27FC236}">
                <a16:creationId xmlns:a16="http://schemas.microsoft.com/office/drawing/2014/main" id="{07736037-97F4-6958-090F-BFF3DA4027DC}"/>
              </a:ext>
            </a:extLst>
          </p:cNvPr>
          <p:cNvSpPr>
            <a:spLocks noGrp="1"/>
          </p:cNvSpPr>
          <p:nvPr>
            <p:ph type="subTitle" idx="1"/>
          </p:nvPr>
        </p:nvSpPr>
        <p:spPr/>
        <p:txBody>
          <a:bodyPr/>
          <a:lstStyle/>
          <a:p>
            <a:endParaRPr lang="en-US"/>
          </a:p>
        </p:txBody>
      </p:sp>
      <p:pic>
        <p:nvPicPr>
          <p:cNvPr id="19" name="Audio 18">
            <a:hlinkClick r:id="" action="ppaction://media"/>
            <a:extLst>
              <a:ext uri="{FF2B5EF4-FFF2-40B4-BE49-F238E27FC236}">
                <a16:creationId xmlns:a16="http://schemas.microsoft.com/office/drawing/2014/main" id="{FBC55C0A-6DC2-7754-4275-B7036A182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6858000" y="4714875"/>
            <a:ext cx="2286000" cy="1285875"/>
          </a:xfrm>
          <a:prstGeom prst="rect">
            <a:avLst/>
          </a:prstGeom>
        </p:spPr>
      </p:pic>
    </p:spTree>
    <p:extLst>
      <p:ext uri="{BB962C8B-B14F-4D97-AF65-F5344CB8AC3E}">
        <p14:creationId xmlns:p14="http://schemas.microsoft.com/office/powerpoint/2010/main" val="2388400960"/>
      </p:ext>
    </p:extLst>
  </p:cSld>
  <p:clrMapOvr>
    <a:masterClrMapping/>
  </p:clrMapOvr>
  <mc:AlternateContent xmlns:mc="http://schemas.openxmlformats.org/markup-compatibility/2006">
    <mc:Choice xmlns:p14="http://schemas.microsoft.com/office/powerpoint/2010/main" Requires="p14">
      <p:transition spd="slow" p14:dur="2000" advTm="96982"/>
    </mc:Choice>
    <mc:Fallback>
      <p:transition spd="slow" advTm="9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dirty="0"/>
              <a:t>Agency Efficiency</a:t>
            </a:r>
          </a:p>
        </p:txBody>
      </p:sp>
      <p:sp>
        <p:nvSpPr>
          <p:cNvPr id="11268" name="Rectangle 3"/>
          <p:cNvSpPr>
            <a:spLocks noGrp="1" noChangeArrowheads="1"/>
          </p:cNvSpPr>
          <p:nvPr>
            <p:ph idx="1"/>
          </p:nvPr>
        </p:nvSpPr>
        <p:spPr/>
        <p:txBody>
          <a:bodyPr/>
          <a:lstStyle/>
          <a:p>
            <a:pPr eaLnBrk="1" hangingPunct="1">
              <a:lnSpc>
                <a:spcPct val="90000"/>
              </a:lnSpc>
            </a:pPr>
            <a:r>
              <a:rPr lang="en-US" dirty="0"/>
              <a:t>Clear rules reduce the need for individual assistance to regulated parties.</a:t>
            </a:r>
          </a:p>
          <a:p>
            <a:pPr eaLnBrk="1" hangingPunct="1">
              <a:lnSpc>
                <a:spcPct val="90000"/>
              </a:lnSpc>
            </a:pPr>
            <a:r>
              <a:rPr lang="en-US" dirty="0"/>
              <a:t>If a standard is established by rule, it cannot be attacked during an enforcement proceeding or subsequent judicial review.</a:t>
            </a:r>
          </a:p>
          <a:p>
            <a:pPr lvl="1" eaLnBrk="1" hangingPunct="1">
              <a:lnSpc>
                <a:spcPct val="90000"/>
              </a:lnSpc>
            </a:pPr>
            <a:r>
              <a:rPr lang="en-US" dirty="0"/>
              <a:t>Safe temperatures for food handling.</a:t>
            </a:r>
          </a:p>
          <a:p>
            <a:pPr lvl="1" eaLnBrk="1" hangingPunct="1">
              <a:lnSpc>
                <a:spcPct val="90000"/>
              </a:lnSpc>
            </a:pPr>
            <a:r>
              <a:rPr lang="en-US" dirty="0"/>
              <a:t>In disability cases, rules can be used to establish what constitutes a disability, rather using case by case determinations.</a:t>
            </a:r>
          </a:p>
        </p:txBody>
      </p:sp>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1D0793B-0A85-4F28-8CC9-D212B4208AB3}" type="slidenum">
              <a:rPr lang="en-US"/>
              <a:pPr/>
              <a:t>10</a:t>
            </a:fld>
            <a:endParaRPr lang="en-US"/>
          </a:p>
        </p:txBody>
      </p:sp>
      <p:pic>
        <p:nvPicPr>
          <p:cNvPr id="2" name="Audio 1">
            <a:hlinkClick r:id="" action="ppaction://media"/>
            <a:extLst>
              <a:ext uri="{FF2B5EF4-FFF2-40B4-BE49-F238E27FC236}">
                <a16:creationId xmlns:a16="http://schemas.microsoft.com/office/drawing/2014/main" id="{B96F8FAE-13C3-469F-8999-99BC52BBC0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47004318"/>
      </p:ext>
    </p:extLst>
  </p:cSld>
  <p:clrMapOvr>
    <a:masterClrMapping/>
  </p:clrMapOvr>
  <mc:AlternateContent xmlns:mc="http://schemas.openxmlformats.org/markup-compatibility/2006" xmlns:p14="http://schemas.microsoft.com/office/powerpoint/2010/main">
    <mc:Choice Requires="p14">
      <p:transition spd="slow" p14:dur="2000" advTm="152314"/>
    </mc:Choice>
    <mc:Fallback xmlns="">
      <p:transition spd="slow" advTm="15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United States v. </a:t>
            </a:r>
            <a:r>
              <a:rPr lang="en-US" dirty="0" err="1"/>
              <a:t>Storer</a:t>
            </a:r>
            <a:r>
              <a:rPr lang="en-US" dirty="0"/>
              <a:t> Broadcasting Co., 351 U.S. 192 (1956)</a:t>
            </a:r>
          </a:p>
        </p:txBody>
      </p:sp>
      <p:sp>
        <p:nvSpPr>
          <p:cNvPr id="3" name="Content Placeholder 2"/>
          <p:cNvSpPr>
            <a:spLocks noGrp="1"/>
          </p:cNvSpPr>
          <p:nvPr>
            <p:ph idx="1"/>
          </p:nvPr>
        </p:nvSpPr>
        <p:spPr/>
        <p:txBody>
          <a:bodyPr>
            <a:normAutofit/>
          </a:bodyPr>
          <a:lstStyle/>
          <a:p>
            <a:pPr lvl="0"/>
            <a:r>
              <a:rPr lang="en-US" dirty="0"/>
              <a:t>The FCC is concerned that concentrated ownership of TV stations is not in the public interest.</a:t>
            </a:r>
          </a:p>
          <a:p>
            <a:pPr lvl="1"/>
            <a:r>
              <a:rPr lang="en-US" dirty="0"/>
              <a:t>Licensing is an adjudication, i.e., the applicant is entitled to a hearing if his license is turned down.</a:t>
            </a:r>
          </a:p>
          <a:p>
            <a:pPr lvl="1"/>
            <a:r>
              <a:rPr lang="en-US" dirty="0"/>
              <a:t>Absent a rule, the number of stations that constitute concentrated ownership would have to be determined in each adjudication.</a:t>
            </a:r>
          </a:p>
          <a:p>
            <a:r>
              <a:rPr lang="en-US" dirty="0"/>
              <a:t>The FCC issues a rule that no one can own more than five stations.</a:t>
            </a:r>
          </a:p>
          <a:p>
            <a:pPr lvl="1"/>
            <a:r>
              <a:rPr lang="en-US" dirty="0"/>
              <a:t>Does an applicant with 5 stations asking for an additional station license get a hearing when it is turned down based on the rule?</a:t>
            </a:r>
          </a:p>
        </p:txBody>
      </p:sp>
      <p:sp>
        <p:nvSpPr>
          <p:cNvPr id="4" name="Slide Number Placeholder 3"/>
          <p:cNvSpPr>
            <a:spLocks noGrp="1"/>
          </p:cNvSpPr>
          <p:nvPr>
            <p:ph type="sldNum" sz="quarter" idx="12"/>
          </p:nvPr>
        </p:nvSpPr>
        <p:spPr/>
        <p:txBody>
          <a:bodyPr/>
          <a:lstStyle/>
          <a:p>
            <a:pPr>
              <a:defRPr/>
            </a:pPr>
            <a:fld id="{4ED10AEB-F9C5-42A6-A589-3F7DD923D582}" type="slidenum">
              <a:rPr lang="en-US" smtClean="0"/>
              <a:pPr>
                <a:defRPr/>
              </a:pPr>
              <a:t>11</a:t>
            </a:fld>
            <a:endParaRPr lang="en-US"/>
          </a:p>
        </p:txBody>
      </p:sp>
      <p:pic>
        <p:nvPicPr>
          <p:cNvPr id="8" name="Audio 7">
            <a:hlinkClick r:id="" action="ppaction://media"/>
            <a:extLst>
              <a:ext uri="{FF2B5EF4-FFF2-40B4-BE49-F238E27FC236}">
                <a16:creationId xmlns:a16="http://schemas.microsoft.com/office/drawing/2014/main" id="{C8A14F8D-3E42-4740-ABC7-2F414C0519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01918461"/>
      </p:ext>
    </p:extLst>
  </p:cSld>
  <p:clrMapOvr>
    <a:masterClrMapping/>
  </p:clrMapOvr>
  <mc:AlternateContent xmlns:mc="http://schemas.openxmlformats.org/markup-compatibility/2006" xmlns:p14="http://schemas.microsoft.com/office/powerpoint/2010/main">
    <mc:Choice Requires="p14">
      <p:transition spd="slow" p14:dur="2000" advTm="133401"/>
    </mc:Choice>
    <mc:Fallback xmlns="">
      <p:transition spd="slow" advTm="133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dirty="0"/>
              <a:t>Agency Oversight</a:t>
            </a:r>
          </a:p>
        </p:txBody>
      </p:sp>
      <p:sp>
        <p:nvSpPr>
          <p:cNvPr id="12292" name="Rectangle 3"/>
          <p:cNvSpPr>
            <a:spLocks noGrp="1" noChangeArrowheads="1"/>
          </p:cNvSpPr>
          <p:nvPr>
            <p:ph idx="1"/>
          </p:nvPr>
        </p:nvSpPr>
        <p:spPr/>
        <p:txBody>
          <a:bodyPr>
            <a:normAutofit/>
          </a:bodyPr>
          <a:lstStyle/>
          <a:p>
            <a:pPr eaLnBrk="1" hangingPunct="1"/>
            <a:r>
              <a:rPr lang="en-US" dirty="0"/>
              <a:t>Rules are also binding on the agency, so rules reduce the discretion of agency enforcement officers across the country. </a:t>
            </a:r>
          </a:p>
          <a:p>
            <a:pPr eaLnBrk="1" hangingPunct="1"/>
            <a:r>
              <a:rPr lang="en-US" dirty="0"/>
              <a:t>Some agency enforcement is done through adjudications with ALJs (administrative law judges).</a:t>
            </a:r>
          </a:p>
          <a:p>
            <a:pPr lvl="1" eaLnBrk="1" hangingPunct="1"/>
            <a:r>
              <a:rPr lang="en-US" dirty="0"/>
              <a:t>The agency cannot tell them how to decide cases.</a:t>
            </a:r>
          </a:p>
          <a:p>
            <a:pPr lvl="1" eaLnBrk="1" hangingPunct="1"/>
            <a:r>
              <a:rPr lang="en-US" dirty="0"/>
              <a:t>Rules reduce their discretion and scope of review.</a:t>
            </a:r>
          </a:p>
          <a:p>
            <a:pPr lvl="1" eaLnBrk="1" hangingPunct="1"/>
            <a:r>
              <a:rPr lang="en-US" dirty="0"/>
              <a:t>This especially important at the state level, where the ALJs are often outside of the agencies.</a:t>
            </a:r>
          </a:p>
          <a:p>
            <a:pPr eaLnBrk="1" hangingPunct="1"/>
            <a:r>
              <a:rPr lang="en-US" dirty="0"/>
              <a:t>This is critical since, like court decisions, adjudications can set policy by precedent.</a:t>
            </a:r>
          </a:p>
        </p:txBody>
      </p:sp>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E9C6531-600C-4274-9671-37B2394FAE92}" type="slidenum">
              <a:rPr lang="en-US"/>
              <a:pPr/>
              <a:t>12</a:t>
            </a:fld>
            <a:endParaRPr lang="en-US"/>
          </a:p>
        </p:txBody>
      </p:sp>
      <p:pic>
        <p:nvPicPr>
          <p:cNvPr id="2" name="Audio 1">
            <a:hlinkClick r:id="" action="ppaction://media"/>
            <a:extLst>
              <a:ext uri="{FF2B5EF4-FFF2-40B4-BE49-F238E27FC236}">
                <a16:creationId xmlns:a16="http://schemas.microsoft.com/office/drawing/2014/main" id="{B3D572D2-FD6A-4483-AF19-D3AACA8C84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35610239"/>
      </p:ext>
    </p:extLst>
  </p:cSld>
  <p:clrMapOvr>
    <a:masterClrMapping/>
  </p:clrMapOvr>
  <mc:AlternateContent xmlns:mc="http://schemas.openxmlformats.org/markup-compatibility/2006" xmlns:p14="http://schemas.microsoft.com/office/powerpoint/2010/main">
    <mc:Choice Requires="p14">
      <p:transition spd="slow" p14:dur="2000" advTm="83645"/>
    </mc:Choice>
    <mc:Fallback xmlns="">
      <p:transition spd="slow" advTm="83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81000" y="228601"/>
            <a:ext cx="7793037" cy="990600"/>
          </a:xfrm>
        </p:spPr>
        <p:txBody>
          <a:bodyPr/>
          <a:lstStyle/>
          <a:p>
            <a:pPr eaLnBrk="1" hangingPunct="1"/>
            <a:r>
              <a:rPr lang="en-US" dirty="0"/>
              <a:t>Rulemaking Ossification</a:t>
            </a:r>
          </a:p>
        </p:txBody>
      </p:sp>
      <p:sp>
        <p:nvSpPr>
          <p:cNvPr id="283651" name="Rectangle 3"/>
          <p:cNvSpPr>
            <a:spLocks noGrp="1" noChangeArrowheads="1"/>
          </p:cNvSpPr>
          <p:nvPr>
            <p:ph idx="1"/>
          </p:nvPr>
        </p:nvSpPr>
        <p:spPr>
          <a:xfrm>
            <a:off x="381000" y="2057400"/>
            <a:ext cx="8001000" cy="4648200"/>
          </a:xfrm>
        </p:spPr>
        <p:txBody>
          <a:bodyPr>
            <a:normAutofit/>
          </a:bodyPr>
          <a:lstStyle/>
          <a:p>
            <a:pPr eaLnBrk="1" hangingPunct="1">
              <a:lnSpc>
                <a:spcPct val="80000"/>
              </a:lnSpc>
              <a:defRPr/>
            </a:pPr>
            <a:r>
              <a:rPr lang="en-US" dirty="0"/>
              <a:t>The courts and legislatures have increased the burden on rulemaking, especially in states.</a:t>
            </a:r>
          </a:p>
          <a:p>
            <a:pPr lvl="1" eaLnBrk="1" hangingPunct="1">
              <a:lnSpc>
                <a:spcPct val="80000"/>
              </a:lnSpc>
              <a:defRPr/>
            </a:pPr>
            <a:r>
              <a:rPr lang="en-US" dirty="0"/>
              <a:t>Rulemaking has gotten so complex and time consuming it has lost some of its value</a:t>
            </a:r>
          </a:p>
          <a:p>
            <a:pPr lvl="1" eaLnBrk="1" hangingPunct="1">
              <a:lnSpc>
                <a:spcPct val="80000"/>
              </a:lnSpc>
              <a:defRPr/>
            </a:pPr>
            <a:r>
              <a:rPr lang="en-US" dirty="0"/>
              <a:t>Complicated by  regulatory conflict and incompetent agency practice.</a:t>
            </a:r>
          </a:p>
          <a:p>
            <a:pPr lvl="1" eaLnBrk="1" hangingPunct="1">
              <a:lnSpc>
                <a:spcPct val="80000"/>
              </a:lnSpc>
              <a:defRPr/>
            </a:pPr>
            <a:r>
              <a:rPr lang="en-US" dirty="0"/>
              <a:t>We will look at this in detail when we look at judicial review of rulemaking in later chapters.</a:t>
            </a:r>
          </a:p>
          <a:p>
            <a:pPr eaLnBrk="1" hangingPunct="1">
              <a:lnSpc>
                <a:spcPct val="80000"/>
              </a:lnSpc>
              <a:defRPr/>
            </a:pPr>
            <a:r>
              <a:rPr lang="en-US" dirty="0"/>
              <a:t>Rulemaking can go on for years, with additional years of litigation before the rule goes into effect or is sent back to the agency for a do-over.</a:t>
            </a:r>
          </a:p>
        </p:txBody>
      </p:sp>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446CA1-A0CC-40FE-AEC1-C73BA3DD542C}" type="slidenum">
              <a:rPr lang="en-US"/>
              <a:pPr/>
              <a:t>13</a:t>
            </a:fld>
            <a:endParaRPr lang="en-US"/>
          </a:p>
        </p:txBody>
      </p:sp>
      <p:pic>
        <p:nvPicPr>
          <p:cNvPr id="2" name="Audio 1">
            <a:hlinkClick r:id="" action="ppaction://media"/>
            <a:extLst>
              <a:ext uri="{FF2B5EF4-FFF2-40B4-BE49-F238E27FC236}">
                <a16:creationId xmlns:a16="http://schemas.microsoft.com/office/drawing/2014/main" id="{4130F8F8-E772-4F4A-BB6D-30388BF956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71890854"/>
      </p:ext>
    </p:extLst>
  </p:cSld>
  <p:clrMapOvr>
    <a:masterClrMapping/>
  </p:clrMapOvr>
  <mc:AlternateContent xmlns:mc="http://schemas.openxmlformats.org/markup-compatibility/2006" xmlns:p14="http://schemas.microsoft.com/office/powerpoint/2010/main">
    <mc:Choice Requires="p14">
      <p:transition spd="slow" p14:dur="2000" advTm="56030"/>
    </mc:Choice>
    <mc:Fallback xmlns="">
      <p:transition spd="slow" advTm="5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dirty="0"/>
              <a:t>Downsides of Rulemaking</a:t>
            </a:r>
          </a:p>
        </p:txBody>
      </p:sp>
      <p:sp>
        <p:nvSpPr>
          <p:cNvPr id="281603" name="Rectangle 3"/>
          <p:cNvSpPr>
            <a:spLocks noGrp="1" noChangeArrowheads="1"/>
          </p:cNvSpPr>
          <p:nvPr>
            <p:ph idx="1"/>
          </p:nvPr>
        </p:nvSpPr>
        <p:spPr>
          <a:xfrm>
            <a:off x="304800" y="2133600"/>
            <a:ext cx="8226425" cy="4572000"/>
          </a:xfrm>
        </p:spPr>
        <p:txBody>
          <a:bodyPr>
            <a:normAutofit/>
          </a:bodyPr>
          <a:lstStyle/>
          <a:p>
            <a:pPr eaLnBrk="1" hangingPunct="1">
              <a:defRPr/>
            </a:pPr>
            <a:r>
              <a:rPr lang="en-US" dirty="0"/>
              <a:t>Adjudications are useful when you are not sure what the rule should be and need more info and a chance to experiment.</a:t>
            </a:r>
          </a:p>
          <a:p>
            <a:pPr eaLnBrk="1" hangingPunct="1">
              <a:defRPr/>
            </a:pPr>
            <a:r>
              <a:rPr lang="en-US" dirty="0"/>
              <a:t>Rulemaking is now so slow that putting policy into rules makes it difficult to deal with changing circumstances.</a:t>
            </a:r>
          </a:p>
          <a:p>
            <a:pPr eaLnBrk="1" hangingPunct="1">
              <a:defRPr/>
            </a:pPr>
            <a:r>
              <a:rPr lang="en-US" dirty="0"/>
              <a:t>Agencies can promulgate rules that Congress would not pass.</a:t>
            </a:r>
          </a:p>
          <a:p>
            <a:pPr lvl="1" eaLnBrk="1" hangingPunct="1">
              <a:defRPr/>
            </a:pPr>
            <a:r>
              <a:rPr lang="en-US" dirty="0"/>
              <a:t>EPA – GHG regulations.</a:t>
            </a:r>
          </a:p>
          <a:p>
            <a:pPr lvl="1" eaLnBrk="1" hangingPunct="1">
              <a:defRPr/>
            </a:pPr>
            <a:r>
              <a:rPr lang="en-US" dirty="0"/>
              <a:t>Immigration restrictions.</a:t>
            </a:r>
          </a:p>
        </p:txBody>
      </p:sp>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5C6592-846F-4B9C-90C7-247034473133}" type="slidenum">
              <a:rPr lang="en-US"/>
              <a:pPr/>
              <a:t>14</a:t>
            </a:fld>
            <a:endParaRPr lang="en-US"/>
          </a:p>
        </p:txBody>
      </p:sp>
      <p:pic>
        <p:nvPicPr>
          <p:cNvPr id="2" name="Audio 1">
            <a:hlinkClick r:id="" action="ppaction://media"/>
            <a:extLst>
              <a:ext uri="{FF2B5EF4-FFF2-40B4-BE49-F238E27FC236}">
                <a16:creationId xmlns:a16="http://schemas.microsoft.com/office/drawing/2014/main" id="{EF27F519-4546-4329-AEC8-C48B6908A8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63594506"/>
      </p:ext>
    </p:extLst>
  </p:cSld>
  <p:clrMapOvr>
    <a:masterClrMapping/>
  </p:clrMapOvr>
  <mc:AlternateContent xmlns:mc="http://schemas.openxmlformats.org/markup-compatibility/2006" xmlns:p14="http://schemas.microsoft.com/office/powerpoint/2010/main">
    <mc:Choice Requires="p14">
      <p:transition spd="slow" p14:dur="2000" advTm="76629"/>
    </mc:Choice>
    <mc:Fallback xmlns="">
      <p:transition spd="slow" advTm="7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dirty="0"/>
              <a:t>Must the Agency Make Rules?</a:t>
            </a:r>
          </a:p>
        </p:txBody>
      </p:sp>
      <p:sp>
        <p:nvSpPr>
          <p:cNvPr id="7172" name="Rectangle 3"/>
          <p:cNvSpPr>
            <a:spLocks noGrp="1" noChangeArrowheads="1"/>
          </p:cNvSpPr>
          <p:nvPr>
            <p:ph idx="1"/>
          </p:nvPr>
        </p:nvSpPr>
        <p:spPr/>
        <p:txBody>
          <a:bodyPr>
            <a:normAutofit/>
          </a:bodyPr>
          <a:lstStyle/>
          <a:p>
            <a:pPr eaLnBrk="1" hangingPunct="1">
              <a:lnSpc>
                <a:spcPct val="90000"/>
              </a:lnSpc>
            </a:pPr>
            <a:r>
              <a:rPr lang="en-US" dirty="0"/>
              <a:t>If the agency has the power to make rules, it has discretion on what rules to make and when to make them.</a:t>
            </a:r>
          </a:p>
          <a:p>
            <a:pPr eaLnBrk="1" hangingPunct="1">
              <a:lnSpc>
                <a:spcPct val="90000"/>
              </a:lnSpc>
            </a:pPr>
            <a:r>
              <a:rPr lang="en-US" dirty="0"/>
              <a:t>The legislature can put provisions in the agency legislation requiring that certain rules be made, and the timeframe for making them.</a:t>
            </a:r>
          </a:p>
          <a:p>
            <a:pPr lvl="1" eaLnBrk="1" hangingPunct="1">
              <a:lnSpc>
                <a:spcPct val="90000"/>
              </a:lnSpc>
            </a:pPr>
            <a:r>
              <a:rPr lang="en-US" dirty="0"/>
              <a:t>The Clean Air Act required rulemaking to flesh out detailed technical standards through rulemaking.</a:t>
            </a:r>
          </a:p>
          <a:p>
            <a:pPr eaLnBrk="1" hangingPunct="1">
              <a:lnSpc>
                <a:spcPct val="90000"/>
              </a:lnSpc>
            </a:pPr>
            <a:r>
              <a:rPr lang="en-US" dirty="0"/>
              <a:t>Unless there is a legislative directive, it is difficult to get the courts to force an agency to make rules.</a:t>
            </a:r>
          </a:p>
        </p:txBody>
      </p:sp>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47FFB3-E37B-4ED7-96EF-A173D1BDBBB0}" type="slidenum">
              <a:rPr lang="en-US"/>
              <a:pPr/>
              <a:t>15</a:t>
            </a:fld>
            <a:endParaRPr lang="en-US"/>
          </a:p>
        </p:txBody>
      </p:sp>
      <p:pic>
        <p:nvPicPr>
          <p:cNvPr id="2" name="Audio 1">
            <a:hlinkClick r:id="" action="ppaction://media"/>
            <a:extLst>
              <a:ext uri="{FF2B5EF4-FFF2-40B4-BE49-F238E27FC236}">
                <a16:creationId xmlns:a16="http://schemas.microsoft.com/office/drawing/2014/main" id="{B9810099-94CF-4BDE-8F1A-7F7401992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86142608"/>
      </p:ext>
    </p:extLst>
  </p:cSld>
  <p:clrMapOvr>
    <a:masterClrMapping/>
  </p:clrMapOvr>
  <mc:AlternateContent xmlns:mc="http://schemas.openxmlformats.org/markup-compatibility/2006" xmlns:p14="http://schemas.microsoft.com/office/powerpoint/2010/main">
    <mc:Choice Requires="p14">
      <p:transition spd="slow" p14:dur="2000" advTm="46344"/>
    </mc:Choice>
    <mc:Fallback xmlns="">
      <p:transition spd="slow" advTm="4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Procedures for Notice-and-Comment Rulemaking</a:t>
            </a:r>
          </a:p>
        </p:txBody>
      </p:sp>
      <p:sp>
        <p:nvSpPr>
          <p:cNvPr id="5" name="Subtitle 4"/>
          <p:cNvSpPr>
            <a:spLocks noGrp="1"/>
          </p:cNvSpPr>
          <p:nvPr>
            <p:ph type="subTitle" idx="1"/>
          </p:nvPr>
        </p:nvSpPr>
        <p:spPr>
          <a:xfrm>
            <a:off x="609600" y="3886200"/>
            <a:ext cx="8229600" cy="1752600"/>
          </a:xfrm>
        </p:spPr>
        <p:txBody>
          <a:bodyPr>
            <a:normAutofit/>
          </a:bodyPr>
          <a:lstStyle/>
          <a:p>
            <a:pPr algn="l"/>
            <a:r>
              <a:rPr lang="en-US" dirty="0"/>
              <a:t>These are set by statute (APA or enabling act). Unlike adjudications, where the Constitution sets the basic procedural requirements, there are no Constitutional requirements for rulemaking.</a:t>
            </a:r>
          </a:p>
        </p:txBody>
      </p:sp>
      <p:sp>
        <p:nvSpPr>
          <p:cNvPr id="4" name="Slide Number Placeholder 3"/>
          <p:cNvSpPr>
            <a:spLocks noGrp="1"/>
          </p:cNvSpPr>
          <p:nvPr>
            <p:ph type="sldNum" sz="quarter" idx="12"/>
          </p:nvPr>
        </p:nvSpPr>
        <p:spPr/>
        <p:txBody>
          <a:bodyPr/>
          <a:lstStyle/>
          <a:p>
            <a:pPr>
              <a:defRPr/>
            </a:pPr>
            <a:fld id="{D6F5F077-D39F-4532-89B6-114E9FCDFBE8}" type="slidenum">
              <a:rPr lang="en-US" smtClean="0"/>
              <a:pPr>
                <a:defRPr/>
              </a:pPr>
              <a:t>16</a:t>
            </a:fld>
            <a:endParaRPr lang="en-US"/>
          </a:p>
        </p:txBody>
      </p:sp>
      <p:pic>
        <p:nvPicPr>
          <p:cNvPr id="3" name="Audio 2">
            <a:hlinkClick r:id="" action="ppaction://media"/>
            <a:extLst>
              <a:ext uri="{FF2B5EF4-FFF2-40B4-BE49-F238E27FC236}">
                <a16:creationId xmlns:a16="http://schemas.microsoft.com/office/drawing/2014/main" id="{23153533-79A6-45AF-BB58-788756EAB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28004077"/>
      </p:ext>
    </p:extLst>
  </p:cSld>
  <p:clrMapOvr>
    <a:masterClrMapping/>
  </p:clrMapOvr>
  <mc:AlternateContent xmlns:mc="http://schemas.openxmlformats.org/markup-compatibility/2006" xmlns:p14="http://schemas.microsoft.com/office/powerpoint/2010/main">
    <mc:Choice Requires="p14">
      <p:transition spd="slow" p14:dur="2000" advTm="14148"/>
    </mc:Choice>
    <mc:Fallback xmlns="">
      <p:transition spd="slow" advTm="1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110F-3B38-43F7-BA83-5A4B7180E6DA}"/>
              </a:ext>
            </a:extLst>
          </p:cNvPr>
          <p:cNvSpPr>
            <a:spLocks noGrp="1"/>
          </p:cNvSpPr>
          <p:nvPr>
            <p:ph type="title"/>
          </p:nvPr>
        </p:nvSpPr>
        <p:spPr/>
        <p:txBody>
          <a:bodyPr/>
          <a:lstStyle/>
          <a:p>
            <a:r>
              <a:rPr lang="en-US" dirty="0"/>
              <a:t>§ 553. Publishing the Rule</a:t>
            </a:r>
          </a:p>
        </p:txBody>
      </p:sp>
      <p:sp>
        <p:nvSpPr>
          <p:cNvPr id="3" name="Content Placeholder 2">
            <a:extLst>
              <a:ext uri="{FF2B5EF4-FFF2-40B4-BE49-F238E27FC236}">
                <a16:creationId xmlns:a16="http://schemas.microsoft.com/office/drawing/2014/main" id="{90EB1793-4EE4-43FC-9095-545FE1D2E042}"/>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(b) General notice of proposed rule making shall be published in the Federal Register, unless persons subject thereto are named and either personally served or otherwise have actual notice thereof in accordance with law. The notice shall include -</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(1) a statement of the time, place, and nature of public rule making proceedings;</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(2) reference to the legal authority under which the rule is proposed; and</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(3) either the terms or substance of the proposed rule or a description of the subjects and issues involved. </a:t>
            </a:r>
          </a:p>
        </p:txBody>
      </p:sp>
      <p:sp>
        <p:nvSpPr>
          <p:cNvPr id="4" name="Slide Number Placeholder 3">
            <a:extLst>
              <a:ext uri="{FF2B5EF4-FFF2-40B4-BE49-F238E27FC236}">
                <a16:creationId xmlns:a16="http://schemas.microsoft.com/office/drawing/2014/main" id="{D9D98BDB-E5A5-4EC1-AFFA-D33F2FBAD168}"/>
              </a:ext>
            </a:extLst>
          </p:cNvPr>
          <p:cNvSpPr>
            <a:spLocks noGrp="1"/>
          </p:cNvSpPr>
          <p:nvPr>
            <p:ph type="sldNum" sz="quarter" idx="12"/>
          </p:nvPr>
        </p:nvSpPr>
        <p:spPr/>
        <p:txBody>
          <a:bodyPr/>
          <a:lstStyle/>
          <a:p>
            <a:pPr>
              <a:defRPr/>
            </a:pPr>
            <a:fld id="{4ED10AEB-F9C5-42A6-A589-3F7DD923D582}"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2D64F80B-5311-4EB4-9B93-880AFDF7E5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17347327"/>
      </p:ext>
    </p:extLst>
  </p:cSld>
  <p:clrMapOvr>
    <a:masterClrMapping/>
  </p:clrMapOvr>
  <mc:AlternateContent xmlns:mc="http://schemas.openxmlformats.org/markup-compatibility/2006" xmlns:p14="http://schemas.microsoft.com/office/powerpoint/2010/main">
    <mc:Choice Requires="p14">
      <p:transition spd="slow" p14:dur="2000" advTm="118832"/>
    </mc:Choice>
    <mc:Fallback xmlns="">
      <p:transition spd="slow" advTm="11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2EAC-34EC-4604-B86D-153253820B19}"/>
              </a:ext>
            </a:extLst>
          </p:cNvPr>
          <p:cNvSpPr>
            <a:spLocks noGrp="1"/>
          </p:cNvSpPr>
          <p:nvPr>
            <p:ph type="title"/>
          </p:nvPr>
        </p:nvSpPr>
        <p:spPr/>
        <p:txBody>
          <a:bodyPr/>
          <a:lstStyle/>
          <a:p>
            <a:r>
              <a:rPr lang="en-US" dirty="0"/>
              <a:t>§ 553. Public Comments</a:t>
            </a:r>
          </a:p>
        </p:txBody>
      </p:sp>
      <p:sp>
        <p:nvSpPr>
          <p:cNvPr id="3" name="Content Placeholder 2">
            <a:extLst>
              <a:ext uri="{FF2B5EF4-FFF2-40B4-BE49-F238E27FC236}">
                <a16:creationId xmlns:a16="http://schemas.microsoft.com/office/drawing/2014/main" id="{B264EC82-9D6B-432D-9BE8-94E1077C2FDF}"/>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(c) After notice required by this section, the agency shall give interested persons an opportunity to participate in the rule making through submission of written data, views, or arguments with or without opportunity for oral presentation.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After consideration of the relevant matter presented, the agency shall incorporate in the rules adopted a concise general statement of their basis and purpose.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When rules are required by statute to be made on the record after opportunity for an agency hearing, sections 556 and 557 of this title apply instead of this subsection.</a:t>
            </a:r>
          </a:p>
        </p:txBody>
      </p:sp>
      <p:sp>
        <p:nvSpPr>
          <p:cNvPr id="4" name="Slide Number Placeholder 3">
            <a:extLst>
              <a:ext uri="{FF2B5EF4-FFF2-40B4-BE49-F238E27FC236}">
                <a16:creationId xmlns:a16="http://schemas.microsoft.com/office/drawing/2014/main" id="{50A3C2B3-B5A3-453F-872B-5AFF8A00C4E8}"/>
              </a:ext>
            </a:extLst>
          </p:cNvPr>
          <p:cNvSpPr>
            <a:spLocks noGrp="1"/>
          </p:cNvSpPr>
          <p:nvPr>
            <p:ph type="sldNum" sz="quarter" idx="12"/>
          </p:nvPr>
        </p:nvSpPr>
        <p:spPr/>
        <p:txBody>
          <a:bodyPr/>
          <a:lstStyle/>
          <a:p>
            <a:pPr>
              <a:defRPr/>
            </a:pPr>
            <a:fld id="{4ED10AEB-F9C5-42A6-A589-3F7DD923D582}" type="slidenum">
              <a:rPr lang="en-US" smtClean="0"/>
              <a:pPr>
                <a:defRPr/>
              </a:pPr>
              <a:t>18</a:t>
            </a:fld>
            <a:endParaRPr lang="en-US"/>
          </a:p>
        </p:txBody>
      </p:sp>
      <p:pic>
        <p:nvPicPr>
          <p:cNvPr id="5" name="Audio 4">
            <a:hlinkClick r:id="" action="ppaction://media"/>
            <a:extLst>
              <a:ext uri="{FF2B5EF4-FFF2-40B4-BE49-F238E27FC236}">
                <a16:creationId xmlns:a16="http://schemas.microsoft.com/office/drawing/2014/main" id="{EA766B9A-A63A-42CE-843E-50E96D17FD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58694959"/>
      </p:ext>
    </p:extLst>
  </p:cSld>
  <p:clrMapOvr>
    <a:masterClrMapping/>
  </p:clrMapOvr>
  <mc:AlternateContent xmlns:mc="http://schemas.openxmlformats.org/markup-compatibility/2006" xmlns:p14="http://schemas.microsoft.com/office/powerpoint/2010/main">
    <mc:Choice Requires="p14">
      <p:transition spd="slow" p14:dur="2000" advTm="65797"/>
    </mc:Choice>
    <mc:Fallback xmlns="">
      <p:transition spd="slow" advTm="6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DCF2B-1E0E-4D0C-862F-C0FD7CC02E95}"/>
              </a:ext>
            </a:extLst>
          </p:cNvPr>
          <p:cNvSpPr>
            <a:spLocks noGrp="1"/>
          </p:cNvSpPr>
          <p:nvPr>
            <p:ph type="title"/>
          </p:nvPr>
        </p:nvSpPr>
        <p:spPr/>
        <p:txBody>
          <a:bodyPr/>
          <a:lstStyle/>
          <a:p>
            <a:r>
              <a:rPr lang="en-US" dirty="0"/>
              <a:t>§ 553. Effective Date</a:t>
            </a:r>
          </a:p>
        </p:txBody>
      </p:sp>
      <p:sp>
        <p:nvSpPr>
          <p:cNvPr id="3" name="Content Placeholder 2">
            <a:extLst>
              <a:ext uri="{FF2B5EF4-FFF2-40B4-BE49-F238E27FC236}">
                <a16:creationId xmlns:a16="http://schemas.microsoft.com/office/drawing/2014/main" id="{F9A5F32C-D1CA-4B9A-AA68-916B3A23F183}"/>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(d) The required publication or service of a substantive rule shall be made not less than 30 days before its effective date, except -</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(1) a substantive rule which grants or recognizes an exemption or relieves a restriction;</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(2) interpretative rules and statements of policy; or</a:t>
            </a:r>
          </a:p>
          <a:p>
            <a:pPr marL="400050" marR="0" lvl="1" indent="0" algn="l" defTabSz="914400" rtl="0" eaLnBrk="0" fontAlgn="base" latinLnBrk="0" hangingPunct="0">
              <a:lnSpc>
                <a:spcPct val="100000"/>
              </a:lnSpc>
              <a:spcBef>
                <a:spcPct val="0"/>
              </a:spcBef>
              <a:spcAft>
                <a:spcPct val="0"/>
              </a:spcAft>
              <a:buClrTx/>
              <a:buSzTx/>
              <a:buFontTx/>
              <a:buNone/>
              <a:tabLst/>
            </a:pPr>
            <a:r>
              <a:rPr lang="en-US" altLang="en-US" dirty="0"/>
              <a:t>(3) as otherwise provided by the agency for good cause found and published with the rule.</a:t>
            </a:r>
          </a:p>
        </p:txBody>
      </p:sp>
      <p:sp>
        <p:nvSpPr>
          <p:cNvPr id="4" name="Slide Number Placeholder 3">
            <a:extLst>
              <a:ext uri="{FF2B5EF4-FFF2-40B4-BE49-F238E27FC236}">
                <a16:creationId xmlns:a16="http://schemas.microsoft.com/office/drawing/2014/main" id="{48FB0180-2505-4133-9C00-A0AF518E6891}"/>
              </a:ext>
            </a:extLst>
          </p:cNvPr>
          <p:cNvSpPr>
            <a:spLocks noGrp="1"/>
          </p:cNvSpPr>
          <p:nvPr>
            <p:ph type="sldNum" sz="quarter" idx="12"/>
          </p:nvPr>
        </p:nvSpPr>
        <p:spPr/>
        <p:txBody>
          <a:bodyPr/>
          <a:lstStyle/>
          <a:p>
            <a:pPr>
              <a:defRPr/>
            </a:pPr>
            <a:fld id="{4ED10AEB-F9C5-42A6-A589-3F7DD923D582}"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A1B0AEA0-B7A5-4254-B54B-AA893C2321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27285442"/>
      </p:ext>
    </p:extLst>
  </p:cSld>
  <p:clrMapOvr>
    <a:masterClrMapping/>
  </p:clrMapOvr>
  <mc:AlternateContent xmlns:mc="http://schemas.openxmlformats.org/markup-compatibility/2006" xmlns:p14="http://schemas.microsoft.com/office/powerpoint/2010/main">
    <mc:Choice Requires="p14">
      <p:transition spd="slow" p14:dur="2000" advTm="50290"/>
    </mc:Choice>
    <mc:Fallback xmlns="">
      <p:transition spd="slow" advTm="5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8EDF09-9C66-4F4B-8892-543CB8D025C8}"/>
              </a:ext>
            </a:extLst>
          </p:cNvPr>
          <p:cNvSpPr>
            <a:spLocks noGrp="1"/>
          </p:cNvSpPr>
          <p:nvPr>
            <p:ph type="ctrTitle"/>
          </p:nvPr>
        </p:nvSpPr>
        <p:spPr/>
        <p:txBody>
          <a:bodyPr/>
          <a:lstStyle/>
          <a:p>
            <a:r>
              <a:rPr lang="en-US" dirty="0"/>
              <a:t>Why Does Congress Leave Legislation to Agencies?</a:t>
            </a:r>
          </a:p>
        </p:txBody>
      </p:sp>
      <p:sp>
        <p:nvSpPr>
          <p:cNvPr id="6" name="Subtitle 5">
            <a:extLst>
              <a:ext uri="{FF2B5EF4-FFF2-40B4-BE49-F238E27FC236}">
                <a16:creationId xmlns:a16="http://schemas.microsoft.com/office/drawing/2014/main" id="{831F6924-4AD4-474E-AD58-361E3C56308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C676515-8D7F-4768-9401-72C647E10CE2}"/>
              </a:ext>
            </a:extLst>
          </p:cNvPr>
          <p:cNvSpPr>
            <a:spLocks noGrp="1"/>
          </p:cNvSpPr>
          <p:nvPr>
            <p:ph type="sldNum" sz="quarter" idx="12"/>
          </p:nvPr>
        </p:nvSpPr>
        <p:spPr/>
        <p:txBody>
          <a:bodyPr/>
          <a:lstStyle/>
          <a:p>
            <a:pPr>
              <a:defRPr/>
            </a:pPr>
            <a:fld id="{4ED10AEB-F9C5-42A6-A589-3F7DD923D582}" type="slidenum">
              <a:rPr lang="en-US" smtClean="0"/>
              <a:pPr>
                <a:defRPr/>
              </a:pPr>
              <a:t>2</a:t>
            </a:fld>
            <a:endParaRPr lang="en-US"/>
          </a:p>
        </p:txBody>
      </p:sp>
      <p:pic>
        <p:nvPicPr>
          <p:cNvPr id="2" name="Audio 1">
            <a:hlinkClick r:id="" action="ppaction://media"/>
            <a:extLst>
              <a:ext uri="{FF2B5EF4-FFF2-40B4-BE49-F238E27FC236}">
                <a16:creationId xmlns:a16="http://schemas.microsoft.com/office/drawing/2014/main" id="{D6D9FABC-6869-46BC-92E9-FDFB305CA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99484267"/>
      </p:ext>
    </p:extLst>
  </p:cSld>
  <p:clrMapOvr>
    <a:masterClrMapping/>
  </p:clrMapOvr>
  <mc:AlternateContent xmlns:mc="http://schemas.openxmlformats.org/markup-compatibility/2006" xmlns:p14="http://schemas.microsoft.com/office/powerpoint/2010/main">
    <mc:Choice Requires="p14">
      <p:transition spd="slow" p14:dur="2000" advTm="31241"/>
    </mc:Choice>
    <mc:Fallback xmlns="">
      <p:transition spd="slow" advTm="3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DB1222-7BC6-4769-9937-6F6CA8EA1237}"/>
              </a:ext>
            </a:extLst>
          </p:cNvPr>
          <p:cNvSpPr>
            <a:spLocks noGrp="1"/>
          </p:cNvSpPr>
          <p:nvPr>
            <p:ph type="ctrTitle"/>
          </p:nvPr>
        </p:nvSpPr>
        <p:spPr/>
        <p:txBody>
          <a:bodyPr/>
          <a:lstStyle/>
          <a:p>
            <a:r>
              <a:rPr lang="en-US" dirty="0"/>
              <a:t>Steps in Federal Notice and Comment Rulemaking</a:t>
            </a:r>
          </a:p>
        </p:txBody>
      </p:sp>
      <p:sp>
        <p:nvSpPr>
          <p:cNvPr id="6" name="Subtitle 5">
            <a:extLst>
              <a:ext uri="{FF2B5EF4-FFF2-40B4-BE49-F238E27FC236}">
                <a16:creationId xmlns:a16="http://schemas.microsoft.com/office/drawing/2014/main" id="{26293130-6986-4682-ABE9-ACFCC515BA19}"/>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A519CB6D-0CFB-4641-8D37-74D30D056D77}"/>
              </a:ext>
            </a:extLst>
          </p:cNvPr>
          <p:cNvSpPr>
            <a:spLocks noGrp="1"/>
          </p:cNvSpPr>
          <p:nvPr>
            <p:ph type="sldNum" sz="quarter" idx="12"/>
          </p:nvPr>
        </p:nvSpPr>
        <p:spPr/>
        <p:txBody>
          <a:bodyPr/>
          <a:lstStyle/>
          <a:p>
            <a:pPr>
              <a:defRPr/>
            </a:pPr>
            <a:fld id="{5CC87D3D-D4B3-41AF-BB3C-9499BBA0FEE5}" type="slidenum">
              <a:rPr lang="en-US" altLang="en-US" smtClean="0"/>
              <a:pPr>
                <a:defRPr/>
              </a:pPr>
              <a:t>20</a:t>
            </a:fld>
            <a:endParaRPr lang="en-US" altLang="en-US" dirty="0"/>
          </a:p>
        </p:txBody>
      </p:sp>
      <p:pic>
        <p:nvPicPr>
          <p:cNvPr id="2" name="Audio 1">
            <a:hlinkClick r:id="" action="ppaction://media"/>
            <a:extLst>
              <a:ext uri="{FF2B5EF4-FFF2-40B4-BE49-F238E27FC236}">
                <a16:creationId xmlns:a16="http://schemas.microsoft.com/office/drawing/2014/main" id="{74ACADE7-BB28-412E-98C2-5690D01CFA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58328420"/>
      </p:ext>
    </p:extLst>
  </p:cSld>
  <p:clrMapOvr>
    <a:masterClrMapping/>
  </p:clrMapOvr>
  <mc:AlternateContent xmlns:mc="http://schemas.openxmlformats.org/markup-compatibility/2006" xmlns:p14="http://schemas.microsoft.com/office/powerpoint/2010/main">
    <mc:Choice Requires="p14">
      <p:transition spd="slow" p14:dur="2000" advTm="9255"/>
    </mc:Choice>
    <mc:Fallback xmlns="">
      <p:transition spd="slow" advTm="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A084-2BBC-47CD-A239-91E84E11E91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E9B5608-004B-48C0-9D66-8B7EF6AF0DB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6543E07-E2C3-4C8E-8C52-5BD0A186A724}"/>
              </a:ext>
            </a:extLst>
          </p:cNvPr>
          <p:cNvSpPr>
            <a:spLocks noGrp="1"/>
          </p:cNvSpPr>
          <p:nvPr>
            <p:ph type="sldNum" sz="quarter" idx="12"/>
          </p:nvPr>
        </p:nvSpPr>
        <p:spPr/>
        <p:txBody>
          <a:bodyPr/>
          <a:lstStyle/>
          <a:p>
            <a:pPr>
              <a:defRPr/>
            </a:pPr>
            <a:fld id="{5CC87D3D-D4B3-41AF-BB3C-9499BBA0FEE5}" type="slidenum">
              <a:rPr lang="en-US" altLang="en-US" smtClean="0"/>
              <a:pPr>
                <a:defRPr/>
              </a:pPr>
              <a:t>21</a:t>
            </a:fld>
            <a:endParaRPr lang="en-US" altLang="en-US" dirty="0"/>
          </a:p>
        </p:txBody>
      </p:sp>
      <p:pic>
        <p:nvPicPr>
          <p:cNvPr id="5" name="Picture 4">
            <a:extLst>
              <a:ext uri="{FF2B5EF4-FFF2-40B4-BE49-F238E27FC236}">
                <a16:creationId xmlns:a16="http://schemas.microsoft.com/office/drawing/2014/main" id="{4C9B695B-FA95-446A-89D5-FF4BBCDD47FF}"/>
              </a:ext>
            </a:extLst>
          </p:cNvPr>
          <p:cNvPicPr>
            <a:picLocks noChangeAspect="1"/>
          </p:cNvPicPr>
          <p:nvPr/>
        </p:nvPicPr>
        <p:blipFill>
          <a:blip r:embed="rId4"/>
          <a:stretch>
            <a:fillRect/>
          </a:stretch>
        </p:blipFill>
        <p:spPr>
          <a:xfrm>
            <a:off x="3124200" y="0"/>
            <a:ext cx="2416098" cy="6858000"/>
          </a:xfrm>
          <a:prstGeom prst="rect">
            <a:avLst/>
          </a:prstGeom>
        </p:spPr>
      </p:pic>
      <p:pic>
        <p:nvPicPr>
          <p:cNvPr id="6" name="Audio 5">
            <a:hlinkClick r:id="" action="ppaction://media"/>
            <a:extLst>
              <a:ext uri="{FF2B5EF4-FFF2-40B4-BE49-F238E27FC236}">
                <a16:creationId xmlns:a16="http://schemas.microsoft.com/office/drawing/2014/main" id="{B2A4BC5C-0521-4D77-BC83-F58FAD7B1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59064306"/>
      </p:ext>
    </p:extLst>
  </p:cSld>
  <p:clrMapOvr>
    <a:masterClrMapping/>
  </p:clrMapOvr>
  <mc:AlternateContent xmlns:mc="http://schemas.openxmlformats.org/markup-compatibility/2006" xmlns:p14="http://schemas.microsoft.com/office/powerpoint/2010/main">
    <mc:Choice Requires="p14">
      <p:transition spd="slow" p14:dur="2000" advTm="88882"/>
    </mc:Choice>
    <mc:Fallback xmlns="">
      <p:transition spd="slow" advTm="8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dirty="0"/>
              <a:t>What is the President's Role in Rulemaking? </a:t>
            </a:r>
          </a:p>
        </p:txBody>
      </p:sp>
      <p:sp>
        <p:nvSpPr>
          <p:cNvPr id="49156" name="Rectangle 3"/>
          <p:cNvSpPr>
            <a:spLocks noGrp="1" noChangeArrowheads="1"/>
          </p:cNvSpPr>
          <p:nvPr>
            <p:ph idx="1"/>
          </p:nvPr>
        </p:nvSpPr>
        <p:spPr/>
        <p:txBody>
          <a:bodyPr>
            <a:normAutofit/>
          </a:bodyPr>
          <a:lstStyle/>
          <a:p>
            <a:pPr eaLnBrk="1" hangingPunct="1">
              <a:lnSpc>
                <a:spcPct val="90000"/>
              </a:lnSpc>
              <a:defRPr/>
            </a:pPr>
            <a:r>
              <a:rPr lang="en-US" dirty="0"/>
              <a:t>(Not independent agencies.)</a:t>
            </a:r>
          </a:p>
          <a:p>
            <a:pPr eaLnBrk="1" hangingPunct="1">
              <a:lnSpc>
                <a:spcPct val="90000"/>
              </a:lnSpc>
              <a:defRPr/>
            </a:pPr>
            <a:r>
              <a:rPr lang="en-US" dirty="0"/>
              <a:t>Controls and supervises executive branch </a:t>
            </a:r>
            <a:r>
              <a:rPr lang="en-US" dirty="0" err="1"/>
              <a:t>decisionmaking</a:t>
            </a:r>
            <a:r>
              <a:rPr lang="en-US" dirty="0"/>
              <a:t>.</a:t>
            </a:r>
          </a:p>
          <a:p>
            <a:pPr lvl="1" eaLnBrk="1" hangingPunct="1">
              <a:lnSpc>
                <a:spcPct val="90000"/>
              </a:lnSpc>
              <a:defRPr/>
            </a:pPr>
            <a:r>
              <a:rPr lang="en-US" dirty="0"/>
              <a:t>Traditionally done through by OIRA/OMB.</a:t>
            </a:r>
          </a:p>
          <a:p>
            <a:pPr lvl="1" eaLnBrk="1" hangingPunct="1">
              <a:lnSpc>
                <a:spcPct val="90000"/>
              </a:lnSpc>
              <a:defRPr/>
            </a:pPr>
            <a:r>
              <a:rPr lang="en-US" dirty="0"/>
              <a:t>Can also pressure agency heads directly.</a:t>
            </a:r>
          </a:p>
          <a:p>
            <a:pPr eaLnBrk="1" hangingPunct="1">
              <a:lnSpc>
                <a:spcPct val="90000"/>
              </a:lnSpc>
              <a:defRPr/>
            </a:pPr>
            <a:r>
              <a:rPr lang="en-US" dirty="0"/>
              <a:t>When should the president's contacts be  documented in the published record?</a:t>
            </a:r>
          </a:p>
          <a:p>
            <a:pPr lvl="1" eaLnBrk="1" hangingPunct="1">
              <a:lnSpc>
                <a:spcPct val="90000"/>
              </a:lnSpc>
              <a:defRPr/>
            </a:pPr>
            <a:r>
              <a:rPr lang="en-US" dirty="0"/>
              <a:t>If the statute requires that they be docketed.</a:t>
            </a:r>
          </a:p>
          <a:p>
            <a:pPr lvl="1" eaLnBrk="1" hangingPunct="1">
              <a:lnSpc>
                <a:spcPct val="90000"/>
              </a:lnSpc>
              <a:defRPr/>
            </a:pPr>
            <a:r>
              <a:rPr lang="en-US" dirty="0"/>
              <a:t>If the rule is based on factual information that comes from such a meeting.</a:t>
            </a:r>
          </a:p>
        </p:txBody>
      </p:sp>
      <p:sp>
        <p:nvSpPr>
          <p:cNvPr id="4915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F1A2FFB-04A2-4F1D-B947-F6AC0A4D935E}" type="slidenum">
              <a:rPr lang="en-US" smtClean="0"/>
              <a:pPr/>
              <a:t>22</a:t>
            </a:fld>
            <a:endParaRPr lang="en-US"/>
          </a:p>
        </p:txBody>
      </p:sp>
      <p:pic>
        <p:nvPicPr>
          <p:cNvPr id="2" name="Audio 1">
            <a:hlinkClick r:id="" action="ppaction://media"/>
            <a:extLst>
              <a:ext uri="{FF2B5EF4-FFF2-40B4-BE49-F238E27FC236}">
                <a16:creationId xmlns:a16="http://schemas.microsoft.com/office/drawing/2014/main" id="{B35D5393-0C87-4D29-8310-D073A8A2F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20126095"/>
      </p:ext>
    </p:extLst>
  </p:cSld>
  <p:clrMapOvr>
    <a:masterClrMapping/>
  </p:clrMapOvr>
  <mc:AlternateContent xmlns:mc="http://schemas.openxmlformats.org/markup-compatibility/2006" xmlns:p14="http://schemas.microsoft.com/office/powerpoint/2010/main">
    <mc:Choice Requires="p14">
      <p:transition spd="slow" p14:dur="2000" advTm="76204"/>
    </mc:Choice>
    <mc:Fallback xmlns="">
      <p:transition spd="slow" advTm="7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EB74-435C-4604-8252-72F7C2ACEFFD}"/>
              </a:ext>
            </a:extLst>
          </p:cNvPr>
          <p:cNvSpPr>
            <a:spLocks noGrp="1"/>
          </p:cNvSpPr>
          <p:nvPr>
            <p:ph type="title"/>
          </p:nvPr>
        </p:nvSpPr>
        <p:spPr/>
        <p:txBody>
          <a:bodyPr/>
          <a:lstStyle/>
          <a:p>
            <a:endParaRPr lang="en-US" dirty="0"/>
          </a:p>
        </p:txBody>
      </p:sp>
      <p:pic>
        <p:nvPicPr>
          <p:cNvPr id="5" name="Content Placeholder 5">
            <a:extLst>
              <a:ext uri="{FF2B5EF4-FFF2-40B4-BE49-F238E27FC236}">
                <a16:creationId xmlns:a16="http://schemas.microsoft.com/office/drawing/2014/main" id="{0B03F3E9-7C08-45D9-BF7F-BB153BAF6501}"/>
              </a:ext>
            </a:extLst>
          </p:cNvPr>
          <p:cNvPicPr>
            <a:picLocks noGrp="1" noChangeAspect="1"/>
          </p:cNvPicPr>
          <p:nvPr>
            <p:ph idx="1"/>
          </p:nvPr>
        </p:nvPicPr>
        <p:blipFill>
          <a:blip r:embed="rId4"/>
          <a:stretch>
            <a:fillRect/>
          </a:stretch>
        </p:blipFill>
        <p:spPr>
          <a:xfrm>
            <a:off x="2895600" y="76200"/>
            <a:ext cx="3025878" cy="6510971"/>
          </a:xfrm>
          <a:prstGeom prst="rect">
            <a:avLst/>
          </a:prstGeom>
        </p:spPr>
      </p:pic>
      <p:sp>
        <p:nvSpPr>
          <p:cNvPr id="4" name="Slide Number Placeholder 3">
            <a:extLst>
              <a:ext uri="{FF2B5EF4-FFF2-40B4-BE49-F238E27FC236}">
                <a16:creationId xmlns:a16="http://schemas.microsoft.com/office/drawing/2014/main" id="{C5B6D5FF-0D22-4EF3-BA82-B58DE22D0000}"/>
              </a:ext>
            </a:extLst>
          </p:cNvPr>
          <p:cNvSpPr>
            <a:spLocks noGrp="1"/>
          </p:cNvSpPr>
          <p:nvPr>
            <p:ph type="sldNum" sz="quarter" idx="12"/>
          </p:nvPr>
        </p:nvSpPr>
        <p:spPr/>
        <p:txBody>
          <a:bodyPr/>
          <a:lstStyle/>
          <a:p>
            <a:pPr>
              <a:defRPr/>
            </a:pPr>
            <a:fld id="{4ED10AEB-F9C5-42A6-A589-3F7DD923D582}" type="slidenum">
              <a:rPr lang="en-US" smtClean="0"/>
              <a:pPr>
                <a:defRPr/>
              </a:pPr>
              <a:t>23</a:t>
            </a:fld>
            <a:endParaRPr lang="en-US"/>
          </a:p>
        </p:txBody>
      </p:sp>
      <p:pic>
        <p:nvPicPr>
          <p:cNvPr id="3" name="Audio 2">
            <a:hlinkClick r:id="" action="ppaction://media"/>
            <a:extLst>
              <a:ext uri="{FF2B5EF4-FFF2-40B4-BE49-F238E27FC236}">
                <a16:creationId xmlns:a16="http://schemas.microsoft.com/office/drawing/2014/main" id="{1F0F953E-6FE9-479A-BE1B-EB96D7C80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81922543"/>
      </p:ext>
    </p:extLst>
  </p:cSld>
  <p:clrMapOvr>
    <a:masterClrMapping/>
  </p:clrMapOvr>
  <mc:AlternateContent xmlns:mc="http://schemas.openxmlformats.org/markup-compatibility/2006" xmlns:p14="http://schemas.microsoft.com/office/powerpoint/2010/main">
    <mc:Choice Requires="p14">
      <p:transition spd="slow" p14:dur="2000" advTm="21376"/>
    </mc:Choice>
    <mc:Fallback xmlns="">
      <p:transition spd="slow" advTm="2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dirty="0"/>
              <a:t>Negotiated Rulemaking </a:t>
            </a:r>
          </a:p>
        </p:txBody>
      </p:sp>
      <p:sp>
        <p:nvSpPr>
          <p:cNvPr id="41988" name="Rectangle 3"/>
          <p:cNvSpPr>
            <a:spLocks noGrp="1" noChangeArrowheads="1"/>
          </p:cNvSpPr>
          <p:nvPr>
            <p:ph idx="1"/>
          </p:nvPr>
        </p:nvSpPr>
        <p:spPr>
          <a:xfrm>
            <a:off x="304800" y="1524001"/>
            <a:ext cx="8510239" cy="5066370"/>
          </a:xfrm>
        </p:spPr>
        <p:txBody>
          <a:bodyPr>
            <a:normAutofit fontScale="92500" lnSpcReduction="10000"/>
          </a:bodyPr>
          <a:lstStyle/>
          <a:p>
            <a:pPr eaLnBrk="1" hangingPunct="1"/>
            <a:r>
              <a:rPr lang="en-US" dirty="0"/>
              <a:t>In negotiated rulemaking the agency works with representatives of groups who will be affected by the rule (stakeholders) to identify problems and potential solutions before the agency promulgates a rule.</a:t>
            </a:r>
          </a:p>
          <a:p>
            <a:pPr lvl="1" eaLnBrk="1" hangingPunct="1"/>
            <a:r>
              <a:rPr lang="en-US" dirty="0"/>
              <a:t>The agency will then use what it learns to write the rule that then then goes through the usual notice and comment process.</a:t>
            </a:r>
          </a:p>
          <a:p>
            <a:pPr eaLnBrk="1" hangingPunct="1"/>
            <a:r>
              <a:rPr lang="en-US" dirty="0"/>
              <a:t>Environmental rulemaking often has politically powerful parties on both sides of the issue. If the agency can find common ground among the groups, that will reduce the legal challenges to the final rule.</a:t>
            </a:r>
          </a:p>
          <a:p>
            <a:pPr eaLnBrk="1" hangingPunct="1"/>
            <a:r>
              <a:rPr lang="en-US" dirty="0"/>
              <a:t>The agency has to be mindful of social justice issues and assure that disadvantaged groups have the resources to participate in the process.</a:t>
            </a:r>
          </a:p>
          <a:p>
            <a:pPr lvl="1" eaLnBrk="1" hangingPunct="1"/>
            <a:r>
              <a:rPr lang="en-US" dirty="0"/>
              <a:t>This sometimes means funding their participation.</a:t>
            </a:r>
          </a:p>
          <a:p>
            <a:pPr eaLnBrk="1" hangingPunct="1"/>
            <a:r>
              <a:rPr lang="en-US" dirty="0"/>
              <a:t>Assume you are regulating wood stoves.</a:t>
            </a:r>
          </a:p>
          <a:p>
            <a:pPr lvl="1" eaLnBrk="1" hangingPunct="1"/>
            <a:r>
              <a:rPr lang="en-US" dirty="0"/>
              <a:t>Environmental groups which want strict regulations will have the funding to participate, as will the wood stove manufacturers.</a:t>
            </a:r>
          </a:p>
          <a:p>
            <a:pPr lvl="1" eaLnBrk="1" hangingPunct="1"/>
            <a:r>
              <a:rPr lang="en-US" dirty="0"/>
              <a:t>Persons who heat with wood because they are poor probably will not be able to participate.</a:t>
            </a:r>
          </a:p>
          <a:p>
            <a:pPr lvl="1" eaLnBrk="1" hangingPunct="1"/>
            <a:r>
              <a:rPr lang="en-US" dirty="0"/>
              <a:t>They will be injured if environmentalists and the manufacturers agree on new regs that make stoves much more expensive.</a:t>
            </a:r>
          </a:p>
        </p:txBody>
      </p:sp>
      <p:sp>
        <p:nvSpPr>
          <p:cNvPr id="419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E7B4316-7A28-48DD-BF0F-5401EEA1E50F}" type="slidenum">
              <a:rPr lang="en-US" smtClean="0"/>
              <a:pPr/>
              <a:t>24</a:t>
            </a:fld>
            <a:endParaRPr lang="en-US"/>
          </a:p>
        </p:txBody>
      </p:sp>
      <p:pic>
        <p:nvPicPr>
          <p:cNvPr id="2" name="Audio 1">
            <a:hlinkClick r:id="" action="ppaction://media"/>
            <a:extLst>
              <a:ext uri="{FF2B5EF4-FFF2-40B4-BE49-F238E27FC236}">
                <a16:creationId xmlns:a16="http://schemas.microsoft.com/office/drawing/2014/main" id="{C04FD02F-0D04-4AF7-BD58-974EE450B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4437314"/>
      </p:ext>
    </p:extLst>
  </p:cSld>
  <p:clrMapOvr>
    <a:masterClrMapping/>
  </p:clrMapOvr>
  <mc:AlternateContent xmlns:mc="http://schemas.openxmlformats.org/markup-compatibility/2006" xmlns:p14="http://schemas.microsoft.com/office/powerpoint/2010/main">
    <mc:Choice Requires="p14">
      <p:transition spd="slow" p14:dur="2000" advTm="104873"/>
    </mc:Choice>
    <mc:Fallback xmlns="">
      <p:transition spd="slow" advTm="10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Negotiated Rulemaking and Notice and Comment</a:t>
            </a:r>
          </a:p>
        </p:txBody>
      </p:sp>
      <p:sp>
        <p:nvSpPr>
          <p:cNvPr id="3" name="Content Placeholder 2"/>
          <p:cNvSpPr>
            <a:spLocks noGrp="1"/>
          </p:cNvSpPr>
          <p:nvPr>
            <p:ph idx="1"/>
          </p:nvPr>
        </p:nvSpPr>
        <p:spPr/>
        <p:txBody>
          <a:bodyPr/>
          <a:lstStyle/>
          <a:p>
            <a:r>
              <a:rPr lang="en-US" dirty="0"/>
              <a:t>The negotiation happens before the rule is proposed in the FR.</a:t>
            </a:r>
          </a:p>
          <a:p>
            <a:r>
              <a:rPr lang="en-US" dirty="0"/>
              <a:t>The standards for publication and notice are the same as for all other notice and comment rules.</a:t>
            </a:r>
          </a:p>
          <a:p>
            <a:r>
              <a:rPr lang="en-US" dirty="0"/>
              <a:t>This solves any ex parte contacts problem because the rule must be fully justified by its published record.</a:t>
            </a:r>
          </a:p>
          <a:p>
            <a:r>
              <a:rPr lang="en-US" dirty="0"/>
              <a:t>Interested parties can still comment.</a:t>
            </a:r>
          </a:p>
        </p:txBody>
      </p:sp>
      <p:sp>
        <p:nvSpPr>
          <p:cNvPr id="4" name="Slide Number Placeholder 3"/>
          <p:cNvSpPr>
            <a:spLocks noGrp="1"/>
          </p:cNvSpPr>
          <p:nvPr>
            <p:ph type="sldNum" sz="quarter" idx="12"/>
          </p:nvPr>
        </p:nvSpPr>
        <p:spPr/>
        <p:txBody>
          <a:bodyPr/>
          <a:lstStyle/>
          <a:p>
            <a:pPr>
              <a:defRPr/>
            </a:pPr>
            <a:fld id="{4ED10AEB-F9C5-42A6-A589-3F7DD923D582}" type="slidenum">
              <a:rPr lang="en-US" smtClean="0"/>
              <a:pPr>
                <a:defRPr/>
              </a:pPr>
              <a:t>25</a:t>
            </a:fld>
            <a:endParaRPr lang="en-US"/>
          </a:p>
        </p:txBody>
      </p:sp>
      <p:pic>
        <p:nvPicPr>
          <p:cNvPr id="5" name="Audio 4">
            <a:hlinkClick r:id="" action="ppaction://media"/>
            <a:extLst>
              <a:ext uri="{FF2B5EF4-FFF2-40B4-BE49-F238E27FC236}">
                <a16:creationId xmlns:a16="http://schemas.microsoft.com/office/drawing/2014/main" id="{97B7CEE8-B7E8-421C-A4E1-A684D9785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13234867"/>
      </p:ext>
    </p:extLst>
  </p:cSld>
  <p:clrMapOvr>
    <a:masterClrMapping/>
  </p:clrMapOvr>
  <mc:AlternateContent xmlns:mc="http://schemas.openxmlformats.org/markup-compatibility/2006" xmlns:p14="http://schemas.microsoft.com/office/powerpoint/2010/main">
    <mc:Choice Requires="p14">
      <p:transition spd="slow" p14:dur="2000" advTm="22771"/>
    </mc:Choice>
    <mc:Fallback xmlns="">
      <p:transition spd="slow" advTm="22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19A6-5566-4362-9449-0A8364F8293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FC08E6C-1E62-4319-862B-02A27499B88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D026091-8DAC-4A50-985F-4F47FE1DB1EB}"/>
              </a:ext>
            </a:extLst>
          </p:cNvPr>
          <p:cNvSpPr>
            <a:spLocks noGrp="1"/>
          </p:cNvSpPr>
          <p:nvPr>
            <p:ph type="sldNum" sz="quarter" idx="12"/>
          </p:nvPr>
        </p:nvSpPr>
        <p:spPr/>
        <p:txBody>
          <a:bodyPr/>
          <a:lstStyle/>
          <a:p>
            <a:pPr>
              <a:defRPr/>
            </a:pPr>
            <a:fld id="{4ED10AEB-F9C5-42A6-A589-3F7DD923D582}" type="slidenum">
              <a:rPr lang="en-US" smtClean="0"/>
              <a:pPr>
                <a:defRPr/>
              </a:pPr>
              <a:t>26</a:t>
            </a:fld>
            <a:endParaRPr lang="en-US"/>
          </a:p>
        </p:txBody>
      </p:sp>
      <p:pic>
        <p:nvPicPr>
          <p:cNvPr id="5" name="Picture 4">
            <a:extLst>
              <a:ext uri="{FF2B5EF4-FFF2-40B4-BE49-F238E27FC236}">
                <a16:creationId xmlns:a16="http://schemas.microsoft.com/office/drawing/2014/main" id="{04E66072-A9BA-4AF9-83DA-B9D92A845161}"/>
              </a:ext>
            </a:extLst>
          </p:cNvPr>
          <p:cNvPicPr>
            <a:picLocks noChangeAspect="1"/>
          </p:cNvPicPr>
          <p:nvPr/>
        </p:nvPicPr>
        <p:blipFill>
          <a:blip r:embed="rId4"/>
          <a:stretch>
            <a:fillRect/>
          </a:stretch>
        </p:blipFill>
        <p:spPr>
          <a:xfrm>
            <a:off x="2618555" y="990599"/>
            <a:ext cx="3629845" cy="4373191"/>
          </a:xfrm>
          <a:prstGeom prst="rect">
            <a:avLst/>
          </a:prstGeom>
        </p:spPr>
      </p:pic>
      <p:pic>
        <p:nvPicPr>
          <p:cNvPr id="6" name="Audio 5">
            <a:hlinkClick r:id="" action="ppaction://media"/>
            <a:extLst>
              <a:ext uri="{FF2B5EF4-FFF2-40B4-BE49-F238E27FC236}">
                <a16:creationId xmlns:a16="http://schemas.microsoft.com/office/drawing/2014/main" id="{864718DE-3FF2-4FBA-8330-FAACC46140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20687453"/>
      </p:ext>
    </p:extLst>
  </p:cSld>
  <p:clrMapOvr>
    <a:masterClrMapping/>
  </p:clrMapOvr>
  <mc:AlternateContent xmlns:mc="http://schemas.openxmlformats.org/markup-compatibility/2006" xmlns:p14="http://schemas.microsoft.com/office/powerpoint/2010/main">
    <mc:Choice Requires="p14">
      <p:transition spd="slow" p14:dur="2000" advTm="5577"/>
    </mc:Choice>
    <mc:Fallback xmlns="">
      <p:transition spd="slow" advTm="5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1A084-2BBC-47CD-A239-91E84E11E91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7F37C24-ED62-482A-AF69-671E3AC2DD3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6543E07-E2C3-4C8E-8C52-5BD0A186A724}"/>
              </a:ext>
            </a:extLst>
          </p:cNvPr>
          <p:cNvSpPr>
            <a:spLocks noGrp="1"/>
          </p:cNvSpPr>
          <p:nvPr>
            <p:ph type="sldNum" sz="quarter" idx="12"/>
          </p:nvPr>
        </p:nvSpPr>
        <p:spPr/>
        <p:txBody>
          <a:bodyPr/>
          <a:lstStyle/>
          <a:p>
            <a:pPr>
              <a:defRPr/>
            </a:pPr>
            <a:fld id="{5CC87D3D-D4B3-41AF-BB3C-9499BBA0FEE5}" type="slidenum">
              <a:rPr lang="en-US" altLang="en-US" smtClean="0"/>
              <a:pPr>
                <a:defRPr/>
              </a:pPr>
              <a:t>27</a:t>
            </a:fld>
            <a:endParaRPr lang="en-US" altLang="en-US" dirty="0"/>
          </a:p>
        </p:txBody>
      </p:sp>
      <p:pic>
        <p:nvPicPr>
          <p:cNvPr id="5" name="Picture 4">
            <a:extLst>
              <a:ext uri="{FF2B5EF4-FFF2-40B4-BE49-F238E27FC236}">
                <a16:creationId xmlns:a16="http://schemas.microsoft.com/office/drawing/2014/main" id="{52443D29-2921-4B09-80AE-6AB7F482F39C}"/>
              </a:ext>
            </a:extLst>
          </p:cNvPr>
          <p:cNvPicPr>
            <a:picLocks noChangeAspect="1"/>
          </p:cNvPicPr>
          <p:nvPr/>
        </p:nvPicPr>
        <p:blipFill>
          <a:blip r:embed="rId4"/>
          <a:stretch>
            <a:fillRect/>
          </a:stretch>
        </p:blipFill>
        <p:spPr>
          <a:xfrm>
            <a:off x="2895600" y="609600"/>
            <a:ext cx="3429000" cy="4829704"/>
          </a:xfrm>
          <a:prstGeom prst="rect">
            <a:avLst/>
          </a:prstGeom>
        </p:spPr>
      </p:pic>
      <p:pic>
        <p:nvPicPr>
          <p:cNvPr id="6" name="Audio 5">
            <a:hlinkClick r:id="" action="ppaction://media"/>
            <a:extLst>
              <a:ext uri="{FF2B5EF4-FFF2-40B4-BE49-F238E27FC236}">
                <a16:creationId xmlns:a16="http://schemas.microsoft.com/office/drawing/2014/main" id="{0D1E866B-E7C1-4925-8D7F-A6D1F62AD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33067003"/>
      </p:ext>
    </p:extLst>
  </p:cSld>
  <p:clrMapOvr>
    <a:masterClrMapping/>
  </p:clrMapOvr>
  <mc:AlternateContent xmlns:mc="http://schemas.openxmlformats.org/markup-compatibility/2006" xmlns:p14="http://schemas.microsoft.com/office/powerpoint/2010/main">
    <mc:Choice Requires="p14">
      <p:transition spd="slow" p14:dur="2000" advTm="60365"/>
    </mc:Choice>
    <mc:Fallback xmlns="">
      <p:transition spd="slow" advTm="6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A6C9-FF3F-478A-8AB1-8630D3CA1437}"/>
              </a:ext>
            </a:extLst>
          </p:cNvPr>
          <p:cNvSpPr>
            <a:spLocks noGrp="1"/>
          </p:cNvSpPr>
          <p:nvPr>
            <p:ph type="title"/>
          </p:nvPr>
        </p:nvSpPr>
        <p:spPr/>
        <p:txBody>
          <a:bodyPr/>
          <a:lstStyle/>
          <a:p>
            <a:endParaRPr lang="en-US" dirty="0"/>
          </a:p>
        </p:txBody>
      </p:sp>
      <p:pic>
        <p:nvPicPr>
          <p:cNvPr id="5" name="Content Placeholder 5">
            <a:extLst>
              <a:ext uri="{FF2B5EF4-FFF2-40B4-BE49-F238E27FC236}">
                <a16:creationId xmlns:a16="http://schemas.microsoft.com/office/drawing/2014/main" id="{59026093-C967-456B-8EED-2C227BA7B087}"/>
              </a:ext>
            </a:extLst>
          </p:cNvPr>
          <p:cNvPicPr>
            <a:picLocks noGrp="1" noChangeAspect="1"/>
          </p:cNvPicPr>
          <p:nvPr>
            <p:ph idx="1"/>
          </p:nvPr>
        </p:nvPicPr>
        <p:blipFill>
          <a:blip r:embed="rId4"/>
          <a:stretch>
            <a:fillRect/>
          </a:stretch>
        </p:blipFill>
        <p:spPr>
          <a:xfrm>
            <a:off x="2667000" y="1066800"/>
            <a:ext cx="3431488" cy="4495800"/>
          </a:xfrm>
          <a:prstGeom prst="rect">
            <a:avLst/>
          </a:prstGeom>
        </p:spPr>
      </p:pic>
      <p:sp>
        <p:nvSpPr>
          <p:cNvPr id="4" name="Slide Number Placeholder 3">
            <a:extLst>
              <a:ext uri="{FF2B5EF4-FFF2-40B4-BE49-F238E27FC236}">
                <a16:creationId xmlns:a16="http://schemas.microsoft.com/office/drawing/2014/main" id="{991E1C7D-0F0F-4055-BEC8-2423359C478D}"/>
              </a:ext>
            </a:extLst>
          </p:cNvPr>
          <p:cNvSpPr>
            <a:spLocks noGrp="1"/>
          </p:cNvSpPr>
          <p:nvPr>
            <p:ph type="sldNum" sz="quarter" idx="12"/>
          </p:nvPr>
        </p:nvSpPr>
        <p:spPr/>
        <p:txBody>
          <a:bodyPr/>
          <a:lstStyle/>
          <a:p>
            <a:pPr>
              <a:defRPr/>
            </a:pPr>
            <a:fld id="{4ED10AEB-F9C5-42A6-A589-3F7DD923D582}" type="slidenum">
              <a:rPr lang="en-US" smtClean="0"/>
              <a:pPr>
                <a:defRPr/>
              </a:pPr>
              <a:t>28</a:t>
            </a:fld>
            <a:endParaRPr lang="en-US"/>
          </a:p>
        </p:txBody>
      </p:sp>
      <p:pic>
        <p:nvPicPr>
          <p:cNvPr id="3" name="Audio 2">
            <a:hlinkClick r:id="" action="ppaction://media"/>
            <a:extLst>
              <a:ext uri="{FF2B5EF4-FFF2-40B4-BE49-F238E27FC236}">
                <a16:creationId xmlns:a16="http://schemas.microsoft.com/office/drawing/2014/main" id="{62CCF5B3-C28F-4371-9293-B5ED8245E5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65291552"/>
      </p:ext>
    </p:extLst>
  </p:cSld>
  <p:clrMapOvr>
    <a:masterClrMapping/>
  </p:clrMapOvr>
  <mc:AlternateContent xmlns:mc="http://schemas.openxmlformats.org/markup-compatibility/2006" xmlns:p14="http://schemas.microsoft.com/office/powerpoint/2010/main">
    <mc:Choice Requires="p14">
      <p:transition spd="slow" p14:dur="2000" advTm="6268"/>
    </mc:Choice>
    <mc:Fallback xmlns="">
      <p:transition spd="slow" advTm="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8EE4-7548-4015-AEF8-CBA19370917A}"/>
              </a:ext>
            </a:extLst>
          </p:cNvPr>
          <p:cNvSpPr>
            <a:spLocks noGrp="1"/>
          </p:cNvSpPr>
          <p:nvPr>
            <p:ph type="title"/>
          </p:nvPr>
        </p:nvSpPr>
        <p:spPr>
          <a:xfrm>
            <a:off x="1150938" y="214313"/>
            <a:ext cx="7793037" cy="547687"/>
          </a:xfrm>
        </p:spPr>
        <p:txBody>
          <a:bodyPr/>
          <a:lstStyle/>
          <a:p>
            <a:r>
              <a:rPr lang="en-US" dirty="0"/>
              <a:t>Federal Register - The Paper Version</a:t>
            </a:r>
          </a:p>
        </p:txBody>
      </p:sp>
      <p:sp>
        <p:nvSpPr>
          <p:cNvPr id="6" name="Content Placeholder 5">
            <a:extLst>
              <a:ext uri="{FF2B5EF4-FFF2-40B4-BE49-F238E27FC236}">
                <a16:creationId xmlns:a16="http://schemas.microsoft.com/office/drawing/2014/main" id="{185F65D2-5009-4742-B6B5-AD769199FBA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97A1AEE-F471-46B7-8C03-54DB6424B8B5}"/>
              </a:ext>
            </a:extLst>
          </p:cNvPr>
          <p:cNvSpPr>
            <a:spLocks noGrp="1"/>
          </p:cNvSpPr>
          <p:nvPr>
            <p:ph type="sldNum" sz="quarter" idx="12"/>
          </p:nvPr>
        </p:nvSpPr>
        <p:spPr/>
        <p:txBody>
          <a:bodyPr/>
          <a:lstStyle/>
          <a:p>
            <a:pPr>
              <a:defRPr/>
            </a:pPr>
            <a:fld id="{4ED10AEB-F9C5-42A6-A589-3F7DD923D582}" type="slidenum">
              <a:rPr lang="en-US" smtClean="0"/>
              <a:pPr>
                <a:defRPr/>
              </a:pPr>
              <a:t>29</a:t>
            </a:fld>
            <a:endParaRPr lang="en-US"/>
          </a:p>
        </p:txBody>
      </p:sp>
      <p:pic>
        <p:nvPicPr>
          <p:cNvPr id="1034" name="Picture 10" descr="Federal Register 216 Proposed Regulation (Jun 30, 1976)">
            <a:extLst>
              <a:ext uri="{FF2B5EF4-FFF2-40B4-BE49-F238E27FC236}">
                <a16:creationId xmlns:a16="http://schemas.microsoft.com/office/drawing/2014/main" id="{EC1603AB-EA0A-4F0F-8CC7-58E7017C9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867678"/>
            <a:ext cx="4572000" cy="593066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29EBF5B-27A7-457C-94F2-9428BCA90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61081209"/>
      </p:ext>
    </p:extLst>
  </p:cSld>
  <p:clrMapOvr>
    <a:masterClrMapping/>
  </p:clrMapOvr>
  <mc:AlternateContent xmlns:mc="http://schemas.openxmlformats.org/markup-compatibility/2006" xmlns:p14="http://schemas.microsoft.com/office/powerpoint/2010/main">
    <mc:Choice Requires="p14">
      <p:transition spd="slow" p14:dur="2000" advTm="45195"/>
    </mc:Choice>
    <mc:Fallback xmlns="">
      <p:transition spd="slow" advTm="4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dirty="0"/>
              <a:t>Agency Expertise</a:t>
            </a:r>
          </a:p>
        </p:txBody>
      </p:sp>
      <p:sp>
        <p:nvSpPr>
          <p:cNvPr id="8196" name="Rectangle 3"/>
          <p:cNvSpPr>
            <a:spLocks noGrp="1" noChangeArrowheads="1"/>
          </p:cNvSpPr>
          <p:nvPr>
            <p:ph idx="1"/>
          </p:nvPr>
        </p:nvSpPr>
        <p:spPr/>
        <p:txBody>
          <a:bodyPr/>
          <a:lstStyle/>
          <a:p>
            <a:pPr eaLnBrk="1" hangingPunct="1"/>
            <a:r>
              <a:rPr lang="en-US" dirty="0"/>
              <a:t>Congress does not have the technical expertise to provide regulatory details in many regulatory areas.</a:t>
            </a:r>
          </a:p>
          <a:p>
            <a:pPr lvl="1" eaLnBrk="1" hangingPunct="1"/>
            <a:r>
              <a:rPr lang="en-US" dirty="0"/>
              <a:t>Clean Air Act.</a:t>
            </a:r>
          </a:p>
          <a:p>
            <a:pPr lvl="1" eaLnBrk="1" hangingPunct="1"/>
            <a:r>
              <a:rPr lang="en-US" dirty="0"/>
              <a:t>Clean Water Act.</a:t>
            </a:r>
          </a:p>
          <a:p>
            <a:pPr lvl="1" eaLnBrk="1" hangingPunct="1"/>
            <a:r>
              <a:rPr lang="en-US" dirty="0"/>
              <a:t>FDA.</a:t>
            </a:r>
          </a:p>
          <a:p>
            <a:pPr eaLnBrk="1" hangingPunct="1"/>
            <a:r>
              <a:rPr lang="en-US" dirty="0"/>
              <a:t>Congress sets the policy and delegates the details to the agency.</a:t>
            </a:r>
          </a:p>
        </p:txBody>
      </p:sp>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BC8E1E2-22D8-4749-AB78-1D3B8F08C342}" type="slidenum">
              <a:rPr lang="en-US"/>
              <a:pPr/>
              <a:t>3</a:t>
            </a:fld>
            <a:endParaRPr lang="en-US"/>
          </a:p>
        </p:txBody>
      </p:sp>
      <p:pic>
        <p:nvPicPr>
          <p:cNvPr id="2" name="Audio 1">
            <a:hlinkClick r:id="" action="ppaction://media"/>
            <a:extLst>
              <a:ext uri="{FF2B5EF4-FFF2-40B4-BE49-F238E27FC236}">
                <a16:creationId xmlns:a16="http://schemas.microsoft.com/office/drawing/2014/main" id="{9CAA72EE-154F-4AD9-9B21-34A75D8CFA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19219268"/>
      </p:ext>
    </p:extLst>
  </p:cSld>
  <p:clrMapOvr>
    <a:masterClrMapping/>
  </p:clrMapOvr>
  <mc:AlternateContent xmlns:mc="http://schemas.openxmlformats.org/markup-compatibility/2006" xmlns:p14="http://schemas.microsoft.com/office/powerpoint/2010/main">
    <mc:Choice Requires="p14">
      <p:transition spd="slow" p14:dur="2000" advTm="117120"/>
    </mc:Choice>
    <mc:Fallback xmlns="">
      <p:transition spd="slow" advTm="11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6072-CA4C-4EB6-B792-EF233EB7EBB0}"/>
              </a:ext>
            </a:extLst>
          </p:cNvPr>
          <p:cNvSpPr>
            <a:spLocks noGrp="1"/>
          </p:cNvSpPr>
          <p:nvPr>
            <p:ph type="title"/>
          </p:nvPr>
        </p:nvSpPr>
        <p:spPr/>
        <p:txBody>
          <a:bodyPr/>
          <a:lstStyle/>
          <a:p>
            <a:r>
              <a:rPr lang="en-US" dirty="0"/>
              <a:t>Federal Register</a:t>
            </a:r>
          </a:p>
        </p:txBody>
      </p:sp>
      <p:pic>
        <p:nvPicPr>
          <p:cNvPr id="6" name="Content Placeholder 5" descr="Image of the Federal Register WWW page.">
            <a:extLst>
              <a:ext uri="{FF2B5EF4-FFF2-40B4-BE49-F238E27FC236}">
                <a16:creationId xmlns:a16="http://schemas.microsoft.com/office/drawing/2014/main" id="{ADD6E37B-D7E8-4825-9642-8BEFAF7085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214313"/>
            <a:ext cx="8359424" cy="6218238"/>
          </a:xfrm>
        </p:spPr>
      </p:pic>
      <p:sp>
        <p:nvSpPr>
          <p:cNvPr id="4" name="Slide Number Placeholder 3">
            <a:extLst>
              <a:ext uri="{FF2B5EF4-FFF2-40B4-BE49-F238E27FC236}">
                <a16:creationId xmlns:a16="http://schemas.microsoft.com/office/drawing/2014/main" id="{14921504-5E89-4A5A-B7A0-D40E7002B6E6}"/>
              </a:ext>
            </a:extLst>
          </p:cNvPr>
          <p:cNvSpPr>
            <a:spLocks noGrp="1"/>
          </p:cNvSpPr>
          <p:nvPr>
            <p:ph type="sldNum" sz="quarter" idx="12"/>
          </p:nvPr>
        </p:nvSpPr>
        <p:spPr/>
        <p:txBody>
          <a:bodyPr/>
          <a:lstStyle/>
          <a:p>
            <a:pPr>
              <a:defRPr/>
            </a:pPr>
            <a:fld id="{4ED10AEB-F9C5-42A6-A589-3F7DD923D582}" type="slidenum">
              <a:rPr lang="en-US" smtClean="0"/>
              <a:pPr>
                <a:defRPr/>
              </a:pPr>
              <a:t>30</a:t>
            </a:fld>
            <a:endParaRPr lang="en-US"/>
          </a:p>
        </p:txBody>
      </p:sp>
      <p:pic>
        <p:nvPicPr>
          <p:cNvPr id="3" name="Audio 2">
            <a:hlinkClick r:id="" action="ppaction://media"/>
            <a:extLst>
              <a:ext uri="{FF2B5EF4-FFF2-40B4-BE49-F238E27FC236}">
                <a16:creationId xmlns:a16="http://schemas.microsoft.com/office/drawing/2014/main" id="{511362C5-B600-4328-A570-24F627ABA8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85850362"/>
      </p:ext>
    </p:extLst>
  </p:cSld>
  <p:clrMapOvr>
    <a:masterClrMapping/>
  </p:clrMapOvr>
  <mc:AlternateContent xmlns:mc="http://schemas.openxmlformats.org/markup-compatibility/2006" xmlns:p14="http://schemas.microsoft.com/office/powerpoint/2010/main">
    <mc:Choice Requires="p14">
      <p:transition spd="slow" p14:dur="2000" advTm="70840"/>
    </mc:Choice>
    <mc:Fallback xmlns="">
      <p:transition spd="slow" advTm="7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dirty="0"/>
              <a:t>What Technical and Scientific Information Must Be in the Notice?</a:t>
            </a:r>
          </a:p>
        </p:txBody>
      </p:sp>
      <p:sp>
        <p:nvSpPr>
          <p:cNvPr id="38916" name="Rectangle 3"/>
          <p:cNvSpPr>
            <a:spLocks noGrp="1" noChangeArrowheads="1"/>
          </p:cNvSpPr>
          <p:nvPr>
            <p:ph idx="1"/>
          </p:nvPr>
        </p:nvSpPr>
        <p:spPr/>
        <p:txBody>
          <a:bodyPr/>
          <a:lstStyle/>
          <a:p>
            <a:pPr eaLnBrk="1" hangingPunct="1">
              <a:lnSpc>
                <a:spcPct val="90000"/>
              </a:lnSpc>
            </a:pPr>
            <a:r>
              <a:rPr lang="en-US" dirty="0"/>
              <a:t>Portland Cement v. Ruckelshaus, 486 F2d 375 (1973)</a:t>
            </a:r>
          </a:p>
          <a:p>
            <a:pPr lvl="1" eaLnBrk="1" hangingPunct="1">
              <a:lnSpc>
                <a:spcPct val="90000"/>
              </a:lnSpc>
            </a:pPr>
            <a:r>
              <a:rPr lang="en-US" dirty="0"/>
              <a:t>The agency must disclose the factual basis for the proposed rule, if it relied on scientific studies or other collections of information. </a:t>
            </a:r>
          </a:p>
          <a:p>
            <a:pPr eaLnBrk="1" hangingPunct="1">
              <a:lnSpc>
                <a:spcPct val="90000"/>
              </a:lnSpc>
            </a:pPr>
            <a:r>
              <a:rPr lang="en-US" dirty="0"/>
              <a:t>Connecticut Light and Power v. NRC, 673 F2d 525 (1982)?</a:t>
            </a:r>
          </a:p>
          <a:p>
            <a:pPr lvl="1" eaLnBrk="1" hangingPunct="1">
              <a:lnSpc>
                <a:spcPct val="90000"/>
              </a:lnSpc>
            </a:pPr>
            <a:r>
              <a:rPr lang="en-US" dirty="0"/>
              <a:t>The agency cannot  hide technical information.</a:t>
            </a:r>
          </a:p>
          <a:p>
            <a:pPr eaLnBrk="1" hangingPunct="1">
              <a:lnSpc>
                <a:spcPct val="90000"/>
              </a:lnSpc>
            </a:pPr>
            <a:r>
              <a:rPr lang="en-US" dirty="0"/>
              <a:t>Why is this a big deal in environmental regs?</a:t>
            </a:r>
          </a:p>
          <a:p>
            <a:pPr eaLnBrk="1" hangingPunct="1">
              <a:lnSpc>
                <a:spcPct val="90000"/>
              </a:lnSpc>
            </a:pPr>
            <a:r>
              <a:rPr lang="en-US" dirty="0"/>
              <a:t>What are the potential downsides of this policy?</a:t>
            </a:r>
          </a:p>
        </p:txBody>
      </p:sp>
      <p:sp>
        <p:nvSpPr>
          <p:cNvPr id="389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E9FB2C-36F8-4FA0-BFD4-580A7B826AAE}" type="slidenum">
              <a:rPr lang="en-US" smtClean="0"/>
              <a:pPr/>
              <a:t>31</a:t>
            </a:fld>
            <a:endParaRPr lang="en-US"/>
          </a:p>
        </p:txBody>
      </p:sp>
      <p:pic>
        <p:nvPicPr>
          <p:cNvPr id="2" name="Audio 1">
            <a:hlinkClick r:id="" action="ppaction://media"/>
            <a:extLst>
              <a:ext uri="{FF2B5EF4-FFF2-40B4-BE49-F238E27FC236}">
                <a16:creationId xmlns:a16="http://schemas.microsoft.com/office/drawing/2014/main" id="{3B16ECBE-F126-4CD8-B084-49DA7B1818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37399938"/>
      </p:ext>
    </p:extLst>
  </p:cSld>
  <p:clrMapOvr>
    <a:masterClrMapping/>
  </p:clrMapOvr>
  <mc:AlternateContent xmlns:mc="http://schemas.openxmlformats.org/markup-compatibility/2006" xmlns:p14="http://schemas.microsoft.com/office/powerpoint/2010/main">
    <mc:Choice Requires="p14">
      <p:transition spd="slow" p14:dur="2000" advTm="72773"/>
    </mc:Choice>
    <mc:Fallback xmlns="">
      <p:transition spd="slow" advTm="7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BC52E-7F77-4BD7-9F20-5E1B1A41816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C34A6B7-2D9B-4DAD-B42F-82FD048CAD12}"/>
              </a:ext>
            </a:extLst>
          </p:cNvPr>
          <p:cNvPicPr>
            <a:picLocks noGrp="1" noChangeAspect="1"/>
          </p:cNvPicPr>
          <p:nvPr>
            <p:ph idx="1"/>
          </p:nvPr>
        </p:nvPicPr>
        <p:blipFill>
          <a:blip r:embed="rId4"/>
          <a:stretch>
            <a:fillRect/>
          </a:stretch>
        </p:blipFill>
        <p:spPr>
          <a:xfrm>
            <a:off x="2719387" y="1752600"/>
            <a:ext cx="3705225" cy="2085975"/>
          </a:xfrm>
          <a:prstGeom prst="rect">
            <a:avLst/>
          </a:prstGeom>
        </p:spPr>
      </p:pic>
      <p:sp>
        <p:nvSpPr>
          <p:cNvPr id="4" name="Slide Number Placeholder 3">
            <a:extLst>
              <a:ext uri="{FF2B5EF4-FFF2-40B4-BE49-F238E27FC236}">
                <a16:creationId xmlns:a16="http://schemas.microsoft.com/office/drawing/2014/main" id="{44D6E576-3740-40EC-B5A0-43A76487028B}"/>
              </a:ext>
            </a:extLst>
          </p:cNvPr>
          <p:cNvSpPr>
            <a:spLocks noGrp="1"/>
          </p:cNvSpPr>
          <p:nvPr>
            <p:ph type="sldNum" sz="quarter" idx="12"/>
          </p:nvPr>
        </p:nvSpPr>
        <p:spPr/>
        <p:txBody>
          <a:bodyPr/>
          <a:lstStyle/>
          <a:p>
            <a:pPr>
              <a:defRPr/>
            </a:pPr>
            <a:fld id="{4ED10AEB-F9C5-42A6-A589-3F7DD923D582}" type="slidenum">
              <a:rPr lang="en-US" smtClean="0"/>
              <a:pPr>
                <a:defRPr/>
              </a:pPr>
              <a:t>32</a:t>
            </a:fld>
            <a:endParaRPr lang="en-US"/>
          </a:p>
        </p:txBody>
      </p:sp>
      <p:pic>
        <p:nvPicPr>
          <p:cNvPr id="3" name="Audio 2">
            <a:hlinkClick r:id="" action="ppaction://media"/>
            <a:extLst>
              <a:ext uri="{FF2B5EF4-FFF2-40B4-BE49-F238E27FC236}">
                <a16:creationId xmlns:a16="http://schemas.microsoft.com/office/drawing/2014/main" id="{2DCD8424-6E8A-4BC2-B3EA-40E5FC2574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3973052"/>
      </p:ext>
    </p:extLst>
  </p:cSld>
  <p:clrMapOvr>
    <a:masterClrMapping/>
  </p:clrMapOvr>
  <mc:AlternateContent xmlns:mc="http://schemas.openxmlformats.org/markup-compatibility/2006" xmlns:p14="http://schemas.microsoft.com/office/powerpoint/2010/main">
    <mc:Choice Requires="p14">
      <p:transition spd="slow" p14:dur="2000" advTm="6200"/>
    </mc:Choice>
    <mc:Fallback xmlns="">
      <p:transition spd="slow" advTm="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2709-C138-45EC-BBC8-0DC0C0CE55A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C0C4C4A-42F4-48CB-96F3-3270EA81844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A119580-33E1-4DBA-8851-2C6BAD9F6890}"/>
              </a:ext>
            </a:extLst>
          </p:cNvPr>
          <p:cNvSpPr>
            <a:spLocks noGrp="1"/>
          </p:cNvSpPr>
          <p:nvPr>
            <p:ph type="sldNum" sz="quarter" idx="12"/>
          </p:nvPr>
        </p:nvSpPr>
        <p:spPr/>
        <p:txBody>
          <a:bodyPr/>
          <a:lstStyle/>
          <a:p>
            <a:pPr>
              <a:defRPr/>
            </a:pPr>
            <a:fld id="{5CC87D3D-D4B3-41AF-BB3C-9499BBA0FEE5}" type="slidenum">
              <a:rPr lang="en-US" altLang="en-US" smtClean="0"/>
              <a:pPr>
                <a:defRPr/>
              </a:pPr>
              <a:t>33</a:t>
            </a:fld>
            <a:endParaRPr lang="en-US" altLang="en-US" dirty="0"/>
          </a:p>
        </p:txBody>
      </p:sp>
      <p:pic>
        <p:nvPicPr>
          <p:cNvPr id="5" name="Picture 4">
            <a:extLst>
              <a:ext uri="{FF2B5EF4-FFF2-40B4-BE49-F238E27FC236}">
                <a16:creationId xmlns:a16="http://schemas.microsoft.com/office/drawing/2014/main" id="{86A76DA7-059B-4012-BA50-1A69BDBD3FEF}"/>
              </a:ext>
            </a:extLst>
          </p:cNvPr>
          <p:cNvPicPr>
            <a:picLocks noChangeAspect="1"/>
          </p:cNvPicPr>
          <p:nvPr/>
        </p:nvPicPr>
        <p:blipFill>
          <a:blip r:embed="rId4"/>
          <a:stretch>
            <a:fillRect/>
          </a:stretch>
        </p:blipFill>
        <p:spPr>
          <a:xfrm>
            <a:off x="2819400" y="1447800"/>
            <a:ext cx="3678113" cy="3631078"/>
          </a:xfrm>
          <a:prstGeom prst="rect">
            <a:avLst/>
          </a:prstGeom>
        </p:spPr>
      </p:pic>
      <p:pic>
        <p:nvPicPr>
          <p:cNvPr id="6" name="Audio 5">
            <a:hlinkClick r:id="" action="ppaction://media"/>
            <a:extLst>
              <a:ext uri="{FF2B5EF4-FFF2-40B4-BE49-F238E27FC236}">
                <a16:creationId xmlns:a16="http://schemas.microsoft.com/office/drawing/2014/main" id="{8EEE0579-B6CE-4144-8D42-AF8A80E78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24535060"/>
      </p:ext>
    </p:extLst>
  </p:cSld>
  <p:clrMapOvr>
    <a:masterClrMapping/>
  </p:clrMapOvr>
  <mc:AlternateContent xmlns:mc="http://schemas.openxmlformats.org/markup-compatibility/2006" xmlns:p14="http://schemas.microsoft.com/office/powerpoint/2010/main">
    <mc:Choice Requires="p14">
      <p:transition spd="slow" p14:dur="2000" advTm="49851"/>
    </mc:Choice>
    <mc:Fallback xmlns="">
      <p:transition spd="slow" advTm="4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When Do You Need To Re-Notice a Revised Rule?</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ED10AEB-F9C5-42A6-A589-3F7DD923D582}" type="slidenum">
              <a:rPr lang="en-US" smtClean="0"/>
              <a:pPr>
                <a:defRPr/>
              </a:pPr>
              <a:t>34</a:t>
            </a:fld>
            <a:endParaRPr lang="en-US"/>
          </a:p>
        </p:txBody>
      </p:sp>
      <p:pic>
        <p:nvPicPr>
          <p:cNvPr id="2" name="Audio 1">
            <a:hlinkClick r:id="" action="ppaction://media"/>
            <a:extLst>
              <a:ext uri="{FF2B5EF4-FFF2-40B4-BE49-F238E27FC236}">
                <a16:creationId xmlns:a16="http://schemas.microsoft.com/office/drawing/2014/main" id="{FC0E7854-4588-478A-9C76-D7A338F4B8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17776162"/>
      </p:ext>
    </p:extLst>
  </p:cSld>
  <p:clrMapOvr>
    <a:masterClrMapping/>
  </p:clrMapOvr>
  <mc:AlternateContent xmlns:mc="http://schemas.openxmlformats.org/markup-compatibility/2006" xmlns:p14="http://schemas.microsoft.com/office/powerpoint/2010/main">
    <mc:Choice Requires="p14">
      <p:transition spd="slow" p14:dur="2000" advTm="11558"/>
    </mc:Choice>
    <mc:Fallback xmlns="">
      <p:transition spd="slow" advTm="1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dirty="0"/>
              <a:t>Taking Chocolate Milk from Children</a:t>
            </a:r>
          </a:p>
        </p:txBody>
      </p:sp>
      <p:sp>
        <p:nvSpPr>
          <p:cNvPr id="35844" name="Rectangle 3"/>
          <p:cNvSpPr>
            <a:spLocks noGrp="1" noChangeArrowheads="1"/>
          </p:cNvSpPr>
          <p:nvPr>
            <p:ph idx="1"/>
          </p:nvPr>
        </p:nvSpPr>
        <p:spPr/>
        <p:txBody>
          <a:bodyPr>
            <a:normAutofit/>
          </a:bodyPr>
          <a:lstStyle/>
          <a:p>
            <a:pPr eaLnBrk="1" hangingPunct="1">
              <a:lnSpc>
                <a:spcPct val="80000"/>
              </a:lnSpc>
            </a:pPr>
            <a:r>
              <a:rPr lang="en-US" dirty="0"/>
              <a:t>The agency proposed a rule that would regulate sugary cereals paid for through WIC.</a:t>
            </a:r>
          </a:p>
          <a:p>
            <a:pPr eaLnBrk="1" hangingPunct="1">
              <a:lnSpc>
                <a:spcPct val="80000"/>
              </a:lnSpc>
            </a:pPr>
            <a:r>
              <a:rPr lang="en-US" dirty="0"/>
              <a:t>After reviewing comments, the agency added chocolate milk to the banned foods.</a:t>
            </a:r>
          </a:p>
          <a:p>
            <a:pPr eaLnBrk="1" hangingPunct="1">
              <a:lnSpc>
                <a:spcPct val="80000"/>
              </a:lnSpc>
            </a:pPr>
            <a:r>
              <a:rPr lang="en-US" dirty="0"/>
              <a:t>Milk producers argued that this was not properly noticed in the proposed rule.</a:t>
            </a:r>
          </a:p>
          <a:p>
            <a:pPr lvl="1" eaLnBrk="1" hangingPunct="1">
              <a:lnSpc>
                <a:spcPct val="80000"/>
              </a:lnSpc>
            </a:pPr>
            <a:r>
              <a:rPr lang="en-US" dirty="0"/>
              <a:t>N&amp;C must give adequate notice of the rule being promulgated or it fails.</a:t>
            </a:r>
          </a:p>
          <a:p>
            <a:pPr eaLnBrk="1" hangingPunct="1">
              <a:lnSpc>
                <a:spcPct val="80000"/>
              </a:lnSpc>
            </a:pPr>
            <a:r>
              <a:rPr lang="en-US" dirty="0"/>
              <a:t>The court found that the final rule needs to be a logical outgrowth of the proposed rule. </a:t>
            </a:r>
          </a:p>
          <a:p>
            <a:pPr lvl="1" eaLnBrk="1" hangingPunct="1">
              <a:lnSpc>
                <a:spcPct val="80000"/>
              </a:lnSpc>
            </a:pPr>
            <a:r>
              <a:rPr lang="en-US" dirty="0"/>
              <a:t>Does that mean that every change needs to be noticed?</a:t>
            </a:r>
          </a:p>
          <a:p>
            <a:pPr marL="0" indent="0" eaLnBrk="1" hangingPunct="1">
              <a:lnSpc>
                <a:spcPct val="80000"/>
              </a:lnSpc>
              <a:buNone/>
            </a:pPr>
            <a:endParaRPr lang="en-US" dirty="0"/>
          </a:p>
        </p:txBody>
      </p:sp>
      <p:sp>
        <p:nvSpPr>
          <p:cNvPr id="358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BB402CA-41FB-463B-BD05-454B960543CA}" type="slidenum">
              <a:rPr lang="en-US" smtClean="0"/>
              <a:pPr/>
              <a:t>35</a:t>
            </a:fld>
            <a:endParaRPr lang="en-US"/>
          </a:p>
        </p:txBody>
      </p:sp>
      <p:pic>
        <p:nvPicPr>
          <p:cNvPr id="2" name="Audio 1">
            <a:hlinkClick r:id="" action="ppaction://media"/>
            <a:extLst>
              <a:ext uri="{FF2B5EF4-FFF2-40B4-BE49-F238E27FC236}">
                <a16:creationId xmlns:a16="http://schemas.microsoft.com/office/drawing/2014/main" id="{CA7061D6-6076-4D8B-9D43-A3EE7B3191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78311303"/>
      </p:ext>
    </p:extLst>
  </p:cSld>
  <p:clrMapOvr>
    <a:masterClrMapping/>
  </p:clrMapOvr>
  <mc:AlternateContent xmlns:mc="http://schemas.openxmlformats.org/markup-compatibility/2006" xmlns:p14="http://schemas.microsoft.com/office/powerpoint/2010/main">
    <mc:Choice Requires="p14">
      <p:transition spd="slow" p14:dur="2000" advTm="98713"/>
    </mc:Choice>
    <mc:Fallback xmlns="">
      <p:transition spd="slow" advTm="9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dirty="0"/>
              <a:t>Limits on Logical Outgrowth</a:t>
            </a:r>
          </a:p>
        </p:txBody>
      </p:sp>
      <p:sp>
        <p:nvSpPr>
          <p:cNvPr id="37892" name="Rectangle 3"/>
          <p:cNvSpPr>
            <a:spLocks noGrp="1" noChangeArrowheads="1"/>
          </p:cNvSpPr>
          <p:nvPr>
            <p:ph idx="1"/>
          </p:nvPr>
        </p:nvSpPr>
        <p:spPr/>
        <p:txBody>
          <a:bodyPr>
            <a:normAutofit lnSpcReduction="10000"/>
          </a:bodyPr>
          <a:lstStyle/>
          <a:p>
            <a:pPr eaLnBrk="1" hangingPunct="1"/>
            <a:r>
              <a:rPr lang="en-US" dirty="0"/>
              <a:t>EPA published a proposed rule that gives Indian tribes the same regulatory rights as states.</a:t>
            </a:r>
          </a:p>
          <a:p>
            <a:pPr lvl="1" eaLnBrk="1" hangingPunct="1"/>
            <a:r>
              <a:rPr lang="en-US" dirty="0"/>
              <a:t>State plans are subject to state court judicial review.</a:t>
            </a:r>
          </a:p>
          <a:p>
            <a:pPr lvl="1" eaLnBrk="1" hangingPunct="1"/>
            <a:r>
              <a:rPr lang="en-US" dirty="0"/>
              <a:t>Why did the tribes object to this?</a:t>
            </a:r>
          </a:p>
          <a:p>
            <a:pPr eaLnBrk="1" hangingPunct="1"/>
            <a:r>
              <a:rPr lang="en-US" dirty="0"/>
              <a:t>The final rule was changed to exempt them from state court review.</a:t>
            </a:r>
          </a:p>
          <a:p>
            <a:pPr eaLnBrk="1" hangingPunct="1"/>
            <a:r>
              <a:rPr lang="en-US" dirty="0"/>
              <a:t>Plaintiffs claimed that this change needed new </a:t>
            </a:r>
            <a:r>
              <a:rPr lang="en-US" dirty="0" err="1"/>
              <a:t>N&amp;C</a:t>
            </a:r>
            <a:endParaRPr lang="en-US" dirty="0"/>
          </a:p>
          <a:p>
            <a:pPr lvl="1" eaLnBrk="1" hangingPunct="1"/>
            <a:r>
              <a:rPr lang="en-US" dirty="0"/>
              <a:t>The court found that anyone familiar with Indian law would know that the tribes had sovereign rights and should have expected that the rule would be modified to recognize those.</a:t>
            </a:r>
          </a:p>
          <a:p>
            <a:pPr lvl="1" eaLnBrk="1" hangingPunct="1"/>
            <a:r>
              <a:rPr lang="en-US" dirty="0"/>
              <a:t>The agency can assume familiarity with the applicable law.</a:t>
            </a:r>
          </a:p>
          <a:p>
            <a:pPr eaLnBrk="1" hangingPunct="1"/>
            <a:r>
              <a:rPr lang="en-US" dirty="0"/>
              <a:t>These are older cases and judicial review is more searching today. Agencies would be more careful and more likely to </a:t>
            </a:r>
            <a:r>
              <a:rPr lang="en-US" dirty="0" err="1"/>
              <a:t>renotice</a:t>
            </a:r>
            <a:r>
              <a:rPr lang="en-US" dirty="0"/>
              <a:t> any significant changes in the rule.</a:t>
            </a:r>
          </a:p>
          <a:p>
            <a:pPr lvl="1" eaLnBrk="1" hangingPunct="1"/>
            <a:r>
              <a:rPr lang="en-US" dirty="0"/>
              <a:t>We will look at this later.</a:t>
            </a:r>
          </a:p>
        </p:txBody>
      </p:sp>
      <p:sp>
        <p:nvSpPr>
          <p:cNvPr id="378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C72090A-4356-4F9C-BFF1-B23EA09B9E36}" type="slidenum">
              <a:rPr lang="en-US" smtClean="0"/>
              <a:pPr/>
              <a:t>36</a:t>
            </a:fld>
            <a:endParaRPr lang="en-US"/>
          </a:p>
        </p:txBody>
      </p:sp>
      <p:pic>
        <p:nvPicPr>
          <p:cNvPr id="3" name="Audio 2">
            <a:hlinkClick r:id="" action="ppaction://media"/>
            <a:extLst>
              <a:ext uri="{FF2B5EF4-FFF2-40B4-BE49-F238E27FC236}">
                <a16:creationId xmlns:a16="http://schemas.microsoft.com/office/drawing/2014/main" id="{497ECD8F-26AB-4960-B0F4-16E1C991D6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03837210"/>
      </p:ext>
    </p:extLst>
  </p:cSld>
  <p:clrMapOvr>
    <a:masterClrMapping/>
  </p:clrMapOvr>
  <mc:AlternateContent xmlns:mc="http://schemas.openxmlformats.org/markup-compatibility/2006" xmlns:p14="http://schemas.microsoft.com/office/powerpoint/2010/main">
    <mc:Choice Requires="p14">
      <p:transition spd="slow" p14:dur="2000" advTm="100597"/>
    </mc:Choice>
    <mc:Fallback xmlns="">
      <p:transition spd="slow" advTm="10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lnSpc>
                <a:spcPct val="80000"/>
              </a:lnSpc>
            </a:pPr>
            <a:r>
              <a:rPr lang="en-US" dirty="0"/>
              <a:t>When Can the Record be Supplemented without Triggering New </a:t>
            </a:r>
            <a:r>
              <a:rPr lang="en-US" dirty="0" err="1"/>
              <a:t>N&amp;C</a:t>
            </a:r>
            <a:r>
              <a:rPr lang="en-US" dirty="0"/>
              <a:t>?</a:t>
            </a:r>
          </a:p>
        </p:txBody>
      </p:sp>
      <p:sp>
        <p:nvSpPr>
          <p:cNvPr id="3" name="Content Placeholder 2"/>
          <p:cNvSpPr>
            <a:spLocks noGrp="1"/>
          </p:cNvSpPr>
          <p:nvPr>
            <p:ph idx="1"/>
          </p:nvPr>
        </p:nvSpPr>
        <p:spPr/>
        <p:txBody>
          <a:bodyPr>
            <a:normAutofit/>
          </a:bodyPr>
          <a:lstStyle/>
          <a:p>
            <a:pPr lvl="0"/>
            <a:r>
              <a:rPr lang="en-US" dirty="0"/>
              <a:t>Gold mining under the CWA.</a:t>
            </a:r>
          </a:p>
          <a:p>
            <a:pPr lvl="1" eaLnBrk="1" hangingPunct="1">
              <a:lnSpc>
                <a:spcPct val="80000"/>
              </a:lnSpc>
            </a:pPr>
            <a:r>
              <a:rPr lang="en-US" dirty="0"/>
              <a:t>EPA added 6000 pages of supporting info when responding to comments.</a:t>
            </a:r>
          </a:p>
          <a:p>
            <a:pPr lvl="0" eaLnBrk="1" hangingPunct="1">
              <a:lnSpc>
                <a:spcPct val="80000"/>
              </a:lnSpc>
            </a:pPr>
            <a:r>
              <a:rPr lang="en-US" dirty="0"/>
              <a:t>The agency may supplement the rulemaking record in response to comments asking for explanation.</a:t>
            </a:r>
          </a:p>
          <a:p>
            <a:pPr lvl="1" eaLnBrk="1" hangingPunct="1">
              <a:lnSpc>
                <a:spcPct val="80000"/>
              </a:lnSpc>
            </a:pPr>
            <a:r>
              <a:rPr lang="en-US" dirty="0"/>
              <a:t>The agency did not rely on the additional information to justify the rule, only to answer comments.</a:t>
            </a:r>
          </a:p>
          <a:p>
            <a:pPr lvl="0"/>
            <a:r>
              <a:rPr lang="en-US" dirty="0"/>
              <a:t>Endangered Species Act listing.</a:t>
            </a:r>
          </a:p>
          <a:p>
            <a:pPr lvl="1" eaLnBrk="1" hangingPunct="1">
              <a:lnSpc>
                <a:spcPct val="80000"/>
              </a:lnSpc>
            </a:pPr>
            <a:r>
              <a:rPr lang="en-US" dirty="0"/>
              <a:t>Agency added a report to the record when it replied to comments, then relied on it in the final rule.</a:t>
            </a:r>
          </a:p>
          <a:p>
            <a:pPr lvl="1" eaLnBrk="1" hangingPunct="1">
              <a:lnSpc>
                <a:spcPct val="80000"/>
              </a:lnSpc>
            </a:pPr>
            <a:r>
              <a:rPr lang="en-US" dirty="0"/>
              <a:t>The agency may not add new material and then rely on it without given an opportunity to comment on it.</a:t>
            </a:r>
          </a:p>
          <a:p>
            <a:pPr lvl="0" eaLnBrk="1" hangingPunct="1">
              <a:lnSpc>
                <a:spcPct val="80000"/>
              </a:lnSpc>
            </a:pPr>
            <a:endParaRPr lang="en-US" dirty="0"/>
          </a:p>
        </p:txBody>
      </p:sp>
      <p:sp>
        <p:nvSpPr>
          <p:cNvPr id="4" name="Slide Number Placeholder 3"/>
          <p:cNvSpPr>
            <a:spLocks noGrp="1"/>
          </p:cNvSpPr>
          <p:nvPr>
            <p:ph type="sldNum" sz="quarter" idx="12"/>
          </p:nvPr>
        </p:nvSpPr>
        <p:spPr/>
        <p:txBody>
          <a:bodyPr/>
          <a:lstStyle/>
          <a:p>
            <a:pPr>
              <a:defRPr/>
            </a:pPr>
            <a:fld id="{D6F5F077-D39F-4532-89B6-114E9FCDFBE8}" type="slidenum">
              <a:rPr lang="en-US" smtClean="0"/>
              <a:pPr>
                <a:defRPr/>
              </a:pPr>
              <a:t>37</a:t>
            </a:fld>
            <a:endParaRPr lang="en-US"/>
          </a:p>
        </p:txBody>
      </p:sp>
      <p:pic>
        <p:nvPicPr>
          <p:cNvPr id="5" name="Audio 4">
            <a:hlinkClick r:id="" action="ppaction://media"/>
            <a:extLst>
              <a:ext uri="{FF2B5EF4-FFF2-40B4-BE49-F238E27FC236}">
                <a16:creationId xmlns:a16="http://schemas.microsoft.com/office/drawing/2014/main" id="{6410BF24-6161-4906-9102-65F8097A6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52317477"/>
      </p:ext>
    </p:extLst>
  </p:cSld>
  <p:clrMapOvr>
    <a:masterClrMapping/>
  </p:clrMapOvr>
  <mc:AlternateContent xmlns:mc="http://schemas.openxmlformats.org/markup-compatibility/2006" xmlns:p14="http://schemas.microsoft.com/office/powerpoint/2010/main">
    <mc:Choice Requires="p14">
      <p:transition spd="slow" p14:dur="2000" advTm="76662"/>
    </mc:Choice>
    <mc:Fallback xmlns="">
      <p:transition spd="slow" advTm="7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D48E2-0E4A-4AC9-8CC5-BD21DEC9E40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B17F982-6675-4F40-8BFB-E2813EB6125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AE17057-D91D-4AE9-BACB-FDA2076DB6EC}"/>
              </a:ext>
            </a:extLst>
          </p:cNvPr>
          <p:cNvSpPr>
            <a:spLocks noGrp="1"/>
          </p:cNvSpPr>
          <p:nvPr>
            <p:ph type="sldNum" sz="quarter" idx="12"/>
          </p:nvPr>
        </p:nvSpPr>
        <p:spPr/>
        <p:txBody>
          <a:bodyPr/>
          <a:lstStyle/>
          <a:p>
            <a:pPr>
              <a:defRPr/>
            </a:pPr>
            <a:fld id="{4ED10AEB-F9C5-42A6-A589-3F7DD923D582}" type="slidenum">
              <a:rPr lang="en-US" smtClean="0"/>
              <a:pPr>
                <a:defRPr/>
              </a:pPr>
              <a:t>38</a:t>
            </a:fld>
            <a:endParaRPr lang="en-US"/>
          </a:p>
        </p:txBody>
      </p:sp>
      <p:pic>
        <p:nvPicPr>
          <p:cNvPr id="5" name="Picture 4">
            <a:extLst>
              <a:ext uri="{FF2B5EF4-FFF2-40B4-BE49-F238E27FC236}">
                <a16:creationId xmlns:a16="http://schemas.microsoft.com/office/drawing/2014/main" id="{58957DB2-AAF2-43F2-A647-D6C0AD236145}"/>
              </a:ext>
            </a:extLst>
          </p:cNvPr>
          <p:cNvPicPr>
            <a:picLocks noChangeAspect="1"/>
          </p:cNvPicPr>
          <p:nvPr/>
        </p:nvPicPr>
        <p:blipFill>
          <a:blip r:embed="rId4"/>
          <a:stretch>
            <a:fillRect/>
          </a:stretch>
        </p:blipFill>
        <p:spPr>
          <a:xfrm>
            <a:off x="2590800" y="499804"/>
            <a:ext cx="3296437" cy="5858391"/>
          </a:xfrm>
          <a:prstGeom prst="rect">
            <a:avLst/>
          </a:prstGeom>
        </p:spPr>
      </p:pic>
      <p:pic>
        <p:nvPicPr>
          <p:cNvPr id="6" name="Audio 5">
            <a:hlinkClick r:id="" action="ppaction://media"/>
            <a:extLst>
              <a:ext uri="{FF2B5EF4-FFF2-40B4-BE49-F238E27FC236}">
                <a16:creationId xmlns:a16="http://schemas.microsoft.com/office/drawing/2014/main" id="{77FF1911-DA11-4371-8A4A-5D91EBC29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87894900"/>
      </p:ext>
    </p:extLst>
  </p:cSld>
  <p:clrMapOvr>
    <a:masterClrMapping/>
  </p:clrMapOvr>
  <mc:AlternateContent xmlns:mc="http://schemas.openxmlformats.org/markup-compatibility/2006" xmlns:p14="http://schemas.microsoft.com/office/powerpoint/2010/main">
    <mc:Choice Requires="p14">
      <p:transition spd="slow" p14:dur="2000" advTm="10917"/>
    </mc:Choice>
    <mc:Fallback xmlns="">
      <p:transition spd="slow" advTm="1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9580-1255-4CF7-AAE0-D0E454626AD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E699A48-D3D5-4F93-A2A1-947E9C48FCE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273CF69-3DCA-4111-AC44-350F97991F12}"/>
              </a:ext>
            </a:extLst>
          </p:cNvPr>
          <p:cNvSpPr>
            <a:spLocks noGrp="1"/>
          </p:cNvSpPr>
          <p:nvPr>
            <p:ph type="sldNum" sz="quarter" idx="12"/>
          </p:nvPr>
        </p:nvSpPr>
        <p:spPr/>
        <p:txBody>
          <a:bodyPr/>
          <a:lstStyle/>
          <a:p>
            <a:pPr>
              <a:defRPr/>
            </a:pPr>
            <a:fld id="{4ED10AEB-F9C5-42A6-A589-3F7DD923D582}" type="slidenum">
              <a:rPr lang="en-US" smtClean="0"/>
              <a:pPr>
                <a:defRPr/>
              </a:pPr>
              <a:t>39</a:t>
            </a:fld>
            <a:endParaRPr lang="en-US"/>
          </a:p>
        </p:txBody>
      </p:sp>
      <p:pic>
        <p:nvPicPr>
          <p:cNvPr id="5" name="Content Placeholder 6">
            <a:extLst>
              <a:ext uri="{FF2B5EF4-FFF2-40B4-BE49-F238E27FC236}">
                <a16:creationId xmlns:a16="http://schemas.microsoft.com/office/drawing/2014/main" id="{F1B19D65-475A-4AD8-9FDA-00F1C84EBBFA}"/>
              </a:ext>
            </a:extLst>
          </p:cNvPr>
          <p:cNvPicPr>
            <a:picLocks noChangeAspect="1"/>
          </p:cNvPicPr>
          <p:nvPr/>
        </p:nvPicPr>
        <p:blipFill>
          <a:blip r:embed="rId4"/>
          <a:stretch>
            <a:fillRect/>
          </a:stretch>
        </p:blipFill>
        <p:spPr bwMode="auto">
          <a:xfrm>
            <a:off x="2667000" y="1219200"/>
            <a:ext cx="3665785" cy="361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59C591F2-A0C5-419F-A797-AD6E315522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52027437"/>
      </p:ext>
    </p:extLst>
  </p:cSld>
  <p:clrMapOvr>
    <a:masterClrMapping/>
  </p:clrMapOvr>
  <mc:AlternateContent xmlns:mc="http://schemas.openxmlformats.org/markup-compatibility/2006" xmlns:p14="http://schemas.microsoft.com/office/powerpoint/2010/main">
    <mc:Choice Requires="p14">
      <p:transition spd="slow" p14:dur="2000" advTm="10768"/>
    </mc:Choice>
    <mc:Fallback xmlns="">
      <p:transition spd="slow" advTm="1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9F16-4A56-4135-BCF6-DF5DCD56ED42}"/>
              </a:ext>
            </a:extLst>
          </p:cNvPr>
          <p:cNvSpPr>
            <a:spLocks noGrp="1"/>
          </p:cNvSpPr>
          <p:nvPr>
            <p:ph type="title"/>
          </p:nvPr>
        </p:nvSpPr>
        <p:spPr/>
        <p:txBody>
          <a:bodyPr/>
          <a:lstStyle/>
          <a:p>
            <a:r>
              <a:rPr lang="en-US" dirty="0"/>
              <a:t>Adapting to Changing Circumstances</a:t>
            </a:r>
          </a:p>
        </p:txBody>
      </p:sp>
      <p:sp>
        <p:nvSpPr>
          <p:cNvPr id="3" name="Content Placeholder 2">
            <a:extLst>
              <a:ext uri="{FF2B5EF4-FFF2-40B4-BE49-F238E27FC236}">
                <a16:creationId xmlns:a16="http://schemas.microsoft.com/office/drawing/2014/main" id="{601970C2-3C5E-44D5-B1F9-3E349C358BFD}"/>
              </a:ext>
            </a:extLst>
          </p:cNvPr>
          <p:cNvSpPr>
            <a:spLocks noGrp="1"/>
          </p:cNvSpPr>
          <p:nvPr>
            <p:ph idx="1"/>
          </p:nvPr>
        </p:nvSpPr>
        <p:spPr/>
        <p:txBody>
          <a:bodyPr/>
          <a:lstStyle/>
          <a:p>
            <a:r>
              <a:rPr lang="en-US" dirty="0"/>
              <a:t>Legislation can be cumbersome and time consuming to pass and to amend.</a:t>
            </a:r>
          </a:p>
          <a:p>
            <a:r>
              <a:rPr lang="en-US" dirty="0"/>
              <a:t>Agencies need flexibility to deal with changing circumstances such as the emergence of COVID-19.</a:t>
            </a:r>
          </a:p>
          <a:p>
            <a:r>
              <a:rPr lang="en-US" dirty="0"/>
              <a:t>As we will see, enhanced judicial review of rulemaking has limited the much of the original flexibility of rulemaking.</a:t>
            </a:r>
          </a:p>
        </p:txBody>
      </p:sp>
      <p:sp>
        <p:nvSpPr>
          <p:cNvPr id="4" name="Slide Number Placeholder 3">
            <a:extLst>
              <a:ext uri="{FF2B5EF4-FFF2-40B4-BE49-F238E27FC236}">
                <a16:creationId xmlns:a16="http://schemas.microsoft.com/office/drawing/2014/main" id="{A009F4EF-BB45-4B74-8D4A-E88D6581D6E9}"/>
              </a:ext>
            </a:extLst>
          </p:cNvPr>
          <p:cNvSpPr>
            <a:spLocks noGrp="1"/>
          </p:cNvSpPr>
          <p:nvPr>
            <p:ph type="sldNum" sz="quarter" idx="12"/>
          </p:nvPr>
        </p:nvSpPr>
        <p:spPr/>
        <p:txBody>
          <a:bodyPr/>
          <a:lstStyle/>
          <a:p>
            <a:pPr>
              <a:defRPr/>
            </a:pPr>
            <a:fld id="{4ED10AEB-F9C5-42A6-A589-3F7DD923D582}" type="slidenum">
              <a:rPr lang="en-US" smtClean="0"/>
              <a:pPr>
                <a:defRPr/>
              </a:pPr>
              <a:t>4</a:t>
            </a:fld>
            <a:endParaRPr lang="en-US"/>
          </a:p>
        </p:txBody>
      </p:sp>
      <p:pic>
        <p:nvPicPr>
          <p:cNvPr id="5" name="Audio 4">
            <a:hlinkClick r:id="" action="ppaction://media"/>
            <a:extLst>
              <a:ext uri="{FF2B5EF4-FFF2-40B4-BE49-F238E27FC236}">
                <a16:creationId xmlns:a16="http://schemas.microsoft.com/office/drawing/2014/main" id="{48CE3A3A-AD40-4BF5-B684-866F1D4BFA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05936436"/>
      </p:ext>
    </p:extLst>
  </p:cSld>
  <p:clrMapOvr>
    <a:masterClrMapping/>
  </p:clrMapOvr>
  <mc:AlternateContent xmlns:mc="http://schemas.openxmlformats.org/markup-compatibility/2006" xmlns:p14="http://schemas.microsoft.com/office/powerpoint/2010/main">
    <mc:Choice Requires="p14">
      <p:transition spd="slow" p14:dur="2000" advTm="88016"/>
    </mc:Choice>
    <mc:Fallback xmlns="">
      <p:transition spd="slow" advTm="8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t>Attacking Rulemaking</a:t>
            </a:r>
          </a:p>
        </p:txBody>
      </p:sp>
      <p:sp>
        <p:nvSpPr>
          <p:cNvPr id="18436" name="Rectangle 3"/>
          <p:cNvSpPr>
            <a:spLocks noGrp="1" noChangeArrowheads="1"/>
          </p:cNvSpPr>
          <p:nvPr>
            <p:ph idx="1"/>
          </p:nvPr>
        </p:nvSpPr>
        <p:spPr/>
        <p:txBody>
          <a:bodyPr/>
          <a:lstStyle/>
          <a:p>
            <a:pPr eaLnBrk="1" hangingPunct="1"/>
            <a:r>
              <a:rPr lang="en-US" dirty="0"/>
              <a:t>Once a rule has been properly promulgated through notice and comment, it can only be attacked by attacking the published basis for the rule, and that must be done relatively soon after promulgation.</a:t>
            </a:r>
          </a:p>
          <a:p>
            <a:pPr eaLnBrk="1" hangingPunct="1"/>
            <a:r>
              <a:rPr lang="en-US" dirty="0"/>
              <a:t>Major rules are so complex that there is always a court willing to enjoin the rule as soon it is finalized.</a:t>
            </a:r>
          </a:p>
        </p:txBody>
      </p:sp>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A86F8CF-5413-4BEC-99C1-5C615F221AA8}" type="slidenum">
              <a:rPr lang="en-US"/>
              <a:pPr/>
              <a:t>40</a:t>
            </a:fld>
            <a:endParaRPr lang="en-US"/>
          </a:p>
        </p:txBody>
      </p:sp>
      <p:pic>
        <p:nvPicPr>
          <p:cNvPr id="2" name="Audio 1">
            <a:hlinkClick r:id="" action="ppaction://media"/>
            <a:extLst>
              <a:ext uri="{FF2B5EF4-FFF2-40B4-BE49-F238E27FC236}">
                <a16:creationId xmlns:a16="http://schemas.microsoft.com/office/drawing/2014/main" id="{9C8D1791-2002-4367-A21B-F3F6ACDFB5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59212551"/>
      </p:ext>
    </p:extLst>
  </p:cSld>
  <p:clrMapOvr>
    <a:masterClrMapping/>
  </p:clrMapOvr>
  <mc:AlternateContent xmlns:mc="http://schemas.openxmlformats.org/markup-compatibility/2006" xmlns:p14="http://schemas.microsoft.com/office/powerpoint/2010/main">
    <mc:Choice Requires="p14">
      <p:transition spd="slow" p14:dur="2000" advTm="87163"/>
    </mc:Choice>
    <mc:Fallback xmlns="">
      <p:transition spd="slow" advTm="8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Why Have Public Participation?</a:t>
            </a:r>
          </a:p>
        </p:txBody>
      </p:sp>
      <p:sp>
        <p:nvSpPr>
          <p:cNvPr id="17412" name="Rectangle 3"/>
          <p:cNvSpPr>
            <a:spLocks noGrp="1" noChangeArrowheads="1"/>
          </p:cNvSpPr>
          <p:nvPr>
            <p:ph idx="1"/>
          </p:nvPr>
        </p:nvSpPr>
        <p:spPr/>
        <p:txBody>
          <a:bodyPr>
            <a:normAutofit/>
          </a:bodyPr>
          <a:lstStyle/>
          <a:p>
            <a:pPr eaLnBrk="1" hangingPunct="1">
              <a:lnSpc>
                <a:spcPct val="90000"/>
              </a:lnSpc>
            </a:pPr>
            <a:r>
              <a:rPr lang="en-US" dirty="0"/>
              <a:t>Public participation has great political benefit in broadening the acceptability of the rules.</a:t>
            </a:r>
          </a:p>
          <a:p>
            <a:pPr eaLnBrk="1" hangingPunct="1">
              <a:lnSpc>
                <a:spcPct val="90000"/>
              </a:lnSpc>
            </a:pPr>
            <a:r>
              <a:rPr lang="en-US" dirty="0"/>
              <a:t>Public comments can identify technical and legal problems with the rules that will cause the rule to be rejected by the courts if not corrected.</a:t>
            </a:r>
          </a:p>
          <a:p>
            <a:pPr eaLnBrk="1" hangingPunct="1">
              <a:lnSpc>
                <a:spcPct val="90000"/>
              </a:lnSpc>
            </a:pPr>
            <a:r>
              <a:rPr lang="en-US" dirty="0"/>
              <a:t>Publication of proposed rules allows politicians to become involved to protect the interests of their constituents</a:t>
            </a:r>
          </a:p>
          <a:p>
            <a:pPr eaLnBrk="1" hangingPunct="1">
              <a:lnSpc>
                <a:spcPct val="90000"/>
              </a:lnSpc>
            </a:pPr>
            <a:r>
              <a:rPr lang="en-US" dirty="0"/>
              <a:t>Public participation limits executive power and makes it more palatable to the courts to have agencies making laws</a:t>
            </a:r>
          </a:p>
          <a:p>
            <a:pPr eaLnBrk="1" hangingPunct="1">
              <a:lnSpc>
                <a:spcPct val="90000"/>
              </a:lnSpc>
            </a:pPr>
            <a:r>
              <a:rPr lang="en-US" dirty="0"/>
              <a:t>While the agency may take comments at public hearings, comments are usually required to be submitted in writing.</a:t>
            </a:r>
          </a:p>
          <a:p>
            <a:pPr lvl="1" eaLnBrk="1" hangingPunct="1">
              <a:lnSpc>
                <a:spcPct val="90000"/>
              </a:lnSpc>
            </a:pPr>
            <a:r>
              <a:rPr lang="en-US" dirty="0"/>
              <a:t>This is now done almost exclusively online.</a:t>
            </a:r>
          </a:p>
        </p:txBody>
      </p:sp>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7B0E7B3-0315-40FE-A109-E7388B4FCD19}" type="slidenum">
              <a:rPr lang="en-US"/>
              <a:pPr/>
              <a:t>41</a:t>
            </a:fld>
            <a:endParaRPr lang="en-US"/>
          </a:p>
        </p:txBody>
      </p:sp>
      <p:pic>
        <p:nvPicPr>
          <p:cNvPr id="2" name="Audio 1">
            <a:hlinkClick r:id="" action="ppaction://media"/>
            <a:extLst>
              <a:ext uri="{FF2B5EF4-FFF2-40B4-BE49-F238E27FC236}">
                <a16:creationId xmlns:a16="http://schemas.microsoft.com/office/drawing/2014/main" id="{7FF9DAAF-5EE1-4E65-A33B-A2F7E182F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43139607"/>
      </p:ext>
    </p:extLst>
  </p:cSld>
  <p:clrMapOvr>
    <a:masterClrMapping/>
  </p:clrMapOvr>
  <mc:AlternateContent xmlns:mc="http://schemas.openxmlformats.org/markup-compatibility/2006" xmlns:p14="http://schemas.microsoft.com/office/powerpoint/2010/main">
    <mc:Choice Requires="p14">
      <p:transition spd="slow" p14:dur="2000" advTm="81966"/>
    </mc:Choice>
    <mc:Fallback xmlns="">
      <p:transition spd="slow" advTm="8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B30E-9683-4FFB-A5DD-A2D9437D812E}"/>
              </a:ext>
            </a:extLst>
          </p:cNvPr>
          <p:cNvSpPr>
            <a:spLocks noGrp="1"/>
          </p:cNvSpPr>
          <p:nvPr>
            <p:ph type="title"/>
          </p:nvPr>
        </p:nvSpPr>
        <p:spPr/>
        <p:txBody>
          <a:bodyPr/>
          <a:lstStyle/>
          <a:p>
            <a:r>
              <a:rPr lang="en-US" dirty="0"/>
              <a:t>§ 553. Petition for Rulemaking</a:t>
            </a:r>
          </a:p>
        </p:txBody>
      </p:sp>
      <p:sp>
        <p:nvSpPr>
          <p:cNvPr id="3" name="Content Placeholder 2">
            <a:extLst>
              <a:ext uri="{FF2B5EF4-FFF2-40B4-BE49-F238E27FC236}">
                <a16:creationId xmlns:a16="http://schemas.microsoft.com/office/drawing/2014/main" id="{339B9525-F3BF-40B9-A6A1-559BDCD0D74D}"/>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(e) Each agency shall give an interested person the right to petition for the issuance, amendment, or repeal of a rule.</a:t>
            </a:r>
            <a:endParaRPr lang="en-US" dirty="0"/>
          </a:p>
        </p:txBody>
      </p:sp>
      <p:sp>
        <p:nvSpPr>
          <p:cNvPr id="4" name="Slide Number Placeholder 3">
            <a:extLst>
              <a:ext uri="{FF2B5EF4-FFF2-40B4-BE49-F238E27FC236}">
                <a16:creationId xmlns:a16="http://schemas.microsoft.com/office/drawing/2014/main" id="{FD8B9E7D-5D9C-408A-8996-08790307617D}"/>
              </a:ext>
            </a:extLst>
          </p:cNvPr>
          <p:cNvSpPr>
            <a:spLocks noGrp="1"/>
          </p:cNvSpPr>
          <p:nvPr>
            <p:ph type="sldNum" sz="quarter" idx="12"/>
          </p:nvPr>
        </p:nvSpPr>
        <p:spPr/>
        <p:txBody>
          <a:bodyPr/>
          <a:lstStyle/>
          <a:p>
            <a:pPr>
              <a:defRPr/>
            </a:pPr>
            <a:fld id="{4ED10AEB-F9C5-42A6-A589-3F7DD923D582}" type="slidenum">
              <a:rPr lang="en-US" smtClean="0"/>
              <a:pPr>
                <a:defRPr/>
              </a:pPr>
              <a:t>42</a:t>
            </a:fld>
            <a:endParaRPr lang="en-US"/>
          </a:p>
        </p:txBody>
      </p:sp>
      <p:pic>
        <p:nvPicPr>
          <p:cNvPr id="5" name="Audio 4">
            <a:hlinkClick r:id="" action="ppaction://media"/>
            <a:extLst>
              <a:ext uri="{FF2B5EF4-FFF2-40B4-BE49-F238E27FC236}">
                <a16:creationId xmlns:a16="http://schemas.microsoft.com/office/drawing/2014/main" id="{0E23D029-CE07-4A6F-8946-40A906386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240805958"/>
      </p:ext>
    </p:extLst>
  </p:cSld>
  <p:clrMapOvr>
    <a:masterClrMapping/>
  </p:clrMapOvr>
  <mc:AlternateContent xmlns:mc="http://schemas.openxmlformats.org/markup-compatibility/2006" xmlns:p14="http://schemas.microsoft.com/office/powerpoint/2010/main">
    <mc:Choice Requires="p14">
      <p:transition spd="slow" p14:dur="2000" advTm="103593"/>
    </mc:Choice>
    <mc:Fallback xmlns="">
      <p:transition spd="slow" advTm="10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D77F-4D16-4949-8233-014A1C3493BD}"/>
              </a:ext>
            </a:extLst>
          </p:cNvPr>
          <p:cNvSpPr>
            <a:spLocks noGrp="1"/>
          </p:cNvSpPr>
          <p:nvPr>
            <p:ph type="title"/>
          </p:nvPr>
        </p:nvSpPr>
        <p:spPr/>
        <p:txBody>
          <a:bodyPr/>
          <a:lstStyle/>
          <a:p>
            <a:r>
              <a:rPr lang="en-US" dirty="0"/>
              <a:t>Dodging Politically Sensitive Issues</a:t>
            </a:r>
          </a:p>
        </p:txBody>
      </p:sp>
      <p:sp>
        <p:nvSpPr>
          <p:cNvPr id="3" name="Content Placeholder 2">
            <a:extLst>
              <a:ext uri="{FF2B5EF4-FFF2-40B4-BE49-F238E27FC236}">
                <a16:creationId xmlns:a16="http://schemas.microsoft.com/office/drawing/2014/main" id="{F2027013-01F1-4FD6-B2E6-E62313D00BD5}"/>
              </a:ext>
            </a:extLst>
          </p:cNvPr>
          <p:cNvSpPr>
            <a:spLocks noGrp="1"/>
          </p:cNvSpPr>
          <p:nvPr>
            <p:ph idx="1"/>
          </p:nvPr>
        </p:nvSpPr>
        <p:spPr/>
        <p:txBody>
          <a:bodyPr>
            <a:normAutofit/>
          </a:bodyPr>
          <a:lstStyle/>
          <a:p>
            <a:r>
              <a:rPr lang="en-US" dirty="0"/>
              <a:t>Congress does not like to legislate on, or cannot reach agreement on, difficult political questions and will often pass these to agencies.</a:t>
            </a:r>
          </a:p>
          <a:p>
            <a:pPr lvl="1"/>
            <a:r>
              <a:rPr lang="en-US" dirty="0"/>
              <a:t>FERC – do you want reliable power or cheap power?</a:t>
            </a:r>
          </a:p>
          <a:p>
            <a:pPr lvl="1"/>
            <a:r>
              <a:rPr lang="en-US" dirty="0"/>
              <a:t>FDA – lots of drugs or safe drugs?</a:t>
            </a:r>
          </a:p>
          <a:p>
            <a:pPr lvl="1"/>
            <a:r>
              <a:rPr lang="en-US" dirty="0"/>
              <a:t>EPA – Can the EPA regulate GHGs?</a:t>
            </a:r>
          </a:p>
          <a:p>
            <a:r>
              <a:rPr lang="en-US" dirty="0"/>
              <a:t>The lack of legislative direction means that there can be huge policy swings as administrations change.</a:t>
            </a:r>
          </a:p>
        </p:txBody>
      </p:sp>
      <p:sp>
        <p:nvSpPr>
          <p:cNvPr id="4" name="Slide Number Placeholder 3">
            <a:extLst>
              <a:ext uri="{FF2B5EF4-FFF2-40B4-BE49-F238E27FC236}">
                <a16:creationId xmlns:a16="http://schemas.microsoft.com/office/drawing/2014/main" id="{90535834-8BDF-4AFB-9753-611C7AC17B2F}"/>
              </a:ext>
            </a:extLst>
          </p:cNvPr>
          <p:cNvSpPr>
            <a:spLocks noGrp="1"/>
          </p:cNvSpPr>
          <p:nvPr>
            <p:ph type="sldNum" sz="quarter" idx="12"/>
          </p:nvPr>
        </p:nvSpPr>
        <p:spPr/>
        <p:txBody>
          <a:bodyPr/>
          <a:lstStyle/>
          <a:p>
            <a:pPr>
              <a:defRPr/>
            </a:pPr>
            <a:fld id="{4ED10AEB-F9C5-42A6-A589-3F7DD923D582}"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B613A15B-E312-4C04-930F-46579E3C6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98221191"/>
      </p:ext>
    </p:extLst>
  </p:cSld>
  <p:clrMapOvr>
    <a:masterClrMapping/>
  </p:clrMapOvr>
  <mc:AlternateContent xmlns:mc="http://schemas.openxmlformats.org/markup-compatibility/2006" xmlns:p14="http://schemas.microsoft.com/office/powerpoint/2010/main">
    <mc:Choice Requires="p14">
      <p:transition spd="slow" p14:dur="2000" advTm="170812"/>
    </mc:Choice>
    <mc:Fallback xmlns="">
      <p:transition spd="slow" advTm="17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150938" y="1030069"/>
            <a:ext cx="7793037" cy="646331"/>
          </a:xfrm>
        </p:spPr>
        <p:txBody>
          <a:bodyPr>
            <a:spAutoFit/>
          </a:bodyPr>
          <a:lstStyle/>
          <a:p>
            <a:pPr eaLnBrk="1" hangingPunct="1"/>
            <a:r>
              <a:rPr lang="en-US" dirty="0"/>
              <a:t>Controlling the Power to Make Rules</a:t>
            </a:r>
          </a:p>
        </p:txBody>
      </p:sp>
      <p:sp>
        <p:nvSpPr>
          <p:cNvPr id="6148" name="Rectangle 3"/>
          <p:cNvSpPr>
            <a:spLocks noGrp="1" noChangeArrowheads="1"/>
          </p:cNvSpPr>
          <p:nvPr>
            <p:ph idx="1"/>
          </p:nvPr>
        </p:nvSpPr>
        <p:spPr/>
        <p:txBody>
          <a:bodyPr/>
          <a:lstStyle/>
          <a:p>
            <a:pPr eaLnBrk="1" hangingPunct="1">
              <a:lnSpc>
                <a:spcPct val="90000"/>
              </a:lnSpc>
            </a:pPr>
            <a:r>
              <a:rPr lang="en-US" dirty="0"/>
              <a:t>Congress must give agencies the power to make rules.</a:t>
            </a:r>
          </a:p>
          <a:p>
            <a:pPr lvl="1" eaLnBrk="1" hangingPunct="1">
              <a:lnSpc>
                <a:spcPct val="90000"/>
              </a:lnSpc>
            </a:pPr>
            <a:r>
              <a:rPr lang="en-US" dirty="0"/>
              <a:t>If the enabling legislation (the legislation creating an agency) is silent, the agency cannot make rules.</a:t>
            </a:r>
          </a:p>
          <a:p>
            <a:pPr eaLnBrk="1" hangingPunct="1">
              <a:lnSpc>
                <a:spcPct val="90000"/>
              </a:lnSpc>
            </a:pPr>
            <a:r>
              <a:rPr lang="en-US" dirty="0"/>
              <a:t>The delegation may be broad, allowing the agency great discretion, or very narrow.</a:t>
            </a:r>
          </a:p>
          <a:p>
            <a:pPr lvl="1" eaLnBrk="1" hangingPunct="1">
              <a:lnSpc>
                <a:spcPct val="90000"/>
              </a:lnSpc>
            </a:pPr>
            <a:r>
              <a:rPr lang="en-US" dirty="0"/>
              <a:t>Broad discretion: CAA – what is a pollutant?</a:t>
            </a:r>
          </a:p>
          <a:p>
            <a:pPr lvl="1" eaLnBrk="1" hangingPunct="1">
              <a:lnSpc>
                <a:spcPct val="90000"/>
              </a:lnSpc>
            </a:pPr>
            <a:r>
              <a:rPr lang="en-US" dirty="0"/>
              <a:t>Narrow discretion: ADA – what is disability?</a:t>
            </a:r>
          </a:p>
        </p:txBody>
      </p:sp>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C38A78-9ED8-4545-A3C1-1CD4258D8C2D}" type="slidenum">
              <a:rPr lang="en-US"/>
              <a:pPr/>
              <a:t>6</a:t>
            </a:fld>
            <a:endParaRPr lang="en-US"/>
          </a:p>
        </p:txBody>
      </p:sp>
      <p:pic>
        <p:nvPicPr>
          <p:cNvPr id="2" name="Audio 1">
            <a:hlinkClick r:id="" action="ppaction://media"/>
            <a:extLst>
              <a:ext uri="{FF2B5EF4-FFF2-40B4-BE49-F238E27FC236}">
                <a16:creationId xmlns:a16="http://schemas.microsoft.com/office/drawing/2014/main" id="{10FC855F-A2D3-47AE-BB5B-5A47273879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60268336"/>
      </p:ext>
    </p:extLst>
  </p:cSld>
  <p:clrMapOvr>
    <a:masterClrMapping/>
  </p:clrMapOvr>
  <mc:AlternateContent xmlns:mc="http://schemas.openxmlformats.org/markup-compatibility/2006" xmlns:p14="http://schemas.microsoft.com/office/powerpoint/2010/main">
    <mc:Choice Requires="p14">
      <p:transition spd="slow" p14:dur="2000" advTm="98506"/>
    </mc:Choice>
    <mc:Fallback xmlns="">
      <p:transition spd="slow" advTm="9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E5C4-A785-472D-AF40-7D3C4ECBEBAE}"/>
              </a:ext>
            </a:extLst>
          </p:cNvPr>
          <p:cNvSpPr>
            <a:spLocks noGrp="1"/>
          </p:cNvSpPr>
          <p:nvPr>
            <p:ph type="ctrTitle"/>
          </p:nvPr>
        </p:nvSpPr>
        <p:spPr/>
        <p:txBody>
          <a:bodyPr/>
          <a:lstStyle/>
          <a:p>
            <a:r>
              <a:rPr lang="en-US" dirty="0"/>
              <a:t>Benefits of Rulemaking in the Absence of Detailed Legislation</a:t>
            </a:r>
          </a:p>
        </p:txBody>
      </p:sp>
      <p:sp>
        <p:nvSpPr>
          <p:cNvPr id="7" name="Subtitle 6">
            <a:extLst>
              <a:ext uri="{FF2B5EF4-FFF2-40B4-BE49-F238E27FC236}">
                <a16:creationId xmlns:a16="http://schemas.microsoft.com/office/drawing/2014/main" id="{617FD501-AEE4-486B-8B51-739FF01E718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06751E4-CBE5-46C6-B4C4-75555FF2DF55}"/>
              </a:ext>
            </a:extLst>
          </p:cNvPr>
          <p:cNvSpPr>
            <a:spLocks noGrp="1"/>
          </p:cNvSpPr>
          <p:nvPr>
            <p:ph type="sldNum" sz="quarter" idx="12"/>
          </p:nvPr>
        </p:nvSpPr>
        <p:spPr/>
        <p:txBody>
          <a:bodyPr/>
          <a:lstStyle/>
          <a:p>
            <a:pPr>
              <a:defRPr/>
            </a:pPr>
            <a:fld id="{4ED10AEB-F9C5-42A6-A589-3F7DD923D582}" type="slidenum">
              <a:rPr lang="en-US" smtClean="0"/>
              <a:pPr>
                <a:defRPr/>
              </a:pPr>
              <a:t>7</a:t>
            </a:fld>
            <a:endParaRPr lang="en-US"/>
          </a:p>
        </p:txBody>
      </p:sp>
      <p:pic>
        <p:nvPicPr>
          <p:cNvPr id="3" name="Audio 2">
            <a:hlinkClick r:id="" action="ppaction://media"/>
            <a:extLst>
              <a:ext uri="{FF2B5EF4-FFF2-40B4-BE49-F238E27FC236}">
                <a16:creationId xmlns:a16="http://schemas.microsoft.com/office/drawing/2014/main" id="{B880E9A2-F476-43B6-8A8B-A373F0D0B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27929433"/>
      </p:ext>
    </p:extLst>
  </p:cSld>
  <p:clrMapOvr>
    <a:masterClrMapping/>
  </p:clrMapOvr>
  <mc:AlternateContent xmlns:mc="http://schemas.openxmlformats.org/markup-compatibility/2006" xmlns:p14="http://schemas.microsoft.com/office/powerpoint/2010/main">
    <mc:Choice Requires="p14">
      <p:transition spd="slow" p14:dur="2000" advTm="9411"/>
    </mc:Choice>
    <mc:Fallback xmlns="">
      <p:transition spd="slow" advTm="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dirty="0"/>
              <a:t>Uniformity</a:t>
            </a:r>
          </a:p>
        </p:txBody>
      </p:sp>
      <p:sp>
        <p:nvSpPr>
          <p:cNvPr id="9220" name="Rectangle 3"/>
          <p:cNvSpPr>
            <a:spLocks noGrp="1" noChangeArrowheads="1"/>
          </p:cNvSpPr>
          <p:nvPr>
            <p:ph idx="1"/>
          </p:nvPr>
        </p:nvSpPr>
        <p:spPr/>
        <p:txBody>
          <a:bodyPr>
            <a:normAutofit/>
          </a:bodyPr>
          <a:lstStyle/>
          <a:p>
            <a:pPr eaLnBrk="1" hangingPunct="1">
              <a:lnSpc>
                <a:spcPct val="90000"/>
              </a:lnSpc>
            </a:pPr>
            <a:r>
              <a:rPr lang="en-US" dirty="0"/>
              <a:t>Rules set up a general framework that treats all parties uniformly</a:t>
            </a:r>
          </a:p>
          <a:p>
            <a:pPr eaLnBrk="1" hangingPunct="1">
              <a:lnSpc>
                <a:spcPct val="90000"/>
              </a:lnSpc>
            </a:pPr>
            <a:r>
              <a:rPr lang="en-US" dirty="0"/>
              <a:t>Because of the notice process, rules are the fairest way to make big regulatory changes</a:t>
            </a:r>
          </a:p>
          <a:p>
            <a:pPr eaLnBrk="1" hangingPunct="1">
              <a:lnSpc>
                <a:spcPct val="90000"/>
              </a:lnSpc>
            </a:pPr>
            <a:r>
              <a:rPr lang="en-US" dirty="0"/>
              <a:t>If the agency is not bound by rules, it can change enforcement policy from case to case.</a:t>
            </a:r>
          </a:p>
          <a:p>
            <a:pPr eaLnBrk="1" hangingPunct="1">
              <a:lnSpc>
                <a:spcPct val="90000"/>
              </a:lnSpc>
            </a:pPr>
            <a:r>
              <a:rPr lang="en-US" dirty="0"/>
              <a:t>Judges are less deferential to agency actions that are not based on rules, leading to less predictable results on judicial review.</a:t>
            </a:r>
          </a:p>
        </p:txBody>
      </p:sp>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EF62326-FC43-4AC6-8786-708939E338E1}" type="slidenum">
              <a:rPr lang="en-US"/>
              <a:pPr/>
              <a:t>8</a:t>
            </a:fld>
            <a:endParaRPr lang="en-US"/>
          </a:p>
        </p:txBody>
      </p:sp>
      <p:pic>
        <p:nvPicPr>
          <p:cNvPr id="2" name="Audio 1">
            <a:hlinkClick r:id="" action="ppaction://media"/>
            <a:extLst>
              <a:ext uri="{FF2B5EF4-FFF2-40B4-BE49-F238E27FC236}">
                <a16:creationId xmlns:a16="http://schemas.microsoft.com/office/drawing/2014/main" id="{50C964FC-1E51-4B20-9F18-E769F200A4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3307360"/>
      </p:ext>
    </p:extLst>
  </p:cSld>
  <p:clrMapOvr>
    <a:masterClrMapping/>
  </p:clrMapOvr>
  <mc:AlternateContent xmlns:mc="http://schemas.openxmlformats.org/markup-compatibility/2006" xmlns:p14="http://schemas.microsoft.com/office/powerpoint/2010/main">
    <mc:Choice Requires="p14">
      <p:transition spd="slow" p14:dur="2000" advTm="77715"/>
    </mc:Choice>
    <mc:Fallback xmlns="">
      <p:transition spd="slow" advTm="7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Adoption of National Standards</a:t>
            </a:r>
          </a:p>
        </p:txBody>
      </p:sp>
      <p:sp>
        <p:nvSpPr>
          <p:cNvPr id="10244" name="Rectangle 3"/>
          <p:cNvSpPr>
            <a:spLocks noGrp="1" noChangeArrowheads="1"/>
          </p:cNvSpPr>
          <p:nvPr>
            <p:ph idx="1"/>
          </p:nvPr>
        </p:nvSpPr>
        <p:spPr/>
        <p:txBody>
          <a:bodyPr>
            <a:normAutofit/>
          </a:bodyPr>
          <a:lstStyle/>
          <a:p>
            <a:pPr eaLnBrk="1" hangingPunct="1"/>
            <a:r>
              <a:rPr lang="en-US" dirty="0"/>
              <a:t>National standards can be adopted through agency rules, harmonizing practice across jurisdictions.</a:t>
            </a:r>
          </a:p>
          <a:p>
            <a:pPr lvl="1" eaLnBrk="1" hangingPunct="1"/>
            <a:r>
              <a:rPr lang="en-US" dirty="0"/>
              <a:t>Building codes.</a:t>
            </a:r>
          </a:p>
          <a:p>
            <a:pPr lvl="1" eaLnBrk="1" hangingPunct="1"/>
            <a:r>
              <a:rPr lang="en-US" dirty="0"/>
              <a:t>CDC guidelines on food sanitation and immunizations.</a:t>
            </a:r>
          </a:p>
          <a:p>
            <a:pPr lvl="1" eaLnBrk="1" hangingPunct="1"/>
            <a:r>
              <a:rPr lang="en-US" dirty="0"/>
              <a:t>Drinking water treatment standards.</a:t>
            </a:r>
          </a:p>
          <a:p>
            <a:pPr eaLnBrk="1" hangingPunct="1"/>
            <a:r>
              <a:rPr lang="en-US" dirty="0"/>
              <a:t>By incorporating an external standard, the standard can be updated without changing the rule.</a:t>
            </a:r>
          </a:p>
        </p:txBody>
      </p:sp>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085FEE-9D61-4DC4-ADC8-691565BD3096}" type="slidenum">
              <a:rPr lang="en-US"/>
              <a:pPr/>
              <a:t>9</a:t>
            </a:fld>
            <a:endParaRPr lang="en-US"/>
          </a:p>
        </p:txBody>
      </p:sp>
      <p:pic>
        <p:nvPicPr>
          <p:cNvPr id="2" name="Audio 1">
            <a:hlinkClick r:id="" action="ppaction://media"/>
            <a:extLst>
              <a:ext uri="{FF2B5EF4-FFF2-40B4-BE49-F238E27FC236}">
                <a16:creationId xmlns:a16="http://schemas.microsoft.com/office/drawing/2014/main" id="{CAEFB9B8-2F18-4C3B-95A8-86E5F1A54F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47123196"/>
      </p:ext>
    </p:extLst>
  </p:cSld>
  <p:clrMapOvr>
    <a:masterClrMapping/>
  </p:clrMapOvr>
  <mc:AlternateContent xmlns:mc="http://schemas.openxmlformats.org/markup-compatibility/2006" xmlns:p14="http://schemas.microsoft.com/office/powerpoint/2010/main">
    <mc:Choice Requires="p14">
      <p:transition spd="slow" p14:dur="2000" advTm="99235"/>
    </mc:Choice>
    <mc:Fallback xmlns="">
      <p:transition spd="slow" advTm="9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R-Blank.potx" id="{E024D0A1-2BA4-4A1C-A866-4E54371AD6CB}" vid="{93EBAEAF-8CF7-42B3-A6D0-FB34466BC3B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EPR-Blank</Template>
  <TotalTime>5290</TotalTime>
  <Words>2239</Words>
  <Application>Microsoft Office PowerPoint</Application>
  <PresentationFormat>On-screen Show (4:3)</PresentationFormat>
  <Paragraphs>201</Paragraphs>
  <Slides>42</Slides>
  <Notes>0</Notes>
  <HiddenSlides>0</HiddenSlides>
  <MMClips>42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Tahoma</vt:lpstr>
      <vt:lpstr>Office Theme</vt:lpstr>
      <vt:lpstr>Introduction to Rulemaking for Climate Law Students</vt:lpstr>
      <vt:lpstr>Why Does Congress Leave Legislation to Agencies?</vt:lpstr>
      <vt:lpstr>Agency Expertise</vt:lpstr>
      <vt:lpstr>Adapting to Changing Circumstances</vt:lpstr>
      <vt:lpstr>Dodging Politically Sensitive Issues</vt:lpstr>
      <vt:lpstr>Controlling the Power to Make Rules</vt:lpstr>
      <vt:lpstr>Benefits of Rulemaking in the Absence of Detailed Legislation</vt:lpstr>
      <vt:lpstr>Uniformity</vt:lpstr>
      <vt:lpstr>Adoption of National Standards</vt:lpstr>
      <vt:lpstr>Agency Efficiency</vt:lpstr>
      <vt:lpstr>United States v. Storer Broadcasting Co., 351 U.S. 192 (1956)</vt:lpstr>
      <vt:lpstr>Agency Oversight</vt:lpstr>
      <vt:lpstr>Rulemaking Ossification</vt:lpstr>
      <vt:lpstr>Downsides of Rulemaking</vt:lpstr>
      <vt:lpstr>Must the Agency Make Rules?</vt:lpstr>
      <vt:lpstr>The Procedures for Notice-and-Comment Rulemaking</vt:lpstr>
      <vt:lpstr>§ 553. Publishing the Rule</vt:lpstr>
      <vt:lpstr>§ 553. Public Comments</vt:lpstr>
      <vt:lpstr>§ 553. Effective Date</vt:lpstr>
      <vt:lpstr>Steps in Federal Notice and Comment Rulemaking</vt:lpstr>
      <vt:lpstr>PowerPoint Presentation</vt:lpstr>
      <vt:lpstr>What is the President's Role in Rulemaking? </vt:lpstr>
      <vt:lpstr>PowerPoint Presentation</vt:lpstr>
      <vt:lpstr>Negotiated Rulemaking </vt:lpstr>
      <vt:lpstr>Negotiated Rulemaking and Notice and Comment</vt:lpstr>
      <vt:lpstr>PowerPoint Presentation</vt:lpstr>
      <vt:lpstr>PowerPoint Presentation</vt:lpstr>
      <vt:lpstr>PowerPoint Presentation</vt:lpstr>
      <vt:lpstr>Federal Register - The Paper Version</vt:lpstr>
      <vt:lpstr>Federal Register</vt:lpstr>
      <vt:lpstr>What Technical and Scientific Information Must Be in the Notice?</vt:lpstr>
      <vt:lpstr>PowerPoint Presentation</vt:lpstr>
      <vt:lpstr>PowerPoint Presentation</vt:lpstr>
      <vt:lpstr>When Do You Need To Re-Notice a Revised Rule?</vt:lpstr>
      <vt:lpstr>Taking Chocolate Milk from Children</vt:lpstr>
      <vt:lpstr>Limits on Logical Outgrowth</vt:lpstr>
      <vt:lpstr>When Can the Record be Supplemented without Triggering New N&amp;C?</vt:lpstr>
      <vt:lpstr>PowerPoint Presentation</vt:lpstr>
      <vt:lpstr>PowerPoint Presentation</vt:lpstr>
      <vt:lpstr>Attacking Rulemaking</vt:lpstr>
      <vt:lpstr>Why Have Public Participation?</vt:lpstr>
      <vt:lpstr>§ 553. Petition for Rulemaking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Richards</dc:creator>
  <cp:lastModifiedBy>Edward P Richards</cp:lastModifiedBy>
  <cp:revision>401</cp:revision>
  <dcterms:created xsi:type="dcterms:W3CDTF">2003-02-18T14:06:11Z</dcterms:created>
  <dcterms:modified xsi:type="dcterms:W3CDTF">2023-01-28T20:12:21Z</dcterms:modified>
</cp:coreProperties>
</file>