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71" r:id="rId3"/>
    <p:sldId id="265" r:id="rId4"/>
    <p:sldId id="266" r:id="rId5"/>
    <p:sldId id="356" r:id="rId6"/>
    <p:sldId id="357" r:id="rId7"/>
    <p:sldId id="358" r:id="rId8"/>
    <p:sldId id="267" r:id="rId9"/>
    <p:sldId id="337" r:id="rId10"/>
    <p:sldId id="359" r:id="rId11"/>
    <p:sldId id="360" r:id="rId12"/>
    <p:sldId id="268" r:id="rId13"/>
    <p:sldId id="338" r:id="rId14"/>
    <p:sldId id="372" r:id="rId15"/>
    <p:sldId id="270" r:id="rId16"/>
    <p:sldId id="361" r:id="rId17"/>
    <p:sldId id="362" r:id="rId18"/>
    <p:sldId id="363" r:id="rId19"/>
    <p:sldId id="326" r:id="rId20"/>
    <p:sldId id="327" r:id="rId21"/>
    <p:sldId id="364" r:id="rId22"/>
    <p:sldId id="328" r:id="rId23"/>
    <p:sldId id="324" r:id="rId24"/>
    <p:sldId id="366" r:id="rId25"/>
    <p:sldId id="329" r:id="rId26"/>
    <p:sldId id="368" r:id="rId27"/>
    <p:sldId id="339" r:id="rId28"/>
    <p:sldId id="330" r:id="rId29"/>
    <p:sldId id="369" r:id="rId30"/>
    <p:sldId id="343" r:id="rId31"/>
    <p:sldId id="349" r:id="rId32"/>
    <p:sldId id="373" r:id="rId33"/>
    <p:sldId id="350" r:id="rId34"/>
    <p:sldId id="374" r:id="rId35"/>
    <p:sldId id="351" r:id="rId36"/>
    <p:sldId id="352" r:id="rId37"/>
    <p:sldId id="375" r:id="rId38"/>
    <p:sldId id="3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86350" autoAdjust="0"/>
  </p:normalViewPr>
  <p:slideViewPr>
    <p:cSldViewPr snapToGrid="0">
      <p:cViewPr varScale="1">
        <p:scale>
          <a:sx n="110" d="100"/>
          <a:sy n="110" d="100"/>
        </p:scale>
        <p:origin x="92" y="3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7/8/2021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7/8/2021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hyperlink" Target="http://www.hrsa.gov/vaccinecompensation/index.html"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Federal Tort Claims Act</a:t>
            </a:r>
          </a:p>
        </p:txBody>
      </p:sp>
      <p:sp>
        <p:nvSpPr>
          <p:cNvPr id="3075" name="Rectangle 3"/>
          <p:cNvSpPr>
            <a:spLocks noGrp="1" noChangeArrowheads="1"/>
          </p:cNvSpPr>
          <p:nvPr>
            <p:ph type="subTitle" idx="1"/>
          </p:nvPr>
        </p:nvSpPr>
        <p:spPr/>
        <p:txBody>
          <a:bodyPr>
            <a:normAutofit/>
          </a:bodyPr>
          <a:lstStyle/>
          <a:p>
            <a:pPr eaLnBrk="1" hangingPunct="1"/>
            <a:r>
              <a:rPr lang="en-US" dirty="0"/>
              <a:t>Discretionary Function Exception (DFE)</a:t>
            </a:r>
          </a:p>
        </p:txBody>
      </p:sp>
      <p:pic>
        <p:nvPicPr>
          <p:cNvPr id="5" name="Audio 4">
            <a:hlinkClick r:id="" action="ppaction://media"/>
            <a:extLst>
              <a:ext uri="{FF2B5EF4-FFF2-40B4-BE49-F238E27FC236}">
                <a16:creationId xmlns:a16="http://schemas.microsoft.com/office/drawing/2014/main" id="{1C9A342E-6396-49E0-9BB9-1B1014EAD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399"/>
    </mc:Choice>
    <mc:Fallback>
      <p:transition spd="slow" advTm="11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C919-434C-47BC-B5C8-AABDBEB8D521}"/>
              </a:ext>
            </a:extLst>
          </p:cNvPr>
          <p:cNvSpPr>
            <a:spLocks noGrp="1"/>
          </p:cNvSpPr>
          <p:nvPr>
            <p:ph type="title"/>
          </p:nvPr>
        </p:nvSpPr>
        <p:spPr/>
        <p:txBody>
          <a:bodyPr/>
          <a:lstStyle/>
          <a:p>
            <a:r>
              <a:rPr lang="en-US" dirty="0"/>
              <a:t>Is the DFE Limited to Statutory Duties?</a:t>
            </a:r>
          </a:p>
        </p:txBody>
      </p:sp>
      <p:sp>
        <p:nvSpPr>
          <p:cNvPr id="3" name="Content Placeholder 2">
            <a:extLst>
              <a:ext uri="{FF2B5EF4-FFF2-40B4-BE49-F238E27FC236}">
                <a16:creationId xmlns:a16="http://schemas.microsoft.com/office/drawing/2014/main" id="{7EE4C6FA-1B9E-4411-997C-B5E8DA78DD28}"/>
              </a:ext>
            </a:extLst>
          </p:cNvPr>
          <p:cNvSpPr>
            <a:spLocks noGrp="1"/>
          </p:cNvSpPr>
          <p:nvPr>
            <p:ph idx="1"/>
          </p:nvPr>
        </p:nvSpPr>
        <p:spPr/>
        <p:txBody>
          <a:bodyPr/>
          <a:lstStyle/>
          <a:p>
            <a:r>
              <a:rPr lang="en-US" dirty="0"/>
              <a:t>We know it was intended to cover more than the administration of a statute or regulation because it appears disjunctively in the second phrase of the section. </a:t>
            </a:r>
          </a:p>
        </p:txBody>
      </p:sp>
      <p:sp>
        <p:nvSpPr>
          <p:cNvPr id="4" name="Slide Number Placeholder 3">
            <a:extLst>
              <a:ext uri="{FF2B5EF4-FFF2-40B4-BE49-F238E27FC236}">
                <a16:creationId xmlns:a16="http://schemas.microsoft.com/office/drawing/2014/main" id="{491B692A-7F99-4402-9AB4-AE85EBB45FDC}"/>
              </a:ext>
            </a:extLst>
          </p:cNvPr>
          <p:cNvSpPr>
            <a:spLocks noGrp="1"/>
          </p:cNvSpPr>
          <p:nvPr>
            <p:ph type="sldNum" sz="quarter" idx="12"/>
          </p:nvPr>
        </p:nvSpPr>
        <p:spPr/>
        <p:txBody>
          <a:bodyPr/>
          <a:lstStyle/>
          <a:p>
            <a:pPr>
              <a:defRPr/>
            </a:pPr>
            <a:fld id="{31D2D980-354E-473A-B743-3601F9D26891}"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F13AA9DD-9937-4068-A319-B0B211A5CA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461231609"/>
      </p:ext>
    </p:extLst>
  </p:cSld>
  <p:clrMapOvr>
    <a:masterClrMapping/>
  </p:clrMapOvr>
  <mc:AlternateContent xmlns:mc="http://schemas.openxmlformats.org/markup-compatibility/2006" xmlns:p14="http://schemas.microsoft.com/office/powerpoint/2010/main">
    <mc:Choice Requires="p14">
      <p:transition spd="slow" p14:dur="2000" advTm="26074"/>
    </mc:Choice>
    <mc:Fallback xmlns="">
      <p:transition spd="slow" advTm="2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32CC-C97B-42DF-BA3C-621E05A91CA6}"/>
              </a:ext>
            </a:extLst>
          </p:cNvPr>
          <p:cNvSpPr>
            <a:spLocks noGrp="1"/>
          </p:cNvSpPr>
          <p:nvPr>
            <p:ph type="title"/>
          </p:nvPr>
        </p:nvSpPr>
        <p:spPr/>
        <p:txBody>
          <a:bodyPr/>
          <a:lstStyle/>
          <a:p>
            <a:r>
              <a:rPr lang="en-US" dirty="0"/>
              <a:t>What Type of Discretion is Being Protected?</a:t>
            </a:r>
          </a:p>
        </p:txBody>
      </p:sp>
      <p:sp>
        <p:nvSpPr>
          <p:cNvPr id="3" name="Content Placeholder 2">
            <a:extLst>
              <a:ext uri="{FF2B5EF4-FFF2-40B4-BE49-F238E27FC236}">
                <a16:creationId xmlns:a16="http://schemas.microsoft.com/office/drawing/2014/main" id="{193E9CAF-9C09-4FE7-9EE8-A97471CCE9C2}"/>
              </a:ext>
            </a:extLst>
          </p:cNvPr>
          <p:cNvSpPr>
            <a:spLocks noGrp="1"/>
          </p:cNvSpPr>
          <p:nvPr>
            <p:ph idx="1"/>
          </p:nvPr>
        </p:nvSpPr>
        <p:spPr/>
        <p:txBody>
          <a:bodyPr/>
          <a:lstStyle/>
          <a:p>
            <a:r>
              <a:rPr lang="en-US" dirty="0"/>
              <a:t>The "discretion" protected by the section is not that of the judge -- a power to decide within the limits of positive rules of law subject to judicial review. </a:t>
            </a:r>
          </a:p>
          <a:p>
            <a:r>
              <a:rPr lang="en-US" dirty="0">
                <a:highlight>
                  <a:srgbClr val="FFFF00"/>
                </a:highlight>
              </a:rPr>
              <a:t>It is the discretion of the executive or the administrator to act according to one's judgment of the best course, a concept of substantial historical ancestry in American law.</a:t>
            </a:r>
          </a:p>
        </p:txBody>
      </p:sp>
      <p:sp>
        <p:nvSpPr>
          <p:cNvPr id="4" name="Slide Number Placeholder 3">
            <a:extLst>
              <a:ext uri="{FF2B5EF4-FFF2-40B4-BE49-F238E27FC236}">
                <a16:creationId xmlns:a16="http://schemas.microsoft.com/office/drawing/2014/main" id="{58D8E70A-FF3B-4FC4-85B0-99014A18B43D}"/>
              </a:ext>
            </a:extLst>
          </p:cNvPr>
          <p:cNvSpPr>
            <a:spLocks noGrp="1"/>
          </p:cNvSpPr>
          <p:nvPr>
            <p:ph type="sldNum" sz="quarter" idx="12"/>
          </p:nvPr>
        </p:nvSpPr>
        <p:spPr/>
        <p:txBody>
          <a:bodyPr/>
          <a:lstStyle/>
          <a:p>
            <a:pPr>
              <a:defRPr/>
            </a:pPr>
            <a:fld id="{31D2D980-354E-473A-B743-3601F9D26891}"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B43C9FE2-81D8-48B9-9E9B-1010CF315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496848261"/>
      </p:ext>
    </p:extLst>
  </p:cSld>
  <p:clrMapOvr>
    <a:masterClrMapping/>
  </p:clrMapOvr>
  <mc:AlternateContent xmlns:mc="http://schemas.openxmlformats.org/markup-compatibility/2006" xmlns:p14="http://schemas.microsoft.com/office/powerpoint/2010/main">
    <mc:Choice Requires="p14">
      <p:transition spd="slow" p14:dur="2000" advTm="47232"/>
    </mc:Choice>
    <mc:Fallback xmlns="">
      <p:transition spd="slow" advTm="4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What is the Intent of the DFE?</a:t>
            </a:r>
          </a:p>
        </p:txBody>
      </p:sp>
      <p:sp>
        <p:nvSpPr>
          <p:cNvPr id="11267" name="Rectangle 3"/>
          <p:cNvSpPr>
            <a:spLocks noGrp="1" noChangeArrowheads="1"/>
          </p:cNvSpPr>
          <p:nvPr>
            <p:ph type="body" idx="1"/>
          </p:nvPr>
        </p:nvSpPr>
        <p:spPr/>
        <p:txBody>
          <a:bodyPr>
            <a:normAutofit lnSpcReduction="10000"/>
          </a:bodyPr>
          <a:lstStyle/>
          <a:p>
            <a:pPr eaLnBrk="1" hangingPunct="1"/>
            <a:r>
              <a:rPr lang="en-US" dirty="0"/>
              <a:t>“One only need read 2680 in its entirety to conclude that Congress exercised care to protect the Government from claims, however negligently caused, that affected the governmental functions.”</a:t>
            </a:r>
          </a:p>
          <a:p>
            <a:pPr eaLnBrk="1" hangingPunct="1"/>
            <a:r>
              <a:rPr lang="en-US" dirty="0">
                <a:highlight>
                  <a:srgbClr val="FFFF00"/>
                </a:highlight>
              </a:rPr>
              <a:t>“The bill is not intended to authorize a suit for damages to test the validity of or provide a remedy on account of such discretionary acts even though negligently performed and involving an abuse of discretion.”</a:t>
            </a:r>
          </a:p>
          <a:p>
            <a:pPr lvl="1"/>
            <a:r>
              <a:rPr lang="en-US" dirty="0">
                <a:highlight>
                  <a:srgbClr val="FFFF00"/>
                </a:highlight>
              </a:rPr>
              <a:t>This is the key – even if the government acts negligently, as long as it does it as a choice, i.e., intentionally, it is protected by the DFE.</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12</a:t>
            </a:fld>
            <a:endParaRPr lang="en-US"/>
          </a:p>
        </p:txBody>
      </p:sp>
      <p:pic>
        <p:nvPicPr>
          <p:cNvPr id="3" name="Audio 2">
            <a:hlinkClick r:id="" action="ppaction://media"/>
            <a:extLst>
              <a:ext uri="{FF2B5EF4-FFF2-40B4-BE49-F238E27FC236}">
                <a16:creationId xmlns:a16="http://schemas.microsoft.com/office/drawing/2014/main" id="{335BBA7C-45B7-4742-9DCB-FF312822F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888"/>
    </mc:Choice>
    <mc:Fallback xmlns="">
      <p:transition spd="slow" advTm="6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The United States Supreme Court Ruling</a:t>
            </a:r>
          </a:p>
        </p:txBody>
      </p:sp>
      <p:sp>
        <p:nvSpPr>
          <p:cNvPr id="12291" name="Rectangle 3"/>
          <p:cNvSpPr>
            <a:spLocks noGrp="1" noChangeArrowheads="1"/>
          </p:cNvSpPr>
          <p:nvPr>
            <p:ph type="body" idx="1"/>
          </p:nvPr>
        </p:nvSpPr>
        <p:spPr/>
        <p:txBody>
          <a:bodyPr>
            <a:normAutofit/>
          </a:bodyPr>
          <a:lstStyle/>
          <a:p>
            <a:pPr eaLnBrk="1" hangingPunct="1"/>
            <a:r>
              <a:rPr lang="en-US" dirty="0"/>
              <a:t>The Court found that the decisions on handling the storage and shipping of the </a:t>
            </a:r>
            <a:r>
              <a:rPr lang="en-US" dirty="0" err="1"/>
              <a:t>FGAN</a:t>
            </a:r>
            <a:r>
              <a:rPr lang="en-US" dirty="0"/>
              <a:t>, and handling the fire were discretionary choices by the government.</a:t>
            </a:r>
          </a:p>
          <a:p>
            <a:pPr eaLnBrk="1" hangingPunct="1"/>
            <a:r>
              <a:rPr lang="en-US" dirty="0"/>
              <a:t>Had these decisions been made by a private party, there might have been liability if the decisions were shown to be negligent.</a:t>
            </a:r>
          </a:p>
          <a:p>
            <a:pPr eaLnBrk="1" hangingPunct="1"/>
            <a:r>
              <a:rPr lang="en-US" dirty="0"/>
              <a:t>But there is no liability for government decisionmaking.</a:t>
            </a:r>
          </a:p>
        </p:txBody>
      </p:sp>
      <p:pic>
        <p:nvPicPr>
          <p:cNvPr id="2" name="Audio 1">
            <a:hlinkClick r:id="" action="ppaction://media"/>
            <a:extLst>
              <a:ext uri="{FF2B5EF4-FFF2-40B4-BE49-F238E27FC236}">
                <a16:creationId xmlns:a16="http://schemas.microsoft.com/office/drawing/2014/main" id="{9EBDBC49-8E30-4EAE-8D7E-1A8F93304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966772292"/>
      </p:ext>
    </p:extLst>
  </p:cSld>
  <p:clrMapOvr>
    <a:masterClrMapping/>
  </p:clrMapOvr>
  <mc:AlternateContent xmlns:mc="http://schemas.openxmlformats.org/markup-compatibility/2006" xmlns:p14="http://schemas.microsoft.com/office/powerpoint/2010/main">
    <mc:Choice Requires="p14">
      <p:transition spd="slow" p14:dur="2000" advTm="60073"/>
    </mc:Choice>
    <mc:Fallback xmlns="">
      <p:transition spd="slow" advTm="6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ED24-6A62-42AE-BC1A-E095988A6461}"/>
              </a:ext>
            </a:extLst>
          </p:cNvPr>
          <p:cNvSpPr>
            <a:spLocks noGrp="1"/>
          </p:cNvSpPr>
          <p:nvPr>
            <p:ph type="ctrTitle"/>
          </p:nvPr>
        </p:nvSpPr>
        <p:spPr/>
        <p:txBody>
          <a:bodyPr/>
          <a:lstStyle/>
          <a:p>
            <a:r>
              <a:rPr lang="en-US" dirty="0"/>
              <a:t>Allen v. United States, 816 F.2d 1417 (10th Cir. 1987)</a:t>
            </a:r>
          </a:p>
        </p:txBody>
      </p:sp>
      <p:sp>
        <p:nvSpPr>
          <p:cNvPr id="3" name="Content Placeholder 2">
            <a:extLst>
              <a:ext uri="{FF2B5EF4-FFF2-40B4-BE49-F238E27FC236}">
                <a16:creationId xmlns:a16="http://schemas.microsoft.com/office/drawing/2014/main" id="{298A9F11-B688-476B-959C-9BDC2C167C6B}"/>
              </a:ext>
            </a:extLst>
          </p:cNvPr>
          <p:cNvSpPr>
            <a:spLocks noGrp="1"/>
          </p:cNvSpPr>
          <p:nvPr>
            <p:ph type="subTitle" idx="1"/>
          </p:nvPr>
        </p:nvSpPr>
        <p:spPr/>
        <p:txBody>
          <a:bodyPr/>
          <a:lstStyle/>
          <a:p>
            <a:r>
              <a:rPr lang="en-US" dirty="0"/>
              <a:t>What if the government injures you on purpose?</a:t>
            </a:r>
          </a:p>
        </p:txBody>
      </p:sp>
      <p:sp>
        <p:nvSpPr>
          <p:cNvPr id="4" name="Slide Number Placeholder 3">
            <a:extLst>
              <a:ext uri="{FF2B5EF4-FFF2-40B4-BE49-F238E27FC236}">
                <a16:creationId xmlns:a16="http://schemas.microsoft.com/office/drawing/2014/main" id="{6AB11823-6076-4AAD-A657-684094645BA5}"/>
              </a:ext>
            </a:extLst>
          </p:cNvPr>
          <p:cNvSpPr>
            <a:spLocks noGrp="1"/>
          </p:cNvSpPr>
          <p:nvPr>
            <p:ph type="sldNum" sz="quarter" idx="12"/>
          </p:nvPr>
        </p:nvSpPr>
        <p:spPr/>
        <p:txBody>
          <a:bodyPr/>
          <a:lstStyle/>
          <a:p>
            <a:pPr>
              <a:defRPr/>
            </a:pPr>
            <a:fld id="{31D2D980-354E-473A-B743-3601F9D26891}" type="slidenum">
              <a:rPr lang="en-US" smtClean="0"/>
              <a:pPr>
                <a:defRPr/>
              </a:pPr>
              <a:t>14</a:t>
            </a:fld>
            <a:endParaRPr lang="en-US"/>
          </a:p>
        </p:txBody>
      </p:sp>
      <p:pic>
        <p:nvPicPr>
          <p:cNvPr id="5" name="Audio 4">
            <a:hlinkClick r:id="" action="ppaction://media"/>
            <a:extLst>
              <a:ext uri="{FF2B5EF4-FFF2-40B4-BE49-F238E27FC236}">
                <a16:creationId xmlns:a16="http://schemas.microsoft.com/office/drawing/2014/main" id="{CFFB523C-34E3-445D-8944-00BC341B4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0764673"/>
      </p:ext>
    </p:extLst>
  </p:cSld>
  <p:clrMapOvr>
    <a:masterClrMapping/>
  </p:clrMapOvr>
  <mc:AlternateContent xmlns:mc="http://schemas.openxmlformats.org/markup-compatibility/2006" xmlns:p14="http://schemas.microsoft.com/office/powerpoint/2010/main">
    <mc:Choice Requires="p14">
      <p:transition spd="slow" p14:dur="2000" advTm="41609"/>
    </mc:Choice>
    <mc:Fallback xmlns="">
      <p:transition spd="slow" advTm="4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Allen v. United States, 816 F.2d 1417 (10th Cir. 1987)</a:t>
            </a:r>
          </a:p>
        </p:txBody>
      </p:sp>
      <p:sp>
        <p:nvSpPr>
          <p:cNvPr id="13315" name="Rectangle 3"/>
          <p:cNvSpPr>
            <a:spLocks noGrp="1" noChangeArrowheads="1"/>
          </p:cNvSpPr>
          <p:nvPr>
            <p:ph type="body" idx="1"/>
          </p:nvPr>
        </p:nvSpPr>
        <p:spPr/>
        <p:txBody>
          <a:bodyPr>
            <a:normAutofit/>
          </a:bodyPr>
          <a:lstStyle/>
          <a:p>
            <a:pPr eaLnBrk="1" hangingPunct="1"/>
            <a:r>
              <a:rPr lang="en-US" i="1" dirty="0" err="1"/>
              <a:t>Dalehite</a:t>
            </a:r>
            <a:r>
              <a:rPr lang="en-US" dirty="0"/>
              <a:t> was an ordinary negligence case with no allegations that the government knew that its actions were causing a dangerous situation.</a:t>
            </a:r>
          </a:p>
          <a:p>
            <a:pPr eaLnBrk="1" hangingPunct="1"/>
            <a:r>
              <a:rPr lang="en-US" i="1" dirty="0"/>
              <a:t>Allen</a:t>
            </a:r>
            <a:r>
              <a:rPr lang="en-US" dirty="0"/>
              <a:t> involved intentional actions by the government that it knew would injure people.</a:t>
            </a:r>
          </a:p>
          <a:p>
            <a:pPr eaLnBrk="1" hangingPunct="1"/>
            <a:r>
              <a:rPr lang="en-US" dirty="0"/>
              <a:t>Does the DFE allow the government to make a decision to hurt people and escape liability?</a:t>
            </a:r>
          </a:p>
        </p:txBody>
      </p:sp>
      <p:sp>
        <p:nvSpPr>
          <p:cNvPr id="3" name="Slide Number Placeholder 2"/>
          <p:cNvSpPr>
            <a:spLocks noGrp="1"/>
          </p:cNvSpPr>
          <p:nvPr>
            <p:ph type="sldNum" sz="quarter" idx="12"/>
          </p:nvPr>
        </p:nvSpPr>
        <p:spPr/>
        <p:txBody>
          <a:bodyPr/>
          <a:lstStyle/>
          <a:p>
            <a:pPr>
              <a:defRPr/>
            </a:pPr>
            <a:fld id="{31D2D980-354E-473A-B743-3601F9D26891}" type="slidenum">
              <a:rPr lang="en-US" smtClean="0"/>
              <a:pPr>
                <a:defRPr/>
              </a:pPr>
              <a:t>15</a:t>
            </a:fld>
            <a:endParaRPr lang="en-US"/>
          </a:p>
        </p:txBody>
      </p:sp>
      <p:pic>
        <p:nvPicPr>
          <p:cNvPr id="2" name="Audio 1">
            <a:hlinkClick r:id="" action="ppaction://media"/>
            <a:extLst>
              <a:ext uri="{FF2B5EF4-FFF2-40B4-BE49-F238E27FC236}">
                <a16:creationId xmlns:a16="http://schemas.microsoft.com/office/drawing/2014/main" id="{AA4B46C3-B860-423F-AB16-773F4F13E9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66"/>
    </mc:Choice>
    <mc:Fallback xmlns="">
      <p:transition spd="slow" advTm="2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BC0A-C8C8-4651-ADF3-2F39853CCFFF}"/>
              </a:ext>
            </a:extLst>
          </p:cNvPr>
          <p:cNvSpPr>
            <a:spLocks noGrp="1"/>
          </p:cNvSpPr>
          <p:nvPr>
            <p:ph type="title"/>
          </p:nvPr>
        </p:nvSpPr>
        <p:spPr/>
        <p:txBody>
          <a:bodyPr/>
          <a:lstStyle/>
          <a:p>
            <a:r>
              <a:rPr lang="en-US" dirty="0"/>
              <a:t>The Nuclear Test Site</a:t>
            </a:r>
          </a:p>
        </p:txBody>
      </p:sp>
      <p:sp>
        <p:nvSpPr>
          <p:cNvPr id="3" name="Content Placeholder 2">
            <a:extLst>
              <a:ext uri="{FF2B5EF4-FFF2-40B4-BE49-F238E27FC236}">
                <a16:creationId xmlns:a16="http://schemas.microsoft.com/office/drawing/2014/main" id="{5CCDAA59-CEC9-4E72-BB8E-3B1E6A5DA98E}"/>
              </a:ext>
            </a:extLst>
          </p:cNvPr>
          <p:cNvSpPr>
            <a:spLocks noGrp="1"/>
          </p:cNvSpPr>
          <p:nvPr>
            <p:ph idx="1"/>
          </p:nvPr>
        </p:nvSpPr>
        <p:spPr/>
        <p:txBody>
          <a:bodyPr/>
          <a:lstStyle/>
          <a:p>
            <a:pPr eaLnBrk="1" hangingPunct="1"/>
            <a:r>
              <a:rPr lang="en-US" dirty="0"/>
              <a:t>In 1950 the AEC chose an area in Nevada as a testing site. The President approved this choice. Thereafter, between 1951 and 1962, eight series of open-air tests were conducted, with the President approving each series of tests. Over one hundred atomic bombs were detonated.</a:t>
            </a:r>
          </a:p>
        </p:txBody>
      </p:sp>
      <p:sp>
        <p:nvSpPr>
          <p:cNvPr id="4" name="Slide Number Placeholder 3">
            <a:extLst>
              <a:ext uri="{FF2B5EF4-FFF2-40B4-BE49-F238E27FC236}">
                <a16:creationId xmlns:a16="http://schemas.microsoft.com/office/drawing/2014/main" id="{DF445F3A-0324-41FD-B1A9-A83E20EA8A15}"/>
              </a:ext>
            </a:extLst>
          </p:cNvPr>
          <p:cNvSpPr>
            <a:spLocks noGrp="1"/>
          </p:cNvSpPr>
          <p:nvPr>
            <p:ph type="sldNum" sz="quarter" idx="12"/>
          </p:nvPr>
        </p:nvSpPr>
        <p:spPr/>
        <p:txBody>
          <a:bodyPr/>
          <a:lstStyle/>
          <a:p>
            <a:pPr>
              <a:defRPr/>
            </a:pPr>
            <a:fld id="{31D2D980-354E-473A-B743-3601F9D26891}"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2F073425-2D1A-4F95-BA55-2B52AB9DB5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978864218"/>
      </p:ext>
    </p:extLst>
  </p:cSld>
  <p:clrMapOvr>
    <a:masterClrMapping/>
  </p:clrMapOvr>
  <mc:AlternateContent xmlns:mc="http://schemas.openxmlformats.org/markup-compatibility/2006" xmlns:p14="http://schemas.microsoft.com/office/powerpoint/2010/main">
    <mc:Choice Requires="p14">
      <p:transition spd="slow" p14:dur="2000" advTm="37248"/>
    </mc:Choice>
    <mc:Fallback xmlns="">
      <p:transition spd="slow" advTm="3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6D86-2064-4EFE-9B01-0EACA18034E0}"/>
              </a:ext>
            </a:extLst>
          </p:cNvPr>
          <p:cNvSpPr>
            <a:spLocks noGrp="1"/>
          </p:cNvSpPr>
          <p:nvPr>
            <p:ph type="title"/>
          </p:nvPr>
        </p:nvSpPr>
        <p:spPr/>
        <p:txBody>
          <a:bodyPr/>
          <a:lstStyle/>
          <a:p>
            <a:r>
              <a:rPr lang="en-US" dirty="0"/>
              <a:t>Who Set</a:t>
            </a:r>
            <a:r>
              <a:rPr lang="en-US" baseline="0" dirty="0"/>
              <a:t> the Standards for the Tests?</a:t>
            </a:r>
            <a:endParaRPr lang="en-US" dirty="0"/>
          </a:p>
        </p:txBody>
      </p:sp>
      <p:sp>
        <p:nvSpPr>
          <p:cNvPr id="3" name="Content Placeholder 2">
            <a:extLst>
              <a:ext uri="{FF2B5EF4-FFF2-40B4-BE49-F238E27FC236}">
                <a16:creationId xmlns:a16="http://schemas.microsoft.com/office/drawing/2014/main" id="{CD1EE382-DACD-4FED-9A47-221F7B3A00C4}"/>
              </a:ext>
            </a:extLst>
          </p:cNvPr>
          <p:cNvSpPr>
            <a:spLocks noGrp="1"/>
          </p:cNvSpPr>
          <p:nvPr>
            <p:ph idx="1"/>
          </p:nvPr>
        </p:nvSpPr>
        <p:spPr/>
        <p:txBody>
          <a:bodyPr/>
          <a:lstStyle/>
          <a:p>
            <a:pPr eaLnBrk="1" hangingPunct="1"/>
            <a:r>
              <a:rPr lang="en-US" dirty="0"/>
              <a:t>Each test explosion was executed according to detailed plans which the AEC officially reviewed and adopted. Separate plans for protecting the public, and for providing the public with appropriate information, were also adopted by the AEC.</a:t>
            </a:r>
          </a:p>
        </p:txBody>
      </p:sp>
      <p:sp>
        <p:nvSpPr>
          <p:cNvPr id="4" name="Slide Number Placeholder 3">
            <a:extLst>
              <a:ext uri="{FF2B5EF4-FFF2-40B4-BE49-F238E27FC236}">
                <a16:creationId xmlns:a16="http://schemas.microsoft.com/office/drawing/2014/main" id="{F9BAEEBD-F1FB-4DB8-9133-306D92309416}"/>
              </a:ext>
            </a:extLst>
          </p:cNvPr>
          <p:cNvSpPr>
            <a:spLocks noGrp="1"/>
          </p:cNvSpPr>
          <p:nvPr>
            <p:ph type="sldNum" sz="quarter" idx="12"/>
          </p:nvPr>
        </p:nvSpPr>
        <p:spPr/>
        <p:txBody>
          <a:bodyPr/>
          <a:lstStyle/>
          <a:p>
            <a:pPr>
              <a:defRPr/>
            </a:pPr>
            <a:fld id="{31D2D980-354E-473A-B743-3601F9D26891}"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C0105B46-3CB5-43E6-AB48-135AFAB6F6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419552057"/>
      </p:ext>
    </p:extLst>
  </p:cSld>
  <p:clrMapOvr>
    <a:masterClrMapping/>
  </p:clrMapOvr>
  <mc:AlternateContent xmlns:mc="http://schemas.openxmlformats.org/markup-compatibility/2006" xmlns:p14="http://schemas.microsoft.com/office/powerpoint/2010/main">
    <mc:Choice Requires="p14">
      <p:transition spd="slow" p14:dur="2000" advTm="59020"/>
    </mc:Choice>
    <mc:Fallback xmlns="">
      <p:transition spd="slow" advTm="5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6E64-3F4F-4B71-9FFE-2CD5E946C15D}"/>
              </a:ext>
            </a:extLst>
          </p:cNvPr>
          <p:cNvSpPr>
            <a:spLocks noGrp="1"/>
          </p:cNvSpPr>
          <p:nvPr>
            <p:ph type="title"/>
          </p:nvPr>
        </p:nvSpPr>
        <p:spPr/>
        <p:txBody>
          <a:bodyPr/>
          <a:lstStyle/>
          <a:p>
            <a:r>
              <a:rPr lang="en-US" dirty="0"/>
              <a:t>What is the Effect</a:t>
            </a:r>
            <a:r>
              <a:rPr lang="en-US" baseline="0" dirty="0"/>
              <a:t> of Above Ground Nuclear Testing?</a:t>
            </a:r>
            <a:endParaRPr lang="en-US" dirty="0"/>
          </a:p>
        </p:txBody>
      </p:sp>
      <p:sp>
        <p:nvSpPr>
          <p:cNvPr id="3" name="Content Placeholder 2">
            <a:extLst>
              <a:ext uri="{FF2B5EF4-FFF2-40B4-BE49-F238E27FC236}">
                <a16:creationId xmlns:a16="http://schemas.microsoft.com/office/drawing/2014/main" id="{8943AB1D-DDF4-44B8-8DD3-512893B03E14}"/>
              </a:ext>
            </a:extLst>
          </p:cNvPr>
          <p:cNvSpPr>
            <a:spLocks noGrp="1"/>
          </p:cNvSpPr>
          <p:nvPr>
            <p:ph idx="1"/>
          </p:nvPr>
        </p:nvSpPr>
        <p:spPr/>
        <p:txBody>
          <a:bodyPr>
            <a:normAutofit/>
          </a:bodyPr>
          <a:lstStyle/>
          <a:p>
            <a:r>
              <a:rPr lang="en-US" dirty="0"/>
              <a:t>There is a massive flash, shockwave, and radiation burst at ground zero – the blast site.</a:t>
            </a:r>
          </a:p>
          <a:p>
            <a:r>
              <a:rPr lang="en-US" dirty="0"/>
              <a:t>Radioactive particles – fallout – are blown into the atmosphere.</a:t>
            </a:r>
          </a:p>
          <a:p>
            <a:pPr lvl="1"/>
            <a:r>
              <a:rPr lang="en-US" dirty="0"/>
              <a:t>Some have a short half-life, while others are long-lived.</a:t>
            </a:r>
          </a:p>
          <a:p>
            <a:pPr lvl="1"/>
            <a:r>
              <a:rPr lang="en-US" dirty="0"/>
              <a:t>If ingested, they can lodge in the body and cause cancer, especially in children.</a:t>
            </a:r>
          </a:p>
          <a:p>
            <a:r>
              <a:rPr lang="en-US" dirty="0"/>
              <a:t>There was real evidence of increased cancer risk downwind.</a:t>
            </a:r>
          </a:p>
          <a:p>
            <a:endParaRPr lang="en-US" dirty="0"/>
          </a:p>
        </p:txBody>
      </p:sp>
      <p:sp>
        <p:nvSpPr>
          <p:cNvPr id="4" name="Slide Number Placeholder 3">
            <a:extLst>
              <a:ext uri="{FF2B5EF4-FFF2-40B4-BE49-F238E27FC236}">
                <a16:creationId xmlns:a16="http://schemas.microsoft.com/office/drawing/2014/main" id="{3743D8DF-CA62-4E80-829E-D4FAB45AB68C}"/>
              </a:ext>
            </a:extLst>
          </p:cNvPr>
          <p:cNvSpPr>
            <a:spLocks noGrp="1"/>
          </p:cNvSpPr>
          <p:nvPr>
            <p:ph type="sldNum" sz="quarter" idx="12"/>
          </p:nvPr>
        </p:nvSpPr>
        <p:spPr/>
        <p:txBody>
          <a:bodyPr/>
          <a:lstStyle/>
          <a:p>
            <a:pPr>
              <a:defRPr/>
            </a:pPr>
            <a:fld id="{31D2D980-354E-473A-B743-3601F9D26891}" type="slidenum">
              <a:rPr lang="en-US" smtClean="0"/>
              <a:pPr>
                <a:defRPr/>
              </a:pPr>
              <a:t>18</a:t>
            </a:fld>
            <a:endParaRPr lang="en-US"/>
          </a:p>
        </p:txBody>
      </p:sp>
      <p:pic>
        <p:nvPicPr>
          <p:cNvPr id="5" name="Audio 4">
            <a:hlinkClick r:id="" action="ppaction://media"/>
            <a:extLst>
              <a:ext uri="{FF2B5EF4-FFF2-40B4-BE49-F238E27FC236}">
                <a16:creationId xmlns:a16="http://schemas.microsoft.com/office/drawing/2014/main" id="{B8DEB3E0-618A-4413-AB95-FB4E39C2B4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944020325"/>
      </p:ext>
    </p:extLst>
  </p:cSld>
  <p:clrMapOvr>
    <a:masterClrMapping/>
  </p:clrMapOvr>
  <mc:AlternateContent xmlns:mc="http://schemas.openxmlformats.org/markup-compatibility/2006" xmlns:p14="http://schemas.microsoft.com/office/powerpoint/2010/main">
    <mc:Choice Requires="p14">
      <p:transition spd="slow" p14:dur="2000" advTm="162793"/>
    </mc:Choice>
    <mc:Fallback xmlns="">
      <p:transition spd="slow" advTm="16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r>
              <a:rPr lang="en-US" dirty="0"/>
              <a:t>What are the Plaintiffs’ Claims?</a:t>
            </a:r>
          </a:p>
        </p:txBody>
      </p:sp>
      <p:sp>
        <p:nvSpPr>
          <p:cNvPr id="3" name="Content Placeholder 2"/>
          <p:cNvSpPr>
            <a:spLocks noGrp="1"/>
          </p:cNvSpPr>
          <p:nvPr>
            <p:ph idx="1"/>
          </p:nvPr>
        </p:nvSpPr>
        <p:spPr/>
        <p:txBody>
          <a:bodyPr>
            <a:normAutofit/>
          </a:bodyPr>
          <a:lstStyle/>
          <a:p>
            <a:pPr lvl="0" eaLnBrk="1" hangingPunct="1"/>
            <a:r>
              <a:rPr lang="en-US"/>
              <a:t>At trial, as a basis for governmental liability, plaintiffs singled out the alleged failure of the government, especially of the </a:t>
            </a:r>
            <a:r>
              <a:rPr lang="en-US" err="1"/>
              <a:t>Radsafe</a:t>
            </a:r>
            <a:r>
              <a:rPr lang="en-US"/>
              <a:t> Officers and the Test Information Officers, to fully monitor offsite fallout exposure and to fully provide needed public information on radioactive fallout.</a:t>
            </a:r>
          </a:p>
          <a:p>
            <a:pPr lvl="0" eaLnBrk="1" hangingPunct="1"/>
            <a:r>
              <a:rPr lang="en-US"/>
              <a:t>What would have been the effect if the government has told everyone that they were going to be exposed to dangerous, persistent contamination with radioactive material?</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E8B0643E-E387-4155-9FF7-105C10E5EB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141719378"/>
      </p:ext>
    </p:extLst>
  </p:cSld>
  <p:clrMapOvr>
    <a:masterClrMapping/>
  </p:clrMapOvr>
  <mc:AlternateContent xmlns:mc="http://schemas.openxmlformats.org/markup-compatibility/2006" xmlns:p14="http://schemas.microsoft.com/office/powerpoint/2010/main">
    <mc:Choice Requires="p14">
      <p:transition spd="slow" p14:dur="2000" advTm="68478"/>
    </mc:Choice>
    <mc:Fallback xmlns="">
      <p:transition spd="slow" advTm="6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EFED-E227-4950-964A-C09F494F8584}"/>
              </a:ext>
            </a:extLst>
          </p:cNvPr>
          <p:cNvSpPr>
            <a:spLocks noGrp="1"/>
          </p:cNvSpPr>
          <p:nvPr>
            <p:ph type="title"/>
          </p:nvPr>
        </p:nvSpPr>
        <p:spPr>
          <a:xfrm>
            <a:off x="58873" y="392356"/>
            <a:ext cx="4293208" cy="1325563"/>
          </a:xfrm>
        </p:spPr>
        <p:txBody>
          <a:bodyPr>
            <a:normAutofit fontScale="90000"/>
          </a:bodyPr>
          <a:lstStyle/>
          <a:p>
            <a:r>
              <a:rPr lang="en-US" i="1" dirty="0" err="1"/>
              <a:t>Dalehite</a:t>
            </a:r>
            <a:r>
              <a:rPr lang="en-US" i="1" dirty="0"/>
              <a:t> v. U.S., </a:t>
            </a:r>
            <a:r>
              <a:rPr lang="en-US" dirty="0"/>
              <a:t>346 U.S. 15 (1953)</a:t>
            </a:r>
          </a:p>
        </p:txBody>
      </p:sp>
      <p:sp>
        <p:nvSpPr>
          <p:cNvPr id="6" name="Subtitle 5">
            <a:extLst>
              <a:ext uri="{FF2B5EF4-FFF2-40B4-BE49-F238E27FC236}">
                <a16:creationId xmlns:a16="http://schemas.microsoft.com/office/drawing/2014/main" id="{2D283D37-F8C8-4DDF-B70B-FACD692698FC}"/>
              </a:ext>
            </a:extLst>
          </p:cNvPr>
          <p:cNvSpPr>
            <a:spLocks noGrp="1"/>
          </p:cNvSpPr>
          <p:nvPr>
            <p:ph sz="half" idx="1"/>
          </p:nvPr>
        </p:nvSpPr>
        <p:spPr>
          <a:xfrm>
            <a:off x="132144" y="2019782"/>
            <a:ext cx="3930570" cy="4554637"/>
          </a:xfrm>
        </p:spPr>
        <p:txBody>
          <a:bodyPr>
            <a:normAutofit fontScale="77500" lnSpcReduction="20000"/>
          </a:bodyPr>
          <a:lstStyle/>
          <a:p>
            <a:r>
              <a:rPr lang="en-US" dirty="0"/>
              <a:t>The Texas City Disaster – 1947</a:t>
            </a:r>
          </a:p>
          <a:p>
            <a:pPr eaLnBrk="1" hangingPunct="1"/>
            <a:r>
              <a:rPr lang="en-US" dirty="0"/>
              <a:t>Two ships carrying a government cargo of ammonium nitrate fertilizer explode in the Texas City Harbor. </a:t>
            </a:r>
          </a:p>
          <a:p>
            <a:pPr lvl="1" eaLnBrk="1" hangingPunct="1"/>
            <a:r>
              <a:rPr lang="en-US" dirty="0"/>
              <a:t>The fertilizer is being shipped to Europe as part of the Marshall Plan.</a:t>
            </a:r>
          </a:p>
          <a:p>
            <a:pPr eaLnBrk="1" hangingPunct="1"/>
            <a:r>
              <a:rPr lang="en-US" dirty="0"/>
              <a:t>More than 500 dead, thousands injured, and massive property destruction</a:t>
            </a:r>
          </a:p>
          <a:p>
            <a:pPr eaLnBrk="1" hangingPunct="1"/>
            <a:r>
              <a:rPr lang="en-US" dirty="0"/>
              <a:t>8,500 claimants</a:t>
            </a:r>
          </a:p>
        </p:txBody>
      </p:sp>
      <p:sp>
        <p:nvSpPr>
          <p:cNvPr id="4" name="Slide Number Placeholder 3">
            <a:extLst>
              <a:ext uri="{FF2B5EF4-FFF2-40B4-BE49-F238E27FC236}">
                <a16:creationId xmlns:a16="http://schemas.microsoft.com/office/drawing/2014/main" id="{5E9C7F2B-DEFE-4749-A510-F06A165E6BE8}"/>
              </a:ext>
            </a:extLst>
          </p:cNvPr>
          <p:cNvSpPr>
            <a:spLocks noGrp="1"/>
          </p:cNvSpPr>
          <p:nvPr>
            <p:ph type="sldNum" sz="quarter" idx="12"/>
          </p:nvPr>
        </p:nvSpPr>
        <p:spPr/>
        <p:txBody>
          <a:bodyPr/>
          <a:lstStyle/>
          <a:p>
            <a:pPr>
              <a:defRPr/>
            </a:pPr>
            <a:fld id="{31D2D980-354E-473A-B743-3601F9D26891}" type="slidenum">
              <a:rPr lang="en-US" smtClean="0"/>
              <a:pPr>
                <a:defRPr/>
              </a:pPr>
              <a:t>2</a:t>
            </a:fld>
            <a:endParaRPr lang="en-US"/>
          </a:p>
        </p:txBody>
      </p:sp>
      <p:pic>
        <p:nvPicPr>
          <p:cNvPr id="1026" name="Picture 2" descr="Texas City Disaster">
            <a:extLst>
              <a:ext uri="{FF2B5EF4-FFF2-40B4-BE49-F238E27FC236}">
                <a16:creationId xmlns:a16="http://schemas.microsoft.com/office/drawing/2014/main" id="{85D3CC86-0A87-4642-9117-A232A15118E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73616" y="281037"/>
            <a:ext cx="7586240" cy="6075313"/>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49CFFF1-00DA-4A8C-9CBE-F30537148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5341722"/>
      </p:ext>
    </p:extLst>
  </p:cSld>
  <p:clrMapOvr>
    <a:masterClrMapping/>
  </p:clrMapOvr>
  <mc:AlternateContent xmlns:mc="http://schemas.openxmlformats.org/markup-compatibility/2006">
    <mc:Choice xmlns:p14="http://schemas.microsoft.com/office/powerpoint/2010/main" Requires="p14">
      <p:transition spd="slow" p14:dur="2000" advTm="82535"/>
    </mc:Choice>
    <mc:Fallback>
      <p:transition spd="slow" advTm="8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Facts did the Trial Court Find?</a:t>
            </a:r>
          </a:p>
        </p:txBody>
      </p:sp>
      <p:sp>
        <p:nvSpPr>
          <p:cNvPr id="3" name="Content Placeholder 2"/>
          <p:cNvSpPr>
            <a:spLocks noGrp="1"/>
          </p:cNvSpPr>
          <p:nvPr>
            <p:ph idx="1"/>
          </p:nvPr>
        </p:nvSpPr>
        <p:spPr/>
        <p:txBody>
          <a:bodyPr>
            <a:normAutofit/>
          </a:bodyPr>
          <a:lstStyle/>
          <a:p>
            <a:r>
              <a:rPr lang="en-US" dirty="0"/>
              <a:t>...the trial court found that the people who designed the downwind safety program deviated from optimum practices based on the best available scientific knowledge. ...the trial court found the following deviations in the plans which would clearly support liability for injury under standard tort analysis as applied by the trial court</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20</a:t>
            </a:fld>
            <a:endParaRPr lang="en-US"/>
          </a:p>
        </p:txBody>
      </p:sp>
      <p:pic>
        <p:nvPicPr>
          <p:cNvPr id="5" name="Audio 4">
            <a:hlinkClick r:id="" action="ppaction://media"/>
            <a:extLst>
              <a:ext uri="{FF2B5EF4-FFF2-40B4-BE49-F238E27FC236}">
                <a16:creationId xmlns:a16="http://schemas.microsoft.com/office/drawing/2014/main" id="{468E74FF-C84D-43FE-8B8D-2B94616777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141616061"/>
      </p:ext>
    </p:extLst>
  </p:cSld>
  <p:clrMapOvr>
    <a:masterClrMapping/>
  </p:clrMapOvr>
  <mc:AlternateContent xmlns:mc="http://schemas.openxmlformats.org/markup-compatibility/2006" xmlns:p14="http://schemas.microsoft.com/office/powerpoint/2010/main">
    <mc:Choice Requires="p14">
      <p:transition spd="slow" p14:dur="2000" advTm="19172"/>
    </mc:Choice>
    <mc:Fallback xmlns="">
      <p:transition spd="slow" advTm="1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A127-F2DA-4B45-8B8F-C5070274F6E9}"/>
              </a:ext>
            </a:extLst>
          </p:cNvPr>
          <p:cNvSpPr>
            <a:spLocks noGrp="1"/>
          </p:cNvSpPr>
          <p:nvPr>
            <p:ph type="title"/>
          </p:nvPr>
        </p:nvSpPr>
        <p:spPr/>
        <p:txBody>
          <a:bodyPr/>
          <a:lstStyle/>
          <a:p>
            <a:r>
              <a:rPr lang="en-US" dirty="0"/>
              <a:t>Example Negligent Choices</a:t>
            </a:r>
          </a:p>
        </p:txBody>
      </p:sp>
      <p:sp>
        <p:nvSpPr>
          <p:cNvPr id="3" name="Content Placeholder 2">
            <a:extLst>
              <a:ext uri="{FF2B5EF4-FFF2-40B4-BE49-F238E27FC236}">
                <a16:creationId xmlns:a16="http://schemas.microsoft.com/office/drawing/2014/main" id="{6C0D6D33-D135-471F-BE8E-F900BA80DD8E}"/>
              </a:ext>
            </a:extLst>
          </p:cNvPr>
          <p:cNvSpPr>
            <a:spLocks noGrp="1"/>
          </p:cNvSpPr>
          <p:nvPr>
            <p:ph idx="1"/>
          </p:nvPr>
        </p:nvSpPr>
        <p:spPr/>
        <p:txBody>
          <a:bodyPr>
            <a:normAutofit/>
          </a:bodyPr>
          <a:lstStyle/>
          <a:p>
            <a:r>
              <a:rPr lang="en-US" dirty="0"/>
              <a:t>the decision to monitor randomly rather than on a “comprehensive, person-specific basis,”</a:t>
            </a:r>
          </a:p>
          <a:p>
            <a:r>
              <a:rPr lang="en-US" dirty="0"/>
              <a:t>decisions not to use thyroid or whole body counters,</a:t>
            </a:r>
          </a:p>
          <a:p>
            <a:r>
              <a:rPr lang="en-US" dirty="0"/>
              <a:t>decisions regarding the limited extent of urine, fecal, and blood sampling,</a:t>
            </a:r>
          </a:p>
          <a:p>
            <a:r>
              <a:rPr lang="en-US" dirty="0"/>
              <a:t>the decision not to test milk samples “in order to avoid arousing public concern,”</a:t>
            </a:r>
          </a:p>
          <a:p>
            <a:r>
              <a:rPr lang="en-US" dirty="0"/>
              <a:t>the decisions to forego internal fallout assessment from inhalation of fallout particles.</a:t>
            </a:r>
          </a:p>
        </p:txBody>
      </p:sp>
      <p:sp>
        <p:nvSpPr>
          <p:cNvPr id="4" name="Slide Number Placeholder 3">
            <a:extLst>
              <a:ext uri="{FF2B5EF4-FFF2-40B4-BE49-F238E27FC236}">
                <a16:creationId xmlns:a16="http://schemas.microsoft.com/office/drawing/2014/main" id="{AB04D907-100F-458D-9AD7-AA58200FC277}"/>
              </a:ext>
            </a:extLst>
          </p:cNvPr>
          <p:cNvSpPr>
            <a:spLocks noGrp="1"/>
          </p:cNvSpPr>
          <p:nvPr>
            <p:ph type="sldNum" sz="quarter" idx="12"/>
          </p:nvPr>
        </p:nvSpPr>
        <p:spPr/>
        <p:txBody>
          <a:bodyPr/>
          <a:lstStyle/>
          <a:p>
            <a:pPr>
              <a:defRPr/>
            </a:pPr>
            <a:fld id="{31D2D980-354E-473A-B743-3601F9D26891}" type="slidenum">
              <a:rPr lang="en-US" smtClean="0"/>
              <a:pPr>
                <a:defRPr/>
              </a:pPr>
              <a:t>21</a:t>
            </a:fld>
            <a:endParaRPr lang="en-US"/>
          </a:p>
        </p:txBody>
      </p:sp>
      <p:pic>
        <p:nvPicPr>
          <p:cNvPr id="5" name="Audio 4">
            <a:hlinkClick r:id="" action="ppaction://media"/>
            <a:extLst>
              <a:ext uri="{FF2B5EF4-FFF2-40B4-BE49-F238E27FC236}">
                <a16:creationId xmlns:a16="http://schemas.microsoft.com/office/drawing/2014/main" id="{919D5656-15EB-43DF-9D51-B4D0DF981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994360262"/>
      </p:ext>
    </p:extLst>
  </p:cSld>
  <p:clrMapOvr>
    <a:masterClrMapping/>
  </p:clrMapOvr>
  <mc:AlternateContent xmlns:mc="http://schemas.openxmlformats.org/markup-compatibility/2006" xmlns:p14="http://schemas.microsoft.com/office/powerpoint/2010/main">
    <mc:Choice Requires="p14">
      <p:transition spd="slow" p14:dur="2000" advTm="68278"/>
    </mc:Choice>
    <mc:Fallback xmlns="">
      <p:transition spd="slow" advTm="6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the District Court’s Legal Holding?</a:t>
            </a:r>
          </a:p>
        </p:txBody>
      </p:sp>
      <p:sp>
        <p:nvSpPr>
          <p:cNvPr id="3" name="Content Placeholder 2"/>
          <p:cNvSpPr>
            <a:spLocks noGrp="1"/>
          </p:cNvSpPr>
          <p:nvPr>
            <p:ph idx="1"/>
          </p:nvPr>
        </p:nvSpPr>
        <p:spPr/>
        <p:txBody>
          <a:bodyPr>
            <a:normAutofit/>
          </a:bodyPr>
          <a:lstStyle/>
          <a:p>
            <a:r>
              <a:rPr lang="en-US" dirty="0"/>
              <a:t>Again, on a fully supported record, the trial court found that these departures from accepted safety standards were the proximate cause of suffering and death from cancer in many of the plaintiffs. </a:t>
            </a:r>
          </a:p>
          <a:p>
            <a:r>
              <a:rPr lang="en-US" dirty="0"/>
              <a:t>Under the then-available legal precedents, the trial court reasonably concluded that the FTCA showed Congress's intent that the Government, which benefited from the testing, should bear these particular costs.</a:t>
            </a:r>
          </a:p>
          <a:p>
            <a:r>
              <a:rPr lang="en-US" dirty="0"/>
              <a:t>How is this different from </a:t>
            </a:r>
            <a:r>
              <a:rPr lang="en-US" i="1" dirty="0" err="1"/>
              <a:t>Dalehite</a:t>
            </a:r>
            <a:r>
              <a:rPr lang="en-US" dirty="0"/>
              <a:t>?</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22</a:t>
            </a:fld>
            <a:endParaRPr lang="en-US"/>
          </a:p>
        </p:txBody>
      </p:sp>
      <p:pic>
        <p:nvPicPr>
          <p:cNvPr id="5" name="Audio 4">
            <a:hlinkClick r:id="" action="ppaction://media"/>
            <a:extLst>
              <a:ext uri="{FF2B5EF4-FFF2-40B4-BE49-F238E27FC236}">
                <a16:creationId xmlns:a16="http://schemas.microsoft.com/office/drawing/2014/main" id="{A2C532D3-61C2-4522-AD84-35A82592CC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97504527"/>
      </p:ext>
    </p:extLst>
  </p:cSld>
  <p:clrMapOvr>
    <a:masterClrMapping/>
  </p:clrMapOvr>
  <mc:AlternateContent xmlns:mc="http://schemas.openxmlformats.org/markup-compatibility/2006" xmlns:p14="http://schemas.microsoft.com/office/powerpoint/2010/main">
    <mc:Choice Requires="p14">
      <p:transition spd="slow" p14:dur="2000" advTm="42873"/>
    </mc:Choice>
    <mc:Fallback xmlns="">
      <p:transition spd="slow" advTm="4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the Government’s Defense?</a:t>
            </a:r>
          </a:p>
        </p:txBody>
      </p:sp>
      <p:sp>
        <p:nvSpPr>
          <p:cNvPr id="3" name="Content Placeholder 2"/>
          <p:cNvSpPr>
            <a:spLocks noGrp="1"/>
          </p:cNvSpPr>
          <p:nvPr>
            <p:ph idx="1"/>
          </p:nvPr>
        </p:nvSpPr>
        <p:spPr/>
        <p:txBody>
          <a:bodyPr>
            <a:normAutofit/>
          </a:bodyPr>
          <a:lstStyle/>
          <a:p>
            <a:pPr lvl="0" eaLnBrk="1" hangingPunct="1"/>
            <a:r>
              <a:rPr lang="en-US" dirty="0"/>
              <a:t>Above ground nuclear testing was controversial when these tests started, and it was well known to be dangerous well before they ended.</a:t>
            </a:r>
          </a:p>
          <a:p>
            <a:pPr lvl="0" eaLnBrk="1" hangingPunct="1"/>
            <a:r>
              <a:rPr lang="en-US" dirty="0"/>
              <a:t>The core defense was that government knew of the risks and choose to go ahead with the tests.</a:t>
            </a:r>
          </a:p>
          <a:p>
            <a:pPr lvl="1"/>
            <a:r>
              <a:rPr lang="en-US" dirty="0"/>
              <a:t>It intentionally exposed the community to risks and intentionally did not tell them about the risks to avoid opposition to the tests.</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23</a:t>
            </a:fld>
            <a:endParaRPr lang="en-US"/>
          </a:p>
        </p:txBody>
      </p:sp>
      <p:pic>
        <p:nvPicPr>
          <p:cNvPr id="6" name="Audio 5">
            <a:hlinkClick r:id="" action="ppaction://media"/>
            <a:extLst>
              <a:ext uri="{FF2B5EF4-FFF2-40B4-BE49-F238E27FC236}">
                <a16:creationId xmlns:a16="http://schemas.microsoft.com/office/drawing/2014/main" id="{DFAAFAB6-FBE1-472B-B1A4-5C32A0639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2546176"/>
      </p:ext>
    </p:extLst>
  </p:cSld>
  <p:clrMapOvr>
    <a:masterClrMapping/>
  </p:clrMapOvr>
  <mc:AlternateContent xmlns:mc="http://schemas.openxmlformats.org/markup-compatibility/2006">
    <mc:Choice xmlns:p14="http://schemas.microsoft.com/office/powerpoint/2010/main" Requires="p14">
      <p:transition spd="slow" p14:dur="2000" advTm="24755"/>
    </mc:Choice>
    <mc:Fallback>
      <p:transition spd="slow" advTm="2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AC20-345C-4226-BB69-A55A7CC914E8}"/>
              </a:ext>
            </a:extLst>
          </p:cNvPr>
          <p:cNvSpPr>
            <a:spLocks noGrp="1"/>
          </p:cNvSpPr>
          <p:nvPr>
            <p:ph type="title"/>
          </p:nvPr>
        </p:nvSpPr>
        <p:spPr/>
        <p:txBody>
          <a:bodyPr/>
          <a:lstStyle/>
          <a:p>
            <a:pPr lvl="0" eaLnBrk="1" hangingPunct="1"/>
            <a:r>
              <a:rPr lang="en-US" dirty="0"/>
              <a:t>What was the Public Policy Justification?</a:t>
            </a:r>
          </a:p>
        </p:txBody>
      </p:sp>
      <p:sp>
        <p:nvSpPr>
          <p:cNvPr id="3" name="Content Placeholder 2">
            <a:extLst>
              <a:ext uri="{FF2B5EF4-FFF2-40B4-BE49-F238E27FC236}">
                <a16:creationId xmlns:a16="http://schemas.microsoft.com/office/drawing/2014/main" id="{39CA98C9-DB73-4AE3-AC31-95BB614A8D80}"/>
              </a:ext>
            </a:extLst>
          </p:cNvPr>
          <p:cNvSpPr>
            <a:spLocks noGrp="1"/>
          </p:cNvSpPr>
          <p:nvPr>
            <p:ph idx="1"/>
          </p:nvPr>
        </p:nvSpPr>
        <p:spPr/>
        <p:txBody>
          <a:bodyPr/>
          <a:lstStyle/>
          <a:p>
            <a:pPr lvl="0" eaLnBrk="1" hangingPunct="1"/>
            <a:r>
              <a:rPr lang="en-US" dirty="0"/>
              <a:t>National security</a:t>
            </a:r>
          </a:p>
          <a:p>
            <a:pPr lvl="1" eaLnBrk="1" hangingPunct="1"/>
            <a:r>
              <a:rPr lang="en-US" dirty="0"/>
              <a:t>We were in a nuclear arms race with the Soviet Union and the Chinese.</a:t>
            </a:r>
          </a:p>
          <a:p>
            <a:pPr lvl="0" eaLnBrk="1" hangingPunct="1"/>
            <a:r>
              <a:rPr lang="en-US" dirty="0"/>
              <a:t>Cost-benefit</a:t>
            </a:r>
          </a:p>
          <a:p>
            <a:pPr lvl="1" eaLnBrk="1" hangingPunct="1"/>
            <a:r>
              <a:rPr lang="en-US" dirty="0"/>
              <a:t>It was easier to do and monitor the tests in the United States.</a:t>
            </a:r>
          </a:p>
          <a:p>
            <a:pPr lvl="0" eaLnBrk="1" hangingPunct="1"/>
            <a:r>
              <a:rPr lang="en-US" dirty="0"/>
              <a:t>Does the FTCA require a justification or cost-benefit analysis for DFE?</a:t>
            </a:r>
          </a:p>
        </p:txBody>
      </p:sp>
      <p:sp>
        <p:nvSpPr>
          <p:cNvPr id="4" name="Slide Number Placeholder 3">
            <a:extLst>
              <a:ext uri="{FF2B5EF4-FFF2-40B4-BE49-F238E27FC236}">
                <a16:creationId xmlns:a16="http://schemas.microsoft.com/office/drawing/2014/main" id="{11749473-8C82-4BC0-9941-7CD9010201E3}"/>
              </a:ext>
            </a:extLst>
          </p:cNvPr>
          <p:cNvSpPr>
            <a:spLocks noGrp="1"/>
          </p:cNvSpPr>
          <p:nvPr>
            <p:ph type="sldNum" sz="quarter" idx="12"/>
          </p:nvPr>
        </p:nvSpPr>
        <p:spPr/>
        <p:txBody>
          <a:bodyPr/>
          <a:lstStyle/>
          <a:p>
            <a:pPr>
              <a:defRPr/>
            </a:pPr>
            <a:fld id="{31D2D980-354E-473A-B743-3601F9D26891}" type="slidenum">
              <a:rPr lang="en-US" smtClean="0"/>
              <a:pPr>
                <a:defRPr/>
              </a:pPr>
              <a:t>24</a:t>
            </a:fld>
            <a:endParaRPr lang="en-US"/>
          </a:p>
        </p:txBody>
      </p:sp>
      <p:pic>
        <p:nvPicPr>
          <p:cNvPr id="8" name="Audio 7">
            <a:hlinkClick r:id="" action="ppaction://media"/>
            <a:extLst>
              <a:ext uri="{FF2B5EF4-FFF2-40B4-BE49-F238E27FC236}">
                <a16:creationId xmlns:a16="http://schemas.microsoft.com/office/drawing/2014/main" id="{ED581990-F382-4D82-AC17-55E94018E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043355"/>
      </p:ext>
    </p:extLst>
  </p:cSld>
  <p:clrMapOvr>
    <a:masterClrMapping/>
  </p:clrMapOvr>
  <mc:AlternateContent xmlns:mc="http://schemas.openxmlformats.org/markup-compatibility/2006">
    <mc:Choice xmlns:p14="http://schemas.microsoft.com/office/powerpoint/2010/main" Requires="p14">
      <p:transition spd="slow" p14:dur="2000" advTm="119160"/>
    </mc:Choice>
    <mc:Fallback>
      <p:transition spd="slow" advTm="11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Appeals Court Ruling on Liability</a:t>
            </a:r>
          </a:p>
        </p:txBody>
      </p:sp>
      <p:sp>
        <p:nvSpPr>
          <p:cNvPr id="3" name="Content Placeholder 2"/>
          <p:cNvSpPr>
            <a:spLocks noGrp="1"/>
          </p:cNvSpPr>
          <p:nvPr>
            <p:ph idx="1"/>
          </p:nvPr>
        </p:nvSpPr>
        <p:spPr/>
        <p:txBody>
          <a:bodyPr>
            <a:normAutofit/>
          </a:bodyPr>
          <a:lstStyle/>
          <a:p>
            <a:r>
              <a:rPr lang="en-US" dirty="0"/>
              <a:t>In the instant case, no evidence was presented of any act or omission of the AEC or its employees that clearly contravened a specific statutory or regulatory duty, or that exceeded statutory or regulatory authority. There was no evidence, for example, that the Test Information Officer failed to release information he was required to give out, or that the </a:t>
            </a:r>
            <a:r>
              <a:rPr lang="en-US" dirty="0" err="1"/>
              <a:t>Radsafe</a:t>
            </a:r>
            <a:r>
              <a:rPr lang="en-US" dirty="0"/>
              <a:t> Officer failed to take a specific radiation measurement that had been decided upon. </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25</a:t>
            </a:fld>
            <a:endParaRPr lang="en-US"/>
          </a:p>
        </p:txBody>
      </p:sp>
      <p:pic>
        <p:nvPicPr>
          <p:cNvPr id="5" name="Audio 4">
            <a:hlinkClick r:id="" action="ppaction://media"/>
            <a:extLst>
              <a:ext uri="{FF2B5EF4-FFF2-40B4-BE49-F238E27FC236}">
                <a16:creationId xmlns:a16="http://schemas.microsoft.com/office/drawing/2014/main" id="{53D15748-B04A-4A4A-BB0C-A09A893490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209605342"/>
      </p:ext>
    </p:extLst>
  </p:cSld>
  <p:clrMapOvr>
    <a:masterClrMapping/>
  </p:clrMapOvr>
  <mc:AlternateContent xmlns:mc="http://schemas.openxmlformats.org/markup-compatibility/2006" xmlns:p14="http://schemas.microsoft.com/office/powerpoint/2010/main">
    <mc:Choice Requires="p14">
      <p:transition spd="slow" p14:dur="2000" advTm="59323"/>
    </mc:Choice>
    <mc:Fallback xmlns="">
      <p:transition spd="slow" advTm="59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8D6F-1915-47E5-947A-D43A83DDFCC9}"/>
              </a:ext>
            </a:extLst>
          </p:cNvPr>
          <p:cNvSpPr>
            <a:spLocks noGrp="1"/>
          </p:cNvSpPr>
          <p:nvPr>
            <p:ph type="title"/>
          </p:nvPr>
        </p:nvSpPr>
        <p:spPr/>
        <p:txBody>
          <a:bodyPr/>
          <a:lstStyle/>
          <a:p>
            <a:r>
              <a:rPr lang="en-US" dirty="0"/>
              <a:t>Does it Matter if the Government Could Have Done Better?</a:t>
            </a:r>
          </a:p>
        </p:txBody>
      </p:sp>
      <p:sp>
        <p:nvSpPr>
          <p:cNvPr id="3" name="Content Placeholder 2">
            <a:extLst>
              <a:ext uri="{FF2B5EF4-FFF2-40B4-BE49-F238E27FC236}">
                <a16:creationId xmlns:a16="http://schemas.microsoft.com/office/drawing/2014/main" id="{21F4EF59-90C8-4A68-998C-20F3EC55E72D}"/>
              </a:ext>
            </a:extLst>
          </p:cNvPr>
          <p:cNvSpPr>
            <a:spLocks noGrp="1"/>
          </p:cNvSpPr>
          <p:nvPr>
            <p:ph idx="1"/>
          </p:nvPr>
        </p:nvSpPr>
        <p:spPr/>
        <p:txBody>
          <a:bodyPr/>
          <a:lstStyle/>
          <a:p>
            <a:r>
              <a:rPr lang="en-US" dirty="0"/>
              <a:t>Plaintiffs' entire case rests on the fact that the government could have made better plans. This is probably correct, but it is insufficient for FTCA liability.</a:t>
            </a:r>
          </a:p>
          <a:p>
            <a:r>
              <a:rPr lang="en-US" dirty="0"/>
              <a:t>Would the result have been different if a private party had done the testing with the same precautions?</a:t>
            </a:r>
          </a:p>
        </p:txBody>
      </p:sp>
      <p:sp>
        <p:nvSpPr>
          <p:cNvPr id="4" name="Slide Number Placeholder 3">
            <a:extLst>
              <a:ext uri="{FF2B5EF4-FFF2-40B4-BE49-F238E27FC236}">
                <a16:creationId xmlns:a16="http://schemas.microsoft.com/office/drawing/2014/main" id="{D81B8B1E-00AB-485D-8BE6-E4FEBDDD61B3}"/>
              </a:ext>
            </a:extLst>
          </p:cNvPr>
          <p:cNvSpPr>
            <a:spLocks noGrp="1"/>
          </p:cNvSpPr>
          <p:nvPr>
            <p:ph type="sldNum" sz="quarter" idx="12"/>
          </p:nvPr>
        </p:nvSpPr>
        <p:spPr/>
        <p:txBody>
          <a:bodyPr/>
          <a:lstStyle/>
          <a:p>
            <a:pPr>
              <a:defRPr/>
            </a:pPr>
            <a:fld id="{31D2D980-354E-473A-B743-3601F9D26891}" type="slidenum">
              <a:rPr lang="en-US" smtClean="0"/>
              <a:pPr>
                <a:defRPr/>
              </a:pPr>
              <a:t>26</a:t>
            </a:fld>
            <a:endParaRPr lang="en-US"/>
          </a:p>
        </p:txBody>
      </p:sp>
      <p:pic>
        <p:nvPicPr>
          <p:cNvPr id="5" name="Audio 4">
            <a:hlinkClick r:id="" action="ppaction://media"/>
            <a:extLst>
              <a:ext uri="{FF2B5EF4-FFF2-40B4-BE49-F238E27FC236}">
                <a16:creationId xmlns:a16="http://schemas.microsoft.com/office/drawing/2014/main" id="{E1399D10-4CC6-4560-948F-589248FE70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609497179"/>
      </p:ext>
    </p:extLst>
  </p:cSld>
  <p:clrMapOvr>
    <a:masterClrMapping/>
  </p:clrMapOvr>
  <mc:AlternateContent xmlns:mc="http://schemas.openxmlformats.org/markup-compatibility/2006" xmlns:p14="http://schemas.microsoft.com/office/powerpoint/2010/main">
    <mc:Choice Requires="p14">
      <p:transition spd="slow" p14:dur="2000" advTm="44472"/>
    </mc:Choice>
    <mc:Fallback xmlns="">
      <p:transition spd="slow" advTm="4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there a Duty</a:t>
            </a:r>
            <a:r>
              <a:rPr lang="en-US" baseline="0" dirty="0"/>
              <a:t> to Protect the Public?</a:t>
            </a:r>
            <a:endParaRPr lang="en-US" dirty="0"/>
          </a:p>
        </p:txBody>
      </p:sp>
      <p:sp>
        <p:nvSpPr>
          <p:cNvPr id="3" name="Content Placeholder 2"/>
          <p:cNvSpPr>
            <a:spLocks noGrp="1"/>
          </p:cNvSpPr>
          <p:nvPr>
            <p:ph idx="1"/>
          </p:nvPr>
        </p:nvSpPr>
        <p:spPr/>
        <p:txBody>
          <a:bodyPr>
            <a:normAutofit/>
          </a:bodyPr>
          <a:lstStyle/>
          <a:p>
            <a:pPr eaLnBrk="1" hangingPunct="1"/>
            <a:r>
              <a:rPr lang="en-US" dirty="0">
                <a:highlight>
                  <a:srgbClr val="FFFF00"/>
                </a:highlight>
              </a:rPr>
              <a:t>It is irrelevant to the discretion issue whether the AEC or its employees were negligent in failing to adequately protect the public. </a:t>
            </a:r>
            <a:r>
              <a:rPr lang="en-US" dirty="0"/>
              <a:t>When the conduct at issue involves the exercise of discretion by a government agency or employee, 2680(a) preserves governmental immunity </a:t>
            </a:r>
            <a:r>
              <a:rPr lang="en-US" dirty="0">
                <a:highlight>
                  <a:srgbClr val="FFFF00"/>
                </a:highlight>
              </a:rPr>
              <a:t>"whether or not the discretion involved be abused."</a:t>
            </a:r>
          </a:p>
        </p:txBody>
      </p:sp>
      <p:pic>
        <p:nvPicPr>
          <p:cNvPr id="5" name="Audio 4">
            <a:hlinkClick r:id="" action="ppaction://media"/>
            <a:extLst>
              <a:ext uri="{FF2B5EF4-FFF2-40B4-BE49-F238E27FC236}">
                <a16:creationId xmlns:a16="http://schemas.microsoft.com/office/drawing/2014/main" id="{1791C0F5-0652-4CF6-9E8B-08E4659F5B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270828870"/>
      </p:ext>
    </p:extLst>
  </p:cSld>
  <p:clrMapOvr>
    <a:masterClrMapping/>
  </p:clrMapOvr>
  <mc:AlternateContent xmlns:mc="http://schemas.openxmlformats.org/markup-compatibility/2006" xmlns:p14="http://schemas.microsoft.com/office/powerpoint/2010/main">
    <mc:Choice Requires="p14">
      <p:transition spd="slow" p14:dur="2000" advTm="55325"/>
    </mc:Choice>
    <mc:Fallback xmlns="">
      <p:transition spd="slow" advTm="5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FTCA Meant to Provide Compensation in All Cases?</a:t>
            </a:r>
          </a:p>
        </p:txBody>
      </p:sp>
      <p:sp>
        <p:nvSpPr>
          <p:cNvPr id="3" name="Content Placeholder 2"/>
          <p:cNvSpPr>
            <a:spLocks noGrp="1"/>
          </p:cNvSpPr>
          <p:nvPr>
            <p:ph idx="1"/>
          </p:nvPr>
        </p:nvSpPr>
        <p:spPr/>
        <p:txBody>
          <a:bodyPr>
            <a:normAutofit/>
          </a:bodyPr>
          <a:lstStyle/>
          <a:p>
            <a:r>
              <a:rPr lang="en-US" dirty="0"/>
              <a:t>Our decision here adheres to the principle enunciated by the Supreme Court of broad sovereign immunity. </a:t>
            </a:r>
            <a:r>
              <a:rPr lang="en-US" dirty="0">
                <a:highlight>
                  <a:srgbClr val="FFFF00"/>
                </a:highlight>
              </a:rPr>
              <a:t>An inevitable consequence of that sovereign immunity is that the United States may escape legal responsibility for injuries that would be compensable if caused by a private party. </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28</a:t>
            </a:fld>
            <a:endParaRPr lang="en-US"/>
          </a:p>
        </p:txBody>
      </p:sp>
      <p:pic>
        <p:nvPicPr>
          <p:cNvPr id="6" name="Audio 5">
            <a:hlinkClick r:id="" action="ppaction://media"/>
            <a:extLst>
              <a:ext uri="{FF2B5EF4-FFF2-40B4-BE49-F238E27FC236}">
                <a16:creationId xmlns:a16="http://schemas.microsoft.com/office/drawing/2014/main" id="{AB2DE1C4-6E47-47F2-AA84-04F857C6E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58008679"/>
      </p:ext>
    </p:extLst>
  </p:cSld>
  <p:clrMapOvr>
    <a:masterClrMapping/>
  </p:clrMapOvr>
  <mc:AlternateContent xmlns:mc="http://schemas.openxmlformats.org/markup-compatibility/2006" xmlns:p14="http://schemas.microsoft.com/office/powerpoint/2010/main">
    <mc:Choice Requires="p14">
      <p:transition spd="slow" p14:dur="2000" advTm="33152"/>
    </mc:Choice>
    <mc:Fallback xmlns="">
      <p:transition spd="slow" advTm="3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A34D-DAC9-48B7-97F9-108AAE148D4F}"/>
              </a:ext>
            </a:extLst>
          </p:cNvPr>
          <p:cNvSpPr>
            <a:spLocks noGrp="1"/>
          </p:cNvSpPr>
          <p:nvPr>
            <p:ph type="title"/>
          </p:nvPr>
        </p:nvSpPr>
        <p:spPr/>
        <p:txBody>
          <a:bodyPr/>
          <a:lstStyle/>
          <a:p>
            <a:r>
              <a:rPr lang="en-US" dirty="0"/>
              <a:t>What are the Alternative Paths to Compensation?</a:t>
            </a:r>
          </a:p>
        </p:txBody>
      </p:sp>
      <p:sp>
        <p:nvSpPr>
          <p:cNvPr id="3" name="Content Placeholder 2">
            <a:extLst>
              <a:ext uri="{FF2B5EF4-FFF2-40B4-BE49-F238E27FC236}">
                <a16:creationId xmlns:a16="http://schemas.microsoft.com/office/drawing/2014/main" id="{0671D9FA-8B37-45D1-81C1-646829E9F540}"/>
              </a:ext>
            </a:extLst>
          </p:cNvPr>
          <p:cNvSpPr>
            <a:spLocks noGrp="1"/>
          </p:cNvSpPr>
          <p:nvPr>
            <p:ph idx="1"/>
          </p:nvPr>
        </p:nvSpPr>
        <p:spPr/>
        <p:txBody>
          <a:bodyPr/>
          <a:lstStyle/>
          <a:p>
            <a:r>
              <a:rPr lang="en-US" dirty="0"/>
              <a:t>“There remain administrative and legislative remedies; we note the express authorization under 42 U.S.C. 2012(i) for the government to make funds available for damages suffered by the public from nuclear incidents.”</a:t>
            </a:r>
          </a:p>
          <a:p>
            <a:r>
              <a:rPr lang="en-US" dirty="0"/>
              <a:t>Congress provided about $80 Billion to compensate and rebuild New Orleans when the levees failed during Hurricane Katrina.</a:t>
            </a:r>
          </a:p>
        </p:txBody>
      </p:sp>
      <p:sp>
        <p:nvSpPr>
          <p:cNvPr id="4" name="Slide Number Placeholder 3">
            <a:extLst>
              <a:ext uri="{FF2B5EF4-FFF2-40B4-BE49-F238E27FC236}">
                <a16:creationId xmlns:a16="http://schemas.microsoft.com/office/drawing/2014/main" id="{8D30CB0A-2CFB-442B-AD98-C7CEC84AF6FF}"/>
              </a:ext>
            </a:extLst>
          </p:cNvPr>
          <p:cNvSpPr>
            <a:spLocks noGrp="1"/>
          </p:cNvSpPr>
          <p:nvPr>
            <p:ph type="sldNum" sz="quarter" idx="12"/>
          </p:nvPr>
        </p:nvSpPr>
        <p:spPr/>
        <p:txBody>
          <a:bodyPr/>
          <a:lstStyle/>
          <a:p>
            <a:pPr>
              <a:defRPr/>
            </a:pPr>
            <a:fld id="{31D2D980-354E-473A-B743-3601F9D26891}" type="slidenum">
              <a:rPr lang="en-US" smtClean="0"/>
              <a:pPr>
                <a:defRPr/>
              </a:pPr>
              <a:t>29</a:t>
            </a:fld>
            <a:endParaRPr lang="en-US"/>
          </a:p>
        </p:txBody>
      </p:sp>
      <p:pic>
        <p:nvPicPr>
          <p:cNvPr id="6" name="Audio 5">
            <a:hlinkClick r:id="" action="ppaction://media"/>
            <a:extLst>
              <a:ext uri="{FF2B5EF4-FFF2-40B4-BE49-F238E27FC236}">
                <a16:creationId xmlns:a16="http://schemas.microsoft.com/office/drawing/2014/main" id="{39547261-5483-427D-9715-7B1934F8D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177102298"/>
      </p:ext>
    </p:extLst>
  </p:cSld>
  <p:clrMapOvr>
    <a:masterClrMapping/>
  </p:clrMapOvr>
  <mc:AlternateContent xmlns:mc="http://schemas.openxmlformats.org/markup-compatibility/2006" xmlns:p14="http://schemas.microsoft.com/office/powerpoint/2010/main">
    <mc:Choice Requires="p14">
      <p:transition spd="slow" p14:dur="2000" advTm="41571"/>
    </mc:Choice>
    <mc:Fallback xmlns="">
      <p:transition spd="slow" advTm="4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The General Claim</a:t>
            </a:r>
          </a:p>
        </p:txBody>
      </p:sp>
      <p:sp>
        <p:nvSpPr>
          <p:cNvPr id="8195" name="Rectangle 3"/>
          <p:cNvSpPr>
            <a:spLocks noGrp="1" noChangeArrowheads="1"/>
          </p:cNvSpPr>
          <p:nvPr>
            <p:ph type="body" idx="1"/>
          </p:nvPr>
        </p:nvSpPr>
        <p:spPr/>
        <p:txBody>
          <a:bodyPr/>
          <a:lstStyle/>
          <a:p>
            <a:pPr eaLnBrk="1" hangingPunct="1"/>
            <a:r>
              <a:rPr lang="en-US" dirty="0"/>
              <a:t> The negligence charged was that the United States, without definitive investigation of the properties of Fertilizer Grade Ammonium Nitrate (</a:t>
            </a:r>
            <a:r>
              <a:rPr lang="en-US" dirty="0" err="1"/>
              <a:t>FGAN</a:t>
            </a:r>
            <a:r>
              <a:rPr lang="en-US" dirty="0"/>
              <a:t>), shipped or permitted shipment to a congested area without warning of the possibility of explosion under certain conditions. </a:t>
            </a:r>
          </a:p>
          <a:p>
            <a:pPr eaLnBrk="1" hangingPunct="1"/>
            <a:r>
              <a:rPr lang="en-US" dirty="0"/>
              <a:t>Litigated as a claim over the handling of a hazardous product.</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3</a:t>
            </a:fld>
            <a:endParaRPr lang="en-US"/>
          </a:p>
        </p:txBody>
      </p:sp>
      <p:pic>
        <p:nvPicPr>
          <p:cNvPr id="3" name="Audio 2">
            <a:hlinkClick r:id="" action="ppaction://media"/>
            <a:extLst>
              <a:ext uri="{FF2B5EF4-FFF2-40B4-BE49-F238E27FC236}">
                <a16:creationId xmlns:a16="http://schemas.microsoft.com/office/drawing/2014/main" id="{726433AD-62F1-4725-A0A4-82C6C1C86C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69"/>
    </mc:Choice>
    <mc:Fallback xmlns="">
      <p:transition spd="slow" advTm="7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en-US" i="1" dirty="0" err="1"/>
              <a:t>Berkovitz</a:t>
            </a:r>
            <a:r>
              <a:rPr lang="en-US" i="1" dirty="0"/>
              <a:t> by </a:t>
            </a:r>
            <a:r>
              <a:rPr lang="en-US" i="1" dirty="0" err="1"/>
              <a:t>Berkovitz</a:t>
            </a:r>
            <a:r>
              <a:rPr lang="en-US" i="1" dirty="0"/>
              <a:t> v. U.S., </a:t>
            </a:r>
            <a:r>
              <a:rPr lang="en-US" dirty="0"/>
              <a:t>486 U.S. 531 (1988)</a:t>
            </a:r>
          </a:p>
        </p:txBody>
      </p:sp>
      <p:sp>
        <p:nvSpPr>
          <p:cNvPr id="14339" name="Subtitle 3"/>
          <p:cNvSpPr>
            <a:spLocks noGrp="1"/>
          </p:cNvSpPr>
          <p:nvPr>
            <p:ph type="subTitle" idx="1"/>
          </p:nvPr>
        </p:nvSpPr>
        <p:spPr/>
        <p:txBody>
          <a:bodyPr/>
          <a:lstStyle/>
          <a:p>
            <a:r>
              <a:rPr lang="en-US" dirty="0"/>
              <a:t>What are the Limits to Discretion?</a:t>
            </a:r>
          </a:p>
        </p:txBody>
      </p:sp>
      <p:pic>
        <p:nvPicPr>
          <p:cNvPr id="2" name="Audio 1">
            <a:hlinkClick r:id="" action="ppaction://media"/>
            <a:extLst>
              <a:ext uri="{FF2B5EF4-FFF2-40B4-BE49-F238E27FC236}">
                <a16:creationId xmlns:a16="http://schemas.microsoft.com/office/drawing/2014/main" id="{5B8D0418-C9B9-495F-B652-110F1C707D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630590534"/>
      </p:ext>
    </p:extLst>
  </p:cSld>
  <p:clrMapOvr>
    <a:masterClrMapping/>
  </p:clrMapOvr>
  <mc:AlternateContent xmlns:mc="http://schemas.openxmlformats.org/markup-compatibility/2006" xmlns:p14="http://schemas.microsoft.com/office/powerpoint/2010/main">
    <mc:Choice Requires="p14">
      <p:transition spd="slow" p14:dur="2000" advTm="25232"/>
    </mc:Choice>
    <mc:Fallback xmlns="">
      <p:transition spd="slow" advTm="2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i="1" dirty="0" err="1"/>
              <a:t>Berkovitz</a:t>
            </a:r>
            <a:r>
              <a:rPr lang="en-US" i="1" dirty="0"/>
              <a:t> by </a:t>
            </a:r>
            <a:r>
              <a:rPr lang="en-US" i="1" dirty="0" err="1"/>
              <a:t>Berkovitz</a:t>
            </a:r>
            <a:r>
              <a:rPr lang="en-US" i="1" dirty="0"/>
              <a:t> v. U.S., </a:t>
            </a:r>
            <a:r>
              <a:rPr lang="en-US" dirty="0"/>
              <a:t>486 U.S. 531 (1988)</a:t>
            </a:r>
          </a:p>
        </p:txBody>
      </p:sp>
      <p:sp>
        <p:nvSpPr>
          <p:cNvPr id="20483" name="Rectangle 3"/>
          <p:cNvSpPr>
            <a:spLocks noGrp="1" noChangeArrowheads="1"/>
          </p:cNvSpPr>
          <p:nvPr>
            <p:ph type="body" idx="1"/>
          </p:nvPr>
        </p:nvSpPr>
        <p:spPr/>
        <p:txBody>
          <a:bodyPr>
            <a:normAutofit/>
          </a:bodyPr>
          <a:lstStyle/>
          <a:p>
            <a:pPr eaLnBrk="1" hangingPunct="1"/>
            <a:r>
              <a:rPr lang="en-US" sz="3600" dirty="0"/>
              <a:t>Plaintiff allegedly caught polio because of an improperly prepared batch of oral, live virus polio vaccine.</a:t>
            </a:r>
          </a:p>
          <a:p>
            <a:pPr eaLnBrk="1" hangingPunct="1"/>
            <a:r>
              <a:rPr lang="en-US" sz="3600" dirty="0"/>
              <a:t>The FDA regulations require every batch of vaccine to be checked.</a:t>
            </a:r>
          </a:p>
          <a:p>
            <a:pPr eaLnBrk="1" hangingPunct="1"/>
            <a:r>
              <a:rPr lang="en-US" sz="3600" dirty="0"/>
              <a:t>Plaintiff established that the FDA only spot checked batches and had not tested the one his vaccine came from.</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31</a:t>
            </a:fld>
            <a:endParaRPr lang="en-US"/>
          </a:p>
        </p:txBody>
      </p:sp>
      <p:pic>
        <p:nvPicPr>
          <p:cNvPr id="5" name="Audio 4">
            <a:hlinkClick r:id="" action="ppaction://media"/>
            <a:extLst>
              <a:ext uri="{FF2B5EF4-FFF2-40B4-BE49-F238E27FC236}">
                <a16:creationId xmlns:a16="http://schemas.microsoft.com/office/drawing/2014/main" id="{EC4F7D10-A2F7-48A8-B8AC-2C6AC495A2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918081553"/>
      </p:ext>
    </p:extLst>
  </p:cSld>
  <p:clrMapOvr>
    <a:masterClrMapping/>
  </p:clrMapOvr>
  <mc:AlternateContent xmlns:mc="http://schemas.openxmlformats.org/markup-compatibility/2006" xmlns:p14="http://schemas.microsoft.com/office/powerpoint/2010/main">
    <mc:Choice Requires="p14">
      <p:transition spd="slow" p14:dur="2000" advTm="74357"/>
    </mc:Choice>
    <mc:Fallback xmlns="">
      <p:transition spd="slow" advTm="7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77C0-8910-4C33-8873-39F47B7A6E10}"/>
              </a:ext>
            </a:extLst>
          </p:cNvPr>
          <p:cNvSpPr>
            <a:spLocks noGrp="1"/>
          </p:cNvSpPr>
          <p:nvPr>
            <p:ph type="title"/>
          </p:nvPr>
        </p:nvSpPr>
        <p:spPr/>
        <p:txBody>
          <a:bodyPr/>
          <a:lstStyle/>
          <a:p>
            <a:r>
              <a:rPr lang="en-US" dirty="0"/>
              <a:t>What was the FDA’s Defense?</a:t>
            </a:r>
          </a:p>
        </p:txBody>
      </p:sp>
      <p:sp>
        <p:nvSpPr>
          <p:cNvPr id="3" name="Content Placeholder 2">
            <a:extLst>
              <a:ext uri="{FF2B5EF4-FFF2-40B4-BE49-F238E27FC236}">
                <a16:creationId xmlns:a16="http://schemas.microsoft.com/office/drawing/2014/main" id="{9AED6098-C21D-431B-8623-E5E58A2E7066}"/>
              </a:ext>
            </a:extLst>
          </p:cNvPr>
          <p:cNvSpPr>
            <a:spLocks noGrp="1"/>
          </p:cNvSpPr>
          <p:nvPr>
            <p:ph idx="1"/>
          </p:nvPr>
        </p:nvSpPr>
        <p:spPr/>
        <p:txBody>
          <a:bodyPr/>
          <a:lstStyle/>
          <a:p>
            <a:pPr eaLnBrk="1" hangingPunct="1"/>
            <a:r>
              <a:rPr lang="en-US" sz="3600" dirty="0"/>
              <a:t>The FDA argued that it had the discretion to do spot checks even if its own regulations required it to test every batch.</a:t>
            </a:r>
          </a:p>
          <a:p>
            <a:pPr eaLnBrk="1" hangingPunct="1"/>
            <a:r>
              <a:rPr lang="en-US" sz="3600" dirty="0"/>
              <a:t>It relied on the decision in </a:t>
            </a:r>
            <a:r>
              <a:rPr lang="en-US" sz="3600" dirty="0" err="1"/>
              <a:t>Varig</a:t>
            </a:r>
            <a:r>
              <a:rPr lang="en-US" sz="3600" dirty="0"/>
              <a:t> </a:t>
            </a:r>
            <a:r>
              <a:rPr lang="en-US" sz="3600" dirty="0" err="1"/>
              <a:t>Airplines</a:t>
            </a:r>
            <a:r>
              <a:rPr lang="en-US" sz="3600" dirty="0"/>
              <a:t>, which allowed the FAA to spot check airframes.</a:t>
            </a:r>
          </a:p>
          <a:p>
            <a:pPr eaLnBrk="1" hangingPunct="1"/>
            <a:endParaRPr lang="en-US" sz="3600" dirty="0"/>
          </a:p>
        </p:txBody>
      </p:sp>
      <p:sp>
        <p:nvSpPr>
          <p:cNvPr id="4" name="Slide Number Placeholder 3">
            <a:extLst>
              <a:ext uri="{FF2B5EF4-FFF2-40B4-BE49-F238E27FC236}">
                <a16:creationId xmlns:a16="http://schemas.microsoft.com/office/drawing/2014/main" id="{B23F428D-A947-44D5-963A-EEFC0F320BD4}"/>
              </a:ext>
            </a:extLst>
          </p:cNvPr>
          <p:cNvSpPr>
            <a:spLocks noGrp="1"/>
          </p:cNvSpPr>
          <p:nvPr>
            <p:ph type="sldNum" sz="quarter" idx="12"/>
          </p:nvPr>
        </p:nvSpPr>
        <p:spPr/>
        <p:txBody>
          <a:bodyPr/>
          <a:lstStyle/>
          <a:p>
            <a:pPr>
              <a:defRPr/>
            </a:pPr>
            <a:fld id="{31D2D980-354E-473A-B743-3601F9D26891}" type="slidenum">
              <a:rPr lang="en-US" smtClean="0"/>
              <a:pPr>
                <a:defRPr/>
              </a:pPr>
              <a:t>32</a:t>
            </a:fld>
            <a:endParaRPr lang="en-US"/>
          </a:p>
        </p:txBody>
      </p:sp>
      <p:pic>
        <p:nvPicPr>
          <p:cNvPr id="5" name="Audio 4">
            <a:hlinkClick r:id="" action="ppaction://media"/>
            <a:extLst>
              <a:ext uri="{FF2B5EF4-FFF2-40B4-BE49-F238E27FC236}">
                <a16:creationId xmlns:a16="http://schemas.microsoft.com/office/drawing/2014/main" id="{1B8218F5-654A-47F8-B1AC-5DB4639C8F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137586115"/>
      </p:ext>
    </p:extLst>
  </p:cSld>
  <p:clrMapOvr>
    <a:masterClrMapping/>
  </p:clrMapOvr>
  <mc:AlternateContent xmlns:mc="http://schemas.openxmlformats.org/markup-compatibility/2006" xmlns:p14="http://schemas.microsoft.com/office/powerpoint/2010/main">
    <mc:Choice Requires="p14">
      <p:transition spd="slow" p14:dur="2000" advTm="20280"/>
    </mc:Choice>
    <mc:Fallback xmlns="">
      <p:transition spd="slow" advTm="2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i="1" dirty="0" err="1"/>
              <a:t>Varig</a:t>
            </a:r>
            <a:r>
              <a:rPr lang="en-US" i="1" dirty="0"/>
              <a:t> Airlines </a:t>
            </a:r>
            <a:r>
              <a:rPr lang="en-US" dirty="0"/>
              <a:t>(in </a:t>
            </a:r>
            <a:r>
              <a:rPr lang="en-US" i="1" dirty="0" err="1"/>
              <a:t>Berkovitz</a:t>
            </a:r>
            <a:r>
              <a:rPr lang="en-US" dirty="0"/>
              <a:t>)</a:t>
            </a:r>
          </a:p>
        </p:txBody>
      </p:sp>
      <p:sp>
        <p:nvSpPr>
          <p:cNvPr id="21507" name="Rectangle 3"/>
          <p:cNvSpPr>
            <a:spLocks noGrp="1" noChangeArrowheads="1"/>
          </p:cNvSpPr>
          <p:nvPr>
            <p:ph type="body" idx="1"/>
          </p:nvPr>
        </p:nvSpPr>
        <p:spPr/>
        <p:txBody>
          <a:bodyPr/>
          <a:lstStyle/>
          <a:p>
            <a:pPr eaLnBrk="1" hangingPunct="1"/>
            <a:r>
              <a:rPr lang="en-US" sz="3600" dirty="0"/>
              <a:t>The </a:t>
            </a:r>
            <a:r>
              <a:rPr lang="en-US" sz="3600" i="1" dirty="0" err="1"/>
              <a:t>Varig</a:t>
            </a:r>
            <a:r>
              <a:rPr lang="en-US" sz="3600" i="1" dirty="0"/>
              <a:t> Airlines</a:t>
            </a:r>
            <a:r>
              <a:rPr lang="en-US" sz="3600" dirty="0"/>
              <a:t> case involved claims that negligent FAA oversight led to two lethal plane fires.</a:t>
            </a:r>
          </a:p>
          <a:p>
            <a:pPr eaLnBrk="1" hangingPunct="1"/>
            <a:r>
              <a:rPr lang="en-US" sz="3600" dirty="0"/>
              <a:t>Congress had given the Secretary of Transportation broad authority to establish and implement a program for enforcing compliance with airplane safety standards.</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33</a:t>
            </a:fld>
            <a:endParaRPr lang="en-US"/>
          </a:p>
        </p:txBody>
      </p:sp>
      <p:pic>
        <p:nvPicPr>
          <p:cNvPr id="4" name="Audio 3">
            <a:hlinkClick r:id="" action="ppaction://media"/>
            <a:extLst>
              <a:ext uri="{FF2B5EF4-FFF2-40B4-BE49-F238E27FC236}">
                <a16:creationId xmlns:a16="http://schemas.microsoft.com/office/drawing/2014/main" id="{86607523-8236-4984-B810-3FCBD27BD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105912923"/>
      </p:ext>
    </p:extLst>
  </p:cSld>
  <p:clrMapOvr>
    <a:masterClrMapping/>
  </p:clrMapOvr>
  <mc:AlternateContent xmlns:mc="http://schemas.openxmlformats.org/markup-compatibility/2006" xmlns:p14="http://schemas.microsoft.com/office/powerpoint/2010/main">
    <mc:Choice Requires="p14">
      <p:transition spd="slow" p14:dur="2000" advTm="23374"/>
    </mc:Choice>
    <mc:Fallback xmlns="">
      <p:transition spd="slow" advTm="2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4454-F5BD-4ED9-BC99-C5C367721EF0}"/>
              </a:ext>
            </a:extLst>
          </p:cNvPr>
          <p:cNvSpPr>
            <a:spLocks noGrp="1"/>
          </p:cNvSpPr>
          <p:nvPr>
            <p:ph type="title"/>
          </p:nvPr>
        </p:nvSpPr>
        <p:spPr/>
        <p:txBody>
          <a:bodyPr/>
          <a:lstStyle/>
          <a:p>
            <a:r>
              <a:rPr lang="en-US" dirty="0"/>
              <a:t>What Inspection System did the FAA Adopt?</a:t>
            </a:r>
          </a:p>
        </p:txBody>
      </p:sp>
      <p:sp>
        <p:nvSpPr>
          <p:cNvPr id="3" name="Content Placeholder 2">
            <a:extLst>
              <a:ext uri="{FF2B5EF4-FFF2-40B4-BE49-F238E27FC236}">
                <a16:creationId xmlns:a16="http://schemas.microsoft.com/office/drawing/2014/main" id="{55D4E2DB-0381-47B7-ACE0-6837A05AD11B}"/>
              </a:ext>
            </a:extLst>
          </p:cNvPr>
          <p:cNvSpPr>
            <a:spLocks noGrp="1"/>
          </p:cNvSpPr>
          <p:nvPr>
            <p:ph idx="1"/>
          </p:nvPr>
        </p:nvSpPr>
        <p:spPr/>
        <p:txBody>
          <a:bodyPr>
            <a:normAutofit/>
          </a:bodyPr>
          <a:lstStyle/>
          <a:p>
            <a:pPr eaLnBrk="1" hangingPunct="1"/>
            <a:r>
              <a:rPr lang="en-US" sz="3600" dirty="0"/>
              <a:t>The procedure was to spot-check airplanes for problems, rather than to inspect every airframe.</a:t>
            </a:r>
          </a:p>
          <a:p>
            <a:pPr eaLnBrk="1" hangingPunct="1"/>
            <a:r>
              <a:rPr lang="en-US" sz="3600" dirty="0"/>
              <a:t>Employees were given the discretion to decide on spot-checks based on their evaluation of the risk posed by different manufacturers.</a:t>
            </a:r>
          </a:p>
          <a:p>
            <a:pPr eaLnBrk="1" hangingPunct="1"/>
            <a:r>
              <a:rPr lang="en-US" sz="3600" dirty="0"/>
              <a:t>These discretionary decisions were not subject to FTCA liability.</a:t>
            </a:r>
          </a:p>
          <a:p>
            <a:pPr eaLnBrk="1" hangingPunct="1"/>
            <a:endParaRPr lang="en-US" sz="3600" dirty="0"/>
          </a:p>
        </p:txBody>
      </p:sp>
      <p:sp>
        <p:nvSpPr>
          <p:cNvPr id="4" name="Slide Number Placeholder 3">
            <a:extLst>
              <a:ext uri="{FF2B5EF4-FFF2-40B4-BE49-F238E27FC236}">
                <a16:creationId xmlns:a16="http://schemas.microsoft.com/office/drawing/2014/main" id="{5024394E-7B26-4683-8D86-6E01C5F59C1F}"/>
              </a:ext>
            </a:extLst>
          </p:cNvPr>
          <p:cNvSpPr>
            <a:spLocks noGrp="1"/>
          </p:cNvSpPr>
          <p:nvPr>
            <p:ph type="sldNum" sz="quarter" idx="12"/>
          </p:nvPr>
        </p:nvSpPr>
        <p:spPr/>
        <p:txBody>
          <a:bodyPr/>
          <a:lstStyle/>
          <a:p>
            <a:pPr>
              <a:defRPr/>
            </a:pPr>
            <a:fld id="{31D2D980-354E-473A-B743-3601F9D26891}" type="slidenum">
              <a:rPr lang="en-US" smtClean="0"/>
              <a:pPr>
                <a:defRPr/>
              </a:pPr>
              <a:t>34</a:t>
            </a:fld>
            <a:endParaRPr lang="en-US"/>
          </a:p>
        </p:txBody>
      </p:sp>
      <p:pic>
        <p:nvPicPr>
          <p:cNvPr id="5" name="Audio 4">
            <a:hlinkClick r:id="" action="ppaction://media"/>
            <a:extLst>
              <a:ext uri="{FF2B5EF4-FFF2-40B4-BE49-F238E27FC236}">
                <a16:creationId xmlns:a16="http://schemas.microsoft.com/office/drawing/2014/main" id="{C5E8B400-9060-4EF5-894A-10BC75C84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10050905"/>
      </p:ext>
    </p:extLst>
  </p:cSld>
  <p:clrMapOvr>
    <a:masterClrMapping/>
  </p:clrMapOvr>
  <mc:AlternateContent xmlns:mc="http://schemas.openxmlformats.org/markup-compatibility/2006" xmlns:p14="http://schemas.microsoft.com/office/powerpoint/2010/main">
    <mc:Choice Requires="p14">
      <p:transition spd="slow" p14:dur="2000" advTm="63318"/>
    </mc:Choice>
    <mc:Fallback xmlns="">
      <p:transition spd="slow" advTm="6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Spot Checks in </a:t>
            </a:r>
            <a:r>
              <a:rPr lang="en-US" i="1" dirty="0" err="1"/>
              <a:t>Berkovitz</a:t>
            </a:r>
            <a:endParaRPr lang="en-US" dirty="0"/>
          </a:p>
        </p:txBody>
      </p:sp>
      <p:sp>
        <p:nvSpPr>
          <p:cNvPr id="22531" name="Rectangle 3"/>
          <p:cNvSpPr>
            <a:spLocks noGrp="1" noChangeArrowheads="1"/>
          </p:cNvSpPr>
          <p:nvPr>
            <p:ph type="body" idx="1"/>
          </p:nvPr>
        </p:nvSpPr>
        <p:spPr/>
        <p:txBody>
          <a:bodyPr>
            <a:normAutofit fontScale="85000" lnSpcReduction="20000"/>
          </a:bodyPr>
          <a:lstStyle/>
          <a:p>
            <a:pPr eaLnBrk="1" hangingPunct="1"/>
            <a:r>
              <a:rPr lang="en-US" sz="3600" dirty="0"/>
              <a:t>The FDA’s regulation did not provide for spot-checks, unlike the system adopted in </a:t>
            </a:r>
            <a:r>
              <a:rPr lang="en-US" sz="3600" i="1" dirty="0" err="1"/>
              <a:t>Varig</a:t>
            </a:r>
            <a:r>
              <a:rPr lang="en-US" sz="3600" i="1" dirty="0"/>
              <a:t> Airlines</a:t>
            </a:r>
            <a:r>
              <a:rPr lang="en-US" sz="3600" dirty="0"/>
              <a:t>.</a:t>
            </a:r>
          </a:p>
          <a:p>
            <a:pPr lvl="1" eaLnBrk="1" hangingPunct="1"/>
            <a:r>
              <a:rPr lang="en-US" sz="3600" dirty="0"/>
              <a:t>Thus the FDA had no discretion to do spot-checks rather than checking every batch.</a:t>
            </a:r>
          </a:p>
          <a:p>
            <a:pPr lvl="1" eaLnBrk="1" hangingPunct="1"/>
            <a:r>
              <a:rPr lang="en-US" sz="3600" dirty="0"/>
              <a:t>Remember – regulations bind the agency as well as the public.</a:t>
            </a:r>
          </a:p>
          <a:p>
            <a:pPr eaLnBrk="1" hangingPunct="1"/>
            <a:r>
              <a:rPr lang="en-US" sz="3600" dirty="0"/>
              <a:t>What if the FDA had reserved the right to spot-check vaccine batches?</a:t>
            </a:r>
          </a:p>
          <a:p>
            <a:pPr eaLnBrk="1" hangingPunct="1"/>
            <a:r>
              <a:rPr lang="en-US" sz="3600" dirty="0"/>
              <a:t>Would the public have approved?</a:t>
            </a:r>
          </a:p>
          <a:p>
            <a:pPr lvl="1"/>
            <a:r>
              <a:rPr lang="en-US" sz="3600" dirty="0"/>
              <a:t>Think about the controversy over the approval of the COVID-19 vaccines.</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35</a:t>
            </a:fld>
            <a:endParaRPr lang="en-US"/>
          </a:p>
        </p:txBody>
      </p:sp>
      <p:pic>
        <p:nvPicPr>
          <p:cNvPr id="3" name="Audio 2">
            <a:hlinkClick r:id="" action="ppaction://media"/>
            <a:extLst>
              <a:ext uri="{FF2B5EF4-FFF2-40B4-BE49-F238E27FC236}">
                <a16:creationId xmlns:a16="http://schemas.microsoft.com/office/drawing/2014/main" id="{E48969C8-B21F-4ABA-83B0-584757724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814334465"/>
      </p:ext>
    </p:extLst>
  </p:cSld>
  <p:clrMapOvr>
    <a:masterClrMapping/>
  </p:clrMapOvr>
  <mc:AlternateContent xmlns:mc="http://schemas.openxmlformats.org/markup-compatibility/2006" xmlns:p14="http://schemas.microsoft.com/office/powerpoint/2010/main">
    <mc:Choice Requires="p14">
      <p:transition spd="slow" p14:dur="2000" advTm="84352"/>
    </mc:Choice>
    <mc:Fallback xmlns="">
      <p:transition spd="slow" advTm="8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Epilog</a:t>
            </a:r>
          </a:p>
        </p:txBody>
      </p:sp>
      <p:sp>
        <p:nvSpPr>
          <p:cNvPr id="3" name="Content Placeholder 2"/>
          <p:cNvSpPr>
            <a:spLocks noGrp="1"/>
          </p:cNvSpPr>
          <p:nvPr>
            <p:ph idx="1"/>
          </p:nvPr>
        </p:nvSpPr>
        <p:spPr/>
        <p:txBody>
          <a:bodyPr>
            <a:normAutofit/>
          </a:bodyPr>
          <a:lstStyle/>
          <a:p>
            <a:r>
              <a:rPr lang="en-US" dirty="0">
                <a:hlinkClick r:id="rId4"/>
              </a:rPr>
              <a:t>National Vaccine Injury Compensation Act</a:t>
            </a:r>
            <a:endParaRPr lang="en-US" dirty="0"/>
          </a:p>
          <a:p>
            <a:pPr lvl="1"/>
            <a:r>
              <a:rPr lang="en-US" dirty="0"/>
              <a:t>Claims decided by the Court of Federal Claims</a:t>
            </a:r>
          </a:p>
          <a:p>
            <a:r>
              <a:rPr lang="en-US" dirty="0"/>
              <a:t>Autism Scam</a:t>
            </a:r>
          </a:p>
          <a:p>
            <a:pPr lvl="1"/>
            <a:r>
              <a:rPr lang="en-US" dirty="0"/>
              <a:t>Based on fraudulent research</a:t>
            </a:r>
          </a:p>
          <a:p>
            <a:pPr lvl="1"/>
            <a:r>
              <a:rPr lang="en-US" dirty="0"/>
              <a:t>Tries to get around the Act by blaming the preservative</a:t>
            </a:r>
          </a:p>
          <a:p>
            <a:r>
              <a:rPr lang="en-US" dirty="0"/>
              <a:t>Attacks on adult vaccines like anthrax</a:t>
            </a:r>
          </a:p>
          <a:p>
            <a:r>
              <a:rPr lang="en-US" dirty="0"/>
              <a:t>Undermined the mandatory immunization system</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36</a:t>
            </a:fld>
            <a:endParaRPr lang="en-US"/>
          </a:p>
        </p:txBody>
      </p:sp>
      <p:pic>
        <p:nvPicPr>
          <p:cNvPr id="5" name="Audio 4">
            <a:hlinkClick r:id="" action="ppaction://media"/>
            <a:extLst>
              <a:ext uri="{FF2B5EF4-FFF2-40B4-BE49-F238E27FC236}">
                <a16:creationId xmlns:a16="http://schemas.microsoft.com/office/drawing/2014/main" id="{3F645BC7-7BEB-463D-8386-8AF9C2A93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006241002"/>
      </p:ext>
    </p:extLst>
  </p:cSld>
  <p:clrMapOvr>
    <a:masterClrMapping/>
  </p:clrMapOvr>
  <mc:AlternateContent xmlns:mc="http://schemas.openxmlformats.org/markup-compatibility/2006" xmlns:p14="http://schemas.microsoft.com/office/powerpoint/2010/main">
    <mc:Choice Requires="p14">
      <p:transition spd="slow" p14:dur="2000" advTm="118452"/>
    </mc:Choice>
    <mc:Fallback xmlns="">
      <p:transition spd="slow" advTm="1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F1C6-644D-43A1-81C8-D5047D160FCD}"/>
              </a:ext>
            </a:extLst>
          </p:cNvPr>
          <p:cNvSpPr>
            <a:spLocks noGrp="1"/>
          </p:cNvSpPr>
          <p:nvPr>
            <p:ph type="title"/>
          </p:nvPr>
        </p:nvSpPr>
        <p:spPr/>
        <p:txBody>
          <a:bodyPr/>
          <a:lstStyle/>
          <a:p>
            <a:r>
              <a:rPr lang="en-US" dirty="0"/>
              <a:t>Criticism of the FTCA</a:t>
            </a:r>
          </a:p>
        </p:txBody>
      </p:sp>
      <p:sp>
        <p:nvSpPr>
          <p:cNvPr id="3" name="Content Placeholder 2">
            <a:extLst>
              <a:ext uri="{FF2B5EF4-FFF2-40B4-BE49-F238E27FC236}">
                <a16:creationId xmlns:a16="http://schemas.microsoft.com/office/drawing/2014/main" id="{C4DC9A37-57B2-47A1-B946-44826B6FA232}"/>
              </a:ext>
            </a:extLst>
          </p:cNvPr>
          <p:cNvSpPr>
            <a:spLocks noGrp="1"/>
          </p:cNvSpPr>
          <p:nvPr>
            <p:ph idx="1"/>
          </p:nvPr>
        </p:nvSpPr>
        <p:spPr/>
        <p:txBody>
          <a:bodyPr/>
          <a:lstStyle/>
          <a:p>
            <a:r>
              <a:rPr lang="en-US" dirty="0"/>
              <a:t>As with sovereign immunity, there are calls for the courts or Congress to rewrite the </a:t>
            </a:r>
            <a:r>
              <a:rPr lang="en-US" dirty="0" err="1"/>
              <a:t>FCTCA</a:t>
            </a:r>
            <a:r>
              <a:rPr lang="en-US" dirty="0"/>
              <a:t> to make it easier to sue the government.</a:t>
            </a:r>
          </a:p>
          <a:p>
            <a:r>
              <a:rPr lang="en-US" dirty="0"/>
              <a:t>The primary criticism is that the DFE provides immunity even when the agency is knowingly endangering the public.</a:t>
            </a:r>
          </a:p>
          <a:p>
            <a:r>
              <a:rPr lang="en-US" dirty="0"/>
              <a:t>These calls to broaden liability get louder after mass disasters such as Hurricane Katrina.</a:t>
            </a:r>
          </a:p>
        </p:txBody>
      </p:sp>
      <p:sp>
        <p:nvSpPr>
          <p:cNvPr id="4" name="Slide Number Placeholder 3">
            <a:extLst>
              <a:ext uri="{FF2B5EF4-FFF2-40B4-BE49-F238E27FC236}">
                <a16:creationId xmlns:a16="http://schemas.microsoft.com/office/drawing/2014/main" id="{F17D1EF7-620A-4E11-B75B-55CA35C15EE2}"/>
              </a:ext>
            </a:extLst>
          </p:cNvPr>
          <p:cNvSpPr>
            <a:spLocks noGrp="1"/>
          </p:cNvSpPr>
          <p:nvPr>
            <p:ph type="sldNum" sz="quarter" idx="12"/>
          </p:nvPr>
        </p:nvSpPr>
        <p:spPr/>
        <p:txBody>
          <a:bodyPr/>
          <a:lstStyle/>
          <a:p>
            <a:pPr>
              <a:defRPr/>
            </a:pPr>
            <a:fld id="{31D2D980-354E-473A-B743-3601F9D26891}" type="slidenum">
              <a:rPr lang="en-US" smtClean="0"/>
              <a:pPr>
                <a:defRPr/>
              </a:pPr>
              <a:t>37</a:t>
            </a:fld>
            <a:endParaRPr lang="en-US"/>
          </a:p>
        </p:txBody>
      </p:sp>
      <p:pic>
        <p:nvPicPr>
          <p:cNvPr id="5" name="Audio 4">
            <a:hlinkClick r:id="" action="ppaction://media"/>
            <a:extLst>
              <a:ext uri="{FF2B5EF4-FFF2-40B4-BE49-F238E27FC236}">
                <a16:creationId xmlns:a16="http://schemas.microsoft.com/office/drawing/2014/main" id="{488849DE-D243-4104-A2CC-ADC8F378BF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909023449"/>
      </p:ext>
    </p:extLst>
  </p:cSld>
  <p:clrMapOvr>
    <a:masterClrMapping/>
  </p:clrMapOvr>
  <mc:AlternateContent xmlns:mc="http://schemas.openxmlformats.org/markup-compatibility/2006" xmlns:p14="http://schemas.microsoft.com/office/powerpoint/2010/main">
    <mc:Choice Requires="p14">
      <p:transition spd="slow" p14:dur="2000" advTm="64248"/>
    </mc:Choice>
    <mc:Fallback xmlns="">
      <p:transition spd="slow" advTm="6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0CEF-97BA-4C17-B245-661502425603}"/>
              </a:ext>
            </a:extLst>
          </p:cNvPr>
          <p:cNvSpPr>
            <a:spLocks noGrp="1"/>
          </p:cNvSpPr>
          <p:nvPr>
            <p:ph type="title"/>
          </p:nvPr>
        </p:nvSpPr>
        <p:spPr/>
        <p:txBody>
          <a:bodyPr/>
          <a:lstStyle/>
          <a:p>
            <a:r>
              <a:rPr lang="en-US" dirty="0"/>
              <a:t>Test Your Knowledge</a:t>
            </a:r>
          </a:p>
        </p:txBody>
      </p:sp>
      <p:sp>
        <p:nvSpPr>
          <p:cNvPr id="3" name="Content Placeholder 2">
            <a:extLst>
              <a:ext uri="{FF2B5EF4-FFF2-40B4-BE49-F238E27FC236}">
                <a16:creationId xmlns:a16="http://schemas.microsoft.com/office/drawing/2014/main" id="{976E654D-7E96-452D-8BFF-79AA491630A0}"/>
              </a:ext>
            </a:extLst>
          </p:cNvPr>
          <p:cNvSpPr>
            <a:spLocks noGrp="1"/>
          </p:cNvSpPr>
          <p:nvPr>
            <p:ph idx="1"/>
          </p:nvPr>
        </p:nvSpPr>
        <p:spPr/>
        <p:txBody>
          <a:bodyPr/>
          <a:lstStyle/>
          <a:p>
            <a:r>
              <a:rPr lang="en-US" dirty="0"/>
              <a:t>What are the basic principles of the DFE?</a:t>
            </a:r>
          </a:p>
          <a:p>
            <a:r>
              <a:rPr lang="en-US" dirty="0"/>
              <a:t>Is the government liable if it knowingly injures the public?</a:t>
            </a:r>
          </a:p>
          <a:p>
            <a:r>
              <a:rPr lang="en-US" dirty="0"/>
              <a:t>Why aren’t automobile accidents covered by DFE?</a:t>
            </a:r>
          </a:p>
          <a:p>
            <a:r>
              <a:rPr lang="en-US" dirty="0"/>
              <a:t>What are the limits of the DFE?</a:t>
            </a:r>
          </a:p>
          <a:p>
            <a:r>
              <a:rPr lang="en-US" dirty="0"/>
              <a:t>What are alternative remedies to the FTCA?</a:t>
            </a:r>
          </a:p>
        </p:txBody>
      </p:sp>
      <p:sp>
        <p:nvSpPr>
          <p:cNvPr id="4" name="Slide Number Placeholder 3">
            <a:extLst>
              <a:ext uri="{FF2B5EF4-FFF2-40B4-BE49-F238E27FC236}">
                <a16:creationId xmlns:a16="http://schemas.microsoft.com/office/drawing/2014/main" id="{07441E9E-509A-4BA9-9BBB-F98F2CAD499F}"/>
              </a:ext>
            </a:extLst>
          </p:cNvPr>
          <p:cNvSpPr>
            <a:spLocks noGrp="1"/>
          </p:cNvSpPr>
          <p:nvPr>
            <p:ph type="sldNum" sz="quarter" idx="12"/>
          </p:nvPr>
        </p:nvSpPr>
        <p:spPr/>
        <p:txBody>
          <a:bodyPr/>
          <a:lstStyle/>
          <a:p>
            <a:pPr>
              <a:defRPr/>
            </a:pPr>
            <a:fld id="{31D2D980-354E-473A-B743-3601F9D26891}" type="slidenum">
              <a:rPr lang="en-US" smtClean="0"/>
              <a:pPr>
                <a:defRPr/>
              </a:pPr>
              <a:t>38</a:t>
            </a:fld>
            <a:endParaRPr lang="en-US"/>
          </a:p>
        </p:txBody>
      </p:sp>
      <p:pic>
        <p:nvPicPr>
          <p:cNvPr id="5" name="Audio 4">
            <a:hlinkClick r:id="" action="ppaction://media"/>
            <a:extLst>
              <a:ext uri="{FF2B5EF4-FFF2-40B4-BE49-F238E27FC236}">
                <a16:creationId xmlns:a16="http://schemas.microsoft.com/office/drawing/2014/main" id="{F62B7C93-7995-46D7-BC6B-37643D8C8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69039029"/>
      </p:ext>
    </p:extLst>
  </p:cSld>
  <p:clrMapOvr>
    <a:masterClrMapping/>
  </p:clrMapOvr>
  <mc:AlternateContent xmlns:mc="http://schemas.openxmlformats.org/markup-compatibility/2006" xmlns:p14="http://schemas.microsoft.com/office/powerpoint/2010/main">
    <mc:Choice Requires="p14">
      <p:transition spd="slow" p14:dur="2000" advTm="32563"/>
    </mc:Choice>
    <mc:Fallback xmlns="">
      <p:transition spd="slow" advTm="3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Specific Findings by the Trial Court</a:t>
            </a:r>
          </a:p>
        </p:txBody>
      </p:sp>
      <p:sp>
        <p:nvSpPr>
          <p:cNvPr id="9219" name="Rectangle 3"/>
          <p:cNvSpPr>
            <a:spLocks noGrp="1" noChangeArrowheads="1"/>
          </p:cNvSpPr>
          <p:nvPr>
            <p:ph type="body" idx="1"/>
          </p:nvPr>
        </p:nvSpPr>
        <p:spPr/>
        <p:txBody>
          <a:bodyPr>
            <a:normAutofit lnSpcReduction="10000"/>
          </a:bodyPr>
          <a:lstStyle/>
          <a:p>
            <a:pPr eaLnBrk="1" hangingPunct="1"/>
            <a:r>
              <a:rPr lang="en-US" dirty="0"/>
              <a:t>“…the Government had been careless in drafting and adopting the fertilizer export plan as a whole, </a:t>
            </a:r>
          </a:p>
          <a:p>
            <a:pPr eaLnBrk="1" hangingPunct="1"/>
            <a:r>
              <a:rPr lang="en-US" dirty="0"/>
              <a:t>specific negligence in various phases of the manufacturing process, and </a:t>
            </a:r>
          </a:p>
          <a:p>
            <a:pPr eaLnBrk="1" hangingPunct="1"/>
            <a:r>
              <a:rPr lang="en-US" dirty="0"/>
              <a:t>those which emphasized official dereliction of duty in failing to police the shipboard loading. </a:t>
            </a:r>
          </a:p>
          <a:p>
            <a:pPr eaLnBrk="1" hangingPunct="1"/>
            <a:r>
              <a:rPr lang="en-US" dirty="0"/>
              <a:t>These resemble </a:t>
            </a:r>
            <a:r>
              <a:rPr lang="en-US" i="1" dirty="0"/>
              <a:t>res ipsa loquitur</a:t>
            </a:r>
            <a:r>
              <a:rPr lang="en-US" dirty="0"/>
              <a:t> claims.</a:t>
            </a:r>
          </a:p>
          <a:p>
            <a:pPr lvl="1"/>
            <a:r>
              <a:rPr lang="en-US" dirty="0"/>
              <a:t>There were no clear standards for handling this hazardous product so the case basically came down to it exploded, the government must have been negligent.</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4</a:t>
            </a:fld>
            <a:endParaRPr lang="en-US"/>
          </a:p>
        </p:txBody>
      </p:sp>
      <p:pic>
        <p:nvPicPr>
          <p:cNvPr id="3" name="Audio 2">
            <a:hlinkClick r:id="" action="ppaction://media"/>
            <a:extLst>
              <a:ext uri="{FF2B5EF4-FFF2-40B4-BE49-F238E27FC236}">
                <a16:creationId xmlns:a16="http://schemas.microsoft.com/office/drawing/2014/main" id="{044D53DF-878F-4115-8905-FA3ADE0AE3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73"/>
    </mc:Choice>
    <mc:Fallback xmlns="">
      <p:transition spd="slow" advTm="54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04B2-E963-463C-960B-990C6C55CCA6}"/>
              </a:ext>
            </a:extLst>
          </p:cNvPr>
          <p:cNvSpPr>
            <a:spLocks noGrp="1"/>
          </p:cNvSpPr>
          <p:nvPr>
            <p:ph type="title"/>
          </p:nvPr>
        </p:nvSpPr>
        <p:spPr/>
        <p:txBody>
          <a:bodyPr/>
          <a:lstStyle/>
          <a:p>
            <a:r>
              <a:rPr lang="en-US" dirty="0"/>
              <a:t>The Trial Court Ruling</a:t>
            </a:r>
          </a:p>
        </p:txBody>
      </p:sp>
      <p:sp>
        <p:nvSpPr>
          <p:cNvPr id="3" name="Content Placeholder 2">
            <a:extLst>
              <a:ext uri="{FF2B5EF4-FFF2-40B4-BE49-F238E27FC236}">
                <a16:creationId xmlns:a16="http://schemas.microsoft.com/office/drawing/2014/main" id="{CCED649A-EFE0-4A8C-BC83-926E21BCD81A}"/>
              </a:ext>
            </a:extLst>
          </p:cNvPr>
          <p:cNvSpPr>
            <a:spLocks noGrp="1"/>
          </p:cNvSpPr>
          <p:nvPr>
            <p:ph idx="1"/>
          </p:nvPr>
        </p:nvSpPr>
        <p:spPr/>
        <p:txBody>
          <a:bodyPr/>
          <a:lstStyle/>
          <a:p>
            <a:r>
              <a:rPr lang="en-US" dirty="0"/>
              <a:t>In a pattern we will see in future cases, there is a huge trial record – 20,000+ pages – and exemplar trials using representative plaintiffs.</a:t>
            </a:r>
          </a:p>
          <a:p>
            <a:r>
              <a:rPr lang="en-US" dirty="0"/>
              <a:t>The trial court found that the United States was liable under the FTCA for the damages caused by its negligence.</a:t>
            </a:r>
          </a:p>
          <a:p>
            <a:endParaRPr lang="en-US" dirty="0"/>
          </a:p>
        </p:txBody>
      </p:sp>
      <p:sp>
        <p:nvSpPr>
          <p:cNvPr id="4" name="Slide Number Placeholder 3">
            <a:extLst>
              <a:ext uri="{FF2B5EF4-FFF2-40B4-BE49-F238E27FC236}">
                <a16:creationId xmlns:a16="http://schemas.microsoft.com/office/drawing/2014/main" id="{220D4A66-146C-4F9A-B6BF-E05ACDE51778}"/>
              </a:ext>
            </a:extLst>
          </p:cNvPr>
          <p:cNvSpPr>
            <a:spLocks noGrp="1"/>
          </p:cNvSpPr>
          <p:nvPr>
            <p:ph type="sldNum" sz="quarter" idx="12"/>
          </p:nvPr>
        </p:nvSpPr>
        <p:spPr/>
        <p:txBody>
          <a:bodyPr/>
          <a:lstStyle/>
          <a:p>
            <a:pPr>
              <a:defRPr/>
            </a:pPr>
            <a:fld id="{31D2D980-354E-473A-B743-3601F9D26891}"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B7B71C82-F480-484A-86D2-D9238B9A6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074844875"/>
      </p:ext>
    </p:extLst>
  </p:cSld>
  <p:clrMapOvr>
    <a:masterClrMapping/>
  </p:clrMapOvr>
  <mc:AlternateContent xmlns:mc="http://schemas.openxmlformats.org/markup-compatibility/2006" xmlns:p14="http://schemas.microsoft.com/office/powerpoint/2010/main">
    <mc:Choice Requires="p14">
      <p:transition spd="slow" p14:dur="2000" advTm="40856"/>
    </mc:Choice>
    <mc:Fallback xmlns="">
      <p:transition spd="slow" advTm="4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9674-A556-4053-8D04-8EEBCA20CA12}"/>
              </a:ext>
            </a:extLst>
          </p:cNvPr>
          <p:cNvSpPr>
            <a:spLocks noGrp="1"/>
          </p:cNvSpPr>
          <p:nvPr>
            <p:ph type="title"/>
          </p:nvPr>
        </p:nvSpPr>
        <p:spPr/>
        <p:txBody>
          <a:bodyPr/>
          <a:lstStyle/>
          <a:p>
            <a:r>
              <a:rPr lang="en-US" i="1" dirty="0"/>
              <a:t>In re Texas City Disaster Litig</a:t>
            </a:r>
            <a:r>
              <a:rPr lang="en-US" dirty="0"/>
              <a:t>., 197 F.2d 771 (5th Cir. 1952)</a:t>
            </a:r>
          </a:p>
        </p:txBody>
      </p:sp>
      <p:sp>
        <p:nvSpPr>
          <p:cNvPr id="3" name="Content Placeholder 2">
            <a:extLst>
              <a:ext uri="{FF2B5EF4-FFF2-40B4-BE49-F238E27FC236}">
                <a16:creationId xmlns:a16="http://schemas.microsoft.com/office/drawing/2014/main" id="{5BF78945-CDC6-44E0-B11C-EB24FAA8256D}"/>
              </a:ext>
            </a:extLst>
          </p:cNvPr>
          <p:cNvSpPr>
            <a:spLocks noGrp="1"/>
          </p:cNvSpPr>
          <p:nvPr>
            <p:ph idx="1"/>
          </p:nvPr>
        </p:nvSpPr>
        <p:spPr/>
        <p:txBody>
          <a:bodyPr/>
          <a:lstStyle/>
          <a:p>
            <a:r>
              <a:rPr lang="en-US" dirty="0"/>
              <a:t>In a relatively brief opinion, the 5</a:t>
            </a:r>
            <a:r>
              <a:rPr lang="en-US" baseline="30000" dirty="0"/>
              <a:t>th</a:t>
            </a:r>
            <a:r>
              <a:rPr lang="en-US" dirty="0"/>
              <a:t> Circuit found that the plaintiffs’ claims did not point to specific acts of negligence by the government, such as accidently starting a fire.</a:t>
            </a:r>
          </a:p>
          <a:p>
            <a:r>
              <a:rPr lang="en-US" dirty="0"/>
              <a:t>Instead, the court found that the trial court had found the government’s decisions in how to manage the shipments to be negligent.</a:t>
            </a:r>
          </a:p>
          <a:p>
            <a:r>
              <a:rPr lang="en-US" dirty="0"/>
              <a:t>The court found that these were barred by the Act.</a:t>
            </a:r>
          </a:p>
        </p:txBody>
      </p:sp>
      <p:sp>
        <p:nvSpPr>
          <p:cNvPr id="4" name="Slide Number Placeholder 3">
            <a:extLst>
              <a:ext uri="{FF2B5EF4-FFF2-40B4-BE49-F238E27FC236}">
                <a16:creationId xmlns:a16="http://schemas.microsoft.com/office/drawing/2014/main" id="{299DF5E7-AAFB-4D36-A3E4-0BD18901D2EB}"/>
              </a:ext>
            </a:extLst>
          </p:cNvPr>
          <p:cNvSpPr>
            <a:spLocks noGrp="1"/>
          </p:cNvSpPr>
          <p:nvPr>
            <p:ph type="sldNum" sz="quarter" idx="12"/>
          </p:nvPr>
        </p:nvSpPr>
        <p:spPr/>
        <p:txBody>
          <a:bodyPr/>
          <a:lstStyle/>
          <a:p>
            <a:pPr>
              <a:defRPr/>
            </a:pPr>
            <a:fld id="{31D2D980-354E-473A-B743-3601F9D26891}" type="slidenum">
              <a:rPr lang="en-US" smtClean="0"/>
              <a:pPr>
                <a:defRPr/>
              </a:pPr>
              <a:t>6</a:t>
            </a:fld>
            <a:endParaRPr lang="en-US"/>
          </a:p>
        </p:txBody>
      </p:sp>
      <p:pic>
        <p:nvPicPr>
          <p:cNvPr id="9" name="Audio 8">
            <a:hlinkClick r:id="" action="ppaction://media"/>
            <a:extLst>
              <a:ext uri="{FF2B5EF4-FFF2-40B4-BE49-F238E27FC236}">
                <a16:creationId xmlns:a16="http://schemas.microsoft.com/office/drawing/2014/main" id="{15B06276-48D3-41E7-9F2A-E606721BE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001046808"/>
      </p:ext>
    </p:extLst>
  </p:cSld>
  <p:clrMapOvr>
    <a:masterClrMapping/>
  </p:clrMapOvr>
  <mc:AlternateContent xmlns:mc="http://schemas.openxmlformats.org/markup-compatibility/2006" xmlns:p14="http://schemas.microsoft.com/office/powerpoint/2010/main">
    <mc:Choice Requires="p14">
      <p:transition spd="slow" p14:dur="2000" advTm="44464"/>
    </mc:Choice>
    <mc:Fallback xmlns="">
      <p:transition spd="slow" advTm="4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EFED-E227-4950-964A-C09F494F8584}"/>
              </a:ext>
            </a:extLst>
          </p:cNvPr>
          <p:cNvSpPr>
            <a:spLocks noGrp="1"/>
          </p:cNvSpPr>
          <p:nvPr>
            <p:ph type="title"/>
          </p:nvPr>
        </p:nvSpPr>
        <p:spPr/>
        <p:txBody>
          <a:bodyPr/>
          <a:lstStyle/>
          <a:p>
            <a:r>
              <a:rPr lang="en-US" i="1" dirty="0" err="1"/>
              <a:t>Dalehite</a:t>
            </a:r>
            <a:r>
              <a:rPr lang="en-US" i="1" dirty="0"/>
              <a:t> v. U.S., </a:t>
            </a:r>
            <a:r>
              <a:rPr lang="en-US" dirty="0"/>
              <a:t>346 U.S. 15 (1953)</a:t>
            </a:r>
          </a:p>
        </p:txBody>
      </p:sp>
      <p:sp>
        <p:nvSpPr>
          <p:cNvPr id="3" name="Content Placeholder 2">
            <a:extLst>
              <a:ext uri="{FF2B5EF4-FFF2-40B4-BE49-F238E27FC236}">
                <a16:creationId xmlns:a16="http://schemas.microsoft.com/office/drawing/2014/main" id="{96091D5C-AF5F-4DDA-977B-563CC155D6E0}"/>
              </a:ext>
            </a:extLst>
          </p:cNvPr>
          <p:cNvSpPr>
            <a:spLocks noGrp="1"/>
          </p:cNvSpPr>
          <p:nvPr>
            <p:ph idx="1"/>
          </p:nvPr>
        </p:nvSpPr>
        <p:spPr/>
        <p:txBody>
          <a:bodyPr/>
          <a:lstStyle/>
          <a:p>
            <a:r>
              <a:rPr lang="en-US" dirty="0"/>
              <a:t>The key question before the Court is the meaning of the DFE.</a:t>
            </a:r>
          </a:p>
          <a:p>
            <a:r>
              <a:rPr lang="en-US" dirty="0"/>
              <a:t>Is the DFE a narrow defense for specific statutory or regulatory duties?</a:t>
            </a:r>
          </a:p>
          <a:p>
            <a:r>
              <a:rPr lang="en-US" dirty="0"/>
              <a:t>Is the DFE a broad protection of the government for all discretionary acts?</a:t>
            </a:r>
          </a:p>
          <a:p>
            <a:r>
              <a:rPr lang="en-US" dirty="0"/>
              <a:t>Is the government only liable for not doing actions required by statutes or regulations?</a:t>
            </a:r>
          </a:p>
        </p:txBody>
      </p:sp>
      <p:sp>
        <p:nvSpPr>
          <p:cNvPr id="4" name="Slide Number Placeholder 3">
            <a:extLst>
              <a:ext uri="{FF2B5EF4-FFF2-40B4-BE49-F238E27FC236}">
                <a16:creationId xmlns:a16="http://schemas.microsoft.com/office/drawing/2014/main" id="{5E9C7F2B-DEFE-4749-A510-F06A165E6BE8}"/>
              </a:ext>
            </a:extLst>
          </p:cNvPr>
          <p:cNvSpPr>
            <a:spLocks noGrp="1"/>
          </p:cNvSpPr>
          <p:nvPr>
            <p:ph type="sldNum" sz="quarter" idx="12"/>
          </p:nvPr>
        </p:nvSpPr>
        <p:spPr/>
        <p:txBody>
          <a:bodyPr/>
          <a:lstStyle/>
          <a:p>
            <a:pPr>
              <a:defRPr/>
            </a:pPr>
            <a:fld id="{31D2D980-354E-473A-B743-3601F9D26891}" type="slidenum">
              <a:rPr lang="en-US" smtClean="0"/>
              <a:pPr>
                <a:defRPr/>
              </a:pPr>
              <a:t>7</a:t>
            </a:fld>
            <a:endParaRPr lang="en-US"/>
          </a:p>
        </p:txBody>
      </p:sp>
      <p:pic>
        <p:nvPicPr>
          <p:cNvPr id="6" name="Audio 5">
            <a:hlinkClick r:id="" action="ppaction://media"/>
            <a:extLst>
              <a:ext uri="{FF2B5EF4-FFF2-40B4-BE49-F238E27FC236}">
                <a16:creationId xmlns:a16="http://schemas.microsoft.com/office/drawing/2014/main" id="{14BB3DAF-862B-44B6-BFA7-8BBC81D54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871730778"/>
      </p:ext>
    </p:extLst>
  </p:cSld>
  <p:clrMapOvr>
    <a:masterClrMapping/>
  </p:clrMapOvr>
  <mc:AlternateContent xmlns:mc="http://schemas.openxmlformats.org/markup-compatibility/2006" xmlns:p14="http://schemas.microsoft.com/office/powerpoint/2010/main">
    <mc:Choice Requires="p14">
      <p:transition spd="slow" p14:dur="2000" advTm="67665"/>
    </mc:Choice>
    <mc:Fallback xmlns="">
      <p:transition spd="slow" advTm="6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The Discretionary Function Exception (DFE) to Liability in the FTCA</a:t>
            </a:r>
          </a:p>
        </p:txBody>
      </p:sp>
      <p:sp>
        <p:nvSpPr>
          <p:cNvPr id="10243" name="Rectangle 3"/>
          <p:cNvSpPr>
            <a:spLocks noGrp="1" noChangeArrowheads="1"/>
          </p:cNvSpPr>
          <p:nvPr>
            <p:ph type="body" idx="1"/>
          </p:nvPr>
        </p:nvSpPr>
        <p:spPr/>
        <p:txBody>
          <a:bodyPr>
            <a:normAutofit/>
          </a:bodyPr>
          <a:lstStyle/>
          <a:p>
            <a:pPr eaLnBrk="1" hangingPunct="1"/>
            <a:r>
              <a:rPr lang="en-US" dirty="0"/>
              <a:t>(a) Any claim based upon an act or omission of an employee of the Government, exercising due care, in the execution of a statute or regulation, </a:t>
            </a:r>
          </a:p>
          <a:p>
            <a:pPr eaLnBrk="1" hangingPunct="1"/>
            <a:r>
              <a:rPr lang="en-US" dirty="0"/>
              <a:t>whether or not such statute or regulation be valid, or</a:t>
            </a:r>
          </a:p>
          <a:p>
            <a:pPr eaLnBrk="1" hangingPunct="1"/>
            <a:r>
              <a:rPr lang="en-US" dirty="0"/>
              <a:t>based upon the exercise or performance or the failure to exercise or perform a discretionary function or duty on the part of a federal agency or an employee of the Government, </a:t>
            </a:r>
          </a:p>
          <a:p>
            <a:pPr eaLnBrk="1" hangingPunct="1"/>
            <a:r>
              <a:rPr lang="en-US" dirty="0">
                <a:highlight>
                  <a:srgbClr val="FFFF00"/>
                </a:highlight>
              </a:rPr>
              <a:t>whether or not the discretion involved be abused</a:t>
            </a:r>
            <a:r>
              <a:rPr lang="en-US" dirty="0"/>
              <a:t>. </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8</a:t>
            </a:fld>
            <a:endParaRPr lang="en-US"/>
          </a:p>
        </p:txBody>
      </p:sp>
      <p:pic>
        <p:nvPicPr>
          <p:cNvPr id="3" name="Audio 2">
            <a:hlinkClick r:id="" action="ppaction://media"/>
            <a:extLst>
              <a:ext uri="{FF2B5EF4-FFF2-40B4-BE49-F238E27FC236}">
                <a16:creationId xmlns:a16="http://schemas.microsoft.com/office/drawing/2014/main" id="{D65C915D-FC73-4CEE-8AD2-677D598B8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708"/>
    </mc:Choice>
    <mc:Fallback xmlns="">
      <p:transition spd="slow" advTm="1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the Court say about Ordinary Torts?</a:t>
            </a:r>
          </a:p>
        </p:txBody>
      </p:sp>
      <p:sp>
        <p:nvSpPr>
          <p:cNvPr id="3" name="Content Placeholder 2"/>
          <p:cNvSpPr>
            <a:spLocks noGrp="1"/>
          </p:cNvSpPr>
          <p:nvPr>
            <p:ph idx="1"/>
          </p:nvPr>
        </p:nvSpPr>
        <p:spPr/>
        <p:txBody>
          <a:bodyPr>
            <a:normAutofit/>
          </a:bodyPr>
          <a:lstStyle/>
          <a:p>
            <a:r>
              <a:rPr lang="en-US" dirty="0">
                <a:highlight>
                  <a:srgbClr val="FFFF00"/>
                </a:highlight>
              </a:rPr>
              <a:t>So we know that the draftsmen did not intend it to relieve the Government from liability for such common-law torts as an automobile collision caused by the negligence of an employee of the administering agency. </a:t>
            </a:r>
          </a:p>
        </p:txBody>
      </p:sp>
      <p:pic>
        <p:nvPicPr>
          <p:cNvPr id="5" name="Audio 4">
            <a:hlinkClick r:id="" action="ppaction://media"/>
            <a:extLst>
              <a:ext uri="{FF2B5EF4-FFF2-40B4-BE49-F238E27FC236}">
                <a16:creationId xmlns:a16="http://schemas.microsoft.com/office/drawing/2014/main" id="{0A155A41-12A5-43DD-BE78-49A7E3850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984110793"/>
      </p:ext>
    </p:extLst>
  </p:cSld>
  <p:clrMapOvr>
    <a:masterClrMapping/>
  </p:clrMapOvr>
  <mc:AlternateContent xmlns:mc="http://schemas.openxmlformats.org/markup-compatibility/2006" xmlns:p14="http://schemas.microsoft.com/office/powerpoint/2010/main">
    <mc:Choice Requires="p14">
      <p:transition spd="slow" p14:dur="2000" advTm="50040"/>
    </mc:Choice>
    <mc:Fallback xmlns="">
      <p:transition spd="slow" advTm="5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77</TotalTime>
  <Words>2401</Words>
  <Application>Microsoft Office PowerPoint</Application>
  <PresentationFormat>Widescreen</PresentationFormat>
  <Paragraphs>176</Paragraphs>
  <Slides>38</Slides>
  <Notes>0</Notes>
  <HiddenSlides>0</HiddenSlides>
  <MMClips>38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Atkinson Hyperlegible</vt:lpstr>
      <vt:lpstr>Calibri</vt:lpstr>
      <vt:lpstr>Office Theme</vt:lpstr>
      <vt:lpstr>Federal Tort Claims Act</vt:lpstr>
      <vt:lpstr>Dalehite v. U.S., 346 U.S. 15 (1953)</vt:lpstr>
      <vt:lpstr>The General Claim</vt:lpstr>
      <vt:lpstr>Specific Findings by the Trial Court</vt:lpstr>
      <vt:lpstr>The Trial Court Ruling</vt:lpstr>
      <vt:lpstr>In re Texas City Disaster Litig., 197 F.2d 771 (5th Cir. 1952)</vt:lpstr>
      <vt:lpstr>Dalehite v. U.S., 346 U.S. 15 (1953)</vt:lpstr>
      <vt:lpstr>The Discretionary Function Exception (DFE) to Liability in the FTCA</vt:lpstr>
      <vt:lpstr>What did the Court say about Ordinary Torts?</vt:lpstr>
      <vt:lpstr>Is the DFE Limited to Statutory Duties?</vt:lpstr>
      <vt:lpstr>What Type of Discretion is Being Protected?</vt:lpstr>
      <vt:lpstr>What is the Intent of the DFE?</vt:lpstr>
      <vt:lpstr>The United States Supreme Court Ruling</vt:lpstr>
      <vt:lpstr>Allen v. United States, 816 F.2d 1417 (10th Cir. 1987)</vt:lpstr>
      <vt:lpstr>Allen v. United States, 816 F.2d 1417 (10th Cir. 1987)</vt:lpstr>
      <vt:lpstr>The Nuclear Test Site</vt:lpstr>
      <vt:lpstr>Who Set the Standards for the Tests?</vt:lpstr>
      <vt:lpstr>What is the Effect of Above Ground Nuclear Testing?</vt:lpstr>
      <vt:lpstr>What are the Plaintiffs’ Claims?</vt:lpstr>
      <vt:lpstr>What Facts did the Trial Court Find?</vt:lpstr>
      <vt:lpstr>Example Negligent Choices</vt:lpstr>
      <vt:lpstr>What was the District Court’s Legal Holding?</vt:lpstr>
      <vt:lpstr>What was the Government’s Defense?</vt:lpstr>
      <vt:lpstr>What was the Public Policy Justification?</vt:lpstr>
      <vt:lpstr>The Appeals Court Ruling on Liability</vt:lpstr>
      <vt:lpstr>Does it Matter if the Government Could Have Done Better?</vt:lpstr>
      <vt:lpstr>Is there a Duty to Protect the Public?</vt:lpstr>
      <vt:lpstr>Is the FTCA Meant to Provide Compensation in All Cases?</vt:lpstr>
      <vt:lpstr>What are the Alternative Paths to Compensation?</vt:lpstr>
      <vt:lpstr>Berkovitz by Berkovitz v. U.S., 486 U.S. 531 (1988)</vt:lpstr>
      <vt:lpstr>Berkovitz by Berkovitz v. U.S., 486 U.S. 531 (1988)</vt:lpstr>
      <vt:lpstr>What was the FDA’s Defense?</vt:lpstr>
      <vt:lpstr>Varig Airlines (in Berkovitz)</vt:lpstr>
      <vt:lpstr>What Inspection System did the FAA Adopt?</vt:lpstr>
      <vt:lpstr>Spot Checks in Berkovitz</vt:lpstr>
      <vt:lpstr>Epilog</vt:lpstr>
      <vt:lpstr>Criticism of the FTCA</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Tort Claims Act</dc:title>
  <dc:creator>Edward P Richards</dc:creator>
  <cp:lastModifiedBy>Edward P Richards</cp:lastModifiedBy>
  <cp:revision>23</cp:revision>
  <dcterms:created xsi:type="dcterms:W3CDTF">2021-07-08T12:55:55Z</dcterms:created>
  <dcterms:modified xsi:type="dcterms:W3CDTF">2021-07-08T14:37:26Z</dcterms:modified>
</cp:coreProperties>
</file>