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9" r:id="rId2"/>
    <p:sldId id="262" r:id="rId3"/>
    <p:sldId id="259" r:id="rId4"/>
    <p:sldId id="260" r:id="rId5"/>
    <p:sldId id="256" r:id="rId6"/>
    <p:sldId id="264" r:id="rId7"/>
    <p:sldId id="263" r:id="rId8"/>
    <p:sldId id="265" r:id="rId9"/>
    <p:sldId id="261" r:id="rId10"/>
    <p:sldId id="271" r:id="rId11"/>
    <p:sldId id="266" r:id="rId12"/>
    <p:sldId id="267" r:id="rId13"/>
    <p:sldId id="268" r:id="rId14"/>
    <p:sldId id="273" r:id="rId15"/>
    <p:sldId id="272" r:id="rId16"/>
    <p:sldId id="270" r:id="rId17"/>
    <p:sldId id="280"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86350" autoAdjust="0"/>
  </p:normalViewPr>
  <p:slideViewPr>
    <p:cSldViewPr snapToGrid="0">
      <p:cViewPr varScale="1">
        <p:scale>
          <a:sx n="147" d="100"/>
          <a:sy n="147" d="100"/>
        </p:scale>
        <p:origin x="108" y="40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D3033-2DC4-4141-A3E3-C3C232E11838}" type="datetimeFigureOut">
              <a:rPr lang="en-US" smtClean="0"/>
              <a:t>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F3B703-9AC5-4C9A-8ED4-386F166910CE}" type="slidenum">
              <a:rPr lang="en-US" smtClean="0"/>
              <a:t>‹#›</a:t>
            </a:fld>
            <a:endParaRPr lang="en-US"/>
          </a:p>
        </p:txBody>
      </p:sp>
    </p:spTree>
    <p:extLst>
      <p:ext uri="{BB962C8B-B14F-4D97-AF65-F5344CB8AC3E}">
        <p14:creationId xmlns:p14="http://schemas.microsoft.com/office/powerpoint/2010/main" val="3876445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3021-C3B3-4CC2-BE78-7274C876EF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0483FC-3010-44AD-9E6B-5DF3375ED4E4}"/>
              </a:ext>
            </a:extLst>
          </p:cNvPr>
          <p:cNvSpPr>
            <a:spLocks noGrp="1"/>
          </p:cNvSpPr>
          <p:nvPr>
            <p:ph type="subTitle" idx="1"/>
          </p:nvPr>
        </p:nvSpPr>
        <p:spPr>
          <a:xfrm>
            <a:off x="1524000" y="3602038"/>
            <a:ext cx="9144000" cy="1655762"/>
          </a:xfrm>
        </p:spPr>
        <p:txBody>
          <a:bodyPr>
            <a:normAutofit/>
          </a:bodyPr>
          <a:lstStyle>
            <a:lvl1pPr marL="0" indent="0" algn="ctr">
              <a:buNone/>
              <a:defRPr sz="4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EB49247-060C-47B0-920C-2F474688F5EB}"/>
              </a:ext>
            </a:extLst>
          </p:cNvPr>
          <p:cNvSpPr>
            <a:spLocks noGrp="1"/>
          </p:cNvSpPr>
          <p:nvPr>
            <p:ph type="dt" sz="half" idx="10"/>
          </p:nvPr>
        </p:nvSpPr>
        <p:spPr/>
        <p:txBody>
          <a:bodyPr/>
          <a:lstStyle/>
          <a:p>
            <a:fld id="{9E18709F-5617-4A43-A8BB-39EB7DB8DA94}" type="datetimeFigureOut">
              <a:rPr lang="en-US" smtClean="0"/>
              <a:t>1/24/2023</a:t>
            </a:fld>
            <a:endParaRPr lang="en-US"/>
          </a:p>
        </p:txBody>
      </p:sp>
      <p:sp>
        <p:nvSpPr>
          <p:cNvPr id="5" name="Footer Placeholder 4">
            <a:extLst>
              <a:ext uri="{FF2B5EF4-FFF2-40B4-BE49-F238E27FC236}">
                <a16:creationId xmlns:a16="http://schemas.microsoft.com/office/drawing/2014/main" id="{12321499-B517-43AF-9615-4D68AD76B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247753-D1EE-4873-A93E-5AA805B2DC83}"/>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1391309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FBABD-4A6C-4EBA-AA25-37F50E83AE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370736-EC2E-416E-9F63-3F22E1A454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57D7FD-07A2-4836-8F47-C8FA47B67315}"/>
              </a:ext>
            </a:extLst>
          </p:cNvPr>
          <p:cNvSpPr>
            <a:spLocks noGrp="1"/>
          </p:cNvSpPr>
          <p:nvPr>
            <p:ph type="dt" sz="half" idx="10"/>
          </p:nvPr>
        </p:nvSpPr>
        <p:spPr/>
        <p:txBody>
          <a:bodyPr/>
          <a:lstStyle/>
          <a:p>
            <a:fld id="{9E18709F-5617-4A43-A8BB-39EB7DB8DA94}" type="datetimeFigureOut">
              <a:rPr lang="en-US" smtClean="0"/>
              <a:t>1/24/2023</a:t>
            </a:fld>
            <a:endParaRPr lang="en-US"/>
          </a:p>
        </p:txBody>
      </p:sp>
      <p:sp>
        <p:nvSpPr>
          <p:cNvPr id="5" name="Footer Placeholder 4">
            <a:extLst>
              <a:ext uri="{FF2B5EF4-FFF2-40B4-BE49-F238E27FC236}">
                <a16:creationId xmlns:a16="http://schemas.microsoft.com/office/drawing/2014/main" id="{181304E2-01C8-46BE-A535-F39E3D761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255468-ED75-44FF-8E64-F1B904001FD4}"/>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974699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D48A2C-7F22-426F-A62B-20379A0EC3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EF1D15-5F5E-4B4C-8268-85C0E2DC2B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EC6E82-D433-4BA3-9487-92F2B5232788}"/>
              </a:ext>
            </a:extLst>
          </p:cNvPr>
          <p:cNvSpPr>
            <a:spLocks noGrp="1"/>
          </p:cNvSpPr>
          <p:nvPr>
            <p:ph type="dt" sz="half" idx="10"/>
          </p:nvPr>
        </p:nvSpPr>
        <p:spPr/>
        <p:txBody>
          <a:bodyPr/>
          <a:lstStyle/>
          <a:p>
            <a:fld id="{9E18709F-5617-4A43-A8BB-39EB7DB8DA94}" type="datetimeFigureOut">
              <a:rPr lang="en-US" smtClean="0"/>
              <a:t>1/24/2023</a:t>
            </a:fld>
            <a:endParaRPr lang="en-US"/>
          </a:p>
        </p:txBody>
      </p:sp>
      <p:sp>
        <p:nvSpPr>
          <p:cNvPr id="5" name="Footer Placeholder 4">
            <a:extLst>
              <a:ext uri="{FF2B5EF4-FFF2-40B4-BE49-F238E27FC236}">
                <a16:creationId xmlns:a16="http://schemas.microsoft.com/office/drawing/2014/main" id="{627AC5BA-D4F5-4034-9735-3A02F3DAD8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064725-05FD-4BC6-95FF-EA998779B866}"/>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3980008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DF2CC-9260-42A5-8C04-D45CF30CF60B}"/>
              </a:ext>
            </a:extLst>
          </p:cNvPr>
          <p:cNvSpPr>
            <a:spLocks noGrp="1"/>
          </p:cNvSpPr>
          <p:nvPr>
            <p:ph type="title"/>
          </p:nvPr>
        </p:nvSpPr>
        <p:spPr/>
        <p:txBody>
          <a:bodyPr/>
          <a:lstStyle>
            <a:lvl1pPr>
              <a:defRPr>
                <a:latin typeface="Atkinson Hyperlegible" pitchFamily="50"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9C9BC8C-BD69-40C2-AB6E-11C6714319BD}"/>
              </a:ext>
            </a:extLst>
          </p:cNvPr>
          <p:cNvSpPr>
            <a:spLocks noGrp="1"/>
          </p:cNvSpPr>
          <p:nvPr>
            <p:ph idx="1"/>
          </p:nvPr>
        </p:nvSpPr>
        <p:spPr/>
        <p:txBody>
          <a:bodyPr/>
          <a:lstStyle>
            <a:lvl1pPr>
              <a:defRPr>
                <a:latin typeface="Atkinson Hyperlegible" pitchFamily="50" charset="0"/>
              </a:defRPr>
            </a:lvl1pPr>
            <a:lvl2pPr>
              <a:defRPr sz="2800">
                <a:latin typeface="Atkinson Hyperlegible" pitchFamily="50" charset="0"/>
              </a:defRPr>
            </a:lvl2pPr>
            <a:lvl3pPr>
              <a:defRPr sz="2400">
                <a:latin typeface="Atkinson Hyperlegible" pitchFamily="50" charset="0"/>
              </a:defRPr>
            </a:lvl3pPr>
            <a:lvl4pPr>
              <a:defRPr>
                <a:latin typeface="Atkinson Hyperlegible" pitchFamily="50" charset="0"/>
              </a:defRPr>
            </a:lvl4pPr>
            <a:lvl5pPr>
              <a:defRPr>
                <a:latin typeface="Atkinson Hyperlegible"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41BD90-E74D-45A5-A3EA-CF835382D06E}"/>
              </a:ext>
            </a:extLst>
          </p:cNvPr>
          <p:cNvSpPr>
            <a:spLocks noGrp="1"/>
          </p:cNvSpPr>
          <p:nvPr>
            <p:ph type="dt" sz="half" idx="10"/>
          </p:nvPr>
        </p:nvSpPr>
        <p:spPr/>
        <p:txBody>
          <a:bodyPr/>
          <a:lstStyle/>
          <a:p>
            <a:fld id="{9E18709F-5617-4A43-A8BB-39EB7DB8DA94}" type="datetimeFigureOut">
              <a:rPr lang="en-US" smtClean="0"/>
              <a:t>1/24/2023</a:t>
            </a:fld>
            <a:endParaRPr lang="en-US"/>
          </a:p>
        </p:txBody>
      </p:sp>
      <p:sp>
        <p:nvSpPr>
          <p:cNvPr id="5" name="Footer Placeholder 4">
            <a:extLst>
              <a:ext uri="{FF2B5EF4-FFF2-40B4-BE49-F238E27FC236}">
                <a16:creationId xmlns:a16="http://schemas.microsoft.com/office/drawing/2014/main" id="{EDDD36AB-FC44-48B3-8488-8EFF49AAC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F97AB-1FD4-4722-8E32-548AE7592EE7}"/>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4046587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51E3E-6028-45E7-97C3-489D7F697354}"/>
              </a:ext>
            </a:extLst>
          </p:cNvPr>
          <p:cNvSpPr>
            <a:spLocks noGrp="1"/>
          </p:cNvSpPr>
          <p:nvPr>
            <p:ph type="title"/>
          </p:nvPr>
        </p:nvSpPr>
        <p:spPr>
          <a:xfrm>
            <a:off x="831850" y="1709738"/>
            <a:ext cx="10515600" cy="2852737"/>
          </a:xfrm>
        </p:spPr>
        <p:txBody>
          <a:bodyPr anchor="b"/>
          <a:lstStyle>
            <a:lvl1pPr>
              <a:defRPr sz="6000">
                <a:latin typeface="Atkinson Hyperlegible" pitchFamily="50"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8B603D0-8E53-4E90-AEE6-636200E117C7}"/>
              </a:ext>
            </a:extLst>
          </p:cNvPr>
          <p:cNvSpPr>
            <a:spLocks noGrp="1"/>
          </p:cNvSpPr>
          <p:nvPr>
            <p:ph type="body" idx="1"/>
          </p:nvPr>
        </p:nvSpPr>
        <p:spPr>
          <a:xfrm>
            <a:off x="831850" y="4589463"/>
            <a:ext cx="10515600" cy="1500187"/>
          </a:xfrm>
        </p:spPr>
        <p:txBody>
          <a:bodyPr>
            <a:normAutofit/>
          </a:bodyPr>
          <a:lstStyle>
            <a:lvl1pPr marL="0" indent="0">
              <a:buNone/>
              <a:defRPr sz="4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1A300F-A8E9-4F19-9E5B-5C2D2614BE33}"/>
              </a:ext>
            </a:extLst>
          </p:cNvPr>
          <p:cNvSpPr>
            <a:spLocks noGrp="1"/>
          </p:cNvSpPr>
          <p:nvPr>
            <p:ph type="dt" sz="half" idx="10"/>
          </p:nvPr>
        </p:nvSpPr>
        <p:spPr/>
        <p:txBody>
          <a:bodyPr/>
          <a:lstStyle/>
          <a:p>
            <a:fld id="{9E18709F-5617-4A43-A8BB-39EB7DB8DA94}" type="datetimeFigureOut">
              <a:rPr lang="en-US" smtClean="0"/>
              <a:t>1/24/2023</a:t>
            </a:fld>
            <a:endParaRPr lang="en-US"/>
          </a:p>
        </p:txBody>
      </p:sp>
      <p:sp>
        <p:nvSpPr>
          <p:cNvPr id="5" name="Footer Placeholder 4">
            <a:extLst>
              <a:ext uri="{FF2B5EF4-FFF2-40B4-BE49-F238E27FC236}">
                <a16:creationId xmlns:a16="http://schemas.microsoft.com/office/drawing/2014/main" id="{5911726A-343E-4072-B96A-99EB3D9CC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AE20DB-6EAA-4119-AD1C-B6EF02EEBE5E}"/>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3957517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E2B06-6A7C-4FB9-AE96-2B94C1DC6C4F}"/>
              </a:ext>
            </a:extLst>
          </p:cNvPr>
          <p:cNvSpPr>
            <a:spLocks noGrp="1"/>
          </p:cNvSpPr>
          <p:nvPr>
            <p:ph type="title"/>
          </p:nvPr>
        </p:nvSpPr>
        <p:spPr/>
        <p:txBody>
          <a:bodyPr/>
          <a:lstStyle>
            <a:lvl1pPr>
              <a:defRPr>
                <a:latin typeface="Atkinson Hyperlegible" pitchFamily="50"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11BC38C-9F53-4768-9EE9-D24613804C83}"/>
              </a:ext>
            </a:extLst>
          </p:cNvPr>
          <p:cNvSpPr>
            <a:spLocks noGrp="1"/>
          </p:cNvSpPr>
          <p:nvPr>
            <p:ph sz="half" idx="1"/>
          </p:nvPr>
        </p:nvSpPr>
        <p:spPr>
          <a:xfrm>
            <a:off x="838200" y="1825625"/>
            <a:ext cx="5181600" cy="4351338"/>
          </a:xfrm>
        </p:spPr>
        <p:txBody>
          <a:bodyPr/>
          <a:lstStyle>
            <a:lvl1pPr>
              <a:defRPr>
                <a:latin typeface="Atkinson Hyperlegible" pitchFamily="50" charset="0"/>
              </a:defRPr>
            </a:lvl1pPr>
            <a:lvl2pPr>
              <a:defRPr sz="2800">
                <a:latin typeface="Atkinson Hyperlegible" pitchFamily="50"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8CE2ACB-41D3-4D45-9D19-4C2E4B875BBB}"/>
              </a:ext>
            </a:extLst>
          </p:cNvPr>
          <p:cNvSpPr>
            <a:spLocks noGrp="1"/>
          </p:cNvSpPr>
          <p:nvPr>
            <p:ph sz="half" idx="2"/>
          </p:nvPr>
        </p:nvSpPr>
        <p:spPr>
          <a:xfrm>
            <a:off x="6172200" y="1825625"/>
            <a:ext cx="5181600" cy="4351338"/>
          </a:xfrm>
        </p:spPr>
        <p:txBody>
          <a:bodyPr/>
          <a:lstStyle>
            <a:lvl1pPr>
              <a:defRPr>
                <a:latin typeface="Atkinson Hyperlegible" pitchFamily="50" charset="0"/>
              </a:defRPr>
            </a:lvl1pPr>
            <a:lvl2pPr>
              <a:defRPr sz="2800">
                <a:latin typeface="Atkinson Hyperlegible" pitchFamily="50"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EE89DC9-646D-4AB8-A1DA-63C92288275B}"/>
              </a:ext>
            </a:extLst>
          </p:cNvPr>
          <p:cNvSpPr>
            <a:spLocks noGrp="1"/>
          </p:cNvSpPr>
          <p:nvPr>
            <p:ph type="dt" sz="half" idx="10"/>
          </p:nvPr>
        </p:nvSpPr>
        <p:spPr/>
        <p:txBody>
          <a:bodyPr/>
          <a:lstStyle/>
          <a:p>
            <a:fld id="{9E18709F-5617-4A43-A8BB-39EB7DB8DA94}" type="datetimeFigureOut">
              <a:rPr lang="en-US" smtClean="0"/>
              <a:t>1/24/2023</a:t>
            </a:fld>
            <a:endParaRPr lang="en-US"/>
          </a:p>
        </p:txBody>
      </p:sp>
      <p:sp>
        <p:nvSpPr>
          <p:cNvPr id="6" name="Footer Placeholder 5">
            <a:extLst>
              <a:ext uri="{FF2B5EF4-FFF2-40B4-BE49-F238E27FC236}">
                <a16:creationId xmlns:a16="http://schemas.microsoft.com/office/drawing/2014/main" id="{58F839C6-C193-4E81-B2FF-B771F1605B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C0F4C-45E8-4BBE-AEBE-570F4409F10E}"/>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4215556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21B55-A1A9-44DC-9D31-826C2F131602}"/>
              </a:ext>
            </a:extLst>
          </p:cNvPr>
          <p:cNvSpPr>
            <a:spLocks noGrp="1"/>
          </p:cNvSpPr>
          <p:nvPr>
            <p:ph type="title"/>
          </p:nvPr>
        </p:nvSpPr>
        <p:spPr>
          <a:xfrm>
            <a:off x="839788" y="365125"/>
            <a:ext cx="10515600" cy="1325563"/>
          </a:xfrm>
        </p:spPr>
        <p:txBody>
          <a:bodyPr/>
          <a:lstStyle>
            <a:lvl1pPr>
              <a:defRPr>
                <a:latin typeface="Atkinson Hyperlegible" pitchFamily="50"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F1514FF-F85A-4DD8-ADE6-922E65B6E9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4D2DBC-F26A-40A8-A6F6-D58010174514}"/>
              </a:ext>
            </a:extLst>
          </p:cNvPr>
          <p:cNvSpPr>
            <a:spLocks noGrp="1"/>
          </p:cNvSpPr>
          <p:nvPr>
            <p:ph sz="half" idx="2"/>
          </p:nvPr>
        </p:nvSpPr>
        <p:spPr>
          <a:xfrm>
            <a:off x="839788" y="2505075"/>
            <a:ext cx="5157787" cy="3684588"/>
          </a:xfrm>
        </p:spPr>
        <p:txBody>
          <a:bodyPr/>
          <a:lstStyle>
            <a:lvl1pPr>
              <a:defRPr>
                <a:latin typeface="Atkinson Hyperlegible" pitchFamily="50" charset="0"/>
              </a:defRPr>
            </a:lvl1pPr>
            <a:lvl2pPr>
              <a:defRPr sz="2800">
                <a:latin typeface="Atkinson Hyperlegible" pitchFamily="50"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43EF9E7-DDAA-43D7-8B01-2BD9F3047A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06D5C9-279C-4441-A4F5-EE2C3A37A398}"/>
              </a:ext>
            </a:extLst>
          </p:cNvPr>
          <p:cNvSpPr>
            <a:spLocks noGrp="1"/>
          </p:cNvSpPr>
          <p:nvPr>
            <p:ph sz="quarter" idx="4"/>
          </p:nvPr>
        </p:nvSpPr>
        <p:spPr>
          <a:xfrm>
            <a:off x="6172200" y="2505075"/>
            <a:ext cx="5183188" cy="3684588"/>
          </a:xfrm>
        </p:spPr>
        <p:txBody>
          <a:bodyPr/>
          <a:lstStyle>
            <a:lvl1pPr>
              <a:defRPr>
                <a:latin typeface="Atkinson Hyperlegible" pitchFamily="50" charset="0"/>
              </a:defRPr>
            </a:lvl1pPr>
            <a:lvl2pPr>
              <a:defRPr sz="2800">
                <a:latin typeface="Atkinson Hyperlegible" pitchFamily="50"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EAFCE15-CF6D-4E1F-8AE3-5F9D58C55FBB}"/>
              </a:ext>
            </a:extLst>
          </p:cNvPr>
          <p:cNvSpPr>
            <a:spLocks noGrp="1"/>
          </p:cNvSpPr>
          <p:nvPr>
            <p:ph type="dt" sz="half" idx="10"/>
          </p:nvPr>
        </p:nvSpPr>
        <p:spPr/>
        <p:txBody>
          <a:bodyPr/>
          <a:lstStyle/>
          <a:p>
            <a:fld id="{9E18709F-5617-4A43-A8BB-39EB7DB8DA94}" type="datetimeFigureOut">
              <a:rPr lang="en-US" smtClean="0"/>
              <a:t>1/24/2023</a:t>
            </a:fld>
            <a:endParaRPr lang="en-US"/>
          </a:p>
        </p:txBody>
      </p:sp>
      <p:sp>
        <p:nvSpPr>
          <p:cNvPr id="8" name="Footer Placeholder 7">
            <a:extLst>
              <a:ext uri="{FF2B5EF4-FFF2-40B4-BE49-F238E27FC236}">
                <a16:creationId xmlns:a16="http://schemas.microsoft.com/office/drawing/2014/main" id="{5D06A5D4-3452-47B4-BE7C-2F8E3A9BF4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C8B4BF-BDFC-493D-80DA-E83F2FC0405D}"/>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1204709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0391F-37C5-432E-8E1C-770E0527BB9D}"/>
              </a:ext>
            </a:extLst>
          </p:cNvPr>
          <p:cNvSpPr>
            <a:spLocks noGrp="1"/>
          </p:cNvSpPr>
          <p:nvPr>
            <p:ph type="title"/>
          </p:nvPr>
        </p:nvSpPr>
        <p:spPr/>
        <p:txBody>
          <a:bodyPr/>
          <a:lstStyle>
            <a:lvl1pPr>
              <a:defRPr>
                <a:latin typeface="Atkinson Hyperlegible" pitchFamily="50"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7C27445-1815-4F74-8FA2-59957163AF85}"/>
              </a:ext>
            </a:extLst>
          </p:cNvPr>
          <p:cNvSpPr>
            <a:spLocks noGrp="1"/>
          </p:cNvSpPr>
          <p:nvPr>
            <p:ph type="dt" sz="half" idx="10"/>
          </p:nvPr>
        </p:nvSpPr>
        <p:spPr/>
        <p:txBody>
          <a:bodyPr/>
          <a:lstStyle/>
          <a:p>
            <a:fld id="{9E18709F-5617-4A43-A8BB-39EB7DB8DA94}" type="datetimeFigureOut">
              <a:rPr lang="en-US" smtClean="0"/>
              <a:t>1/24/2023</a:t>
            </a:fld>
            <a:endParaRPr lang="en-US"/>
          </a:p>
        </p:txBody>
      </p:sp>
      <p:sp>
        <p:nvSpPr>
          <p:cNvPr id="4" name="Footer Placeholder 3">
            <a:extLst>
              <a:ext uri="{FF2B5EF4-FFF2-40B4-BE49-F238E27FC236}">
                <a16:creationId xmlns:a16="http://schemas.microsoft.com/office/drawing/2014/main" id="{F5138088-54BE-4CB7-9FA1-012869CC66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BB5BB-2E3C-42B4-93AC-2C10D0FCF4AA}"/>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3414937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331BC7-637B-442F-824A-210DA8C20843}"/>
              </a:ext>
            </a:extLst>
          </p:cNvPr>
          <p:cNvSpPr>
            <a:spLocks noGrp="1"/>
          </p:cNvSpPr>
          <p:nvPr>
            <p:ph type="dt" sz="half" idx="10"/>
          </p:nvPr>
        </p:nvSpPr>
        <p:spPr/>
        <p:txBody>
          <a:bodyPr/>
          <a:lstStyle/>
          <a:p>
            <a:fld id="{9E18709F-5617-4A43-A8BB-39EB7DB8DA94}" type="datetimeFigureOut">
              <a:rPr lang="en-US" smtClean="0"/>
              <a:t>1/24/2023</a:t>
            </a:fld>
            <a:endParaRPr lang="en-US"/>
          </a:p>
        </p:txBody>
      </p:sp>
      <p:sp>
        <p:nvSpPr>
          <p:cNvPr id="3" name="Footer Placeholder 2">
            <a:extLst>
              <a:ext uri="{FF2B5EF4-FFF2-40B4-BE49-F238E27FC236}">
                <a16:creationId xmlns:a16="http://schemas.microsoft.com/office/drawing/2014/main" id="{71755274-52E7-474F-BA7B-ACD5E9C737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BC2351-8CC8-4A30-980B-A2D349886D79}"/>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2575311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FA174-79D5-4DC6-8531-180E5A697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00A7D0-FA5C-4986-B68B-F8DCF362C8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C8D403-827D-436C-B110-D36F4F86F9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E29720-F7B7-46AE-8741-03FFEC4792BF}"/>
              </a:ext>
            </a:extLst>
          </p:cNvPr>
          <p:cNvSpPr>
            <a:spLocks noGrp="1"/>
          </p:cNvSpPr>
          <p:nvPr>
            <p:ph type="dt" sz="half" idx="10"/>
          </p:nvPr>
        </p:nvSpPr>
        <p:spPr/>
        <p:txBody>
          <a:bodyPr/>
          <a:lstStyle/>
          <a:p>
            <a:fld id="{9E18709F-5617-4A43-A8BB-39EB7DB8DA94}" type="datetimeFigureOut">
              <a:rPr lang="en-US" smtClean="0"/>
              <a:t>1/24/2023</a:t>
            </a:fld>
            <a:endParaRPr lang="en-US"/>
          </a:p>
        </p:txBody>
      </p:sp>
      <p:sp>
        <p:nvSpPr>
          <p:cNvPr id="6" name="Footer Placeholder 5">
            <a:extLst>
              <a:ext uri="{FF2B5EF4-FFF2-40B4-BE49-F238E27FC236}">
                <a16:creationId xmlns:a16="http://schemas.microsoft.com/office/drawing/2014/main" id="{D2B41D49-2DF8-41A3-B966-237FD4CF14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8EC6F5-3D39-44B1-8C51-E90A83D48ABB}"/>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1145611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2C610-2F05-466A-B268-24C7D9A5A4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1489F0-8219-4971-BCF0-2327C3646D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DE50B22-232C-464D-B561-12C81578A0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BA121B-8CDC-4A44-9F1F-7FD70CF1C9D1}"/>
              </a:ext>
            </a:extLst>
          </p:cNvPr>
          <p:cNvSpPr>
            <a:spLocks noGrp="1"/>
          </p:cNvSpPr>
          <p:nvPr>
            <p:ph type="dt" sz="half" idx="10"/>
          </p:nvPr>
        </p:nvSpPr>
        <p:spPr/>
        <p:txBody>
          <a:bodyPr/>
          <a:lstStyle/>
          <a:p>
            <a:fld id="{9E18709F-5617-4A43-A8BB-39EB7DB8DA94}" type="datetimeFigureOut">
              <a:rPr lang="en-US" smtClean="0"/>
              <a:t>1/24/2023</a:t>
            </a:fld>
            <a:endParaRPr lang="en-US"/>
          </a:p>
        </p:txBody>
      </p:sp>
      <p:sp>
        <p:nvSpPr>
          <p:cNvPr id="6" name="Footer Placeholder 5">
            <a:extLst>
              <a:ext uri="{FF2B5EF4-FFF2-40B4-BE49-F238E27FC236}">
                <a16:creationId xmlns:a16="http://schemas.microsoft.com/office/drawing/2014/main" id="{0FDAB18E-1F34-4074-9BC6-274F283FB5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A51570-D877-4AF1-972A-AF774112F8C0}"/>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909823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B82377-34CE-4831-BE2E-499F86D13F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140342F-ACF4-45B2-B77F-774AD3C80C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0AFD648-4635-4794-9918-1FE25D6F1F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18709F-5617-4A43-A8BB-39EB7DB8DA94}" type="datetimeFigureOut">
              <a:rPr lang="en-US" smtClean="0"/>
              <a:t>1/24/2023</a:t>
            </a:fld>
            <a:endParaRPr lang="en-US"/>
          </a:p>
        </p:txBody>
      </p:sp>
      <p:sp>
        <p:nvSpPr>
          <p:cNvPr id="5" name="Footer Placeholder 4">
            <a:extLst>
              <a:ext uri="{FF2B5EF4-FFF2-40B4-BE49-F238E27FC236}">
                <a16:creationId xmlns:a16="http://schemas.microsoft.com/office/drawing/2014/main" id="{5E4D657F-E72E-4EBF-AB33-19AD5AB593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34168F5-E3DB-4336-9ECF-3A6E97134D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D72CE-15D5-43BE-841F-78925906E125}" type="slidenum">
              <a:rPr lang="en-US" smtClean="0"/>
              <a:t>‹#›</a:t>
            </a:fld>
            <a:endParaRPr lang="en-US" dirty="0"/>
          </a:p>
        </p:txBody>
      </p:sp>
    </p:spTree>
    <p:extLst>
      <p:ext uri="{BB962C8B-B14F-4D97-AF65-F5344CB8AC3E}">
        <p14:creationId xmlns:p14="http://schemas.microsoft.com/office/powerpoint/2010/main" val="742924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tkinson Hyperlegible"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tkinson Hyperlegible"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tkinson Hyperlegible"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tkinson Hyperlegible"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tkinson Hyperlegible"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tkinson Hyperlegible"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59D79-AE67-54A1-F5CE-2F4E31789A78}"/>
              </a:ext>
            </a:extLst>
          </p:cNvPr>
          <p:cNvSpPr>
            <a:spLocks noGrp="1"/>
          </p:cNvSpPr>
          <p:nvPr>
            <p:ph type="ctrTitle"/>
          </p:nvPr>
        </p:nvSpPr>
        <p:spPr/>
        <p:txBody>
          <a:bodyPr/>
          <a:lstStyle/>
          <a:p>
            <a:r>
              <a:rPr lang="en-US" dirty="0"/>
              <a:t>Ages of the Earth</a:t>
            </a:r>
          </a:p>
        </p:txBody>
      </p:sp>
      <p:sp>
        <p:nvSpPr>
          <p:cNvPr id="3" name="Subtitle 2">
            <a:extLst>
              <a:ext uri="{FF2B5EF4-FFF2-40B4-BE49-F238E27FC236}">
                <a16:creationId xmlns:a16="http://schemas.microsoft.com/office/drawing/2014/main" id="{0B8AC7AD-B21C-D70A-7DD4-D94C5DDC893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14070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Diagram">
            <a:extLst>
              <a:ext uri="{FF2B5EF4-FFF2-40B4-BE49-F238E27FC236}">
                <a16:creationId xmlns:a16="http://schemas.microsoft.com/office/drawing/2014/main" id="{42FDFFD6-EA9D-EE08-2396-A70FD0129C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665" y="643466"/>
            <a:ext cx="9482669" cy="5571067"/>
          </a:xfrm>
          <a:prstGeom prst="rect">
            <a:avLst/>
          </a:prstGeom>
        </p:spPr>
      </p:pic>
    </p:spTree>
    <p:extLst>
      <p:ext uri="{BB962C8B-B14F-4D97-AF65-F5344CB8AC3E}">
        <p14:creationId xmlns:p14="http://schemas.microsoft.com/office/powerpoint/2010/main" val="4115148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E3DF1-5D82-5B49-8C7B-33170A520CE1}"/>
              </a:ext>
            </a:extLst>
          </p:cNvPr>
          <p:cNvSpPr>
            <a:spLocks noGrp="1"/>
          </p:cNvSpPr>
          <p:nvPr>
            <p:ph type="title"/>
          </p:nvPr>
        </p:nvSpPr>
        <p:spPr/>
        <p:txBody>
          <a:bodyPr/>
          <a:lstStyle/>
          <a:p>
            <a:r>
              <a:rPr lang="en-US" dirty="0"/>
              <a:t>Global Variation of CO2 During the Northern Hemisphere Growing Season</a:t>
            </a:r>
          </a:p>
        </p:txBody>
      </p:sp>
      <p:sp>
        <p:nvSpPr>
          <p:cNvPr id="3" name="Content Placeholder 2">
            <a:extLst>
              <a:ext uri="{FF2B5EF4-FFF2-40B4-BE49-F238E27FC236}">
                <a16:creationId xmlns:a16="http://schemas.microsoft.com/office/drawing/2014/main" id="{76954B4A-C625-4FCA-1C46-D6A249A5C60E}"/>
              </a:ext>
            </a:extLst>
          </p:cNvPr>
          <p:cNvSpPr>
            <a:spLocks noGrp="1"/>
          </p:cNvSpPr>
          <p:nvPr>
            <p:ph idx="1"/>
          </p:nvPr>
        </p:nvSpPr>
        <p:spPr/>
        <p:txBody>
          <a:bodyPr/>
          <a:lstStyle/>
          <a:p>
            <a:r>
              <a:rPr lang="en-US" b="0" i="0" dirty="0">
                <a:solidFill>
                  <a:srgbClr val="000000"/>
                </a:solidFill>
                <a:effectLst/>
                <a:latin typeface="Myriad Pro"/>
              </a:rPr>
              <a:t> </a:t>
            </a:r>
            <a:endParaRPr lang="en-US" dirty="0"/>
          </a:p>
        </p:txBody>
      </p:sp>
      <p:pic>
        <p:nvPicPr>
          <p:cNvPr id="7" name="Picture 6">
            <a:extLst>
              <a:ext uri="{FF2B5EF4-FFF2-40B4-BE49-F238E27FC236}">
                <a16:creationId xmlns:a16="http://schemas.microsoft.com/office/drawing/2014/main" id="{9BED35BB-327B-5A2F-C673-33E6080B3EE7}"/>
              </a:ext>
            </a:extLst>
          </p:cNvPr>
          <p:cNvPicPr>
            <a:picLocks noChangeAspect="1"/>
          </p:cNvPicPr>
          <p:nvPr/>
        </p:nvPicPr>
        <p:blipFill>
          <a:blip r:embed="rId2"/>
          <a:stretch>
            <a:fillRect/>
          </a:stretch>
        </p:blipFill>
        <p:spPr>
          <a:xfrm>
            <a:off x="559526" y="1763349"/>
            <a:ext cx="11733779" cy="4650514"/>
          </a:xfrm>
          <a:prstGeom prst="rect">
            <a:avLst/>
          </a:prstGeom>
        </p:spPr>
      </p:pic>
    </p:spTree>
    <p:extLst>
      <p:ext uri="{BB962C8B-B14F-4D97-AF65-F5344CB8AC3E}">
        <p14:creationId xmlns:p14="http://schemas.microsoft.com/office/powerpoint/2010/main" val="607596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Graphs of Carbon Dioxide and Temperature for the past 8000,000 years derived from ice cores.">
            <a:extLst>
              <a:ext uri="{FF2B5EF4-FFF2-40B4-BE49-F238E27FC236}">
                <a16:creationId xmlns:a16="http://schemas.microsoft.com/office/drawing/2014/main" id="{478EA701-C73A-0F9C-DE9F-1A119A9C063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3467" y="1611488"/>
            <a:ext cx="10905066" cy="36350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F414F31-E344-DDB8-E2F8-41A09160F6D0}"/>
              </a:ext>
            </a:extLst>
          </p:cNvPr>
          <p:cNvSpPr txBox="1"/>
          <p:nvPr/>
        </p:nvSpPr>
        <p:spPr>
          <a:xfrm>
            <a:off x="910046" y="622663"/>
            <a:ext cx="10149839" cy="646331"/>
          </a:xfrm>
          <a:prstGeom prst="rect">
            <a:avLst/>
          </a:prstGeom>
          <a:noFill/>
        </p:spPr>
        <p:txBody>
          <a:bodyPr wrap="square" rtlCol="0">
            <a:spAutoFit/>
          </a:bodyPr>
          <a:lstStyle/>
          <a:p>
            <a:r>
              <a:rPr lang="en-US" dirty="0"/>
              <a:t>Warming from orbital changes cause the release of CO2, which amplifies the warmings.</a:t>
            </a:r>
          </a:p>
          <a:p>
            <a:r>
              <a:rPr lang="en-US" dirty="0"/>
              <a:t>Now we are directly releasing the CO2.</a:t>
            </a:r>
          </a:p>
        </p:txBody>
      </p:sp>
    </p:spTree>
    <p:extLst>
      <p:ext uri="{BB962C8B-B14F-4D97-AF65-F5344CB8AC3E}">
        <p14:creationId xmlns:p14="http://schemas.microsoft.com/office/powerpoint/2010/main" val="2257620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4630E-F518-F1CB-78BE-99FA6CD520F6}"/>
              </a:ext>
            </a:extLst>
          </p:cNvPr>
          <p:cNvSpPr>
            <a:spLocks noGrp="1"/>
          </p:cNvSpPr>
          <p:nvPr>
            <p:ph type="title"/>
          </p:nvPr>
        </p:nvSpPr>
        <p:spPr/>
        <p:txBody>
          <a:bodyPr/>
          <a:lstStyle/>
          <a:p>
            <a:r>
              <a:rPr lang="en-US" dirty="0"/>
              <a:t>Implications of the Carbon Cycle</a:t>
            </a:r>
          </a:p>
        </p:txBody>
      </p:sp>
      <p:sp>
        <p:nvSpPr>
          <p:cNvPr id="3" name="Content Placeholder 2">
            <a:extLst>
              <a:ext uri="{FF2B5EF4-FFF2-40B4-BE49-F238E27FC236}">
                <a16:creationId xmlns:a16="http://schemas.microsoft.com/office/drawing/2014/main" id="{FFCA4906-9F7F-0FAF-9D5F-95EBF926E4A8}"/>
              </a:ext>
            </a:extLst>
          </p:cNvPr>
          <p:cNvSpPr>
            <a:spLocks noGrp="1"/>
          </p:cNvSpPr>
          <p:nvPr>
            <p:ph idx="1"/>
          </p:nvPr>
        </p:nvSpPr>
        <p:spPr/>
        <p:txBody>
          <a:bodyPr>
            <a:normAutofit fontScale="92500" lnSpcReduction="10000"/>
          </a:bodyPr>
          <a:lstStyle/>
          <a:p>
            <a:r>
              <a:rPr lang="en-US" dirty="0"/>
              <a:t>CO2 has a very long life in the atmosphere</a:t>
            </a:r>
          </a:p>
          <a:p>
            <a:r>
              <a:rPr lang="en-US" dirty="0"/>
              <a:t>Stopping CO2 emissions does not lower the temperature for a very long time.</a:t>
            </a:r>
          </a:p>
          <a:p>
            <a:r>
              <a:rPr lang="en-US" dirty="0"/>
              <a:t>The fast natural way to remove CO2 from the atmosphere is to increase the sequestration of carbon in plants that either hold the carbon – trees – or stabilize it as peat – inland marshes and bogs.</a:t>
            </a:r>
          </a:p>
          <a:p>
            <a:r>
              <a:rPr lang="en-US" dirty="0"/>
              <a:t>Plant sequestration works but requires land that threatens agriculture and natural ecosystems.</a:t>
            </a:r>
          </a:p>
          <a:p>
            <a:r>
              <a:rPr lang="en-US" dirty="0"/>
              <a:t>Carbon can be removed from the atmosphere and stored in deep rock formations or made into rock.</a:t>
            </a:r>
          </a:p>
          <a:p>
            <a:pPr lvl="1"/>
            <a:r>
              <a:rPr lang="en-US" dirty="0"/>
              <a:t>Scalability and cost and who will pay the costs constrain this CCS.</a:t>
            </a:r>
          </a:p>
          <a:p>
            <a:endParaRPr lang="en-US" dirty="0"/>
          </a:p>
          <a:p>
            <a:endParaRPr lang="en-US" dirty="0"/>
          </a:p>
        </p:txBody>
      </p:sp>
    </p:spTree>
    <p:extLst>
      <p:ext uri="{BB962C8B-B14F-4D97-AF65-F5344CB8AC3E}">
        <p14:creationId xmlns:p14="http://schemas.microsoft.com/office/powerpoint/2010/main" val="199465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ED5B0618-CC97-7AF5-9203-FFA468BDF5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7415" y="0"/>
            <a:ext cx="7845710" cy="6858000"/>
          </a:xfrm>
          <a:prstGeom prst="rect">
            <a:avLst/>
          </a:prstGeom>
        </p:spPr>
      </p:pic>
      <p:sp>
        <p:nvSpPr>
          <p:cNvPr id="4" name="TextBox 3">
            <a:extLst>
              <a:ext uri="{FF2B5EF4-FFF2-40B4-BE49-F238E27FC236}">
                <a16:creationId xmlns:a16="http://schemas.microsoft.com/office/drawing/2014/main" id="{91710193-CAF8-3C82-1DBA-7B444885ED4F}"/>
              </a:ext>
            </a:extLst>
          </p:cNvPr>
          <p:cNvSpPr txBox="1"/>
          <p:nvPr/>
        </p:nvSpPr>
        <p:spPr>
          <a:xfrm>
            <a:off x="401444" y="423746"/>
            <a:ext cx="3983216" cy="1815882"/>
          </a:xfrm>
          <a:prstGeom prst="rect">
            <a:avLst/>
          </a:prstGeom>
          <a:noFill/>
        </p:spPr>
        <p:txBody>
          <a:bodyPr wrap="square" rtlCol="0">
            <a:spAutoFit/>
          </a:bodyPr>
          <a:lstStyle/>
          <a:p>
            <a:r>
              <a:rPr lang="en-US" sz="2800" dirty="0"/>
              <a:t>A detailed look at carbon stores</a:t>
            </a:r>
            <a:br>
              <a:rPr lang="en-US" sz="2800" dirty="0"/>
            </a:br>
            <a:br>
              <a:rPr lang="en-US" sz="2800" dirty="0"/>
            </a:br>
            <a:r>
              <a:rPr lang="en-US" sz="2800" dirty="0"/>
              <a:t>CO2 vs CH4</a:t>
            </a:r>
          </a:p>
        </p:txBody>
      </p:sp>
    </p:spTree>
    <p:extLst>
      <p:ext uri="{BB962C8B-B14F-4D97-AF65-F5344CB8AC3E}">
        <p14:creationId xmlns:p14="http://schemas.microsoft.com/office/powerpoint/2010/main" val="2251096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4CB6F7DB-41EF-3AF8-85DE-A0E7310EB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611" y="0"/>
            <a:ext cx="9213082" cy="6858000"/>
          </a:xfrm>
          <a:prstGeom prst="rect">
            <a:avLst/>
          </a:prstGeom>
        </p:spPr>
      </p:pic>
      <p:sp>
        <p:nvSpPr>
          <p:cNvPr id="4" name="TextBox 3">
            <a:extLst>
              <a:ext uri="{FF2B5EF4-FFF2-40B4-BE49-F238E27FC236}">
                <a16:creationId xmlns:a16="http://schemas.microsoft.com/office/drawing/2014/main" id="{63837885-3083-7A35-FE65-E891D70919D6}"/>
              </a:ext>
            </a:extLst>
          </p:cNvPr>
          <p:cNvSpPr txBox="1"/>
          <p:nvPr/>
        </p:nvSpPr>
        <p:spPr>
          <a:xfrm>
            <a:off x="147196" y="401444"/>
            <a:ext cx="1864484" cy="1446550"/>
          </a:xfrm>
          <a:prstGeom prst="rect">
            <a:avLst/>
          </a:prstGeom>
          <a:noFill/>
        </p:spPr>
        <p:txBody>
          <a:bodyPr wrap="square" rtlCol="0">
            <a:spAutoFit/>
          </a:bodyPr>
          <a:lstStyle/>
          <a:p>
            <a:r>
              <a:rPr lang="en-US" sz="4400" dirty="0"/>
              <a:t>Other GHGs</a:t>
            </a:r>
          </a:p>
        </p:txBody>
      </p:sp>
    </p:spTree>
    <p:extLst>
      <p:ext uri="{BB962C8B-B14F-4D97-AF65-F5344CB8AC3E}">
        <p14:creationId xmlns:p14="http://schemas.microsoft.com/office/powerpoint/2010/main" val="1314182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302013-2C44-3D0C-0042-55A9389D5B70}"/>
              </a:ext>
            </a:extLst>
          </p:cNvPr>
          <p:cNvSpPr>
            <a:spLocks noGrp="1"/>
          </p:cNvSpPr>
          <p:nvPr>
            <p:ph type="ctrTitle"/>
          </p:nvPr>
        </p:nvSpPr>
        <p:spPr/>
        <p:txBody>
          <a:bodyPr/>
          <a:lstStyle/>
          <a:p>
            <a:r>
              <a:rPr lang="en-US" dirty="0"/>
              <a:t>Go to Methane</a:t>
            </a:r>
          </a:p>
        </p:txBody>
      </p:sp>
      <p:sp>
        <p:nvSpPr>
          <p:cNvPr id="5" name="Subtitle 4">
            <a:extLst>
              <a:ext uri="{FF2B5EF4-FFF2-40B4-BE49-F238E27FC236}">
                <a16:creationId xmlns:a16="http://schemas.microsoft.com/office/drawing/2014/main" id="{25D6AD76-86A5-C79B-F3DE-100194E088D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82902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8A24C8-B6AD-20DD-0C92-3E4F9A0D6014}"/>
              </a:ext>
            </a:extLst>
          </p:cNvPr>
          <p:cNvSpPr>
            <a:spLocks noGrp="1"/>
          </p:cNvSpPr>
          <p:nvPr>
            <p:ph type="ctrTitle"/>
          </p:nvPr>
        </p:nvSpPr>
        <p:spPr/>
        <p:txBody>
          <a:bodyPr>
            <a:normAutofit fontScale="90000"/>
          </a:bodyPr>
          <a:lstStyle/>
          <a:p>
            <a:r>
              <a:rPr lang="en-US" dirty="0"/>
              <a:t>Climate Change 2022: Impacts, Adaptation and Vulnerability</a:t>
            </a:r>
          </a:p>
        </p:txBody>
      </p:sp>
      <p:sp>
        <p:nvSpPr>
          <p:cNvPr id="5" name="Subtitle 4">
            <a:extLst>
              <a:ext uri="{FF2B5EF4-FFF2-40B4-BE49-F238E27FC236}">
                <a16:creationId xmlns:a16="http://schemas.microsoft.com/office/drawing/2014/main" id="{2D4AD133-665F-739A-C47A-0C658287993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94809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Figure SPM.1">
            <a:extLst>
              <a:ext uri="{FF2B5EF4-FFF2-40B4-BE49-F238E27FC236}">
                <a16:creationId xmlns:a16="http://schemas.microsoft.com/office/drawing/2014/main" id="{8CA7E4AE-7192-3FA8-B2E0-9D34A888012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82372" y="643466"/>
            <a:ext cx="8027256"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366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46368-F465-6524-D902-38D00D32F310}"/>
              </a:ext>
            </a:extLst>
          </p:cNvPr>
          <p:cNvSpPr>
            <a:spLocks noGrp="1"/>
          </p:cNvSpPr>
          <p:nvPr>
            <p:ph type="title"/>
          </p:nvPr>
        </p:nvSpPr>
        <p:spPr/>
        <p:txBody>
          <a:bodyPr/>
          <a:lstStyle/>
          <a:p>
            <a:endParaRPr lang="en-US"/>
          </a:p>
        </p:txBody>
      </p:sp>
      <p:pic>
        <p:nvPicPr>
          <p:cNvPr id="3074" name="Picture 2">
            <a:extLst>
              <a:ext uri="{FF2B5EF4-FFF2-40B4-BE49-F238E27FC236}">
                <a16:creationId xmlns:a16="http://schemas.microsoft.com/office/drawing/2014/main" id="{63B387B0-1F30-16ED-AE7C-733C91B000B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56201" y="-340098"/>
            <a:ext cx="6184117" cy="7999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495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reemap chart&#10;&#10;Description automatically generated with medium confidence">
            <a:extLst>
              <a:ext uri="{FF2B5EF4-FFF2-40B4-BE49-F238E27FC236}">
                <a16:creationId xmlns:a16="http://schemas.microsoft.com/office/drawing/2014/main" id="{001BF569-A581-42E6-51E2-80DE09BA66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374" y="0"/>
            <a:ext cx="9067251" cy="6858000"/>
          </a:xfrm>
          <a:prstGeom prst="rect">
            <a:avLst/>
          </a:prstGeom>
        </p:spPr>
      </p:pic>
    </p:spTree>
    <p:extLst>
      <p:ext uri="{BB962C8B-B14F-4D97-AF65-F5344CB8AC3E}">
        <p14:creationId xmlns:p14="http://schemas.microsoft.com/office/powerpoint/2010/main" val="3193825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E539D-9E51-6AF2-854E-44F51A1F0E6F}"/>
              </a:ext>
            </a:extLst>
          </p:cNvPr>
          <p:cNvSpPr>
            <a:spLocks noGrp="1"/>
          </p:cNvSpPr>
          <p:nvPr>
            <p:ph type="title"/>
          </p:nvPr>
        </p:nvSpPr>
        <p:spPr/>
        <p:txBody>
          <a:bodyPr/>
          <a:lstStyle/>
          <a:p>
            <a:r>
              <a:rPr lang="en-US" dirty="0"/>
              <a:t>Go to PDF</a:t>
            </a:r>
          </a:p>
        </p:txBody>
      </p:sp>
      <p:sp>
        <p:nvSpPr>
          <p:cNvPr id="3" name="Content Placeholder 2">
            <a:extLst>
              <a:ext uri="{FF2B5EF4-FFF2-40B4-BE49-F238E27FC236}">
                <a16:creationId xmlns:a16="http://schemas.microsoft.com/office/drawing/2014/main" id="{786120D7-925F-4FB6-173A-662C4FC2878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43494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6"/>
            <a:ext cx="1920339" cy="289412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105" name="Rectangle 4104">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3515821"/>
            <a:ext cx="1920338" cy="2883258"/>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4098" name="Picture 2" descr="Figure SPM.4(a)">
            <a:extLst>
              <a:ext uri="{FF2B5EF4-FFF2-40B4-BE49-F238E27FC236}">
                <a16:creationId xmlns:a16="http://schemas.microsoft.com/office/drawing/2014/main" id="{72CC12C3-25A5-87DD-2C73-8CBC454B704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356" r="-5" b="10703"/>
          <a:stretch/>
        </p:blipFill>
        <p:spPr bwMode="auto">
          <a:xfrm>
            <a:off x="2551176" y="448056"/>
            <a:ext cx="9180576" cy="5952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907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6"/>
            <a:ext cx="1920339" cy="289412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129" name="Rectangle 512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3515821"/>
            <a:ext cx="1920338" cy="2883258"/>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5122" name="Picture 2" descr="Figure SPM.4(b)">
            <a:extLst>
              <a:ext uri="{FF2B5EF4-FFF2-40B4-BE49-F238E27FC236}">
                <a16:creationId xmlns:a16="http://schemas.microsoft.com/office/drawing/2014/main" id="{9A1AD5E8-AA11-C879-B625-0AD505D858B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299" r="-5" b="5760"/>
          <a:stretch/>
        </p:blipFill>
        <p:spPr bwMode="auto">
          <a:xfrm>
            <a:off x="2551176" y="448056"/>
            <a:ext cx="9180576" cy="5952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87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6"/>
            <a:ext cx="1920339" cy="2894124"/>
          </a:xfrm>
          <a:prstGeom prst="rect">
            <a:avLst/>
          </a:prstGeom>
          <a:solidFill>
            <a:srgbClr val="5B4B4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153" name="Rectangle 615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3515821"/>
            <a:ext cx="1920338" cy="2883258"/>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6146" name="Picture 2" descr="Figure SPM.6">
            <a:extLst>
              <a:ext uri="{FF2B5EF4-FFF2-40B4-BE49-F238E27FC236}">
                <a16:creationId xmlns:a16="http://schemas.microsoft.com/office/drawing/2014/main" id="{4503CEA6-DD50-CCAF-722D-8BF2B153DA9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064" r="3" b="3033"/>
          <a:stretch/>
        </p:blipFill>
        <p:spPr bwMode="auto">
          <a:xfrm>
            <a:off x="2551176" y="448056"/>
            <a:ext cx="9180576" cy="5952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035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22478B6-ED32-691F-3CDC-845595B78D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800" y="0"/>
            <a:ext cx="5994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36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a:extLst>
              <a:ext uri="{FF2B5EF4-FFF2-40B4-BE49-F238E27FC236}">
                <a16:creationId xmlns:a16="http://schemas.microsoft.com/office/drawing/2014/main" id="{06286675-C04A-658A-F899-02EBCC84F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1513" y="0"/>
            <a:ext cx="57689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205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180A7-7BB3-33B7-09C9-C9BA3B926785}"/>
              </a:ext>
            </a:extLst>
          </p:cNvPr>
          <p:cNvSpPr>
            <a:spLocks noGrp="1"/>
          </p:cNvSpPr>
          <p:nvPr>
            <p:ph type="ctrTitle"/>
          </p:nvPr>
        </p:nvSpPr>
        <p:spPr/>
        <p:txBody>
          <a:bodyPr/>
          <a:lstStyle/>
          <a:p>
            <a:r>
              <a:rPr lang="en-US" dirty="0"/>
              <a:t>The </a:t>
            </a:r>
            <a:r>
              <a:rPr lang="en-US"/>
              <a:t>Carbon Cycle</a:t>
            </a:r>
          </a:p>
        </p:txBody>
      </p:sp>
      <p:sp>
        <p:nvSpPr>
          <p:cNvPr id="3" name="Subtitle 2">
            <a:extLst>
              <a:ext uri="{FF2B5EF4-FFF2-40B4-BE49-F238E27FC236}">
                <a16:creationId xmlns:a16="http://schemas.microsoft.com/office/drawing/2014/main" id="{139BCD13-CA94-4CE9-0D64-9AA64B28F8D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81002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6A573-350D-FEFD-48D4-396BB0571C02}"/>
              </a:ext>
            </a:extLst>
          </p:cNvPr>
          <p:cNvSpPr>
            <a:spLocks noGrp="1"/>
          </p:cNvSpPr>
          <p:nvPr>
            <p:ph type="title"/>
          </p:nvPr>
        </p:nvSpPr>
        <p:spPr/>
        <p:txBody>
          <a:bodyPr/>
          <a:lstStyle/>
          <a:p>
            <a:r>
              <a:rPr lang="en-US" b="1" dirty="0">
                <a:solidFill>
                  <a:srgbClr val="000000"/>
                </a:solidFill>
                <a:latin typeface="Rajdhani"/>
              </a:rPr>
              <a:t>The Slow Carbon Cycle</a:t>
            </a:r>
            <a:br>
              <a:rPr lang="en-US" b="1" dirty="0">
                <a:solidFill>
                  <a:srgbClr val="000000"/>
                </a:solidFill>
                <a:latin typeface="Rajdhani"/>
              </a:rPr>
            </a:br>
            <a:endParaRPr lang="en-US" dirty="0"/>
          </a:p>
        </p:txBody>
      </p:sp>
      <p:sp>
        <p:nvSpPr>
          <p:cNvPr id="3" name="Content Placeholder 2">
            <a:extLst>
              <a:ext uri="{FF2B5EF4-FFF2-40B4-BE49-F238E27FC236}">
                <a16:creationId xmlns:a16="http://schemas.microsoft.com/office/drawing/2014/main" id="{6A28D112-7064-1AE2-1334-08C754C6A801}"/>
              </a:ext>
            </a:extLst>
          </p:cNvPr>
          <p:cNvSpPr>
            <a:spLocks noGrp="1"/>
          </p:cNvSpPr>
          <p:nvPr>
            <p:ph idx="1"/>
          </p:nvPr>
        </p:nvSpPr>
        <p:spPr>
          <a:xfrm>
            <a:off x="838200" y="1262743"/>
            <a:ext cx="10515600" cy="4914220"/>
          </a:xfrm>
        </p:spPr>
        <p:txBody>
          <a:bodyPr>
            <a:normAutofit fontScale="85000" lnSpcReduction="20000"/>
          </a:bodyPr>
          <a:lstStyle/>
          <a:p>
            <a:pPr algn="l"/>
            <a:r>
              <a:rPr lang="en-US" b="0" i="0" dirty="0">
                <a:solidFill>
                  <a:srgbClr val="000000"/>
                </a:solidFill>
                <a:effectLst/>
                <a:latin typeface="Myriad Pro"/>
              </a:rPr>
              <a:t>Through a series of chemical reactions and tectonic activity, carbon takes between 100-200 million years to move between rocks, soil, ocean, and atmosphere in the slow carbon cycle. On average, 10</a:t>
            </a:r>
            <a:r>
              <a:rPr lang="en-US" b="0" i="0" baseline="30000" dirty="0">
                <a:solidFill>
                  <a:srgbClr val="000000"/>
                </a:solidFill>
                <a:effectLst/>
                <a:latin typeface="Myriad Pro"/>
              </a:rPr>
              <a:t>13</a:t>
            </a:r>
            <a:r>
              <a:rPr lang="en-US" b="0" i="0" dirty="0">
                <a:solidFill>
                  <a:srgbClr val="000000"/>
                </a:solidFill>
                <a:effectLst/>
                <a:latin typeface="Myriad Pro"/>
              </a:rPr>
              <a:t> to 10</a:t>
            </a:r>
            <a:r>
              <a:rPr lang="en-US" b="0" i="0" baseline="30000" dirty="0">
                <a:solidFill>
                  <a:srgbClr val="000000"/>
                </a:solidFill>
                <a:effectLst/>
                <a:latin typeface="Myriad Pro"/>
              </a:rPr>
              <a:t>14</a:t>
            </a:r>
            <a:r>
              <a:rPr lang="en-US" b="0" i="0" dirty="0">
                <a:solidFill>
                  <a:srgbClr val="000000"/>
                </a:solidFill>
                <a:effectLst/>
                <a:latin typeface="Myriad Pro"/>
              </a:rPr>
              <a:t> grams (10–100 million metric tons) of carbon move through the slow carbon cycle every year. In comparison, human emissions of carbon to the atmosphere are on the order of 10</a:t>
            </a:r>
            <a:r>
              <a:rPr lang="en-US" b="0" i="0" baseline="30000" dirty="0">
                <a:solidFill>
                  <a:srgbClr val="000000"/>
                </a:solidFill>
                <a:effectLst/>
                <a:latin typeface="Myriad Pro"/>
              </a:rPr>
              <a:t>15</a:t>
            </a:r>
            <a:r>
              <a:rPr lang="en-US" b="0" i="0" dirty="0">
                <a:solidFill>
                  <a:srgbClr val="000000"/>
                </a:solidFill>
                <a:effectLst/>
                <a:latin typeface="Myriad Pro"/>
              </a:rPr>
              <a:t> grams, whereas the fast carbon cycle moves 10</a:t>
            </a:r>
            <a:r>
              <a:rPr lang="en-US" b="0" i="0" baseline="30000" dirty="0">
                <a:solidFill>
                  <a:srgbClr val="000000"/>
                </a:solidFill>
                <a:effectLst/>
                <a:latin typeface="Myriad Pro"/>
              </a:rPr>
              <a:t>16</a:t>
            </a:r>
            <a:r>
              <a:rPr lang="en-US" b="0" i="0" dirty="0">
                <a:solidFill>
                  <a:srgbClr val="000000"/>
                </a:solidFill>
                <a:effectLst/>
                <a:latin typeface="Myriad Pro"/>
              </a:rPr>
              <a:t> to 10</a:t>
            </a:r>
            <a:r>
              <a:rPr lang="en-US" b="0" i="0" baseline="30000" dirty="0">
                <a:solidFill>
                  <a:srgbClr val="000000"/>
                </a:solidFill>
                <a:effectLst/>
                <a:latin typeface="Myriad Pro"/>
              </a:rPr>
              <a:t>17</a:t>
            </a:r>
            <a:r>
              <a:rPr lang="en-US" b="0" i="0" dirty="0">
                <a:solidFill>
                  <a:srgbClr val="000000"/>
                </a:solidFill>
                <a:effectLst/>
                <a:latin typeface="Myriad Pro"/>
              </a:rPr>
              <a:t> grams of carbon per year.</a:t>
            </a:r>
          </a:p>
          <a:p>
            <a:pPr algn="l"/>
            <a:r>
              <a:rPr lang="en-US" b="0" i="0" dirty="0">
                <a:solidFill>
                  <a:srgbClr val="000000"/>
                </a:solidFill>
                <a:effectLst/>
                <a:latin typeface="Myriad Pro"/>
              </a:rPr>
              <a:t>The slow cycle returns carbon to the atmosphere through volcanoes. Earth’s land and ocean surfaces sit on several moving crustal plates. When the plates collide, one sinks beneath the other, and the rock it carries melts under the extreme heat and pressure. The heated rock recombines into silicate minerals, releasing carbon dioxide.</a:t>
            </a:r>
          </a:p>
          <a:p>
            <a:pPr algn="l"/>
            <a:r>
              <a:rPr lang="en-US" b="0" i="0" dirty="0">
                <a:solidFill>
                  <a:srgbClr val="000000"/>
                </a:solidFill>
                <a:effectLst/>
                <a:latin typeface="Myriad Pro"/>
              </a:rPr>
              <a:t>When volcanoes erupt, they vent the gas to the atmosphere and cover the land with fresh silicate rock to begin the cycle again. At present, volcanoes emit between 130 and 380 million metric tons of carbon dioxide per year. For comparison, humans emit about 30 billion tons of carbon dioxide per year—100–300 times more than volcanoes—by burning fossil fuels.</a:t>
            </a:r>
          </a:p>
          <a:p>
            <a:endParaRPr lang="en-US" dirty="0"/>
          </a:p>
        </p:txBody>
      </p:sp>
    </p:spTree>
    <p:extLst>
      <p:ext uri="{BB962C8B-B14F-4D97-AF65-F5344CB8AC3E}">
        <p14:creationId xmlns:p14="http://schemas.microsoft.com/office/powerpoint/2010/main" val="791810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D3AE2A-309F-1A13-90EB-D229198714A0}"/>
              </a:ext>
            </a:extLst>
          </p:cNvPr>
          <p:cNvPicPr>
            <a:picLocks noChangeAspect="1"/>
          </p:cNvPicPr>
          <p:nvPr/>
        </p:nvPicPr>
        <p:blipFill>
          <a:blip r:embed="rId2"/>
          <a:stretch>
            <a:fillRect/>
          </a:stretch>
        </p:blipFill>
        <p:spPr>
          <a:xfrm>
            <a:off x="0" y="174800"/>
            <a:ext cx="12192000" cy="6508399"/>
          </a:xfrm>
          <a:prstGeom prst="rect">
            <a:avLst/>
          </a:prstGeom>
        </p:spPr>
      </p:pic>
    </p:spTree>
    <p:extLst>
      <p:ext uri="{BB962C8B-B14F-4D97-AF65-F5344CB8AC3E}">
        <p14:creationId xmlns:p14="http://schemas.microsoft.com/office/powerpoint/2010/main" val="2630906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3DBAA-8797-EF84-086C-E3699594230B}"/>
              </a:ext>
            </a:extLst>
          </p:cNvPr>
          <p:cNvSpPr>
            <a:spLocks noGrp="1"/>
          </p:cNvSpPr>
          <p:nvPr>
            <p:ph type="title"/>
          </p:nvPr>
        </p:nvSpPr>
        <p:spPr/>
        <p:txBody>
          <a:bodyPr/>
          <a:lstStyle/>
          <a:p>
            <a:r>
              <a:rPr lang="en-US" b="1" dirty="0">
                <a:solidFill>
                  <a:srgbClr val="000000"/>
                </a:solidFill>
                <a:latin typeface="Rajdhani"/>
              </a:rPr>
              <a:t>The Fast Carbon Cycle</a:t>
            </a:r>
            <a:br>
              <a:rPr lang="en-US" b="1" dirty="0">
                <a:solidFill>
                  <a:srgbClr val="000000"/>
                </a:solidFill>
                <a:latin typeface="Rajdhani"/>
              </a:rPr>
            </a:br>
            <a:endParaRPr lang="en-US" dirty="0"/>
          </a:p>
        </p:txBody>
      </p:sp>
      <p:sp>
        <p:nvSpPr>
          <p:cNvPr id="3" name="Content Placeholder 2">
            <a:extLst>
              <a:ext uri="{FF2B5EF4-FFF2-40B4-BE49-F238E27FC236}">
                <a16:creationId xmlns:a16="http://schemas.microsoft.com/office/drawing/2014/main" id="{20CFCF05-2FCD-46AF-BFFA-6E03A020D868}"/>
              </a:ext>
            </a:extLst>
          </p:cNvPr>
          <p:cNvSpPr>
            <a:spLocks noGrp="1"/>
          </p:cNvSpPr>
          <p:nvPr>
            <p:ph idx="1"/>
          </p:nvPr>
        </p:nvSpPr>
        <p:spPr/>
        <p:txBody>
          <a:bodyPr/>
          <a:lstStyle/>
          <a:p>
            <a:pPr algn="l"/>
            <a:r>
              <a:rPr lang="en-US" b="0" i="0" dirty="0">
                <a:solidFill>
                  <a:srgbClr val="000000"/>
                </a:solidFill>
                <a:effectLst/>
                <a:latin typeface="Myriad Pro"/>
              </a:rPr>
              <a:t>The time it takes carbon to move through the fast carbon cycle is measured in a lifespan. The fast carbon cycle is largely the movement of carbon through life forms on Earth, or the biosphere. Between 10</a:t>
            </a:r>
            <a:r>
              <a:rPr lang="en-US" b="0" i="0" baseline="30000" dirty="0">
                <a:solidFill>
                  <a:srgbClr val="000000"/>
                </a:solidFill>
                <a:effectLst/>
                <a:latin typeface="Myriad Pro"/>
              </a:rPr>
              <a:t>15</a:t>
            </a:r>
            <a:r>
              <a:rPr lang="en-US" b="0" i="0" dirty="0">
                <a:solidFill>
                  <a:srgbClr val="000000"/>
                </a:solidFill>
                <a:effectLst/>
                <a:latin typeface="Myriad Pro"/>
              </a:rPr>
              <a:t> and 10</a:t>
            </a:r>
            <a:r>
              <a:rPr lang="en-US" b="0" i="0" baseline="30000" dirty="0">
                <a:solidFill>
                  <a:srgbClr val="000000"/>
                </a:solidFill>
                <a:effectLst/>
                <a:latin typeface="Myriad Pro"/>
              </a:rPr>
              <a:t>17</a:t>
            </a:r>
            <a:r>
              <a:rPr lang="en-US" b="0" i="0" dirty="0">
                <a:solidFill>
                  <a:srgbClr val="000000"/>
                </a:solidFill>
                <a:effectLst/>
                <a:latin typeface="Myriad Pro"/>
              </a:rPr>
              <a:t> grams (1,000 to 100,000 million metric tons) of carbon move through the fast carbon cycle every year.</a:t>
            </a:r>
          </a:p>
          <a:p>
            <a:pPr algn="l"/>
            <a:r>
              <a:rPr lang="en-US" b="0" i="0" dirty="0">
                <a:solidFill>
                  <a:srgbClr val="000000"/>
                </a:solidFill>
                <a:effectLst/>
                <a:latin typeface="Myriad Pro"/>
              </a:rPr>
              <a:t>Plants and phytoplankton are the main components of the fast carbon cycle. Phytoplankton (microscopic organisms in the ocean) and plants take carbon dioxide from the atmosphere by absorbing it into their cells. </a:t>
            </a:r>
          </a:p>
          <a:p>
            <a:endParaRPr lang="en-US" dirty="0"/>
          </a:p>
        </p:txBody>
      </p:sp>
    </p:spTree>
    <p:extLst>
      <p:ext uri="{BB962C8B-B14F-4D97-AF65-F5344CB8AC3E}">
        <p14:creationId xmlns:p14="http://schemas.microsoft.com/office/powerpoint/2010/main" val="569152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ebsite&#10;&#10;Description automatically generated">
            <a:extLst>
              <a:ext uri="{FF2B5EF4-FFF2-40B4-BE49-F238E27FC236}">
                <a16:creationId xmlns:a16="http://schemas.microsoft.com/office/drawing/2014/main" id="{F83A49DA-9EA7-12AD-530B-51C5FB689B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422" y="0"/>
            <a:ext cx="10605155" cy="6858000"/>
          </a:xfrm>
          <a:prstGeom prst="rect">
            <a:avLst/>
          </a:prstGeom>
        </p:spPr>
      </p:pic>
    </p:spTree>
    <p:extLst>
      <p:ext uri="{BB962C8B-B14F-4D97-AF65-F5344CB8AC3E}">
        <p14:creationId xmlns:p14="http://schemas.microsoft.com/office/powerpoint/2010/main" val="1125943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 background.potx" id="{2DE79B32-0A3A-49C4-9AC8-9581A235BA55}" vid="{8289B10C-B606-4902-88B1-8AEF6C2E21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EPR - Blank Presentation</Template>
  <TotalTime>2037</TotalTime>
  <Words>505</Words>
  <Application>Microsoft Office PowerPoint</Application>
  <PresentationFormat>Widescreen</PresentationFormat>
  <Paragraphs>25</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Atkinson Hyperlegible</vt:lpstr>
      <vt:lpstr>Calibri</vt:lpstr>
      <vt:lpstr>Myriad Pro</vt:lpstr>
      <vt:lpstr>Rajdhani</vt:lpstr>
      <vt:lpstr>Office Theme</vt:lpstr>
      <vt:lpstr>Ages of the Earth</vt:lpstr>
      <vt:lpstr>PowerPoint Presentation</vt:lpstr>
      <vt:lpstr>PowerPoint Presentation</vt:lpstr>
      <vt:lpstr>PowerPoint Presentation</vt:lpstr>
      <vt:lpstr>The Carbon Cycle</vt:lpstr>
      <vt:lpstr>The Slow Carbon Cycle </vt:lpstr>
      <vt:lpstr>PowerPoint Presentation</vt:lpstr>
      <vt:lpstr>The Fast Carbon Cycle </vt:lpstr>
      <vt:lpstr>PowerPoint Presentation</vt:lpstr>
      <vt:lpstr>PowerPoint Presentation</vt:lpstr>
      <vt:lpstr>Global Variation of CO2 During the Northern Hemisphere Growing Season</vt:lpstr>
      <vt:lpstr>PowerPoint Presentation</vt:lpstr>
      <vt:lpstr>Implications of the Carbon Cycle</vt:lpstr>
      <vt:lpstr>PowerPoint Presentation</vt:lpstr>
      <vt:lpstr>PowerPoint Presentation</vt:lpstr>
      <vt:lpstr>Go to Methane</vt:lpstr>
      <vt:lpstr>Climate Change 2022: Impacts, Adaptation and Vulnerability</vt:lpstr>
      <vt:lpstr>PowerPoint Presentation</vt:lpstr>
      <vt:lpstr>PowerPoint Presentation</vt:lpstr>
      <vt:lpstr>Go to PDF</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Carbon Cycle</dc:title>
  <dc:creator>Edward P Richards</dc:creator>
  <cp:lastModifiedBy>Edward Richards</cp:lastModifiedBy>
  <cp:revision>21</cp:revision>
  <dcterms:created xsi:type="dcterms:W3CDTF">2023-01-22T17:15:28Z</dcterms:created>
  <dcterms:modified xsi:type="dcterms:W3CDTF">2023-01-24T19:22:40Z</dcterms:modified>
</cp:coreProperties>
</file>