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353" r:id="rId3"/>
    <p:sldId id="354" r:id="rId4"/>
    <p:sldId id="357" r:id="rId5"/>
    <p:sldId id="356" r:id="rId6"/>
    <p:sldId id="263" r:id="rId7"/>
    <p:sldId id="358" r:id="rId8"/>
    <p:sldId id="359" r:id="rId9"/>
    <p:sldId id="360" r:id="rId10"/>
    <p:sldId id="361" r:id="rId11"/>
    <p:sldId id="313" r:id="rId12"/>
    <p:sldId id="258" r:id="rId13"/>
    <p:sldId id="325" r:id="rId14"/>
    <p:sldId id="323" r:id="rId15"/>
    <p:sldId id="324" r:id="rId16"/>
    <p:sldId id="315" r:id="rId17"/>
    <p:sldId id="327" r:id="rId18"/>
    <p:sldId id="32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0" autoAdjust="0"/>
    <p:restoredTop sz="86350" autoAdjust="0"/>
  </p:normalViewPr>
  <p:slideViewPr>
    <p:cSldViewPr snapToGrid="0">
      <p:cViewPr varScale="1">
        <p:scale>
          <a:sx n="112" d="100"/>
          <a:sy n="112" d="100"/>
        </p:scale>
        <p:origin x="64" y="93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4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D3033-2DC4-4141-A3E3-C3C232E11838}" type="datetimeFigureOut">
              <a:rPr lang="en-US" smtClean="0"/>
              <a:t>4/1/2023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3B703-9AC5-4C9A-8ED4-386F166910CE}" type="slidenum">
              <a:rPr lang="en-US" smtClean="0"/>
              <a:t>‹#›</a:t>
            </a:fld>
            <a:endParaRPr lang="en-US"/>
          </a:p>
        </p:txBody>
      </p:sp>
    </p:spTree>
    <p:extLst>
      <p:ext uri="{BB962C8B-B14F-4D97-AF65-F5344CB8AC3E}">
        <p14:creationId xmlns:p14="http://schemas.microsoft.com/office/powerpoint/2010/main" val="387644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3021-C3B3-4CC2-BE78-7274C876EF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0483FC-3010-44AD-9E6B-5DF3375ED4E4}"/>
              </a:ext>
            </a:extLst>
          </p:cNvPr>
          <p:cNvSpPr>
            <a:spLocks noGrp="1"/>
          </p:cNvSpPr>
          <p:nvPr>
            <p:ph type="subTitle" idx="1"/>
          </p:nvPr>
        </p:nvSpPr>
        <p:spPr>
          <a:xfrm>
            <a:off x="1524000" y="3602038"/>
            <a:ext cx="9144000" cy="1655762"/>
          </a:xfrm>
        </p:spPr>
        <p:txBody>
          <a:bodyPr>
            <a:normAutofit/>
          </a:bodyPr>
          <a:lstStyle>
            <a:lvl1pPr marL="0" indent="0" algn="ctr">
              <a:buNone/>
              <a:defRPr sz="4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EB49247-060C-47B0-920C-2F474688F5EB}"/>
              </a:ext>
            </a:extLst>
          </p:cNvPr>
          <p:cNvSpPr>
            <a:spLocks noGrp="1"/>
          </p:cNvSpPr>
          <p:nvPr>
            <p:ph type="dt" sz="half" idx="10"/>
          </p:nvPr>
        </p:nvSpPr>
        <p:spPr/>
        <p:txBody>
          <a:bodyPr/>
          <a:lstStyle/>
          <a:p>
            <a:fld id="{9E18709F-5617-4A43-A8BB-39EB7DB8DA94}" type="datetimeFigureOut">
              <a:rPr lang="en-US" smtClean="0"/>
              <a:t>4/1/2023</a:t>
            </a:fld>
            <a:endParaRPr lang="en-US"/>
          </a:p>
        </p:txBody>
      </p:sp>
      <p:sp>
        <p:nvSpPr>
          <p:cNvPr id="5" name="Footer Placeholder 4">
            <a:extLst>
              <a:ext uri="{FF2B5EF4-FFF2-40B4-BE49-F238E27FC236}">
                <a16:creationId xmlns:a16="http://schemas.microsoft.com/office/drawing/2014/main" id="{12321499-B517-43AF-9615-4D68AD76B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47753-D1EE-4873-A93E-5AA805B2DC83}"/>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39130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FBABD-4A6C-4EBA-AA25-37F50E83AE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370736-EC2E-416E-9F63-3F22E1A454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7D7FD-07A2-4836-8F47-C8FA47B67315}"/>
              </a:ext>
            </a:extLst>
          </p:cNvPr>
          <p:cNvSpPr>
            <a:spLocks noGrp="1"/>
          </p:cNvSpPr>
          <p:nvPr>
            <p:ph type="dt" sz="half" idx="10"/>
          </p:nvPr>
        </p:nvSpPr>
        <p:spPr/>
        <p:txBody>
          <a:bodyPr/>
          <a:lstStyle/>
          <a:p>
            <a:fld id="{9E18709F-5617-4A43-A8BB-39EB7DB8DA94}" type="datetimeFigureOut">
              <a:rPr lang="en-US" smtClean="0"/>
              <a:t>4/1/2023</a:t>
            </a:fld>
            <a:endParaRPr lang="en-US"/>
          </a:p>
        </p:txBody>
      </p:sp>
      <p:sp>
        <p:nvSpPr>
          <p:cNvPr id="5" name="Footer Placeholder 4">
            <a:extLst>
              <a:ext uri="{FF2B5EF4-FFF2-40B4-BE49-F238E27FC236}">
                <a16:creationId xmlns:a16="http://schemas.microsoft.com/office/drawing/2014/main" id="{181304E2-01C8-46BE-A535-F39E3D761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55468-ED75-44FF-8E64-F1B904001FD4}"/>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74699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D48A2C-7F22-426F-A62B-20379A0EC3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EF1D15-5F5E-4B4C-8268-85C0E2DC2B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C6E82-D433-4BA3-9487-92F2B5232788}"/>
              </a:ext>
            </a:extLst>
          </p:cNvPr>
          <p:cNvSpPr>
            <a:spLocks noGrp="1"/>
          </p:cNvSpPr>
          <p:nvPr>
            <p:ph type="dt" sz="half" idx="10"/>
          </p:nvPr>
        </p:nvSpPr>
        <p:spPr/>
        <p:txBody>
          <a:bodyPr/>
          <a:lstStyle/>
          <a:p>
            <a:fld id="{9E18709F-5617-4A43-A8BB-39EB7DB8DA94}" type="datetimeFigureOut">
              <a:rPr lang="en-US" smtClean="0"/>
              <a:t>4/1/2023</a:t>
            </a:fld>
            <a:endParaRPr lang="en-US"/>
          </a:p>
        </p:txBody>
      </p:sp>
      <p:sp>
        <p:nvSpPr>
          <p:cNvPr id="5" name="Footer Placeholder 4">
            <a:extLst>
              <a:ext uri="{FF2B5EF4-FFF2-40B4-BE49-F238E27FC236}">
                <a16:creationId xmlns:a16="http://schemas.microsoft.com/office/drawing/2014/main" id="{627AC5BA-D4F5-4034-9735-3A02F3DAD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64725-05FD-4BC6-95FF-EA998779B866}"/>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8000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DF2CC-9260-42A5-8C04-D45CF30CF60B}"/>
              </a:ext>
            </a:extLst>
          </p:cNvPr>
          <p:cNvSpPr>
            <a:spLocks noGrp="1"/>
          </p:cNvSpPr>
          <p:nvPr>
            <p:ph type="title"/>
          </p:nvPr>
        </p:nvSpPr>
        <p:spPr>
          <a:xfrm>
            <a:off x="478972" y="242661"/>
            <a:ext cx="105980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C9BC8C-BD69-40C2-AB6E-11C6714319BD}"/>
              </a:ext>
            </a:extLst>
          </p:cNvPr>
          <p:cNvSpPr>
            <a:spLocks noGrp="1"/>
          </p:cNvSpPr>
          <p:nvPr>
            <p:ph idx="1"/>
          </p:nvPr>
        </p:nvSpPr>
        <p:spPr>
          <a:xfrm>
            <a:off x="387752" y="1825625"/>
            <a:ext cx="10689220" cy="4351338"/>
          </a:xfrm>
        </p:spPr>
        <p:txBody>
          <a:bodyPr>
            <a:normAutofit/>
          </a:bodyPr>
          <a:lstStyle>
            <a:lvl1pPr>
              <a:defRPr sz="2800">
                <a:latin typeface="Atkinson Hyperlegible" pitchFamily="50" charset="0"/>
              </a:defRPr>
            </a:lvl1pPr>
            <a:lvl2pPr>
              <a:defRPr sz="2800">
                <a:latin typeface="Atkinson Hyperlegible" pitchFamily="50" charset="0"/>
              </a:defRPr>
            </a:lvl2pPr>
            <a:lvl3pPr>
              <a:defRPr sz="2800">
                <a:latin typeface="Atkinson Hyperlegible" pitchFamily="50" charset="0"/>
              </a:defRPr>
            </a:lvl3pPr>
            <a:lvl4pPr>
              <a:defRPr sz="2800">
                <a:latin typeface="Atkinson Hyperlegible" pitchFamily="50" charset="0"/>
              </a:defRPr>
            </a:lvl4pPr>
            <a:lvl5pPr>
              <a:defRPr sz="2800">
                <a:latin typeface="Atkinson Hyperlegible"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41BD90-E74D-45A5-A3EA-CF835382D06E}"/>
              </a:ext>
            </a:extLst>
          </p:cNvPr>
          <p:cNvSpPr>
            <a:spLocks noGrp="1"/>
          </p:cNvSpPr>
          <p:nvPr>
            <p:ph type="dt" sz="half" idx="10"/>
          </p:nvPr>
        </p:nvSpPr>
        <p:spPr/>
        <p:txBody>
          <a:bodyPr/>
          <a:lstStyle/>
          <a:p>
            <a:fld id="{9E18709F-5617-4A43-A8BB-39EB7DB8DA94}" type="datetimeFigureOut">
              <a:rPr lang="en-US" smtClean="0"/>
              <a:t>4/1/2023</a:t>
            </a:fld>
            <a:endParaRPr lang="en-US"/>
          </a:p>
        </p:txBody>
      </p:sp>
      <p:sp>
        <p:nvSpPr>
          <p:cNvPr id="5" name="Footer Placeholder 4">
            <a:extLst>
              <a:ext uri="{FF2B5EF4-FFF2-40B4-BE49-F238E27FC236}">
                <a16:creationId xmlns:a16="http://schemas.microsoft.com/office/drawing/2014/main" id="{EDDD36AB-FC44-48B3-8488-8EFF49AAC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F97AB-1FD4-4722-8E32-548AE7592EE7}"/>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046587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1E3E-6028-45E7-97C3-489D7F697354}"/>
              </a:ext>
            </a:extLst>
          </p:cNvPr>
          <p:cNvSpPr>
            <a:spLocks noGrp="1"/>
          </p:cNvSpPr>
          <p:nvPr>
            <p:ph type="title"/>
          </p:nvPr>
        </p:nvSpPr>
        <p:spPr>
          <a:xfrm>
            <a:off x="831850" y="1709738"/>
            <a:ext cx="10515600" cy="2852737"/>
          </a:xfrm>
        </p:spPr>
        <p:txBody>
          <a:bodyPr anchor="b"/>
          <a:lstStyle>
            <a:lvl1pPr>
              <a:defRPr sz="6000">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B603D0-8E53-4E90-AEE6-636200E117C7}"/>
              </a:ext>
            </a:extLst>
          </p:cNvPr>
          <p:cNvSpPr>
            <a:spLocks noGrp="1"/>
          </p:cNvSpPr>
          <p:nvPr>
            <p:ph type="body" idx="1"/>
          </p:nvPr>
        </p:nvSpPr>
        <p:spPr>
          <a:xfrm>
            <a:off x="831850" y="4589463"/>
            <a:ext cx="10515600" cy="1500187"/>
          </a:xfrm>
        </p:spPr>
        <p:txBody>
          <a:bodyPr>
            <a:normAutofit/>
          </a:bodyPr>
          <a:lstStyle>
            <a:lvl1pPr marL="0" indent="0">
              <a:buNone/>
              <a:defRPr sz="4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1A300F-A8E9-4F19-9E5B-5C2D2614BE33}"/>
              </a:ext>
            </a:extLst>
          </p:cNvPr>
          <p:cNvSpPr>
            <a:spLocks noGrp="1"/>
          </p:cNvSpPr>
          <p:nvPr>
            <p:ph type="dt" sz="half" idx="10"/>
          </p:nvPr>
        </p:nvSpPr>
        <p:spPr/>
        <p:txBody>
          <a:bodyPr/>
          <a:lstStyle/>
          <a:p>
            <a:fld id="{9E18709F-5617-4A43-A8BB-39EB7DB8DA94}" type="datetimeFigureOut">
              <a:rPr lang="en-US" smtClean="0"/>
              <a:t>4/1/2023</a:t>
            </a:fld>
            <a:endParaRPr lang="en-US"/>
          </a:p>
        </p:txBody>
      </p:sp>
      <p:sp>
        <p:nvSpPr>
          <p:cNvPr id="5" name="Footer Placeholder 4">
            <a:extLst>
              <a:ext uri="{FF2B5EF4-FFF2-40B4-BE49-F238E27FC236}">
                <a16:creationId xmlns:a16="http://schemas.microsoft.com/office/drawing/2014/main" id="{5911726A-343E-4072-B96A-99EB3D9CC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E20DB-6EAA-4119-AD1C-B6EF02EEBE5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5751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2B06-6A7C-4FB9-AE96-2B94C1DC6C4F}"/>
              </a:ext>
            </a:extLst>
          </p:cNvPr>
          <p:cNvSpPr>
            <a:spLocks noGrp="1"/>
          </p:cNvSpPr>
          <p:nvPr>
            <p:ph type="title"/>
          </p:nvPr>
        </p:nvSpPr>
        <p:spPr>
          <a:xfrm>
            <a:off x="487136" y="369207"/>
            <a:ext cx="96774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11BC38C-9F53-4768-9EE9-D24613804C83}"/>
              </a:ext>
            </a:extLst>
          </p:cNvPr>
          <p:cNvSpPr>
            <a:spLocks noGrp="1"/>
          </p:cNvSpPr>
          <p:nvPr>
            <p:ph sz="half" idx="1"/>
          </p:nvPr>
        </p:nvSpPr>
        <p:spPr>
          <a:xfrm>
            <a:off x="838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8CE2ACB-41D3-4D45-9D19-4C2E4B875BBB}"/>
              </a:ext>
            </a:extLst>
          </p:cNvPr>
          <p:cNvSpPr>
            <a:spLocks noGrp="1"/>
          </p:cNvSpPr>
          <p:nvPr>
            <p:ph sz="half" idx="2"/>
          </p:nvPr>
        </p:nvSpPr>
        <p:spPr>
          <a:xfrm>
            <a:off x="6172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EE89DC9-646D-4AB8-A1DA-63C92288275B}"/>
              </a:ext>
            </a:extLst>
          </p:cNvPr>
          <p:cNvSpPr>
            <a:spLocks noGrp="1"/>
          </p:cNvSpPr>
          <p:nvPr>
            <p:ph type="dt" sz="half" idx="10"/>
          </p:nvPr>
        </p:nvSpPr>
        <p:spPr/>
        <p:txBody>
          <a:bodyPr/>
          <a:lstStyle/>
          <a:p>
            <a:fld id="{9E18709F-5617-4A43-A8BB-39EB7DB8DA94}" type="datetimeFigureOut">
              <a:rPr lang="en-US" smtClean="0"/>
              <a:t>4/1/2023</a:t>
            </a:fld>
            <a:endParaRPr lang="en-US"/>
          </a:p>
        </p:txBody>
      </p:sp>
      <p:sp>
        <p:nvSpPr>
          <p:cNvPr id="6" name="Footer Placeholder 5">
            <a:extLst>
              <a:ext uri="{FF2B5EF4-FFF2-40B4-BE49-F238E27FC236}">
                <a16:creationId xmlns:a16="http://schemas.microsoft.com/office/drawing/2014/main" id="{58F839C6-C193-4E81-B2FF-B771F1605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C0F4C-45E8-4BBE-AEBE-570F4409F10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21555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21B55-A1A9-44DC-9D31-826C2F131602}"/>
              </a:ext>
            </a:extLst>
          </p:cNvPr>
          <p:cNvSpPr>
            <a:spLocks noGrp="1"/>
          </p:cNvSpPr>
          <p:nvPr>
            <p:ph type="title"/>
          </p:nvPr>
        </p:nvSpPr>
        <p:spPr>
          <a:xfrm>
            <a:off x="444954" y="365125"/>
            <a:ext cx="996451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F1514FF-F85A-4DD8-ADE6-922E65B6E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4D2DBC-F26A-40A8-A6F6-D58010174514}"/>
              </a:ext>
            </a:extLst>
          </p:cNvPr>
          <p:cNvSpPr>
            <a:spLocks noGrp="1"/>
          </p:cNvSpPr>
          <p:nvPr>
            <p:ph sz="half" idx="2"/>
          </p:nvPr>
        </p:nvSpPr>
        <p:spPr>
          <a:xfrm>
            <a:off x="839788" y="2505075"/>
            <a:ext cx="5157787"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43EF9E7-DDAA-43D7-8B01-2BD9F3047A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06D5C9-279C-4441-A4F5-EE2C3A37A398}"/>
              </a:ext>
            </a:extLst>
          </p:cNvPr>
          <p:cNvSpPr>
            <a:spLocks noGrp="1"/>
          </p:cNvSpPr>
          <p:nvPr>
            <p:ph sz="quarter" idx="4"/>
          </p:nvPr>
        </p:nvSpPr>
        <p:spPr>
          <a:xfrm>
            <a:off x="6172200" y="2505075"/>
            <a:ext cx="5183188"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EAFCE15-CF6D-4E1F-8AE3-5F9D58C55FBB}"/>
              </a:ext>
            </a:extLst>
          </p:cNvPr>
          <p:cNvSpPr>
            <a:spLocks noGrp="1"/>
          </p:cNvSpPr>
          <p:nvPr>
            <p:ph type="dt" sz="half" idx="10"/>
          </p:nvPr>
        </p:nvSpPr>
        <p:spPr/>
        <p:txBody>
          <a:bodyPr/>
          <a:lstStyle/>
          <a:p>
            <a:fld id="{9E18709F-5617-4A43-A8BB-39EB7DB8DA94}" type="datetimeFigureOut">
              <a:rPr lang="en-US" smtClean="0"/>
              <a:t>4/1/2023</a:t>
            </a:fld>
            <a:endParaRPr lang="en-US"/>
          </a:p>
        </p:txBody>
      </p:sp>
      <p:sp>
        <p:nvSpPr>
          <p:cNvPr id="8" name="Footer Placeholder 7">
            <a:extLst>
              <a:ext uri="{FF2B5EF4-FFF2-40B4-BE49-F238E27FC236}">
                <a16:creationId xmlns:a16="http://schemas.microsoft.com/office/drawing/2014/main" id="{5D06A5D4-3452-47B4-BE7C-2F8E3A9BF4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C8B4BF-BDFC-493D-80DA-E83F2FC0405D}"/>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204709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0391F-37C5-432E-8E1C-770E0527BB9D}"/>
              </a:ext>
            </a:extLst>
          </p:cNvPr>
          <p:cNvSpPr>
            <a:spLocks noGrp="1"/>
          </p:cNvSpPr>
          <p:nvPr>
            <p:ph type="title"/>
          </p:nvPr>
        </p:nvSpPr>
        <p:spPr>
          <a:xfrm>
            <a:off x="808264" y="365125"/>
            <a:ext cx="954405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7C27445-1815-4F74-8FA2-59957163AF85}"/>
              </a:ext>
            </a:extLst>
          </p:cNvPr>
          <p:cNvSpPr>
            <a:spLocks noGrp="1"/>
          </p:cNvSpPr>
          <p:nvPr>
            <p:ph type="dt" sz="half" idx="10"/>
          </p:nvPr>
        </p:nvSpPr>
        <p:spPr/>
        <p:txBody>
          <a:bodyPr/>
          <a:lstStyle/>
          <a:p>
            <a:fld id="{9E18709F-5617-4A43-A8BB-39EB7DB8DA94}" type="datetimeFigureOut">
              <a:rPr lang="en-US" smtClean="0"/>
              <a:t>4/1/2023</a:t>
            </a:fld>
            <a:endParaRPr lang="en-US"/>
          </a:p>
        </p:txBody>
      </p:sp>
      <p:sp>
        <p:nvSpPr>
          <p:cNvPr id="4" name="Footer Placeholder 3">
            <a:extLst>
              <a:ext uri="{FF2B5EF4-FFF2-40B4-BE49-F238E27FC236}">
                <a16:creationId xmlns:a16="http://schemas.microsoft.com/office/drawing/2014/main" id="{F5138088-54BE-4CB7-9FA1-012869CC66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BB5BB-2E3C-42B4-93AC-2C10D0FCF4AA}"/>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414937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31BC7-637B-442F-824A-210DA8C20843}"/>
              </a:ext>
            </a:extLst>
          </p:cNvPr>
          <p:cNvSpPr>
            <a:spLocks noGrp="1"/>
          </p:cNvSpPr>
          <p:nvPr>
            <p:ph type="dt" sz="half" idx="10"/>
          </p:nvPr>
        </p:nvSpPr>
        <p:spPr/>
        <p:txBody>
          <a:bodyPr/>
          <a:lstStyle/>
          <a:p>
            <a:fld id="{9E18709F-5617-4A43-A8BB-39EB7DB8DA94}" type="datetimeFigureOut">
              <a:rPr lang="en-US" smtClean="0"/>
              <a:t>4/1/2023</a:t>
            </a:fld>
            <a:endParaRPr lang="en-US"/>
          </a:p>
        </p:txBody>
      </p:sp>
      <p:sp>
        <p:nvSpPr>
          <p:cNvPr id="3" name="Footer Placeholder 2">
            <a:extLst>
              <a:ext uri="{FF2B5EF4-FFF2-40B4-BE49-F238E27FC236}">
                <a16:creationId xmlns:a16="http://schemas.microsoft.com/office/drawing/2014/main" id="{71755274-52E7-474F-BA7B-ACD5E9C737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BC2351-8CC8-4A30-980B-A2D349886D79}"/>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257531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A174-79D5-4DC6-8531-180E5A697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00A7D0-FA5C-4986-B68B-F8DCF362C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C8D403-827D-436C-B110-D36F4F86F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29720-F7B7-46AE-8741-03FFEC4792BF}"/>
              </a:ext>
            </a:extLst>
          </p:cNvPr>
          <p:cNvSpPr>
            <a:spLocks noGrp="1"/>
          </p:cNvSpPr>
          <p:nvPr>
            <p:ph type="dt" sz="half" idx="10"/>
          </p:nvPr>
        </p:nvSpPr>
        <p:spPr/>
        <p:txBody>
          <a:bodyPr/>
          <a:lstStyle/>
          <a:p>
            <a:fld id="{9E18709F-5617-4A43-A8BB-39EB7DB8DA94}" type="datetimeFigureOut">
              <a:rPr lang="en-US" smtClean="0"/>
              <a:t>4/1/2023</a:t>
            </a:fld>
            <a:endParaRPr lang="en-US"/>
          </a:p>
        </p:txBody>
      </p:sp>
      <p:sp>
        <p:nvSpPr>
          <p:cNvPr id="6" name="Footer Placeholder 5">
            <a:extLst>
              <a:ext uri="{FF2B5EF4-FFF2-40B4-BE49-F238E27FC236}">
                <a16:creationId xmlns:a16="http://schemas.microsoft.com/office/drawing/2014/main" id="{D2B41D49-2DF8-41A3-B966-237FD4CF1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EC6F5-3D39-44B1-8C51-E90A83D48ABB}"/>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1456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C610-2F05-466A-B268-24C7D9A5A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1489F0-8219-4971-BCF0-2327C3646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DE50B22-232C-464D-B561-12C81578A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BA121B-8CDC-4A44-9F1F-7FD70CF1C9D1}"/>
              </a:ext>
            </a:extLst>
          </p:cNvPr>
          <p:cNvSpPr>
            <a:spLocks noGrp="1"/>
          </p:cNvSpPr>
          <p:nvPr>
            <p:ph type="dt" sz="half" idx="10"/>
          </p:nvPr>
        </p:nvSpPr>
        <p:spPr/>
        <p:txBody>
          <a:bodyPr/>
          <a:lstStyle/>
          <a:p>
            <a:fld id="{9E18709F-5617-4A43-A8BB-39EB7DB8DA94}" type="datetimeFigureOut">
              <a:rPr lang="en-US" smtClean="0"/>
              <a:t>4/1/2023</a:t>
            </a:fld>
            <a:endParaRPr lang="en-US"/>
          </a:p>
        </p:txBody>
      </p:sp>
      <p:sp>
        <p:nvSpPr>
          <p:cNvPr id="6" name="Footer Placeholder 5">
            <a:extLst>
              <a:ext uri="{FF2B5EF4-FFF2-40B4-BE49-F238E27FC236}">
                <a16:creationId xmlns:a16="http://schemas.microsoft.com/office/drawing/2014/main" id="{0FDAB18E-1F34-4074-9BC6-274F283FB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51570-D877-4AF1-972A-AF774112F8C0}"/>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09823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82377-34CE-4831-BE2E-499F86D13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40342F-ACF4-45B2-B77F-774AD3C80C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0AFD648-4635-4794-9918-1FE25D6F1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8709F-5617-4A43-A8BB-39EB7DB8DA94}" type="datetimeFigureOut">
              <a:rPr lang="en-US" smtClean="0"/>
              <a:t>4/1/2023</a:t>
            </a:fld>
            <a:endParaRPr lang="en-US"/>
          </a:p>
        </p:txBody>
      </p:sp>
      <p:sp>
        <p:nvSpPr>
          <p:cNvPr id="5" name="Footer Placeholder 4">
            <a:extLst>
              <a:ext uri="{FF2B5EF4-FFF2-40B4-BE49-F238E27FC236}">
                <a16:creationId xmlns:a16="http://schemas.microsoft.com/office/drawing/2014/main" id="{5E4D657F-E72E-4EBF-AB33-19AD5AB593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34168F5-E3DB-4336-9ECF-3A6E97134D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D72CE-15D5-43BE-841F-78925906E125}" type="slidenum">
              <a:rPr lang="en-US" smtClean="0"/>
              <a:t>‹#›</a:t>
            </a:fld>
            <a:endParaRPr lang="en-US" dirty="0"/>
          </a:p>
        </p:txBody>
      </p:sp>
    </p:spTree>
    <p:extLst>
      <p:ext uri="{BB962C8B-B14F-4D97-AF65-F5344CB8AC3E}">
        <p14:creationId xmlns:p14="http://schemas.microsoft.com/office/powerpoint/2010/main" val="742924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tkinson Hyperlegible"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tkinson Hyperlegible"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dirty="0"/>
              <a:t>Suing the Federal Government</a:t>
            </a:r>
          </a:p>
        </p:txBody>
      </p:sp>
      <p:sp>
        <p:nvSpPr>
          <p:cNvPr id="3075" name="Rectangle 3"/>
          <p:cNvSpPr>
            <a:spLocks noGrp="1" noChangeArrowheads="1"/>
          </p:cNvSpPr>
          <p:nvPr>
            <p:ph type="subTitle" idx="1"/>
          </p:nvPr>
        </p:nvSpPr>
        <p:spPr>
          <a:xfrm>
            <a:off x="2133600" y="3886200"/>
            <a:ext cx="8077200" cy="1752600"/>
          </a:xfrm>
        </p:spPr>
        <p:txBody>
          <a:bodyPr>
            <a:normAutofit/>
          </a:bodyPr>
          <a:lstStyle/>
          <a:p>
            <a:r>
              <a:rPr lang="en-US" dirty="0"/>
              <a:t>Sovereign Immunity, </a:t>
            </a:r>
            <a:r>
              <a:rPr lang="en-US" i="1" dirty="0"/>
              <a:t>Bivens</a:t>
            </a:r>
            <a:r>
              <a:rPr lang="en-US" dirty="0"/>
              <a:t>, and FTCA History</a:t>
            </a:r>
          </a:p>
        </p:txBody>
      </p:sp>
      <p:pic>
        <p:nvPicPr>
          <p:cNvPr id="4" name="Audio 3">
            <a:hlinkClick r:id="" action="ppaction://media"/>
            <a:extLst>
              <a:ext uri="{FF2B5EF4-FFF2-40B4-BE49-F238E27FC236}">
                <a16:creationId xmlns:a16="http://schemas.microsoft.com/office/drawing/2014/main" id="{56FC1865-73BB-4DD9-A9A6-E5EB8979E4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484"/>
    </mc:Choice>
    <mc:Fallback xmlns="">
      <p:transition spd="slow" advTm="30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E817C-C915-405E-AF22-176E87622F40}"/>
              </a:ext>
            </a:extLst>
          </p:cNvPr>
          <p:cNvSpPr>
            <a:spLocks noGrp="1"/>
          </p:cNvSpPr>
          <p:nvPr>
            <p:ph type="title"/>
          </p:nvPr>
        </p:nvSpPr>
        <p:spPr/>
        <p:txBody>
          <a:bodyPr/>
          <a:lstStyle/>
          <a:p>
            <a:r>
              <a:rPr lang="en-US" dirty="0"/>
              <a:t>Test Your Knowledge</a:t>
            </a:r>
          </a:p>
        </p:txBody>
      </p:sp>
      <p:sp>
        <p:nvSpPr>
          <p:cNvPr id="3" name="Content Placeholder 2">
            <a:extLst>
              <a:ext uri="{FF2B5EF4-FFF2-40B4-BE49-F238E27FC236}">
                <a16:creationId xmlns:a16="http://schemas.microsoft.com/office/drawing/2014/main" id="{C8AEB400-580B-4085-B67B-536E85561BB8}"/>
              </a:ext>
            </a:extLst>
          </p:cNvPr>
          <p:cNvSpPr>
            <a:spLocks noGrp="1"/>
          </p:cNvSpPr>
          <p:nvPr>
            <p:ph idx="1"/>
          </p:nvPr>
        </p:nvSpPr>
        <p:spPr/>
        <p:txBody>
          <a:bodyPr>
            <a:normAutofit/>
          </a:bodyPr>
          <a:lstStyle/>
          <a:p>
            <a:r>
              <a:rPr lang="en-US" dirty="0"/>
              <a:t>What is the constitutional provision that leads to sovereign immunity?</a:t>
            </a:r>
          </a:p>
          <a:p>
            <a:r>
              <a:rPr lang="en-US" dirty="0"/>
              <a:t>May congress waive sovereign immunity?</a:t>
            </a:r>
          </a:p>
          <a:p>
            <a:r>
              <a:rPr lang="en-US" dirty="0"/>
              <a:t>What are the standards for reviewing these waivers?</a:t>
            </a:r>
          </a:p>
          <a:p>
            <a:r>
              <a:rPr lang="en-US" dirty="0"/>
              <a:t>Which court do you file takings claims in?</a:t>
            </a:r>
          </a:p>
          <a:p>
            <a:r>
              <a:rPr lang="en-US" dirty="0"/>
              <a:t>What is the appeals path for decisions of this court?</a:t>
            </a:r>
          </a:p>
          <a:p>
            <a:r>
              <a:rPr lang="en-US" dirty="0"/>
              <a:t>Before establishing this court, who evaluated claims and how were they paid?</a:t>
            </a:r>
          </a:p>
          <a:p>
            <a:endParaRPr lang="en-US" dirty="0"/>
          </a:p>
          <a:p>
            <a:endParaRPr lang="en-US" dirty="0"/>
          </a:p>
        </p:txBody>
      </p:sp>
      <p:sp>
        <p:nvSpPr>
          <p:cNvPr id="4" name="Slide Number Placeholder 3">
            <a:extLst>
              <a:ext uri="{FF2B5EF4-FFF2-40B4-BE49-F238E27FC236}">
                <a16:creationId xmlns:a16="http://schemas.microsoft.com/office/drawing/2014/main" id="{CB0DC8BE-E535-4B9A-8A6A-96B221AE8636}"/>
              </a:ext>
            </a:extLst>
          </p:cNvPr>
          <p:cNvSpPr>
            <a:spLocks noGrp="1"/>
          </p:cNvSpPr>
          <p:nvPr>
            <p:ph type="sldNum" sz="quarter" idx="12"/>
          </p:nvPr>
        </p:nvSpPr>
        <p:spPr/>
        <p:txBody>
          <a:bodyPr/>
          <a:lstStyle/>
          <a:p>
            <a:pPr>
              <a:defRPr/>
            </a:pPr>
            <a:fld id="{31D2D980-354E-473A-B743-3601F9D26891}" type="slidenum">
              <a:rPr lang="en-US" smtClean="0"/>
              <a:pPr>
                <a:defRPr/>
              </a:pPr>
              <a:t>10</a:t>
            </a:fld>
            <a:endParaRPr lang="en-US"/>
          </a:p>
        </p:txBody>
      </p:sp>
      <p:pic>
        <p:nvPicPr>
          <p:cNvPr id="5" name="Audio 4">
            <a:hlinkClick r:id="" action="ppaction://media"/>
            <a:extLst>
              <a:ext uri="{FF2B5EF4-FFF2-40B4-BE49-F238E27FC236}">
                <a16:creationId xmlns:a16="http://schemas.microsoft.com/office/drawing/2014/main" id="{D6A4FFD2-AB3D-48D7-B37B-1F1219BF5E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345695101"/>
      </p:ext>
    </p:extLst>
  </p:cSld>
  <p:clrMapOvr>
    <a:masterClrMapping/>
  </p:clrMapOvr>
  <mc:AlternateContent xmlns:mc="http://schemas.openxmlformats.org/markup-compatibility/2006" xmlns:p14="http://schemas.microsoft.com/office/powerpoint/2010/main">
    <mc:Choice Requires="p14">
      <p:transition spd="slow" p14:dur="2000" advTm="32966"/>
    </mc:Choice>
    <mc:Fallback xmlns="">
      <p:transition spd="slow" advTm="32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ctrTitle"/>
          </p:nvPr>
        </p:nvSpPr>
        <p:spPr/>
        <p:txBody>
          <a:bodyPr/>
          <a:lstStyle/>
          <a:p>
            <a:pPr eaLnBrk="1" hangingPunct="1"/>
            <a:r>
              <a:rPr lang="en-US" dirty="0"/>
              <a:t>Federal Tort Claims Act</a:t>
            </a:r>
          </a:p>
        </p:txBody>
      </p:sp>
      <p:sp>
        <p:nvSpPr>
          <p:cNvPr id="24579" name="Subtitle 1"/>
          <p:cNvSpPr>
            <a:spLocks noGrp="1"/>
          </p:cNvSpPr>
          <p:nvPr>
            <p:ph type="subTitle" idx="1"/>
          </p:nvPr>
        </p:nvSpPr>
        <p:spPr/>
        <p:txBody>
          <a:bodyPr/>
          <a:lstStyle/>
          <a:p>
            <a:r>
              <a:rPr lang="en-US"/>
              <a:t>History and </a:t>
            </a:r>
            <a:r>
              <a:rPr lang="en-US" dirty="0"/>
              <a:t>Procedure</a:t>
            </a:r>
          </a:p>
        </p:txBody>
      </p:sp>
      <p:pic>
        <p:nvPicPr>
          <p:cNvPr id="3" name="Audio 2">
            <a:hlinkClick r:id="" action="ppaction://media"/>
            <a:extLst>
              <a:ext uri="{FF2B5EF4-FFF2-40B4-BE49-F238E27FC236}">
                <a16:creationId xmlns:a16="http://schemas.microsoft.com/office/drawing/2014/main" id="{FE00A42F-2173-42E3-899D-200DED22EE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705801816"/>
      </p:ext>
    </p:extLst>
  </p:cSld>
  <p:clrMapOvr>
    <a:masterClrMapping/>
  </p:clrMapOvr>
  <mc:AlternateContent xmlns:mc="http://schemas.openxmlformats.org/markup-compatibility/2006" xmlns:p14="http://schemas.microsoft.com/office/powerpoint/2010/main">
    <mc:Choice Requires="p14">
      <p:transition spd="slow" p14:dur="2000" advTm="43514"/>
    </mc:Choice>
    <mc:Fallback xmlns="">
      <p:transition spd="slow" advTm="43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a:t>Federal Tort Claims Act</a:t>
            </a:r>
          </a:p>
        </p:txBody>
      </p:sp>
      <p:sp>
        <p:nvSpPr>
          <p:cNvPr id="6147" name="Rectangle 3"/>
          <p:cNvSpPr>
            <a:spLocks noGrp="1" noChangeArrowheads="1"/>
          </p:cNvSpPr>
          <p:nvPr>
            <p:ph type="body" idx="1"/>
          </p:nvPr>
        </p:nvSpPr>
        <p:spPr/>
        <p:txBody>
          <a:bodyPr>
            <a:normAutofit/>
          </a:bodyPr>
          <a:lstStyle/>
          <a:p>
            <a:pPr eaLnBrk="1" hangingPunct="1"/>
            <a:r>
              <a:rPr lang="en-US" dirty="0"/>
              <a:t>Passed in 1946</a:t>
            </a:r>
          </a:p>
          <a:p>
            <a:pPr lvl="0" eaLnBrk="1" hangingPunct="1"/>
            <a:r>
              <a:rPr lang="en-US" dirty="0"/>
              <a:t>Before then, tort claims could only be paid through private bills.</a:t>
            </a:r>
          </a:p>
          <a:p>
            <a:pPr lvl="1" eaLnBrk="1" hangingPunct="1"/>
            <a:r>
              <a:rPr lang="en-US" dirty="0"/>
              <a:t>Private bills became a large part of the legislation passed by Congress and tied up the proceedings.</a:t>
            </a:r>
          </a:p>
          <a:p>
            <a:pPr lvl="1" eaLnBrk="1" hangingPunct="1"/>
            <a:r>
              <a:rPr lang="en-US" dirty="0"/>
              <a:t>They also fostered corruption.</a:t>
            </a:r>
          </a:p>
          <a:p>
            <a:pPr eaLnBrk="1" hangingPunct="1"/>
            <a:r>
              <a:rPr lang="en-US" dirty="0"/>
              <a:t>Provides an agency based administrative compensation adjudication for tort injuries.</a:t>
            </a:r>
          </a:p>
          <a:p>
            <a:pPr eaLnBrk="1" hangingPunct="1"/>
            <a:r>
              <a:rPr lang="en-US" dirty="0"/>
              <a:t>The </a:t>
            </a:r>
            <a:r>
              <a:rPr lang="en-US" baseline="0" dirty="0"/>
              <a:t>compensation decisions made by the agencies are appealable to the federal district court.</a:t>
            </a:r>
            <a:endParaRPr lang="en-US" dirty="0"/>
          </a:p>
        </p:txBody>
      </p:sp>
      <p:sp>
        <p:nvSpPr>
          <p:cNvPr id="2" name="Slide Number Placeholder 1"/>
          <p:cNvSpPr>
            <a:spLocks noGrp="1"/>
          </p:cNvSpPr>
          <p:nvPr>
            <p:ph type="sldNum" sz="quarter" idx="12"/>
          </p:nvPr>
        </p:nvSpPr>
        <p:spPr/>
        <p:txBody>
          <a:bodyPr/>
          <a:lstStyle/>
          <a:p>
            <a:pPr>
              <a:defRPr/>
            </a:pPr>
            <a:fld id="{31D2D980-354E-473A-B743-3601F9D26891}" type="slidenum">
              <a:rPr lang="en-US" smtClean="0"/>
              <a:pPr>
                <a:defRPr/>
              </a:pPr>
              <a:t>12</a:t>
            </a:fld>
            <a:endParaRPr lang="en-US"/>
          </a:p>
        </p:txBody>
      </p:sp>
      <p:pic>
        <p:nvPicPr>
          <p:cNvPr id="4" name="Audio 3">
            <a:hlinkClick r:id="" action="ppaction://media"/>
            <a:extLst>
              <a:ext uri="{FF2B5EF4-FFF2-40B4-BE49-F238E27FC236}">
                <a16:creationId xmlns:a16="http://schemas.microsoft.com/office/drawing/2014/main" id="{440F63B3-67A4-4EA1-B63E-728A67B6EE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652"/>
    </mc:Choice>
    <mc:Fallback xmlns="">
      <p:transition spd="slow" advTm="61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C9A8B-21C1-4586-97C6-8E66863140BF}"/>
              </a:ext>
            </a:extLst>
          </p:cNvPr>
          <p:cNvSpPr>
            <a:spLocks noGrp="1"/>
          </p:cNvSpPr>
          <p:nvPr>
            <p:ph type="title"/>
          </p:nvPr>
        </p:nvSpPr>
        <p:spPr/>
        <p:txBody>
          <a:bodyPr/>
          <a:lstStyle/>
          <a:p>
            <a:r>
              <a:rPr lang="en-US" dirty="0"/>
              <a:t>Who Adjudicates</a:t>
            </a:r>
            <a:r>
              <a:rPr lang="en-US" baseline="0" dirty="0"/>
              <a:t> the Claims?</a:t>
            </a:r>
            <a:endParaRPr lang="en-US" dirty="0"/>
          </a:p>
        </p:txBody>
      </p:sp>
      <p:sp>
        <p:nvSpPr>
          <p:cNvPr id="3" name="Content Placeholder 2">
            <a:extLst>
              <a:ext uri="{FF2B5EF4-FFF2-40B4-BE49-F238E27FC236}">
                <a16:creationId xmlns:a16="http://schemas.microsoft.com/office/drawing/2014/main" id="{51BD3033-9D40-4265-8043-E91962EBDFE6}"/>
              </a:ext>
            </a:extLst>
          </p:cNvPr>
          <p:cNvSpPr>
            <a:spLocks noGrp="1"/>
          </p:cNvSpPr>
          <p:nvPr>
            <p:ph idx="1"/>
          </p:nvPr>
        </p:nvSpPr>
        <p:spPr/>
        <p:txBody>
          <a:bodyPr/>
          <a:lstStyle/>
          <a:p>
            <a:r>
              <a:rPr lang="en-US" dirty="0"/>
              <a:t>“The head of each Federal agency ... may consider, ascertain, adjust, determine, compromise, and settle any claim for money damages against the United States for injury or loss of property or personal injury or death caused by the negligent or wrongful act or omission of any employee of the agency…”</a:t>
            </a:r>
          </a:p>
          <a:p>
            <a:r>
              <a:rPr lang="en-US" dirty="0"/>
              <a:t>As we know, the head of the agency will delegate to subordinates.</a:t>
            </a:r>
          </a:p>
          <a:p>
            <a:r>
              <a:rPr lang="en-US" dirty="0"/>
              <a:t>Large agencies will have part of the counsel’s office devoted to managing tort claims.</a:t>
            </a:r>
          </a:p>
        </p:txBody>
      </p:sp>
      <p:sp>
        <p:nvSpPr>
          <p:cNvPr id="4" name="Slide Number Placeholder 3">
            <a:extLst>
              <a:ext uri="{FF2B5EF4-FFF2-40B4-BE49-F238E27FC236}">
                <a16:creationId xmlns:a16="http://schemas.microsoft.com/office/drawing/2014/main" id="{CDEEEF35-DDDB-4DF3-97CF-50236D4F027B}"/>
              </a:ext>
            </a:extLst>
          </p:cNvPr>
          <p:cNvSpPr>
            <a:spLocks noGrp="1"/>
          </p:cNvSpPr>
          <p:nvPr>
            <p:ph type="sldNum" sz="quarter" idx="12"/>
          </p:nvPr>
        </p:nvSpPr>
        <p:spPr/>
        <p:txBody>
          <a:bodyPr/>
          <a:lstStyle/>
          <a:p>
            <a:pPr>
              <a:defRPr/>
            </a:pPr>
            <a:fld id="{31D2D980-354E-473A-B743-3601F9D26891}" type="slidenum">
              <a:rPr lang="en-US" smtClean="0"/>
              <a:pPr>
                <a:defRPr/>
              </a:pPr>
              <a:t>13</a:t>
            </a:fld>
            <a:endParaRPr lang="en-US" dirty="0"/>
          </a:p>
        </p:txBody>
      </p:sp>
      <p:pic>
        <p:nvPicPr>
          <p:cNvPr id="5" name="Audio 4">
            <a:hlinkClick r:id="" action="ppaction://media"/>
            <a:extLst>
              <a:ext uri="{FF2B5EF4-FFF2-40B4-BE49-F238E27FC236}">
                <a16:creationId xmlns:a16="http://schemas.microsoft.com/office/drawing/2014/main" id="{F0DFCCE3-8707-4470-B83C-06E6D3DDFE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513950961"/>
      </p:ext>
    </p:extLst>
  </p:cSld>
  <p:clrMapOvr>
    <a:masterClrMapping/>
  </p:clrMapOvr>
  <mc:AlternateContent xmlns:mc="http://schemas.openxmlformats.org/markup-compatibility/2006" xmlns:p14="http://schemas.microsoft.com/office/powerpoint/2010/main">
    <mc:Choice Requires="p14">
      <p:transition spd="slow" p14:dur="2000" advTm="40892"/>
    </mc:Choice>
    <mc:Fallback xmlns="">
      <p:transition spd="slow" advTm="40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685EC-7CBA-4C67-A13D-2910D2E17901}"/>
              </a:ext>
            </a:extLst>
          </p:cNvPr>
          <p:cNvSpPr>
            <a:spLocks noGrp="1"/>
          </p:cNvSpPr>
          <p:nvPr>
            <p:ph type="title"/>
          </p:nvPr>
        </p:nvSpPr>
        <p:spPr/>
        <p:txBody>
          <a:bodyPr/>
          <a:lstStyle/>
          <a:p>
            <a:r>
              <a:rPr lang="en-US" dirty="0"/>
              <a:t>Wha</a:t>
            </a:r>
            <a:r>
              <a:rPr lang="en-US" baseline="0" dirty="0"/>
              <a:t>t Tort Law is Used to </a:t>
            </a:r>
            <a:r>
              <a:rPr lang="en-US" dirty="0"/>
              <a:t>Decide Compensation</a:t>
            </a:r>
            <a:r>
              <a:rPr lang="en-US" baseline="0" dirty="0"/>
              <a:t>?</a:t>
            </a:r>
            <a:endParaRPr lang="en-US" dirty="0"/>
          </a:p>
        </p:txBody>
      </p:sp>
      <p:sp>
        <p:nvSpPr>
          <p:cNvPr id="3" name="Content Placeholder 2">
            <a:extLst>
              <a:ext uri="{FF2B5EF4-FFF2-40B4-BE49-F238E27FC236}">
                <a16:creationId xmlns:a16="http://schemas.microsoft.com/office/drawing/2014/main" id="{5869DA4C-4169-4834-B8EB-4B4C92255678}"/>
              </a:ext>
            </a:extLst>
          </p:cNvPr>
          <p:cNvSpPr>
            <a:spLocks noGrp="1"/>
          </p:cNvSpPr>
          <p:nvPr>
            <p:ph idx="1"/>
          </p:nvPr>
        </p:nvSpPr>
        <p:spPr/>
        <p:txBody>
          <a:bodyPr>
            <a:normAutofit/>
          </a:bodyPr>
          <a:lstStyle/>
          <a:p>
            <a:pPr lvl="0" eaLnBrk="1" hangingPunct="1"/>
            <a:r>
              <a:rPr lang="en-US" dirty="0"/>
              <a:t>No systematic federal tort law.</a:t>
            </a:r>
          </a:p>
          <a:p>
            <a:pPr lvl="0" eaLnBrk="1" hangingPunct="1"/>
            <a:r>
              <a:rPr lang="en-US" dirty="0"/>
              <a:t>Looks to the law of the state where the tort occurred for the standards for the tort:</a:t>
            </a:r>
          </a:p>
          <a:p>
            <a:pPr lvl="1" eaLnBrk="1" hangingPunct="1"/>
            <a:r>
              <a:rPr lang="en-US" dirty="0">
                <a:highlight>
                  <a:srgbClr val="FFFF00"/>
                </a:highlight>
              </a:rPr>
              <a:t>“…under circumstances where the United States, if a private person, would be liable to the claimant in accordance with the law of the place where the act or omission occurred…” </a:t>
            </a:r>
            <a:br>
              <a:rPr lang="en-US" dirty="0">
                <a:highlight>
                  <a:srgbClr val="FFFF00"/>
                </a:highlight>
              </a:rPr>
            </a:br>
            <a:r>
              <a:rPr lang="en-US" dirty="0">
                <a:highlight>
                  <a:srgbClr val="FFFF00"/>
                </a:highlight>
              </a:rPr>
              <a:t>§ 2672</a:t>
            </a:r>
          </a:p>
          <a:p>
            <a:pPr eaLnBrk="1" hangingPunct="1"/>
            <a:r>
              <a:rPr lang="en-US" dirty="0"/>
              <a:t>Includes state tort reform limits, but not state statutes of limitations.</a:t>
            </a:r>
          </a:p>
        </p:txBody>
      </p:sp>
      <p:sp>
        <p:nvSpPr>
          <p:cNvPr id="4" name="Slide Number Placeholder 3">
            <a:extLst>
              <a:ext uri="{FF2B5EF4-FFF2-40B4-BE49-F238E27FC236}">
                <a16:creationId xmlns:a16="http://schemas.microsoft.com/office/drawing/2014/main" id="{A11C1F42-5627-48D4-981F-0D5B87EA8888}"/>
              </a:ext>
            </a:extLst>
          </p:cNvPr>
          <p:cNvSpPr>
            <a:spLocks noGrp="1"/>
          </p:cNvSpPr>
          <p:nvPr>
            <p:ph type="sldNum" sz="quarter" idx="12"/>
          </p:nvPr>
        </p:nvSpPr>
        <p:spPr/>
        <p:txBody>
          <a:bodyPr/>
          <a:lstStyle/>
          <a:p>
            <a:pPr>
              <a:defRPr/>
            </a:pPr>
            <a:fld id="{31D2D980-354E-473A-B743-3601F9D26891}" type="slidenum">
              <a:rPr lang="en-US" smtClean="0"/>
              <a:pPr>
                <a:defRPr/>
              </a:pPr>
              <a:t>14</a:t>
            </a:fld>
            <a:endParaRPr lang="en-US" dirty="0"/>
          </a:p>
        </p:txBody>
      </p:sp>
      <p:pic>
        <p:nvPicPr>
          <p:cNvPr id="5" name="Audio 4">
            <a:hlinkClick r:id="" action="ppaction://media"/>
            <a:extLst>
              <a:ext uri="{FF2B5EF4-FFF2-40B4-BE49-F238E27FC236}">
                <a16:creationId xmlns:a16="http://schemas.microsoft.com/office/drawing/2014/main" id="{898E51B6-A920-4217-994F-6F0772594C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339621905"/>
      </p:ext>
    </p:extLst>
  </p:cSld>
  <p:clrMapOvr>
    <a:masterClrMapping/>
  </p:clrMapOvr>
  <mc:AlternateContent xmlns:mc="http://schemas.openxmlformats.org/markup-compatibility/2006" xmlns:p14="http://schemas.microsoft.com/office/powerpoint/2010/main">
    <mc:Choice Requires="p14">
      <p:transition spd="slow" p14:dur="2000" advTm="81733"/>
    </mc:Choice>
    <mc:Fallback xmlns="">
      <p:transition spd="slow" advTm="81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66244-E233-4287-84CB-87049EB1E531}"/>
              </a:ext>
            </a:extLst>
          </p:cNvPr>
          <p:cNvSpPr>
            <a:spLocks noGrp="1"/>
          </p:cNvSpPr>
          <p:nvPr>
            <p:ph type="title"/>
          </p:nvPr>
        </p:nvSpPr>
        <p:spPr/>
        <p:txBody>
          <a:bodyPr/>
          <a:lstStyle/>
          <a:p>
            <a:r>
              <a:rPr lang="en-US" dirty="0"/>
              <a:t>Who are You</a:t>
            </a:r>
            <a:r>
              <a:rPr lang="en-US" baseline="0" dirty="0"/>
              <a:t> Suing in an FTCA Case?</a:t>
            </a:r>
            <a:endParaRPr lang="en-US" dirty="0"/>
          </a:p>
        </p:txBody>
      </p:sp>
      <p:sp>
        <p:nvSpPr>
          <p:cNvPr id="3" name="Content Placeholder 2">
            <a:extLst>
              <a:ext uri="{FF2B5EF4-FFF2-40B4-BE49-F238E27FC236}">
                <a16:creationId xmlns:a16="http://schemas.microsoft.com/office/drawing/2014/main" id="{33D57257-1C42-4F57-B85E-1B4EAC779655}"/>
              </a:ext>
            </a:extLst>
          </p:cNvPr>
          <p:cNvSpPr>
            <a:spLocks noGrp="1"/>
          </p:cNvSpPr>
          <p:nvPr>
            <p:ph idx="1"/>
          </p:nvPr>
        </p:nvSpPr>
        <p:spPr/>
        <p:txBody>
          <a:bodyPr>
            <a:normAutofit fontScale="92500" lnSpcReduction="10000"/>
          </a:bodyPr>
          <a:lstStyle/>
          <a:p>
            <a:pPr eaLnBrk="1" hangingPunct="1"/>
            <a:r>
              <a:rPr lang="en-US" dirty="0"/>
              <a:t>A primary purpose of the FTCA is to protect federal employees from personal liability.</a:t>
            </a:r>
          </a:p>
          <a:p>
            <a:pPr lvl="1" eaLnBrk="1" hangingPunct="1"/>
            <a:r>
              <a:rPr lang="en-US" dirty="0"/>
              <a:t>Congress does not want employees making decisions based on liability fears.</a:t>
            </a:r>
          </a:p>
          <a:p>
            <a:pPr eaLnBrk="1" hangingPunct="1"/>
            <a:r>
              <a:rPr lang="en-US" dirty="0"/>
              <a:t>If you sue an individual, the government is substituted for the individual.</a:t>
            </a:r>
          </a:p>
          <a:p>
            <a:pPr lvl="1"/>
            <a:r>
              <a:rPr lang="en-US" dirty="0"/>
              <a:t>The government defends the case and pays any damages.</a:t>
            </a:r>
          </a:p>
          <a:p>
            <a:r>
              <a:rPr lang="en-US" dirty="0"/>
              <a:t>The Attorney General must certify that the employee was acting within his/her course and scope of employment.</a:t>
            </a:r>
          </a:p>
          <a:p>
            <a:pPr lvl="1"/>
            <a:r>
              <a:rPr lang="en-US" dirty="0"/>
              <a:t>This certification is very difficult to contest.</a:t>
            </a:r>
          </a:p>
          <a:p>
            <a:pPr lvl="1"/>
            <a:r>
              <a:rPr lang="en-US" dirty="0"/>
              <a:t>Course and scope is broadly construed.</a:t>
            </a:r>
          </a:p>
        </p:txBody>
      </p:sp>
      <p:sp>
        <p:nvSpPr>
          <p:cNvPr id="4" name="Slide Number Placeholder 3">
            <a:extLst>
              <a:ext uri="{FF2B5EF4-FFF2-40B4-BE49-F238E27FC236}">
                <a16:creationId xmlns:a16="http://schemas.microsoft.com/office/drawing/2014/main" id="{CEEFDCE1-0E5B-4D9F-83B3-F28A5038643F}"/>
              </a:ext>
            </a:extLst>
          </p:cNvPr>
          <p:cNvSpPr>
            <a:spLocks noGrp="1"/>
          </p:cNvSpPr>
          <p:nvPr>
            <p:ph type="sldNum" sz="quarter" idx="12"/>
          </p:nvPr>
        </p:nvSpPr>
        <p:spPr/>
        <p:txBody>
          <a:bodyPr/>
          <a:lstStyle/>
          <a:p>
            <a:pPr>
              <a:defRPr/>
            </a:pPr>
            <a:fld id="{31D2D980-354E-473A-B743-3601F9D26891}" type="slidenum">
              <a:rPr lang="en-US" smtClean="0"/>
              <a:pPr>
                <a:defRPr/>
              </a:pPr>
              <a:t>15</a:t>
            </a:fld>
            <a:endParaRPr lang="en-US" dirty="0"/>
          </a:p>
        </p:txBody>
      </p:sp>
      <p:pic>
        <p:nvPicPr>
          <p:cNvPr id="5" name="Audio 4">
            <a:hlinkClick r:id="" action="ppaction://media"/>
            <a:extLst>
              <a:ext uri="{FF2B5EF4-FFF2-40B4-BE49-F238E27FC236}">
                <a16:creationId xmlns:a16="http://schemas.microsoft.com/office/drawing/2014/main" id="{D2B62245-3A6A-4082-852A-2878D70883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330401206"/>
      </p:ext>
    </p:extLst>
  </p:cSld>
  <p:clrMapOvr>
    <a:masterClrMapping/>
  </p:clrMapOvr>
  <mc:AlternateContent xmlns:mc="http://schemas.openxmlformats.org/markup-compatibility/2006" xmlns:p14="http://schemas.microsoft.com/office/powerpoint/2010/main">
    <mc:Choice Requires="p14">
      <p:transition spd="slow" p14:dur="2000" advTm="50759"/>
    </mc:Choice>
    <mc:Fallback xmlns="">
      <p:transition spd="slow" advTm="50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6599AFE-2A45-41B2-A684-0FC4BBCAC3B7}" type="slidenum">
              <a:rPr lang="en-US" smtClean="0"/>
              <a:pPr/>
              <a:t>16</a:t>
            </a:fld>
            <a:endParaRPr lang="en-US"/>
          </a:p>
        </p:txBody>
      </p:sp>
      <p:sp>
        <p:nvSpPr>
          <p:cNvPr id="26627" name="Rectangle 2"/>
          <p:cNvSpPr>
            <a:spLocks noGrp="1" noChangeArrowheads="1"/>
          </p:cNvSpPr>
          <p:nvPr>
            <p:ph type="title"/>
          </p:nvPr>
        </p:nvSpPr>
        <p:spPr/>
        <p:txBody>
          <a:bodyPr/>
          <a:lstStyle/>
          <a:p>
            <a:pPr eaLnBrk="1" hangingPunct="1"/>
            <a:r>
              <a:rPr lang="en-US" dirty="0"/>
              <a:t>Limitations on Liability - Sec 2674</a:t>
            </a:r>
          </a:p>
        </p:txBody>
      </p:sp>
      <p:sp>
        <p:nvSpPr>
          <p:cNvPr id="26628" name="Rectangle 3"/>
          <p:cNvSpPr>
            <a:spLocks noGrp="1" noChangeArrowheads="1"/>
          </p:cNvSpPr>
          <p:nvPr>
            <p:ph type="body" idx="1"/>
          </p:nvPr>
        </p:nvSpPr>
        <p:spPr>
          <a:xfrm>
            <a:off x="555585" y="1412111"/>
            <a:ext cx="9807615" cy="5293489"/>
          </a:xfrm>
        </p:spPr>
        <p:txBody>
          <a:bodyPr/>
          <a:lstStyle/>
          <a:p>
            <a:pPr eaLnBrk="1" hangingPunct="1">
              <a:lnSpc>
                <a:spcPct val="80000"/>
              </a:lnSpc>
            </a:pPr>
            <a:r>
              <a:rPr lang="en-US" dirty="0"/>
              <a:t>“The United States shall be liable, respecting the provisions of this title relating to tort claims, in the same manner and to the same extent as a private individual under like circumstances, but </a:t>
            </a:r>
            <a:r>
              <a:rPr lang="en-US" dirty="0">
                <a:highlight>
                  <a:srgbClr val="FFFF00"/>
                </a:highlight>
              </a:rPr>
              <a:t>shall not be liable for interest prior to judgment or for punitive damages</a:t>
            </a:r>
            <a:r>
              <a:rPr lang="en-US" dirty="0"/>
              <a:t>.”</a:t>
            </a:r>
          </a:p>
          <a:p>
            <a:pPr eaLnBrk="1" hangingPunct="1">
              <a:lnSpc>
                <a:spcPct val="80000"/>
              </a:lnSpc>
            </a:pPr>
            <a:r>
              <a:rPr lang="en-US" dirty="0"/>
              <a:t>[special provisions for death cases – no longer relevant]</a:t>
            </a:r>
          </a:p>
          <a:p>
            <a:pPr eaLnBrk="1" hangingPunct="1">
              <a:lnSpc>
                <a:spcPct val="80000"/>
              </a:lnSpc>
            </a:pPr>
            <a:r>
              <a:rPr lang="en-US" dirty="0">
                <a:highlight>
                  <a:srgbClr val="FFFF00"/>
                </a:highlight>
              </a:rPr>
              <a:t>No strict liability</a:t>
            </a:r>
          </a:p>
          <a:p>
            <a:pPr eaLnBrk="1" hangingPunct="1">
              <a:lnSpc>
                <a:spcPct val="80000"/>
              </a:lnSpc>
            </a:pPr>
            <a:r>
              <a:rPr lang="en-US" dirty="0">
                <a:highlight>
                  <a:srgbClr val="FFFF00"/>
                </a:highlight>
              </a:rPr>
              <a:t>No intentional torts in the original version.</a:t>
            </a:r>
          </a:p>
        </p:txBody>
      </p:sp>
      <p:pic>
        <p:nvPicPr>
          <p:cNvPr id="2" name="Audio 1">
            <a:hlinkClick r:id="" action="ppaction://media"/>
            <a:extLst>
              <a:ext uri="{FF2B5EF4-FFF2-40B4-BE49-F238E27FC236}">
                <a16:creationId xmlns:a16="http://schemas.microsoft.com/office/drawing/2014/main" id="{2EDD6DD6-8C33-4A1A-8305-9B5C62126B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148793768"/>
      </p:ext>
    </p:extLst>
  </p:cSld>
  <p:clrMapOvr>
    <a:masterClrMapping/>
  </p:clrMapOvr>
  <mc:AlternateContent xmlns:mc="http://schemas.openxmlformats.org/markup-compatibility/2006" xmlns:p14="http://schemas.microsoft.com/office/powerpoint/2010/main">
    <mc:Choice Requires="p14">
      <p:transition spd="slow" p14:dur="2000" advTm="61828"/>
    </mc:Choice>
    <mc:Fallback xmlns="">
      <p:transition spd="slow" advTm="61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27A17-AEAE-4E13-8054-61326BD2BF73}"/>
              </a:ext>
            </a:extLst>
          </p:cNvPr>
          <p:cNvSpPr>
            <a:spLocks noGrp="1"/>
          </p:cNvSpPr>
          <p:nvPr>
            <p:ph type="title"/>
          </p:nvPr>
        </p:nvSpPr>
        <p:spPr>
          <a:xfrm>
            <a:off x="2684334" y="180490"/>
            <a:ext cx="7793037" cy="1462087"/>
          </a:xfrm>
        </p:spPr>
        <p:txBody>
          <a:bodyPr/>
          <a:lstStyle/>
          <a:p>
            <a:r>
              <a:rPr lang="en-US" dirty="0"/>
              <a:t>Other </a:t>
            </a:r>
            <a:r>
              <a:rPr lang="en-US" baseline="0" dirty="0"/>
              <a:t>Exceptions in the FTCA</a:t>
            </a:r>
            <a:endParaRPr lang="en-US" dirty="0"/>
          </a:p>
        </p:txBody>
      </p:sp>
      <p:sp>
        <p:nvSpPr>
          <p:cNvPr id="3" name="Content Placeholder 2">
            <a:extLst>
              <a:ext uri="{FF2B5EF4-FFF2-40B4-BE49-F238E27FC236}">
                <a16:creationId xmlns:a16="http://schemas.microsoft.com/office/drawing/2014/main" id="{75203393-3F96-4DA4-81AF-1467B83FF1BF}"/>
              </a:ext>
            </a:extLst>
          </p:cNvPr>
          <p:cNvSpPr>
            <a:spLocks noGrp="1"/>
          </p:cNvSpPr>
          <p:nvPr>
            <p:ph idx="1"/>
          </p:nvPr>
        </p:nvSpPr>
        <p:spPr/>
        <p:txBody>
          <a:bodyPr>
            <a:normAutofit lnSpcReduction="10000"/>
          </a:bodyPr>
          <a:lstStyle/>
          <a:p>
            <a:pPr lvl="0"/>
            <a:r>
              <a:rPr lang="en-US" dirty="0"/>
              <a:t>(f) Any claim for damages caused by the imposition or establishment of a quarantine by the United States.</a:t>
            </a:r>
          </a:p>
          <a:p>
            <a:pPr lvl="0"/>
            <a:r>
              <a:rPr lang="en-US" dirty="0"/>
              <a:t>(j) Any claim arising out of the combatant activities of the military or naval forces, or the Coast Guard, during time of war.</a:t>
            </a:r>
          </a:p>
          <a:p>
            <a:pPr lvl="1"/>
            <a:r>
              <a:rPr lang="en-US" dirty="0"/>
              <a:t>Time of war does not require a declared war, or a war otherwise authorized by Congress. </a:t>
            </a:r>
          </a:p>
          <a:p>
            <a:pPr lvl="0"/>
            <a:r>
              <a:rPr lang="en-US" dirty="0"/>
              <a:t>(k) Any claim arising in a foreign country.</a:t>
            </a:r>
          </a:p>
          <a:p>
            <a:pPr lvl="1"/>
            <a:r>
              <a:rPr lang="en-US" dirty="0"/>
              <a:t>This blocks the claim in the cross-border shooting case where the ICE officer shot the teenager standing in Mexico.</a:t>
            </a:r>
          </a:p>
          <a:p>
            <a:pPr lvl="0"/>
            <a:r>
              <a:rPr lang="en-US" dirty="0"/>
              <a:t>There are several agency-specific exceptions.</a:t>
            </a:r>
            <a:endParaRPr lang="en-US" sz="3200" dirty="0"/>
          </a:p>
          <a:p>
            <a:endParaRPr lang="en-US" dirty="0"/>
          </a:p>
        </p:txBody>
      </p:sp>
      <p:sp>
        <p:nvSpPr>
          <p:cNvPr id="4" name="Slide Number Placeholder 3">
            <a:extLst>
              <a:ext uri="{FF2B5EF4-FFF2-40B4-BE49-F238E27FC236}">
                <a16:creationId xmlns:a16="http://schemas.microsoft.com/office/drawing/2014/main" id="{99EE88FA-4E18-419D-BBFE-3F6406238828}"/>
              </a:ext>
            </a:extLst>
          </p:cNvPr>
          <p:cNvSpPr>
            <a:spLocks noGrp="1"/>
          </p:cNvSpPr>
          <p:nvPr>
            <p:ph type="sldNum" sz="quarter" idx="12"/>
          </p:nvPr>
        </p:nvSpPr>
        <p:spPr/>
        <p:txBody>
          <a:bodyPr/>
          <a:lstStyle/>
          <a:p>
            <a:pPr>
              <a:defRPr/>
            </a:pPr>
            <a:fld id="{31D2D980-354E-473A-B743-3601F9D26891}" type="slidenum">
              <a:rPr lang="en-US" smtClean="0"/>
              <a:pPr>
                <a:defRPr/>
              </a:pPr>
              <a:t>17</a:t>
            </a:fld>
            <a:endParaRPr lang="en-US" dirty="0"/>
          </a:p>
        </p:txBody>
      </p:sp>
      <p:pic>
        <p:nvPicPr>
          <p:cNvPr id="5" name="Audio 4">
            <a:hlinkClick r:id="" action="ppaction://media"/>
            <a:extLst>
              <a:ext uri="{FF2B5EF4-FFF2-40B4-BE49-F238E27FC236}">
                <a16:creationId xmlns:a16="http://schemas.microsoft.com/office/drawing/2014/main" id="{6F28881F-92F4-4ACE-B85F-CA1AD886DB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965759543"/>
      </p:ext>
    </p:extLst>
  </p:cSld>
  <p:clrMapOvr>
    <a:masterClrMapping/>
  </p:clrMapOvr>
  <mc:AlternateContent xmlns:mc="http://schemas.openxmlformats.org/markup-compatibility/2006" xmlns:p14="http://schemas.microsoft.com/office/powerpoint/2010/main">
    <mc:Choice Requires="p14">
      <p:transition spd="slow" p14:dur="2000" advTm="42773"/>
    </mc:Choice>
    <mc:Fallback xmlns="">
      <p:transition spd="slow" advTm="42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4110D-6AA5-4416-96A2-7708D4E47866}"/>
              </a:ext>
            </a:extLst>
          </p:cNvPr>
          <p:cNvSpPr>
            <a:spLocks noGrp="1"/>
          </p:cNvSpPr>
          <p:nvPr>
            <p:ph type="title"/>
          </p:nvPr>
        </p:nvSpPr>
        <p:spPr/>
        <p:txBody>
          <a:bodyPr/>
          <a:lstStyle/>
          <a:p>
            <a:r>
              <a:rPr lang="en-US" dirty="0"/>
              <a:t>What is the Effect of an Exception?</a:t>
            </a:r>
          </a:p>
        </p:txBody>
      </p:sp>
      <p:sp>
        <p:nvSpPr>
          <p:cNvPr id="3" name="Content Placeholder 2">
            <a:extLst>
              <a:ext uri="{FF2B5EF4-FFF2-40B4-BE49-F238E27FC236}">
                <a16:creationId xmlns:a16="http://schemas.microsoft.com/office/drawing/2014/main" id="{279732B1-1D38-42E3-B150-B860FCF04C09}"/>
              </a:ext>
            </a:extLst>
          </p:cNvPr>
          <p:cNvSpPr>
            <a:spLocks noGrp="1"/>
          </p:cNvSpPr>
          <p:nvPr>
            <p:ph idx="1"/>
          </p:nvPr>
        </p:nvSpPr>
        <p:spPr/>
        <p:txBody>
          <a:bodyPr>
            <a:normAutofit lnSpcReduction="10000"/>
          </a:bodyPr>
          <a:lstStyle/>
          <a:p>
            <a:r>
              <a:rPr lang="en-US" dirty="0"/>
              <a:t>Remember, statutes in derogation of immunity are construed narrowly.</a:t>
            </a:r>
          </a:p>
          <a:p>
            <a:pPr lvl="1"/>
            <a:r>
              <a:rPr lang="en-US" dirty="0"/>
              <a:t>The FTCA waived immunity.</a:t>
            </a:r>
          </a:p>
          <a:p>
            <a:pPr lvl="1"/>
            <a:r>
              <a:rPr lang="en-US" dirty="0"/>
              <a:t>If an action is exempted from FTCA coverage, then immunity is not waived.</a:t>
            </a:r>
          </a:p>
          <a:p>
            <a:r>
              <a:rPr lang="en-US" dirty="0"/>
              <a:t>There is no liability unless the claim otherwise falls under the jurisdiction of the Court of Federal Claims.</a:t>
            </a:r>
          </a:p>
          <a:p>
            <a:pPr lvl="1"/>
            <a:r>
              <a:rPr lang="en-US" dirty="0"/>
              <a:t>There is an ongoing effort to transform flooding cases – such as the Katrina Levee Breach Cases - into takings cases to escape the defenses in the FTCA.</a:t>
            </a:r>
          </a:p>
          <a:p>
            <a:pPr lvl="1"/>
            <a:r>
              <a:rPr lang="en-US" dirty="0"/>
              <a:t>This has been unsuccessful to date.</a:t>
            </a:r>
          </a:p>
        </p:txBody>
      </p:sp>
      <p:sp>
        <p:nvSpPr>
          <p:cNvPr id="4" name="Slide Number Placeholder 3">
            <a:extLst>
              <a:ext uri="{FF2B5EF4-FFF2-40B4-BE49-F238E27FC236}">
                <a16:creationId xmlns:a16="http://schemas.microsoft.com/office/drawing/2014/main" id="{D979446C-0094-4716-890C-F76F5F5E008E}"/>
              </a:ext>
            </a:extLst>
          </p:cNvPr>
          <p:cNvSpPr>
            <a:spLocks noGrp="1"/>
          </p:cNvSpPr>
          <p:nvPr>
            <p:ph type="sldNum" sz="quarter" idx="12"/>
          </p:nvPr>
        </p:nvSpPr>
        <p:spPr/>
        <p:txBody>
          <a:bodyPr/>
          <a:lstStyle/>
          <a:p>
            <a:pPr>
              <a:defRPr/>
            </a:pPr>
            <a:fld id="{31D2D980-354E-473A-B743-3601F9D26891}" type="slidenum">
              <a:rPr lang="en-US" smtClean="0"/>
              <a:pPr>
                <a:defRPr/>
              </a:pPr>
              <a:t>18</a:t>
            </a:fld>
            <a:endParaRPr lang="en-US" dirty="0"/>
          </a:p>
        </p:txBody>
      </p:sp>
      <p:pic>
        <p:nvPicPr>
          <p:cNvPr id="5" name="Audio 4">
            <a:hlinkClick r:id="" action="ppaction://media"/>
            <a:extLst>
              <a:ext uri="{FF2B5EF4-FFF2-40B4-BE49-F238E27FC236}">
                <a16:creationId xmlns:a16="http://schemas.microsoft.com/office/drawing/2014/main" id="{F96C8969-BDCF-413B-B9D4-E24030B1F4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3834295628"/>
      </p:ext>
    </p:extLst>
  </p:cSld>
  <p:clrMapOvr>
    <a:masterClrMapping/>
  </p:clrMapOvr>
  <mc:AlternateContent xmlns:mc="http://schemas.openxmlformats.org/markup-compatibility/2006" xmlns:p14="http://schemas.microsoft.com/office/powerpoint/2010/main">
    <mc:Choice Requires="p14">
      <p:transition spd="slow" p14:dur="2000" advTm="42297"/>
    </mc:Choice>
    <mc:Fallback xmlns="">
      <p:transition spd="slow" advTm="42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AAD87-E45B-4E72-9DDD-860131E0A99C}"/>
              </a:ext>
            </a:extLst>
          </p:cNvPr>
          <p:cNvSpPr>
            <a:spLocks noGrp="1"/>
          </p:cNvSpPr>
          <p:nvPr>
            <p:ph type="title"/>
          </p:nvPr>
        </p:nvSpPr>
        <p:spPr/>
        <p:txBody>
          <a:bodyPr/>
          <a:lstStyle/>
          <a:p>
            <a:r>
              <a:rPr lang="en-US" dirty="0"/>
              <a:t>What is Sovereign Immunity?</a:t>
            </a:r>
          </a:p>
        </p:txBody>
      </p:sp>
      <p:sp>
        <p:nvSpPr>
          <p:cNvPr id="7" name="Content Placeholder 6">
            <a:extLst>
              <a:ext uri="{FF2B5EF4-FFF2-40B4-BE49-F238E27FC236}">
                <a16:creationId xmlns:a16="http://schemas.microsoft.com/office/drawing/2014/main" id="{CA94FF52-CA4E-496A-B231-8C5FACCDA105}"/>
              </a:ext>
            </a:extLst>
          </p:cNvPr>
          <p:cNvSpPr>
            <a:spLocks noGrp="1"/>
          </p:cNvSpPr>
          <p:nvPr>
            <p:ph idx="1"/>
          </p:nvPr>
        </p:nvSpPr>
        <p:spPr/>
        <p:txBody>
          <a:bodyPr/>
          <a:lstStyle/>
          <a:p>
            <a:r>
              <a:rPr lang="en-US" dirty="0"/>
              <a:t>Derives from the old common law maxim that the King can do no wrong.</a:t>
            </a:r>
          </a:p>
          <a:p>
            <a:pPr eaLnBrk="1" hangingPunct="1"/>
            <a:r>
              <a:rPr lang="en-US" dirty="0"/>
              <a:t>Expressed in the US Constitution as a protection of the public purse:</a:t>
            </a:r>
          </a:p>
          <a:p>
            <a:pPr lvl="1" eaLnBrk="1" hangingPunct="1"/>
            <a:r>
              <a:rPr lang="en-US" dirty="0"/>
              <a:t>"No Money shall be drawn from the Treasury, but in Consequence of Appropriations made by Law." U.S. Const. Art. I, § 9. </a:t>
            </a:r>
          </a:p>
          <a:p>
            <a:endParaRPr lang="en-US" dirty="0"/>
          </a:p>
        </p:txBody>
      </p:sp>
      <p:sp>
        <p:nvSpPr>
          <p:cNvPr id="4" name="Slide Number Placeholder 3">
            <a:extLst>
              <a:ext uri="{FF2B5EF4-FFF2-40B4-BE49-F238E27FC236}">
                <a16:creationId xmlns:a16="http://schemas.microsoft.com/office/drawing/2014/main" id="{9A36F17E-0708-44E2-B46E-3A361A90348E}"/>
              </a:ext>
            </a:extLst>
          </p:cNvPr>
          <p:cNvSpPr>
            <a:spLocks noGrp="1"/>
          </p:cNvSpPr>
          <p:nvPr>
            <p:ph type="sldNum" sz="quarter" idx="12"/>
          </p:nvPr>
        </p:nvSpPr>
        <p:spPr/>
        <p:txBody>
          <a:bodyPr/>
          <a:lstStyle/>
          <a:p>
            <a:pPr>
              <a:defRPr/>
            </a:pPr>
            <a:fld id="{31D2D980-354E-473A-B743-3601F9D26891}" type="slidenum">
              <a:rPr lang="en-US" smtClean="0"/>
              <a:pPr>
                <a:defRPr/>
              </a:pPr>
              <a:t>2</a:t>
            </a:fld>
            <a:endParaRPr lang="en-US"/>
          </a:p>
        </p:txBody>
      </p:sp>
      <p:pic>
        <p:nvPicPr>
          <p:cNvPr id="3" name="Audio 2">
            <a:hlinkClick r:id="" action="ppaction://media"/>
            <a:extLst>
              <a:ext uri="{FF2B5EF4-FFF2-40B4-BE49-F238E27FC236}">
                <a16:creationId xmlns:a16="http://schemas.microsoft.com/office/drawing/2014/main" id="{470EC186-0775-44C7-BE63-4FBEF99BA0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968056706"/>
      </p:ext>
    </p:extLst>
  </p:cSld>
  <p:clrMapOvr>
    <a:masterClrMapping/>
  </p:clrMapOvr>
  <mc:AlternateContent xmlns:mc="http://schemas.openxmlformats.org/markup-compatibility/2006" xmlns:p14="http://schemas.microsoft.com/office/powerpoint/2010/main">
    <mc:Choice Requires="p14">
      <p:transition spd="slow" p14:dur="2000" advTm="63431"/>
    </mc:Choice>
    <mc:Fallback xmlns="">
      <p:transition spd="slow" advTm="63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a:t>The 5</a:t>
            </a:r>
            <a:r>
              <a:rPr lang="en-US" baseline="30000" dirty="0"/>
              <a:t>th</a:t>
            </a:r>
            <a:r>
              <a:rPr lang="en-US" dirty="0"/>
              <a:t> Amendment Limitation on Sovereign Immunity</a:t>
            </a:r>
          </a:p>
        </p:txBody>
      </p:sp>
      <p:sp>
        <p:nvSpPr>
          <p:cNvPr id="4099" name="Rectangle 3"/>
          <p:cNvSpPr>
            <a:spLocks noGrp="1" noChangeArrowheads="1"/>
          </p:cNvSpPr>
          <p:nvPr>
            <p:ph type="body" idx="1"/>
          </p:nvPr>
        </p:nvSpPr>
        <p:spPr/>
        <p:txBody>
          <a:bodyPr>
            <a:normAutofit/>
          </a:bodyPr>
          <a:lstStyle/>
          <a:p>
            <a:pPr eaLnBrk="1" hangingPunct="1"/>
            <a:r>
              <a:rPr lang="en-US" dirty="0"/>
              <a:t>The Takings Clause</a:t>
            </a:r>
          </a:p>
          <a:p>
            <a:pPr lvl="1" eaLnBrk="1" hangingPunct="1"/>
            <a:r>
              <a:rPr lang="en-US" dirty="0"/>
              <a:t>“…nor shall private property be taken for public use, without just compensation.” </a:t>
            </a:r>
          </a:p>
          <a:p>
            <a:pPr lvl="1" eaLnBrk="1" hangingPunct="1"/>
            <a:r>
              <a:rPr lang="en-US" dirty="0"/>
              <a:t>5</a:t>
            </a:r>
            <a:r>
              <a:rPr lang="en-US" baseline="30000" dirty="0"/>
              <a:t>th</a:t>
            </a:r>
            <a:r>
              <a:rPr lang="en-US" dirty="0"/>
              <a:t> Amendment</a:t>
            </a:r>
          </a:p>
          <a:p>
            <a:pPr eaLnBrk="1" hangingPunct="1"/>
            <a:r>
              <a:rPr lang="en-US" dirty="0"/>
              <a:t>This creates a constitutional right to compensation when the government takes property.</a:t>
            </a:r>
          </a:p>
          <a:p>
            <a:pPr eaLnBrk="1" hangingPunct="1"/>
            <a:r>
              <a:rPr lang="en-US" dirty="0"/>
              <a:t>As a subsequent amendment to the Constitution, this creates an exception to the Appropriations Clause.</a:t>
            </a:r>
          </a:p>
        </p:txBody>
      </p:sp>
      <p:sp>
        <p:nvSpPr>
          <p:cNvPr id="2" name="Slide Number Placeholder 1"/>
          <p:cNvSpPr>
            <a:spLocks noGrp="1"/>
          </p:cNvSpPr>
          <p:nvPr>
            <p:ph type="sldNum" sz="quarter" idx="12"/>
          </p:nvPr>
        </p:nvSpPr>
        <p:spPr/>
        <p:txBody>
          <a:bodyPr/>
          <a:lstStyle/>
          <a:p>
            <a:pPr>
              <a:defRPr/>
            </a:pPr>
            <a:fld id="{31D2D980-354E-473A-B743-3601F9D26891}" type="slidenum">
              <a:rPr lang="en-US" smtClean="0"/>
              <a:pPr>
                <a:defRPr/>
              </a:pPr>
              <a:t>3</a:t>
            </a:fld>
            <a:endParaRPr lang="en-US"/>
          </a:p>
        </p:txBody>
      </p:sp>
      <p:pic>
        <p:nvPicPr>
          <p:cNvPr id="3" name="Audio 2">
            <a:hlinkClick r:id="" action="ppaction://media"/>
            <a:extLst>
              <a:ext uri="{FF2B5EF4-FFF2-40B4-BE49-F238E27FC236}">
                <a16:creationId xmlns:a16="http://schemas.microsoft.com/office/drawing/2014/main" id="{E7AE4A97-F022-4702-960F-8CC393D21F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254"/>
    </mc:Choice>
    <mc:Fallback xmlns="">
      <p:transition spd="slow" advTm="35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81A73-32C3-4912-9562-2F7883E5177C}"/>
              </a:ext>
            </a:extLst>
          </p:cNvPr>
          <p:cNvSpPr>
            <a:spLocks noGrp="1"/>
          </p:cNvSpPr>
          <p:nvPr>
            <p:ph type="title"/>
          </p:nvPr>
        </p:nvSpPr>
        <p:spPr/>
        <p:txBody>
          <a:bodyPr/>
          <a:lstStyle/>
          <a:p>
            <a:r>
              <a:rPr lang="en-US" dirty="0"/>
              <a:t>Private Bills</a:t>
            </a:r>
          </a:p>
        </p:txBody>
      </p:sp>
      <p:sp>
        <p:nvSpPr>
          <p:cNvPr id="3" name="Content Placeholder 2">
            <a:extLst>
              <a:ext uri="{FF2B5EF4-FFF2-40B4-BE49-F238E27FC236}">
                <a16:creationId xmlns:a16="http://schemas.microsoft.com/office/drawing/2014/main" id="{EDF14E97-139C-410C-BE86-2F4935E0DB83}"/>
              </a:ext>
            </a:extLst>
          </p:cNvPr>
          <p:cNvSpPr>
            <a:spLocks noGrp="1"/>
          </p:cNvSpPr>
          <p:nvPr>
            <p:ph idx="1"/>
          </p:nvPr>
        </p:nvSpPr>
        <p:spPr/>
        <p:txBody>
          <a:bodyPr/>
          <a:lstStyle/>
          <a:p>
            <a:r>
              <a:rPr lang="en-US" dirty="0"/>
              <a:t>Private bills are legislation that appropriates money to pay claims to specific individuals.</a:t>
            </a:r>
          </a:p>
          <a:p>
            <a:r>
              <a:rPr lang="en-US" dirty="0"/>
              <a:t>This was the first method to play claims against the government.</a:t>
            </a:r>
          </a:p>
          <a:p>
            <a:r>
              <a:rPr lang="en-US" dirty="0"/>
              <a:t>Originally Congress determined the merit of the claims and the amount to be paid.</a:t>
            </a:r>
          </a:p>
          <a:p>
            <a:pPr lvl="1"/>
            <a:r>
              <a:rPr lang="en-US" dirty="0"/>
              <a:t>What problems might arise from private bills?</a:t>
            </a:r>
          </a:p>
          <a:p>
            <a:r>
              <a:rPr lang="en-US" dirty="0"/>
              <a:t>Congress still retains the power to pass private bills.</a:t>
            </a:r>
          </a:p>
        </p:txBody>
      </p:sp>
      <p:sp>
        <p:nvSpPr>
          <p:cNvPr id="4" name="Slide Number Placeholder 3">
            <a:extLst>
              <a:ext uri="{FF2B5EF4-FFF2-40B4-BE49-F238E27FC236}">
                <a16:creationId xmlns:a16="http://schemas.microsoft.com/office/drawing/2014/main" id="{2504339E-E702-4625-9BA0-93E38CF217B6}"/>
              </a:ext>
            </a:extLst>
          </p:cNvPr>
          <p:cNvSpPr>
            <a:spLocks noGrp="1"/>
          </p:cNvSpPr>
          <p:nvPr>
            <p:ph type="sldNum" sz="quarter" idx="12"/>
          </p:nvPr>
        </p:nvSpPr>
        <p:spPr/>
        <p:txBody>
          <a:bodyPr/>
          <a:lstStyle/>
          <a:p>
            <a:pPr>
              <a:defRPr/>
            </a:pPr>
            <a:fld id="{31D2D980-354E-473A-B743-3601F9D26891}" type="slidenum">
              <a:rPr lang="en-US" smtClean="0"/>
              <a:pPr>
                <a:defRPr/>
              </a:pPr>
              <a:t>4</a:t>
            </a:fld>
            <a:endParaRPr lang="en-US"/>
          </a:p>
        </p:txBody>
      </p:sp>
      <p:pic>
        <p:nvPicPr>
          <p:cNvPr id="8" name="Audio 7">
            <a:hlinkClick r:id="" action="ppaction://media"/>
            <a:extLst>
              <a:ext uri="{FF2B5EF4-FFF2-40B4-BE49-F238E27FC236}">
                <a16:creationId xmlns:a16="http://schemas.microsoft.com/office/drawing/2014/main" id="{60298F46-A97B-4550-AB17-75C7A4935A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3219218303"/>
      </p:ext>
    </p:extLst>
  </p:cSld>
  <p:clrMapOvr>
    <a:masterClrMapping/>
  </p:clrMapOvr>
  <mc:AlternateContent xmlns:mc="http://schemas.openxmlformats.org/markup-compatibility/2006" xmlns:p14="http://schemas.microsoft.com/office/powerpoint/2010/main">
    <mc:Choice Requires="p14">
      <p:transition spd="slow" p14:dur="2000" advTm="68234"/>
    </mc:Choice>
    <mc:Fallback xmlns="">
      <p:transition spd="slow" advTm="68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AE3C2-231A-4A29-B19D-B70F2B5D9B8B}"/>
              </a:ext>
            </a:extLst>
          </p:cNvPr>
          <p:cNvSpPr>
            <a:spLocks noGrp="1"/>
          </p:cNvSpPr>
          <p:nvPr>
            <p:ph type="title"/>
          </p:nvPr>
        </p:nvSpPr>
        <p:spPr/>
        <p:txBody>
          <a:bodyPr/>
          <a:lstStyle/>
          <a:p>
            <a:r>
              <a:rPr lang="en-US" dirty="0"/>
              <a:t>Can Congress Waive Sovereign Immunity?</a:t>
            </a:r>
          </a:p>
        </p:txBody>
      </p:sp>
      <p:sp>
        <p:nvSpPr>
          <p:cNvPr id="3" name="Content Placeholder 2">
            <a:extLst>
              <a:ext uri="{FF2B5EF4-FFF2-40B4-BE49-F238E27FC236}">
                <a16:creationId xmlns:a16="http://schemas.microsoft.com/office/drawing/2014/main" id="{F049C72F-ED71-4D31-BE67-87CFF163DEA4}"/>
              </a:ext>
            </a:extLst>
          </p:cNvPr>
          <p:cNvSpPr>
            <a:spLocks noGrp="1"/>
          </p:cNvSpPr>
          <p:nvPr>
            <p:ph idx="1"/>
          </p:nvPr>
        </p:nvSpPr>
        <p:spPr/>
        <p:txBody>
          <a:bodyPr>
            <a:normAutofit fontScale="92500" lnSpcReduction="20000"/>
          </a:bodyPr>
          <a:lstStyle/>
          <a:p>
            <a:r>
              <a:rPr lang="en-US" dirty="0"/>
              <a:t>Since Congress controls spending, subject to bicameralism and presentment, Congress can effectively waive sovereign immunity by providing money to pay certain claims against the government.</a:t>
            </a:r>
          </a:p>
          <a:p>
            <a:r>
              <a:rPr lang="en-US" dirty="0">
                <a:highlight>
                  <a:srgbClr val="FFFF00"/>
                </a:highlight>
              </a:rPr>
              <a:t>Laws in derogation of immunity (limiting immunity) are construed narrowly, since immunity is the constitutional baseline.</a:t>
            </a:r>
          </a:p>
          <a:p>
            <a:pPr lvl="1"/>
            <a:r>
              <a:rPr lang="en-US" dirty="0"/>
              <a:t>Louisiana does not have this limitation since it abolished sovereign immunity in the 1974 Constitution. </a:t>
            </a:r>
          </a:p>
          <a:p>
            <a:r>
              <a:rPr lang="en-US" dirty="0"/>
              <a:t>If there is any ambiguity in the waiver, the statute is construed to preserve immunity.</a:t>
            </a:r>
          </a:p>
          <a:p>
            <a:r>
              <a:rPr lang="en-US" dirty="0"/>
              <a:t>This means the federal courts have no power to waive provisions of these acts through equitable doctrines such as tolling the statute of limitations.</a:t>
            </a:r>
          </a:p>
        </p:txBody>
      </p:sp>
      <p:sp>
        <p:nvSpPr>
          <p:cNvPr id="4" name="Slide Number Placeholder 3">
            <a:extLst>
              <a:ext uri="{FF2B5EF4-FFF2-40B4-BE49-F238E27FC236}">
                <a16:creationId xmlns:a16="http://schemas.microsoft.com/office/drawing/2014/main" id="{FD2E0BE5-DA3D-4AF1-9465-30374E65A33F}"/>
              </a:ext>
            </a:extLst>
          </p:cNvPr>
          <p:cNvSpPr>
            <a:spLocks noGrp="1"/>
          </p:cNvSpPr>
          <p:nvPr>
            <p:ph type="sldNum" sz="quarter" idx="12"/>
          </p:nvPr>
        </p:nvSpPr>
        <p:spPr/>
        <p:txBody>
          <a:bodyPr/>
          <a:lstStyle/>
          <a:p>
            <a:pPr>
              <a:defRPr/>
            </a:pPr>
            <a:fld id="{31D2D980-354E-473A-B743-3601F9D26891}" type="slidenum">
              <a:rPr lang="en-US" smtClean="0"/>
              <a:pPr>
                <a:defRPr/>
              </a:pPr>
              <a:t>5</a:t>
            </a:fld>
            <a:endParaRPr lang="en-US"/>
          </a:p>
        </p:txBody>
      </p:sp>
      <p:pic>
        <p:nvPicPr>
          <p:cNvPr id="6" name="Audio 5">
            <a:hlinkClick r:id="" action="ppaction://media"/>
            <a:extLst>
              <a:ext uri="{FF2B5EF4-FFF2-40B4-BE49-F238E27FC236}">
                <a16:creationId xmlns:a16="http://schemas.microsoft.com/office/drawing/2014/main" id="{E909FBDF-A476-4EAF-A1DA-351C8B57E8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391991678"/>
      </p:ext>
    </p:extLst>
  </p:cSld>
  <p:clrMapOvr>
    <a:masterClrMapping/>
  </p:clrMapOvr>
  <mc:AlternateContent xmlns:mc="http://schemas.openxmlformats.org/markup-compatibility/2006" xmlns:p14="http://schemas.microsoft.com/office/powerpoint/2010/main">
    <mc:Choice Requires="p14">
      <p:transition spd="slow" p14:dur="2000" advTm="80476"/>
    </mc:Choice>
    <mc:Fallback xmlns="">
      <p:transition spd="slow" advTm="80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dirty="0"/>
              <a:t>Formation </a:t>
            </a:r>
            <a:r>
              <a:rPr lang="en-US" baseline="0" dirty="0"/>
              <a:t>of the </a:t>
            </a:r>
            <a:r>
              <a:rPr lang="en-US" dirty="0"/>
              <a:t>Court of Claims (Now Court of Federal Claims)</a:t>
            </a:r>
          </a:p>
        </p:txBody>
      </p:sp>
      <p:sp>
        <p:nvSpPr>
          <p:cNvPr id="5123" name="Rectangle 3"/>
          <p:cNvSpPr>
            <a:spLocks noGrp="1" noChangeArrowheads="1"/>
          </p:cNvSpPr>
          <p:nvPr>
            <p:ph type="body" idx="1"/>
          </p:nvPr>
        </p:nvSpPr>
        <p:spPr/>
        <p:txBody>
          <a:bodyPr/>
          <a:lstStyle/>
          <a:p>
            <a:pPr eaLnBrk="1" hangingPunct="1"/>
            <a:r>
              <a:rPr lang="en-US" dirty="0"/>
              <a:t>1855 – Administrative tribunal to regularize the private bill process by reviewing claims and recommending settlements to Congress.</a:t>
            </a:r>
          </a:p>
          <a:p>
            <a:pPr eaLnBrk="1" hangingPunct="1"/>
            <a:r>
              <a:rPr lang="en-US" dirty="0"/>
              <a:t>Congress later made the decisions binding and created a fund to pay compensation if recommended by the Court</a:t>
            </a:r>
          </a:p>
          <a:p>
            <a:pPr lvl="1" eaLnBrk="1" hangingPunct="1"/>
            <a:r>
              <a:rPr lang="en-US" dirty="0"/>
              <a:t>Art I court, not an Art III court</a:t>
            </a:r>
          </a:p>
          <a:p>
            <a:pPr lvl="1" eaLnBrk="1" hangingPunct="1"/>
            <a:r>
              <a:rPr lang="en-US" dirty="0"/>
              <a:t>15 year term - like bankruptcy courts</a:t>
            </a:r>
          </a:p>
          <a:p>
            <a:pPr eaLnBrk="1" hangingPunct="1"/>
            <a:r>
              <a:rPr lang="en-US" dirty="0"/>
              <a:t>Appeal to the Federal Circuit and the United States Supreme Court.</a:t>
            </a:r>
          </a:p>
        </p:txBody>
      </p:sp>
      <p:sp>
        <p:nvSpPr>
          <p:cNvPr id="2" name="Slide Number Placeholder 1"/>
          <p:cNvSpPr>
            <a:spLocks noGrp="1"/>
          </p:cNvSpPr>
          <p:nvPr>
            <p:ph type="sldNum" sz="quarter" idx="12"/>
          </p:nvPr>
        </p:nvSpPr>
        <p:spPr/>
        <p:txBody>
          <a:bodyPr/>
          <a:lstStyle/>
          <a:p>
            <a:pPr>
              <a:defRPr/>
            </a:pPr>
            <a:fld id="{31D2D980-354E-473A-B743-3601F9D26891}" type="slidenum">
              <a:rPr lang="en-US" smtClean="0"/>
              <a:pPr>
                <a:defRPr/>
              </a:pPr>
              <a:t>6</a:t>
            </a:fld>
            <a:endParaRPr lang="en-US"/>
          </a:p>
        </p:txBody>
      </p:sp>
      <p:pic>
        <p:nvPicPr>
          <p:cNvPr id="3" name="Audio 2">
            <a:hlinkClick r:id="" action="ppaction://media"/>
            <a:extLst>
              <a:ext uri="{FF2B5EF4-FFF2-40B4-BE49-F238E27FC236}">
                <a16:creationId xmlns:a16="http://schemas.microsoft.com/office/drawing/2014/main" id="{27A8849D-A8D8-450D-A0C9-0BEBE9EA3D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875"/>
    </mc:Choice>
    <mc:Fallback xmlns="">
      <p:transition spd="slow" advTm="87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1" y="214314"/>
            <a:ext cx="7793037" cy="1462087"/>
          </a:xfrm>
        </p:spPr>
        <p:txBody>
          <a:bodyPr>
            <a:normAutofit fontScale="90000"/>
          </a:bodyPr>
          <a:lstStyle/>
          <a:p>
            <a:r>
              <a:rPr lang="en-US" dirty="0"/>
              <a:t>Historic Court of Federal Claims Jurisdiction - 28 U.S.C. § 1491</a:t>
            </a:r>
          </a:p>
        </p:txBody>
      </p:sp>
      <p:sp>
        <p:nvSpPr>
          <p:cNvPr id="3" name="Content Placeholder 2"/>
          <p:cNvSpPr>
            <a:spLocks noGrp="1"/>
          </p:cNvSpPr>
          <p:nvPr>
            <p:ph idx="1"/>
          </p:nvPr>
        </p:nvSpPr>
        <p:spPr/>
        <p:txBody>
          <a:bodyPr/>
          <a:lstStyle/>
          <a:p>
            <a:r>
              <a:rPr lang="en-US" dirty="0"/>
              <a:t>Claims for just compensation for the taking of private property.</a:t>
            </a:r>
          </a:p>
          <a:p>
            <a:r>
              <a:rPr lang="en-US" dirty="0"/>
              <a:t>Refund of federal taxes.</a:t>
            </a:r>
          </a:p>
          <a:p>
            <a:r>
              <a:rPr lang="en-US" dirty="0"/>
              <a:t>Military and civilian pay and allowances. </a:t>
            </a:r>
          </a:p>
          <a:p>
            <a:r>
              <a:rPr lang="en-US" dirty="0"/>
              <a:t>Damages for breaches of contracts with the government.</a:t>
            </a:r>
          </a:p>
          <a:p>
            <a:r>
              <a:rPr lang="en-US" dirty="0"/>
              <a:t>Only money, no injunctions</a:t>
            </a:r>
          </a:p>
        </p:txBody>
      </p:sp>
      <p:sp>
        <p:nvSpPr>
          <p:cNvPr id="4" name="Slide Number Placeholder 3"/>
          <p:cNvSpPr>
            <a:spLocks noGrp="1"/>
          </p:cNvSpPr>
          <p:nvPr>
            <p:ph type="sldNum" sz="quarter" idx="12"/>
          </p:nvPr>
        </p:nvSpPr>
        <p:spPr/>
        <p:txBody>
          <a:bodyPr/>
          <a:lstStyle/>
          <a:p>
            <a:pPr>
              <a:defRPr/>
            </a:pPr>
            <a:fld id="{31D2D980-354E-473A-B743-3601F9D26891}" type="slidenum">
              <a:rPr lang="en-US" smtClean="0"/>
              <a:pPr>
                <a:defRPr/>
              </a:pPr>
              <a:t>7</a:t>
            </a:fld>
            <a:endParaRPr lang="en-US"/>
          </a:p>
        </p:txBody>
      </p:sp>
      <p:pic>
        <p:nvPicPr>
          <p:cNvPr id="5" name="Audio 4">
            <a:hlinkClick r:id="" action="ppaction://media"/>
            <a:extLst>
              <a:ext uri="{FF2B5EF4-FFF2-40B4-BE49-F238E27FC236}">
                <a16:creationId xmlns:a16="http://schemas.microsoft.com/office/drawing/2014/main" id="{5D553A4A-D1C8-41B2-A2BA-5F926F5C5B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477014478"/>
      </p:ext>
    </p:extLst>
  </p:cSld>
  <p:clrMapOvr>
    <a:masterClrMapping/>
  </p:clrMapOvr>
  <mc:AlternateContent xmlns:mc="http://schemas.openxmlformats.org/markup-compatibility/2006" xmlns:p14="http://schemas.microsoft.com/office/powerpoint/2010/main">
    <mc:Choice Requires="p14">
      <p:transition spd="slow" p14:dur="2000" advTm="42370"/>
    </mc:Choice>
    <mc:Fallback xmlns="">
      <p:transition spd="slow" advTm="42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95E51-D49C-49BA-A415-18176B2F5645}"/>
              </a:ext>
            </a:extLst>
          </p:cNvPr>
          <p:cNvSpPr>
            <a:spLocks noGrp="1"/>
          </p:cNvSpPr>
          <p:nvPr>
            <p:ph type="title"/>
          </p:nvPr>
        </p:nvSpPr>
        <p:spPr/>
        <p:txBody>
          <a:bodyPr/>
          <a:lstStyle/>
          <a:p>
            <a:r>
              <a:rPr lang="en-US" dirty="0"/>
              <a:t>The Jurisprudential Basis of Sovereign Immunity </a:t>
            </a:r>
          </a:p>
        </p:txBody>
      </p:sp>
      <p:sp>
        <p:nvSpPr>
          <p:cNvPr id="3" name="Content Placeholder 2">
            <a:extLst>
              <a:ext uri="{FF2B5EF4-FFF2-40B4-BE49-F238E27FC236}">
                <a16:creationId xmlns:a16="http://schemas.microsoft.com/office/drawing/2014/main" id="{2FF87CDB-7558-4116-908C-F97411846447}"/>
              </a:ext>
            </a:extLst>
          </p:cNvPr>
          <p:cNvSpPr>
            <a:spLocks noGrp="1"/>
          </p:cNvSpPr>
          <p:nvPr>
            <p:ph idx="1"/>
          </p:nvPr>
        </p:nvSpPr>
        <p:spPr/>
        <p:txBody>
          <a:bodyPr>
            <a:normAutofit/>
          </a:bodyPr>
          <a:lstStyle/>
          <a:p>
            <a:r>
              <a:rPr lang="en-US" dirty="0"/>
              <a:t>The traditional policy rationale is that governments need to be free to make decisions which benefit the many at the expensive of the few.</a:t>
            </a:r>
          </a:p>
          <a:p>
            <a:r>
              <a:rPr lang="en-US" dirty="0"/>
              <a:t>The US jurisprudential rationale is separation of powers – the legislature.</a:t>
            </a:r>
          </a:p>
          <a:p>
            <a:pPr lvl="1"/>
            <a:r>
              <a:rPr lang="en-US" dirty="0"/>
              <a:t>Congress has the sole power to appropriate money.</a:t>
            </a:r>
          </a:p>
          <a:p>
            <a:pPr lvl="1"/>
            <a:r>
              <a:rPr lang="en-US" dirty="0"/>
              <a:t>Allowing court judgements to commit federal money would effectively allow the courts to appropriate money.</a:t>
            </a:r>
          </a:p>
          <a:p>
            <a:pPr lvl="1"/>
            <a:r>
              <a:rPr lang="en-US" dirty="0"/>
              <a:t>Congress can allow this through legislation, but it still has to appropriate the money to pay the claims.</a:t>
            </a:r>
          </a:p>
        </p:txBody>
      </p:sp>
      <p:sp>
        <p:nvSpPr>
          <p:cNvPr id="4" name="Slide Number Placeholder 3">
            <a:extLst>
              <a:ext uri="{FF2B5EF4-FFF2-40B4-BE49-F238E27FC236}">
                <a16:creationId xmlns:a16="http://schemas.microsoft.com/office/drawing/2014/main" id="{D556EE8A-1A5F-462C-9646-500DC88F3B93}"/>
              </a:ext>
            </a:extLst>
          </p:cNvPr>
          <p:cNvSpPr>
            <a:spLocks noGrp="1"/>
          </p:cNvSpPr>
          <p:nvPr>
            <p:ph type="sldNum" sz="quarter" idx="12"/>
          </p:nvPr>
        </p:nvSpPr>
        <p:spPr/>
        <p:txBody>
          <a:bodyPr/>
          <a:lstStyle/>
          <a:p>
            <a:pPr>
              <a:defRPr/>
            </a:pPr>
            <a:fld id="{31D2D980-354E-473A-B743-3601F9D26891}" type="slidenum">
              <a:rPr lang="en-US" smtClean="0"/>
              <a:pPr>
                <a:defRPr/>
              </a:pPr>
              <a:t>8</a:t>
            </a:fld>
            <a:endParaRPr lang="en-US"/>
          </a:p>
        </p:txBody>
      </p:sp>
      <p:pic>
        <p:nvPicPr>
          <p:cNvPr id="6" name="Audio 5">
            <a:hlinkClick r:id="" action="ppaction://media"/>
            <a:extLst>
              <a:ext uri="{FF2B5EF4-FFF2-40B4-BE49-F238E27FC236}">
                <a16:creationId xmlns:a16="http://schemas.microsoft.com/office/drawing/2014/main" id="{DF9D7EF8-7FF3-4AE2-9A77-171F8BF1A6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751372599"/>
      </p:ext>
    </p:extLst>
  </p:cSld>
  <p:clrMapOvr>
    <a:masterClrMapping/>
  </p:clrMapOvr>
  <mc:AlternateContent xmlns:mc="http://schemas.openxmlformats.org/markup-compatibility/2006" xmlns:p14="http://schemas.microsoft.com/office/powerpoint/2010/main">
    <mc:Choice Requires="p14">
      <p:transition spd="slow" p14:dur="2000" advTm="84382"/>
    </mc:Choice>
    <mc:Fallback xmlns="">
      <p:transition spd="slow" advTm="84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6AA8F-8EC5-4AE0-BEE6-1E810E610A16}"/>
              </a:ext>
            </a:extLst>
          </p:cNvPr>
          <p:cNvSpPr>
            <a:spLocks noGrp="1"/>
          </p:cNvSpPr>
          <p:nvPr>
            <p:ph type="title"/>
          </p:nvPr>
        </p:nvSpPr>
        <p:spPr/>
        <p:txBody>
          <a:bodyPr/>
          <a:lstStyle/>
          <a:p>
            <a:r>
              <a:rPr lang="en-US" dirty="0"/>
              <a:t>What is Missing from the Historic Court of Federal Claims Jurisdiction?</a:t>
            </a:r>
          </a:p>
        </p:txBody>
      </p:sp>
      <p:sp>
        <p:nvSpPr>
          <p:cNvPr id="3" name="Content Placeholder 2">
            <a:extLst>
              <a:ext uri="{FF2B5EF4-FFF2-40B4-BE49-F238E27FC236}">
                <a16:creationId xmlns:a16="http://schemas.microsoft.com/office/drawing/2014/main" id="{44C15645-DF35-4988-874D-CA9DACFB52D1}"/>
              </a:ext>
            </a:extLst>
          </p:cNvPr>
          <p:cNvSpPr>
            <a:spLocks noGrp="1"/>
          </p:cNvSpPr>
          <p:nvPr>
            <p:ph idx="1"/>
          </p:nvPr>
        </p:nvSpPr>
        <p:spPr/>
        <p:txBody>
          <a:bodyPr>
            <a:normAutofit/>
          </a:bodyPr>
          <a:lstStyle/>
          <a:p>
            <a:r>
              <a:rPr lang="en-US" dirty="0"/>
              <a:t>Congress did not include compensation for intentional or negligent tort injuries in the jurisdiction of the Court of Federal Claims.</a:t>
            </a:r>
          </a:p>
          <a:p>
            <a:r>
              <a:rPr lang="en-US" dirty="0"/>
              <a:t>The Takings Clause does not include accidents to property.</a:t>
            </a:r>
          </a:p>
          <a:p>
            <a:pPr lvl="1"/>
            <a:r>
              <a:rPr lang="en-US" dirty="0"/>
              <a:t>Property must be intentionally taken, not damaged by accident.</a:t>
            </a:r>
          </a:p>
          <a:p>
            <a:pPr lvl="1"/>
            <a:r>
              <a:rPr lang="en-US" dirty="0"/>
              <a:t>If a Postal Service truck totals your car, that is not a taking.</a:t>
            </a:r>
          </a:p>
        </p:txBody>
      </p:sp>
      <p:sp>
        <p:nvSpPr>
          <p:cNvPr id="4" name="Slide Number Placeholder 3">
            <a:extLst>
              <a:ext uri="{FF2B5EF4-FFF2-40B4-BE49-F238E27FC236}">
                <a16:creationId xmlns:a16="http://schemas.microsoft.com/office/drawing/2014/main" id="{15B7A1E1-2806-4CE3-8F18-F8AA51F990CE}"/>
              </a:ext>
            </a:extLst>
          </p:cNvPr>
          <p:cNvSpPr>
            <a:spLocks noGrp="1"/>
          </p:cNvSpPr>
          <p:nvPr>
            <p:ph type="sldNum" sz="quarter" idx="12"/>
          </p:nvPr>
        </p:nvSpPr>
        <p:spPr/>
        <p:txBody>
          <a:bodyPr/>
          <a:lstStyle/>
          <a:p>
            <a:pPr>
              <a:defRPr/>
            </a:pPr>
            <a:fld id="{31D2D980-354E-473A-B743-3601F9D26891}" type="slidenum">
              <a:rPr lang="en-US" smtClean="0"/>
              <a:pPr>
                <a:defRPr/>
              </a:pPr>
              <a:t>9</a:t>
            </a:fld>
            <a:endParaRPr lang="en-US"/>
          </a:p>
        </p:txBody>
      </p:sp>
      <p:pic>
        <p:nvPicPr>
          <p:cNvPr id="6" name="Audio 5">
            <a:hlinkClick r:id="" action="ppaction://media"/>
            <a:extLst>
              <a:ext uri="{FF2B5EF4-FFF2-40B4-BE49-F238E27FC236}">
                <a16:creationId xmlns:a16="http://schemas.microsoft.com/office/drawing/2014/main" id="{584838AF-9B4C-49CC-A734-025052552A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610226710"/>
      </p:ext>
    </p:extLst>
  </p:cSld>
  <p:clrMapOvr>
    <a:masterClrMapping/>
  </p:clrMapOvr>
  <mc:AlternateContent xmlns:mc="http://schemas.openxmlformats.org/markup-compatibility/2006" xmlns:p14="http://schemas.microsoft.com/office/powerpoint/2010/main">
    <mc:Choice Requires="p14">
      <p:transition spd="slow" p14:dur="2000" advTm="96518"/>
    </mc:Choice>
    <mc:Fallback xmlns="">
      <p:transition spd="slow" advTm="96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8B4DB6D-39BC-4DC5-8B22-1B1200A4E07E}" vid="{C9B654FB-67E4-49FF-AC92-55AE7B79E6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 Presentation</Template>
  <TotalTime>44</TotalTime>
  <Words>1301</Words>
  <Application>Microsoft Office PowerPoint</Application>
  <PresentationFormat>Widescreen</PresentationFormat>
  <Paragraphs>115</Paragraphs>
  <Slides>18</Slides>
  <Notes>0</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Atkinson Hyperlegible</vt:lpstr>
      <vt:lpstr>Calibri</vt:lpstr>
      <vt:lpstr>Tahoma</vt:lpstr>
      <vt:lpstr>Office Theme</vt:lpstr>
      <vt:lpstr>Suing the Federal Government</vt:lpstr>
      <vt:lpstr>What is Sovereign Immunity?</vt:lpstr>
      <vt:lpstr>The 5th Amendment Limitation on Sovereign Immunity</vt:lpstr>
      <vt:lpstr>Private Bills</vt:lpstr>
      <vt:lpstr>Can Congress Waive Sovereign Immunity?</vt:lpstr>
      <vt:lpstr>Formation of the Court of Claims (Now Court of Federal Claims)</vt:lpstr>
      <vt:lpstr>Historic Court of Federal Claims Jurisdiction - 28 U.S.C. § 1491</vt:lpstr>
      <vt:lpstr>The Jurisprudential Basis of Sovereign Immunity </vt:lpstr>
      <vt:lpstr>What is Missing from the Historic Court of Federal Claims Jurisdiction?</vt:lpstr>
      <vt:lpstr>Test Your Knowledge</vt:lpstr>
      <vt:lpstr>Federal Tort Claims Act</vt:lpstr>
      <vt:lpstr>Federal Tort Claims Act</vt:lpstr>
      <vt:lpstr>Who Adjudicates the Claims?</vt:lpstr>
      <vt:lpstr>What Tort Law is Used to Decide Compensation?</vt:lpstr>
      <vt:lpstr>Who are You Suing in an FTCA Case?</vt:lpstr>
      <vt:lpstr>Limitations on Liability - Sec 2674</vt:lpstr>
      <vt:lpstr>Other Exceptions in the FTCA</vt:lpstr>
      <vt:lpstr>What is the Effect of an Exception?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P Richards</dc:creator>
  <cp:lastModifiedBy>Edward Richards</cp:lastModifiedBy>
  <cp:revision>15</cp:revision>
  <dcterms:created xsi:type="dcterms:W3CDTF">2021-07-07T23:19:05Z</dcterms:created>
  <dcterms:modified xsi:type="dcterms:W3CDTF">2023-04-01T21:39:03Z</dcterms:modified>
</cp:coreProperties>
</file>