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3" r:id="rId2"/>
    <p:sldId id="328" r:id="rId3"/>
    <p:sldId id="261" r:id="rId4"/>
    <p:sldId id="286" r:id="rId5"/>
    <p:sldId id="320" r:id="rId6"/>
    <p:sldId id="321" r:id="rId7"/>
    <p:sldId id="293" r:id="rId8"/>
    <p:sldId id="268" r:id="rId9"/>
    <p:sldId id="304" r:id="rId10"/>
    <p:sldId id="278" r:id="rId11"/>
    <p:sldId id="325" r:id="rId12"/>
    <p:sldId id="271" r:id="rId13"/>
    <p:sldId id="326" r:id="rId14"/>
    <p:sldId id="306" r:id="rId15"/>
    <p:sldId id="308" r:id="rId16"/>
    <p:sldId id="309" r:id="rId17"/>
    <p:sldId id="307" r:id="rId18"/>
    <p:sldId id="310" r:id="rId19"/>
    <p:sldId id="311" r:id="rId20"/>
    <p:sldId id="313" r:id="rId21"/>
    <p:sldId id="314" r:id="rId22"/>
    <p:sldId id="316" r:id="rId23"/>
    <p:sldId id="290" r:id="rId24"/>
    <p:sldId id="289" r:id="rId25"/>
    <p:sldId id="292" r:id="rId26"/>
    <p:sldId id="280" r:id="rId27"/>
    <p:sldId id="281" r:id="rId28"/>
    <p:sldId id="295" r:id="rId29"/>
    <p:sldId id="305" r:id="rId30"/>
    <p:sldId id="327" r:id="rId31"/>
    <p:sldId id="317" r:id="rId32"/>
    <p:sldId id="318" r:id="rId33"/>
    <p:sldId id="319" r:id="rId34"/>
    <p:sldId id="322" r:id="rId35"/>
    <p:sldId id="323" r:id="rId36"/>
    <p:sldId id="3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5" autoAdjust="0"/>
    <p:restoredTop sz="86420" autoAdjust="0"/>
  </p:normalViewPr>
  <p:slideViewPr>
    <p:cSldViewPr snapToGrid="0">
      <p:cViewPr varScale="1">
        <p:scale>
          <a:sx n="127" d="100"/>
          <a:sy n="127" d="100"/>
        </p:scale>
        <p:origin x="112" y="3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5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3033-2DC4-4141-A3E3-C3C232E11838}"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3B703-9AC5-4C9A-8ED4-386F166910CE}" type="slidenum">
              <a:rPr lang="en-US" smtClean="0"/>
              <a:t>‹#›</a:t>
            </a:fld>
            <a:endParaRPr lang="en-US"/>
          </a:p>
        </p:txBody>
      </p:sp>
    </p:spTree>
    <p:extLst>
      <p:ext uri="{BB962C8B-B14F-4D97-AF65-F5344CB8AC3E}">
        <p14:creationId xmlns:p14="http://schemas.microsoft.com/office/powerpoint/2010/main" val="38764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21-C3B3-4CC2-BE78-7274C876E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483FC-3010-44AD-9E6B-5DF3375ED4E4}"/>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B49247-060C-47B0-920C-2F474688F5EB}"/>
              </a:ext>
            </a:extLst>
          </p:cNvPr>
          <p:cNvSpPr>
            <a:spLocks noGrp="1"/>
          </p:cNvSpPr>
          <p:nvPr>
            <p:ph type="dt" sz="half" idx="10"/>
          </p:nvPr>
        </p:nvSpPr>
        <p:spPr/>
        <p:txBody>
          <a:bodyPr/>
          <a:lstStyle/>
          <a:p>
            <a:fld id="{939635A2-9BF7-498A-9A60-04EAF8A25604}" type="datetime1">
              <a:rPr lang="en-US" smtClean="0"/>
              <a:t>2/14/2023</a:t>
            </a:fld>
            <a:endParaRPr lang="en-US"/>
          </a:p>
        </p:txBody>
      </p:sp>
      <p:sp>
        <p:nvSpPr>
          <p:cNvPr id="5" name="Footer Placeholder 4">
            <a:extLst>
              <a:ext uri="{FF2B5EF4-FFF2-40B4-BE49-F238E27FC236}">
                <a16:creationId xmlns:a16="http://schemas.microsoft.com/office/drawing/2014/main" id="{12321499-B517-43AF-9615-4D68AD76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7753-D1EE-4873-A93E-5AA805B2DC83}"/>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39130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ABD-4A6C-4EBA-AA25-37F50E83A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0736-EC2E-416E-9F63-3F22E1A45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7D7FD-07A2-4836-8F47-C8FA47B67315}"/>
              </a:ext>
            </a:extLst>
          </p:cNvPr>
          <p:cNvSpPr>
            <a:spLocks noGrp="1"/>
          </p:cNvSpPr>
          <p:nvPr>
            <p:ph type="dt" sz="half" idx="10"/>
          </p:nvPr>
        </p:nvSpPr>
        <p:spPr/>
        <p:txBody>
          <a:bodyPr/>
          <a:lstStyle/>
          <a:p>
            <a:fld id="{56702088-CF3D-484C-B92B-41D9956B0376}" type="datetime1">
              <a:rPr lang="en-US" smtClean="0"/>
              <a:t>2/14/2023</a:t>
            </a:fld>
            <a:endParaRPr lang="en-US"/>
          </a:p>
        </p:txBody>
      </p:sp>
      <p:sp>
        <p:nvSpPr>
          <p:cNvPr id="5" name="Footer Placeholder 4">
            <a:extLst>
              <a:ext uri="{FF2B5EF4-FFF2-40B4-BE49-F238E27FC236}">
                <a16:creationId xmlns:a16="http://schemas.microsoft.com/office/drawing/2014/main" id="{181304E2-01C8-46BE-A535-F39E3D76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55468-ED75-44FF-8E64-F1B904001FD4}"/>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7469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48A2C-7F22-426F-A62B-20379A0EC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1D15-5F5E-4B4C-8268-85C0E2DC2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C6E82-D433-4BA3-9487-92F2B5232788}"/>
              </a:ext>
            </a:extLst>
          </p:cNvPr>
          <p:cNvSpPr>
            <a:spLocks noGrp="1"/>
          </p:cNvSpPr>
          <p:nvPr>
            <p:ph type="dt" sz="half" idx="10"/>
          </p:nvPr>
        </p:nvSpPr>
        <p:spPr/>
        <p:txBody>
          <a:bodyPr/>
          <a:lstStyle/>
          <a:p>
            <a:fld id="{393C09F4-0AAC-4E8B-8CE4-FF0DE2BA3E80}" type="datetime1">
              <a:rPr lang="en-US" smtClean="0"/>
              <a:t>2/14/2023</a:t>
            </a:fld>
            <a:endParaRPr lang="en-US"/>
          </a:p>
        </p:txBody>
      </p:sp>
      <p:sp>
        <p:nvSpPr>
          <p:cNvPr id="5" name="Footer Placeholder 4">
            <a:extLst>
              <a:ext uri="{FF2B5EF4-FFF2-40B4-BE49-F238E27FC236}">
                <a16:creationId xmlns:a16="http://schemas.microsoft.com/office/drawing/2014/main" id="{627AC5BA-D4F5-4034-9735-3A02F3DA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64725-05FD-4BC6-95FF-EA998779B866}"/>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8000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CC-9260-42A5-8C04-D45CF30CF60B}"/>
              </a:ext>
            </a:extLst>
          </p:cNvPr>
          <p:cNvSpPr>
            <a:spLocks noGrp="1"/>
          </p:cNvSpPr>
          <p:nvPr>
            <p:ph type="title"/>
          </p:nvPr>
        </p:nvSpPr>
        <p:spPr>
          <a:xfrm>
            <a:off x="478972" y="242661"/>
            <a:ext cx="9261021"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9BC8C-BD69-40C2-AB6E-11C6714319BD}"/>
              </a:ext>
            </a:extLst>
          </p:cNvPr>
          <p:cNvSpPr>
            <a:spLocks noGrp="1"/>
          </p:cNvSpPr>
          <p:nvPr>
            <p:ph idx="1"/>
          </p:nvPr>
        </p:nvSpPr>
        <p:spPr>
          <a:xfrm>
            <a:off x="838200" y="1825625"/>
            <a:ext cx="8171089" cy="4351338"/>
          </a:xfrm>
        </p:spPr>
        <p:txBody>
          <a:bodyPr>
            <a:normAutofit/>
          </a:bodyPr>
          <a:lstStyle>
            <a:lvl1pPr>
              <a:defRPr sz="2800">
                <a:latin typeface="Atkinson Hyperlegible" pitchFamily="50" charset="0"/>
              </a:defRPr>
            </a:lvl1pPr>
            <a:lvl2pPr>
              <a:defRPr sz="2800">
                <a:latin typeface="Atkinson Hyperlegible" pitchFamily="50" charset="0"/>
              </a:defRPr>
            </a:lvl2pPr>
            <a:lvl3pPr>
              <a:defRPr sz="2800">
                <a:latin typeface="Atkinson Hyperlegible" pitchFamily="50" charset="0"/>
              </a:defRPr>
            </a:lvl3pPr>
            <a:lvl4pPr>
              <a:defRPr sz="2800">
                <a:latin typeface="Atkinson Hyperlegible" pitchFamily="50" charset="0"/>
              </a:defRPr>
            </a:lvl4pPr>
            <a:lvl5pPr>
              <a:defRPr sz="2800">
                <a:latin typeface="Atkinson Hyperlegible"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41BD90-E74D-45A5-A3EA-CF835382D06E}"/>
              </a:ext>
            </a:extLst>
          </p:cNvPr>
          <p:cNvSpPr>
            <a:spLocks noGrp="1"/>
          </p:cNvSpPr>
          <p:nvPr>
            <p:ph type="dt" sz="half" idx="10"/>
          </p:nvPr>
        </p:nvSpPr>
        <p:spPr/>
        <p:txBody>
          <a:bodyPr/>
          <a:lstStyle/>
          <a:p>
            <a:fld id="{B5B9312C-510D-43D5-8BF2-FCA50F0733EE}" type="datetime1">
              <a:rPr lang="en-US" smtClean="0"/>
              <a:t>2/14/2023</a:t>
            </a:fld>
            <a:endParaRPr lang="en-US"/>
          </a:p>
        </p:txBody>
      </p:sp>
      <p:sp>
        <p:nvSpPr>
          <p:cNvPr id="5" name="Footer Placeholder 4">
            <a:extLst>
              <a:ext uri="{FF2B5EF4-FFF2-40B4-BE49-F238E27FC236}">
                <a16:creationId xmlns:a16="http://schemas.microsoft.com/office/drawing/2014/main" id="{EDDD36AB-FC44-48B3-8488-8EFF49AAC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97AB-1FD4-4722-8E32-548AE7592EE7}"/>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04658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E3E-6028-45E7-97C3-489D7F697354}"/>
              </a:ext>
            </a:extLst>
          </p:cNvPr>
          <p:cNvSpPr>
            <a:spLocks noGrp="1"/>
          </p:cNvSpPr>
          <p:nvPr>
            <p:ph type="title"/>
          </p:nvPr>
        </p:nvSpPr>
        <p:spPr>
          <a:xfrm>
            <a:off x="831850" y="1709738"/>
            <a:ext cx="10515600" cy="2852737"/>
          </a:xfrm>
        </p:spPr>
        <p:txBody>
          <a:bodyPr anchor="b"/>
          <a:lstStyle>
            <a:lvl1pPr>
              <a:defRPr sz="6000">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B603D0-8E53-4E90-AEE6-636200E117C7}"/>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A300F-A8E9-4F19-9E5B-5C2D2614BE33}"/>
              </a:ext>
            </a:extLst>
          </p:cNvPr>
          <p:cNvSpPr>
            <a:spLocks noGrp="1"/>
          </p:cNvSpPr>
          <p:nvPr>
            <p:ph type="dt" sz="half" idx="10"/>
          </p:nvPr>
        </p:nvSpPr>
        <p:spPr/>
        <p:txBody>
          <a:bodyPr/>
          <a:lstStyle/>
          <a:p>
            <a:fld id="{0C4700FB-C946-4ADB-B450-6F419CF33258}" type="datetime1">
              <a:rPr lang="en-US" smtClean="0"/>
              <a:t>2/14/2023</a:t>
            </a:fld>
            <a:endParaRPr lang="en-US"/>
          </a:p>
        </p:txBody>
      </p:sp>
      <p:sp>
        <p:nvSpPr>
          <p:cNvPr id="5" name="Footer Placeholder 4">
            <a:extLst>
              <a:ext uri="{FF2B5EF4-FFF2-40B4-BE49-F238E27FC236}">
                <a16:creationId xmlns:a16="http://schemas.microsoft.com/office/drawing/2014/main" id="{5911726A-343E-4072-B96A-99EB3D9CC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E20DB-6EAA-4119-AD1C-B6EF02EEBE5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575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B06-6A7C-4FB9-AE96-2B94C1DC6C4F}"/>
              </a:ext>
            </a:extLst>
          </p:cNvPr>
          <p:cNvSpPr>
            <a:spLocks noGrp="1"/>
          </p:cNvSpPr>
          <p:nvPr>
            <p:ph type="title"/>
          </p:nvPr>
        </p:nvSpPr>
        <p:spPr>
          <a:xfrm>
            <a:off x="487136" y="369207"/>
            <a:ext cx="967740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1BC38C-9F53-4768-9EE9-D24613804C83}"/>
              </a:ext>
            </a:extLst>
          </p:cNvPr>
          <p:cNvSpPr>
            <a:spLocks noGrp="1"/>
          </p:cNvSpPr>
          <p:nvPr>
            <p:ph sz="half" idx="1"/>
          </p:nvPr>
        </p:nvSpPr>
        <p:spPr>
          <a:xfrm>
            <a:off x="838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CE2ACB-41D3-4D45-9D19-4C2E4B875BBB}"/>
              </a:ext>
            </a:extLst>
          </p:cNvPr>
          <p:cNvSpPr>
            <a:spLocks noGrp="1"/>
          </p:cNvSpPr>
          <p:nvPr>
            <p:ph sz="half" idx="2"/>
          </p:nvPr>
        </p:nvSpPr>
        <p:spPr>
          <a:xfrm>
            <a:off x="6172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EE89DC9-646D-4AB8-A1DA-63C92288275B}"/>
              </a:ext>
            </a:extLst>
          </p:cNvPr>
          <p:cNvSpPr>
            <a:spLocks noGrp="1"/>
          </p:cNvSpPr>
          <p:nvPr>
            <p:ph type="dt" sz="half" idx="10"/>
          </p:nvPr>
        </p:nvSpPr>
        <p:spPr/>
        <p:txBody>
          <a:bodyPr/>
          <a:lstStyle/>
          <a:p>
            <a:fld id="{AFEE57AD-B309-4F7A-9798-5C8FF1049E86}" type="datetime1">
              <a:rPr lang="en-US" smtClean="0"/>
              <a:t>2/14/2023</a:t>
            </a:fld>
            <a:endParaRPr lang="en-US"/>
          </a:p>
        </p:txBody>
      </p:sp>
      <p:sp>
        <p:nvSpPr>
          <p:cNvPr id="6" name="Footer Placeholder 5">
            <a:extLst>
              <a:ext uri="{FF2B5EF4-FFF2-40B4-BE49-F238E27FC236}">
                <a16:creationId xmlns:a16="http://schemas.microsoft.com/office/drawing/2014/main" id="{58F839C6-C193-4E81-B2FF-B771F160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C0F4C-45E8-4BBE-AEBE-570F4409F10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2155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1B55-A1A9-44DC-9D31-826C2F131602}"/>
              </a:ext>
            </a:extLst>
          </p:cNvPr>
          <p:cNvSpPr>
            <a:spLocks noGrp="1"/>
          </p:cNvSpPr>
          <p:nvPr>
            <p:ph type="title"/>
          </p:nvPr>
        </p:nvSpPr>
        <p:spPr>
          <a:xfrm>
            <a:off x="444954" y="365125"/>
            <a:ext cx="996451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1514FF-F85A-4DD8-ADE6-922E65B6E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2DBC-F26A-40A8-A6F6-D58010174514}"/>
              </a:ext>
            </a:extLst>
          </p:cNvPr>
          <p:cNvSpPr>
            <a:spLocks noGrp="1"/>
          </p:cNvSpPr>
          <p:nvPr>
            <p:ph sz="half" idx="2"/>
          </p:nvPr>
        </p:nvSpPr>
        <p:spPr>
          <a:xfrm>
            <a:off x="839788" y="2505075"/>
            <a:ext cx="5157787"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3EF9E7-DDAA-43D7-8B01-2BD9F304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6D5C9-279C-4441-A4F5-EE2C3A37A398}"/>
              </a:ext>
            </a:extLst>
          </p:cNvPr>
          <p:cNvSpPr>
            <a:spLocks noGrp="1"/>
          </p:cNvSpPr>
          <p:nvPr>
            <p:ph sz="quarter" idx="4"/>
          </p:nvPr>
        </p:nvSpPr>
        <p:spPr>
          <a:xfrm>
            <a:off x="6172200" y="2505075"/>
            <a:ext cx="5183188"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EAFCE15-CF6D-4E1F-8AE3-5F9D58C55FBB}"/>
              </a:ext>
            </a:extLst>
          </p:cNvPr>
          <p:cNvSpPr>
            <a:spLocks noGrp="1"/>
          </p:cNvSpPr>
          <p:nvPr>
            <p:ph type="dt" sz="half" idx="10"/>
          </p:nvPr>
        </p:nvSpPr>
        <p:spPr/>
        <p:txBody>
          <a:bodyPr/>
          <a:lstStyle/>
          <a:p>
            <a:fld id="{2F14B0A8-0ABE-45BA-9A74-2DF7D7E64F20}" type="datetime1">
              <a:rPr lang="en-US" smtClean="0"/>
              <a:t>2/14/2023</a:t>
            </a:fld>
            <a:endParaRPr lang="en-US"/>
          </a:p>
        </p:txBody>
      </p:sp>
      <p:sp>
        <p:nvSpPr>
          <p:cNvPr id="8" name="Footer Placeholder 7">
            <a:extLst>
              <a:ext uri="{FF2B5EF4-FFF2-40B4-BE49-F238E27FC236}">
                <a16:creationId xmlns:a16="http://schemas.microsoft.com/office/drawing/2014/main" id="{5D06A5D4-3452-47B4-BE7C-2F8E3A9BF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8B4BF-BDFC-493D-80DA-E83F2FC0405D}"/>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20470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391F-37C5-432E-8E1C-770E0527BB9D}"/>
              </a:ext>
            </a:extLst>
          </p:cNvPr>
          <p:cNvSpPr>
            <a:spLocks noGrp="1"/>
          </p:cNvSpPr>
          <p:nvPr>
            <p:ph type="title"/>
          </p:nvPr>
        </p:nvSpPr>
        <p:spPr>
          <a:xfrm>
            <a:off x="808264" y="365125"/>
            <a:ext cx="954405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7C27445-1815-4F74-8FA2-59957163AF85}"/>
              </a:ext>
            </a:extLst>
          </p:cNvPr>
          <p:cNvSpPr>
            <a:spLocks noGrp="1"/>
          </p:cNvSpPr>
          <p:nvPr>
            <p:ph type="dt" sz="half" idx="10"/>
          </p:nvPr>
        </p:nvSpPr>
        <p:spPr/>
        <p:txBody>
          <a:bodyPr/>
          <a:lstStyle/>
          <a:p>
            <a:fld id="{A2A8ED4A-41AC-493F-8BBC-5822C086219C}" type="datetime1">
              <a:rPr lang="en-US" smtClean="0"/>
              <a:t>2/14/2023</a:t>
            </a:fld>
            <a:endParaRPr lang="en-US"/>
          </a:p>
        </p:txBody>
      </p:sp>
      <p:sp>
        <p:nvSpPr>
          <p:cNvPr id="4" name="Footer Placeholder 3">
            <a:extLst>
              <a:ext uri="{FF2B5EF4-FFF2-40B4-BE49-F238E27FC236}">
                <a16:creationId xmlns:a16="http://schemas.microsoft.com/office/drawing/2014/main" id="{F5138088-54BE-4CB7-9FA1-012869CC6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BB5BB-2E3C-42B4-93AC-2C10D0FCF4AA}"/>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41493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31BC7-637B-442F-824A-210DA8C20843}"/>
              </a:ext>
            </a:extLst>
          </p:cNvPr>
          <p:cNvSpPr>
            <a:spLocks noGrp="1"/>
          </p:cNvSpPr>
          <p:nvPr>
            <p:ph type="dt" sz="half" idx="10"/>
          </p:nvPr>
        </p:nvSpPr>
        <p:spPr/>
        <p:txBody>
          <a:bodyPr/>
          <a:lstStyle/>
          <a:p>
            <a:fld id="{38EE42DF-38AA-43DA-B8D2-ED0072EBDAA9}" type="datetime1">
              <a:rPr lang="en-US" smtClean="0"/>
              <a:t>2/14/2023</a:t>
            </a:fld>
            <a:endParaRPr lang="en-US"/>
          </a:p>
        </p:txBody>
      </p:sp>
      <p:sp>
        <p:nvSpPr>
          <p:cNvPr id="3" name="Footer Placeholder 2">
            <a:extLst>
              <a:ext uri="{FF2B5EF4-FFF2-40B4-BE49-F238E27FC236}">
                <a16:creationId xmlns:a16="http://schemas.microsoft.com/office/drawing/2014/main" id="{71755274-52E7-474F-BA7B-ACD5E9C73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C2351-8CC8-4A30-980B-A2D349886D79}"/>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57531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174-79D5-4DC6-8531-180E5A69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0A7D0-FA5C-4986-B68B-F8DCF362C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8D403-827D-436C-B110-D36F4F86F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29720-F7B7-46AE-8741-03FFEC4792BF}"/>
              </a:ext>
            </a:extLst>
          </p:cNvPr>
          <p:cNvSpPr>
            <a:spLocks noGrp="1"/>
          </p:cNvSpPr>
          <p:nvPr>
            <p:ph type="dt" sz="half" idx="10"/>
          </p:nvPr>
        </p:nvSpPr>
        <p:spPr/>
        <p:txBody>
          <a:bodyPr/>
          <a:lstStyle/>
          <a:p>
            <a:fld id="{78DA6F55-C3AA-426F-8E02-74D997E9B1B9}" type="datetime1">
              <a:rPr lang="en-US" smtClean="0"/>
              <a:t>2/14/2023</a:t>
            </a:fld>
            <a:endParaRPr lang="en-US"/>
          </a:p>
        </p:txBody>
      </p:sp>
      <p:sp>
        <p:nvSpPr>
          <p:cNvPr id="6" name="Footer Placeholder 5">
            <a:extLst>
              <a:ext uri="{FF2B5EF4-FFF2-40B4-BE49-F238E27FC236}">
                <a16:creationId xmlns:a16="http://schemas.microsoft.com/office/drawing/2014/main" id="{D2B41D49-2DF8-41A3-B966-237FD4CF1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EC6F5-3D39-44B1-8C51-E90A83D48ABB}"/>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14561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610-2F05-466A-B268-24C7D9A5A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489F0-8219-4971-BCF0-2327C3646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E50B22-232C-464D-B561-12C81578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121B-8CDC-4A44-9F1F-7FD70CF1C9D1}"/>
              </a:ext>
            </a:extLst>
          </p:cNvPr>
          <p:cNvSpPr>
            <a:spLocks noGrp="1"/>
          </p:cNvSpPr>
          <p:nvPr>
            <p:ph type="dt" sz="half" idx="10"/>
          </p:nvPr>
        </p:nvSpPr>
        <p:spPr/>
        <p:txBody>
          <a:bodyPr/>
          <a:lstStyle/>
          <a:p>
            <a:fld id="{C18D5E57-CDB4-4032-AC18-66CB91226CA5}" type="datetime1">
              <a:rPr lang="en-US" smtClean="0"/>
              <a:t>2/14/2023</a:t>
            </a:fld>
            <a:endParaRPr lang="en-US"/>
          </a:p>
        </p:txBody>
      </p:sp>
      <p:sp>
        <p:nvSpPr>
          <p:cNvPr id="6" name="Footer Placeholder 5">
            <a:extLst>
              <a:ext uri="{FF2B5EF4-FFF2-40B4-BE49-F238E27FC236}">
                <a16:creationId xmlns:a16="http://schemas.microsoft.com/office/drawing/2014/main" id="{0FDAB18E-1F34-4074-9BC6-274F283FB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51570-D877-4AF1-972A-AF774112F8C0}"/>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0982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82377-34CE-4831-BE2E-499F86D1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40342F-ACF4-45B2-B77F-774AD3C8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AFD648-4635-4794-9918-1FE25D6F1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0B403-69A8-4636-8340-7865DC7AD6F5}" type="datetime1">
              <a:rPr lang="en-US" smtClean="0"/>
              <a:t>2/14/2023</a:t>
            </a:fld>
            <a:endParaRPr lang="en-US"/>
          </a:p>
        </p:txBody>
      </p:sp>
      <p:sp>
        <p:nvSpPr>
          <p:cNvPr id="5" name="Footer Placeholder 4">
            <a:extLst>
              <a:ext uri="{FF2B5EF4-FFF2-40B4-BE49-F238E27FC236}">
                <a16:creationId xmlns:a16="http://schemas.microsoft.com/office/drawing/2014/main" id="{5E4D657F-E72E-4EBF-AB33-19AD5AB59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4168F5-E3DB-4336-9ECF-3A6E97134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D72CE-15D5-43BE-841F-78925906E125}" type="slidenum">
              <a:rPr lang="en-US" smtClean="0"/>
              <a:t>‹#›</a:t>
            </a:fld>
            <a:endParaRPr lang="en-US" dirty="0"/>
          </a:p>
        </p:txBody>
      </p:sp>
    </p:spTree>
    <p:extLst>
      <p:ext uri="{BB962C8B-B14F-4D97-AF65-F5344CB8AC3E}">
        <p14:creationId xmlns:p14="http://schemas.microsoft.com/office/powerpoint/2010/main" val="74292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tkinson Hyperlegibl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reuters.com/article/us-tepco-fukushima-costs-idUSKBN13Y047" TargetMode="External"/><Relationship Id="rId2" Type="http://schemas.openxmlformats.org/officeDocument/2006/relationships/hyperlink" Target="http://www.nei.org/Master-Document-Folder/Backgrounders/Fact-Sheets/Insurance-Price-Anderson-Act-Provides-Effective-L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maps/place/Three+Mile+Island+Nuclear+Generating+Station/@39.2405631,-77.3605513,8z/data=!4m5!3m4!1s0x89c8967d3cd39bef:0xdcf1bcf73e2e642c!8m2!3d40.1534901!4d-76.7233443"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www.google.com/search?q=japanese+nuclear+disaster&amp;hl=en&amp;prmd=imvnsu&amp;tbm=isch&amp;tbo=u&amp;source=univ&amp;sa=X&amp;ei=kLNIUMCcK4yDrQGc1YGwDQ&amp;ved=0CHQQsAQ&amp;biw=1286&amp;bih=90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biotech.law.lsu.edu/blog/Future-for-Nuclear-Energy.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pa.gov/nepa/what-national-environmental-policy-a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NEPA in the Courts</a:t>
            </a:r>
          </a:p>
        </p:txBody>
      </p:sp>
      <p:sp>
        <p:nvSpPr>
          <p:cNvPr id="2051" name="Rectangle 3"/>
          <p:cNvSpPr>
            <a:spLocks noGrp="1" noChangeArrowheads="1"/>
          </p:cNvSpPr>
          <p:nvPr>
            <p:ph type="subTitle" idx="1"/>
          </p:nvPr>
        </p:nvSpPr>
        <p:spPr/>
        <p:txBody>
          <a:bodyPr/>
          <a:lstStyle/>
          <a:p>
            <a:r>
              <a:rPr lang="en-US" dirty="0"/>
              <a:t>The Nuclear Power Cases</a:t>
            </a:r>
          </a:p>
        </p:txBody>
      </p:sp>
      <p:sp>
        <p:nvSpPr>
          <p:cNvPr id="2" name="Slide Number Placeholder 1">
            <a:extLst>
              <a:ext uri="{FF2B5EF4-FFF2-40B4-BE49-F238E27FC236}">
                <a16:creationId xmlns:a16="http://schemas.microsoft.com/office/drawing/2014/main" id="{6A211B4B-523E-98E3-8F27-6B34571AA6C1}"/>
              </a:ext>
            </a:extLst>
          </p:cNvPr>
          <p:cNvSpPr>
            <a:spLocks noGrp="1"/>
          </p:cNvSpPr>
          <p:nvPr>
            <p:ph type="sldNum" sz="quarter" idx="12"/>
          </p:nvPr>
        </p:nvSpPr>
        <p:spPr/>
        <p:txBody>
          <a:bodyPr/>
          <a:lstStyle/>
          <a:p>
            <a:fld id="{8CDD72CE-15D5-43BE-841F-78925906E125}"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09F55B6-6920-461B-87C9-9254AD34391B}" type="slidenum">
              <a:rPr lang="en-US"/>
              <a:pPr/>
              <a:t>10</a:t>
            </a:fld>
            <a:endParaRPr lang="en-US"/>
          </a:p>
        </p:txBody>
      </p:sp>
      <p:sp>
        <p:nvSpPr>
          <p:cNvPr id="66562" name="Rectangle 2"/>
          <p:cNvSpPr>
            <a:spLocks noGrp="1" noChangeArrowheads="1"/>
          </p:cNvSpPr>
          <p:nvPr>
            <p:ph type="title" idx="4294967295"/>
          </p:nvPr>
        </p:nvSpPr>
        <p:spPr>
          <a:xfrm>
            <a:off x="1322174" y="214314"/>
            <a:ext cx="9885404" cy="461961"/>
          </a:xfrm>
        </p:spPr>
        <p:txBody>
          <a:bodyPr>
            <a:noAutofit/>
          </a:bodyPr>
          <a:lstStyle/>
          <a:p>
            <a:r>
              <a:rPr lang="en-US" sz="2000" dirty="0" err="1">
                <a:latin typeface="Arial Narrow" panose="020B0606020202030204" pitchFamily="34" charset="0"/>
              </a:rPr>
              <a:t>Chima</a:t>
            </a:r>
            <a:r>
              <a:rPr lang="en-US" sz="2000" dirty="0">
                <a:latin typeface="Arial Narrow" panose="020B0606020202030204" pitchFamily="34" charset="0"/>
              </a:rPr>
              <a:t> Clement, Fault Tree Analysis of the Three Mile Island (TMI) Nuclear Reactor Partial Nuclear Melt (working paper 2014)</a:t>
            </a:r>
          </a:p>
        </p:txBody>
      </p:sp>
      <p:pic>
        <p:nvPicPr>
          <p:cNvPr id="5" name="Picture 4">
            <a:extLst>
              <a:ext uri="{FF2B5EF4-FFF2-40B4-BE49-F238E27FC236}">
                <a16:creationId xmlns:a16="http://schemas.microsoft.com/office/drawing/2014/main" id="{A461004D-D280-4CC0-911C-C9CA85F96AD7}"/>
              </a:ext>
            </a:extLst>
          </p:cNvPr>
          <p:cNvPicPr>
            <a:picLocks noChangeAspect="1"/>
          </p:cNvPicPr>
          <p:nvPr/>
        </p:nvPicPr>
        <p:blipFill>
          <a:blip r:embed="rId2"/>
          <a:stretch>
            <a:fillRect/>
          </a:stretch>
        </p:blipFill>
        <p:spPr>
          <a:xfrm>
            <a:off x="1077869" y="676275"/>
            <a:ext cx="10382250" cy="61817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3B51F-7863-445D-B888-2D8D257D3D73}"/>
              </a:ext>
            </a:extLst>
          </p:cNvPr>
          <p:cNvPicPr>
            <a:picLocks noChangeAspect="1"/>
          </p:cNvPicPr>
          <p:nvPr/>
        </p:nvPicPr>
        <p:blipFill>
          <a:blip r:embed="rId2"/>
          <a:stretch>
            <a:fillRect/>
          </a:stretch>
        </p:blipFill>
        <p:spPr>
          <a:xfrm>
            <a:off x="1688602" y="952628"/>
            <a:ext cx="8814795" cy="5707664"/>
          </a:xfrm>
          <a:prstGeom prst="rect">
            <a:avLst/>
          </a:prstGeom>
        </p:spPr>
      </p:pic>
      <p:sp>
        <p:nvSpPr>
          <p:cNvPr id="4" name="TextBox 3">
            <a:extLst>
              <a:ext uri="{FF2B5EF4-FFF2-40B4-BE49-F238E27FC236}">
                <a16:creationId xmlns:a16="http://schemas.microsoft.com/office/drawing/2014/main" id="{045A434D-00C5-4751-A176-2D92CF4F0697}"/>
              </a:ext>
            </a:extLst>
          </p:cNvPr>
          <p:cNvSpPr txBox="1"/>
          <p:nvPr/>
        </p:nvSpPr>
        <p:spPr>
          <a:xfrm>
            <a:off x="2366962" y="320040"/>
            <a:ext cx="7295198" cy="769441"/>
          </a:xfrm>
          <a:prstGeom prst="rect">
            <a:avLst/>
          </a:prstGeom>
          <a:noFill/>
        </p:spPr>
        <p:txBody>
          <a:bodyPr wrap="square" rtlCol="0">
            <a:spAutoFit/>
          </a:bodyPr>
          <a:lstStyle/>
          <a:p>
            <a:pPr algn="ctr"/>
            <a:r>
              <a:rPr lang="en-US" sz="4400" dirty="0"/>
              <a:t>Meltdown</a:t>
            </a:r>
          </a:p>
        </p:txBody>
      </p:sp>
      <p:sp>
        <p:nvSpPr>
          <p:cNvPr id="2" name="Slide Number Placeholder 1">
            <a:extLst>
              <a:ext uri="{FF2B5EF4-FFF2-40B4-BE49-F238E27FC236}">
                <a16:creationId xmlns:a16="http://schemas.microsoft.com/office/drawing/2014/main" id="{EE104D42-AD8B-DDE7-1C0B-55818E98C972}"/>
              </a:ext>
            </a:extLst>
          </p:cNvPr>
          <p:cNvSpPr>
            <a:spLocks noGrp="1"/>
          </p:cNvSpPr>
          <p:nvPr>
            <p:ph type="sldNum" sz="quarter" idx="12"/>
          </p:nvPr>
        </p:nvSpPr>
        <p:spPr/>
        <p:txBody>
          <a:bodyPr/>
          <a:lstStyle/>
          <a:p>
            <a:fld id="{8CDD72CE-15D5-43BE-841F-78925906E125}" type="slidenum">
              <a:rPr lang="en-US" smtClean="0"/>
              <a:t>11</a:t>
            </a:fld>
            <a:endParaRPr lang="en-US"/>
          </a:p>
        </p:txBody>
      </p:sp>
    </p:spTree>
    <p:extLst>
      <p:ext uri="{BB962C8B-B14F-4D97-AF65-F5344CB8AC3E}">
        <p14:creationId xmlns:p14="http://schemas.microsoft.com/office/powerpoint/2010/main" val="81333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C6F28A-DACA-4043-A5A4-12109064C843}" type="slidenum">
              <a:rPr lang="en-US"/>
              <a:pPr/>
              <a:t>12</a:t>
            </a:fld>
            <a:endParaRPr lang="en-US"/>
          </a:p>
        </p:txBody>
      </p:sp>
      <p:sp>
        <p:nvSpPr>
          <p:cNvPr id="22610" name="Rectangle 82"/>
          <p:cNvSpPr>
            <a:spLocks noGrp="1" noChangeArrowheads="1"/>
          </p:cNvSpPr>
          <p:nvPr>
            <p:ph type="title"/>
          </p:nvPr>
        </p:nvSpPr>
        <p:spPr/>
        <p:txBody>
          <a:bodyPr/>
          <a:lstStyle/>
          <a:p>
            <a:r>
              <a:rPr lang="en-US" dirty="0"/>
              <a:t>Paying for Accidents</a:t>
            </a:r>
          </a:p>
        </p:txBody>
      </p:sp>
      <p:sp>
        <p:nvSpPr>
          <p:cNvPr id="22611" name="Rectangle 83"/>
          <p:cNvSpPr>
            <a:spLocks noGrp="1" noChangeArrowheads="1"/>
          </p:cNvSpPr>
          <p:nvPr>
            <p:ph type="body" idx="1"/>
          </p:nvPr>
        </p:nvSpPr>
        <p:spPr/>
        <p:txBody>
          <a:bodyPr>
            <a:normAutofit/>
          </a:bodyPr>
          <a:lstStyle/>
          <a:p>
            <a:pPr>
              <a:lnSpc>
                <a:spcPct val="90000"/>
              </a:lnSpc>
            </a:pPr>
            <a:r>
              <a:rPr lang="en-US" dirty="0">
                <a:hlinkClick r:id="rId2"/>
              </a:rPr>
              <a:t>Price-Anderson Act</a:t>
            </a:r>
            <a:endParaRPr lang="en-US" dirty="0"/>
          </a:p>
          <a:p>
            <a:pPr lvl="1">
              <a:lnSpc>
                <a:spcPct val="90000"/>
              </a:lnSpc>
            </a:pPr>
            <a:r>
              <a:rPr lang="en-US" dirty="0"/>
              <a:t>Allows claims, but limits liability of the industry</a:t>
            </a:r>
          </a:p>
          <a:p>
            <a:pPr lvl="1">
              <a:lnSpc>
                <a:spcPct val="90000"/>
              </a:lnSpc>
            </a:pPr>
            <a:r>
              <a:rPr lang="en-US" dirty="0"/>
              <a:t>1st $300m - private insurance</a:t>
            </a:r>
          </a:p>
          <a:p>
            <a:pPr lvl="1">
              <a:lnSpc>
                <a:spcPct val="90000"/>
              </a:lnSpc>
            </a:pPr>
            <a:r>
              <a:rPr lang="en-US" dirty="0"/>
              <a:t>$300M-$10B - risk pool</a:t>
            </a:r>
          </a:p>
          <a:p>
            <a:pPr lvl="1">
              <a:lnSpc>
                <a:spcPct val="90000"/>
              </a:lnSpc>
            </a:pPr>
            <a:r>
              <a:rPr lang="en-US" dirty="0"/>
              <a:t>Over $13.6B - federal government</a:t>
            </a:r>
          </a:p>
          <a:p>
            <a:pPr>
              <a:lnSpc>
                <a:spcPct val="90000"/>
              </a:lnSpc>
            </a:pPr>
            <a:r>
              <a:rPr lang="en-US" dirty="0"/>
              <a:t>What would the costs of a big accident include?</a:t>
            </a:r>
          </a:p>
          <a:p>
            <a:pPr lvl="1">
              <a:lnSpc>
                <a:spcPct val="90000"/>
              </a:lnSpc>
            </a:pPr>
            <a:r>
              <a:rPr lang="en-US" dirty="0">
                <a:hlinkClick r:id="rId3"/>
              </a:rPr>
              <a:t>Japan nearly doubles Fukushima disaster-related cost to $188 billion</a:t>
            </a:r>
            <a:endParaRPr lang="en-US" dirty="0"/>
          </a:p>
          <a:p>
            <a:pPr lvl="1">
              <a:lnSpc>
                <a:spcPct val="90000"/>
              </a:lnSpc>
            </a:pPr>
            <a:r>
              <a:rPr lang="en-US" dirty="0"/>
              <a:t>Who really pays if there is a huge accident?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54B2C-986F-42BE-8198-8CFE8D19F9D1}"/>
              </a:ext>
            </a:extLst>
          </p:cNvPr>
          <p:cNvSpPr>
            <a:spLocks noGrp="1"/>
          </p:cNvSpPr>
          <p:nvPr>
            <p:ph type="title"/>
          </p:nvPr>
        </p:nvSpPr>
        <p:spPr/>
        <p:txBody>
          <a:bodyPr/>
          <a:lstStyle/>
          <a:p>
            <a:r>
              <a:rPr lang="en-US" dirty="0"/>
              <a:t>What Needs to be in the EIS?</a:t>
            </a:r>
          </a:p>
        </p:txBody>
      </p:sp>
      <p:sp>
        <p:nvSpPr>
          <p:cNvPr id="3" name="Content Placeholder 2">
            <a:extLst>
              <a:ext uri="{FF2B5EF4-FFF2-40B4-BE49-F238E27FC236}">
                <a16:creationId xmlns:a16="http://schemas.microsoft.com/office/drawing/2014/main" id="{C410971E-5B7F-4A34-A6C2-051BC13282F3}"/>
              </a:ext>
            </a:extLst>
          </p:cNvPr>
          <p:cNvSpPr>
            <a:spLocks noGrp="1"/>
          </p:cNvSpPr>
          <p:nvPr>
            <p:ph idx="1"/>
          </p:nvPr>
        </p:nvSpPr>
        <p:spPr/>
        <p:txBody>
          <a:bodyPr/>
          <a:lstStyle/>
          <a:p>
            <a:r>
              <a:rPr lang="en-US" dirty="0"/>
              <a:t>The environmental impact of mining for the uranium used for fuel.</a:t>
            </a:r>
          </a:p>
          <a:p>
            <a:r>
              <a:rPr lang="en-US" dirty="0"/>
              <a:t>The environmental impact of building the plant.</a:t>
            </a:r>
          </a:p>
          <a:p>
            <a:r>
              <a:rPr lang="en-US" dirty="0"/>
              <a:t>Storage and disposal of nuclear waste.</a:t>
            </a:r>
          </a:p>
          <a:p>
            <a:r>
              <a:rPr lang="en-US" dirty="0"/>
              <a:t>The potential environmental impact of a serious accident.</a:t>
            </a:r>
          </a:p>
          <a:p>
            <a:r>
              <a:rPr lang="en-US" dirty="0"/>
              <a:t>The environmental impact of the ultimate decommissioning of the power plant. </a:t>
            </a:r>
          </a:p>
          <a:p>
            <a:endParaRPr lang="en-US" dirty="0"/>
          </a:p>
        </p:txBody>
      </p:sp>
      <p:sp>
        <p:nvSpPr>
          <p:cNvPr id="4" name="Slide Number Placeholder 3">
            <a:extLst>
              <a:ext uri="{FF2B5EF4-FFF2-40B4-BE49-F238E27FC236}">
                <a16:creationId xmlns:a16="http://schemas.microsoft.com/office/drawing/2014/main" id="{51AFD9D3-B1DE-0AFE-D4FC-DC4AB52B9783}"/>
              </a:ext>
            </a:extLst>
          </p:cNvPr>
          <p:cNvSpPr>
            <a:spLocks noGrp="1"/>
          </p:cNvSpPr>
          <p:nvPr>
            <p:ph type="sldNum" sz="quarter" idx="12"/>
          </p:nvPr>
        </p:nvSpPr>
        <p:spPr/>
        <p:txBody>
          <a:bodyPr/>
          <a:lstStyle/>
          <a:p>
            <a:fld id="{8CDD72CE-15D5-43BE-841F-78925906E125}" type="slidenum">
              <a:rPr lang="en-US" smtClean="0"/>
              <a:t>13</a:t>
            </a:fld>
            <a:endParaRPr lang="en-US"/>
          </a:p>
        </p:txBody>
      </p:sp>
    </p:spTree>
    <p:extLst>
      <p:ext uri="{BB962C8B-B14F-4D97-AF65-F5344CB8AC3E}">
        <p14:creationId xmlns:p14="http://schemas.microsoft.com/office/powerpoint/2010/main" val="45452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C454-E0F2-47CA-B4C4-C83332F98279}"/>
              </a:ext>
            </a:extLst>
          </p:cNvPr>
          <p:cNvSpPr>
            <a:spLocks noGrp="1"/>
          </p:cNvSpPr>
          <p:nvPr>
            <p:ph type="title"/>
          </p:nvPr>
        </p:nvSpPr>
        <p:spPr/>
        <p:txBody>
          <a:bodyPr/>
          <a:lstStyle/>
          <a:p>
            <a:r>
              <a:rPr lang="en-US" i="1" dirty="0"/>
              <a:t>CALVERT CLIFFS' COORD. COM. v. AEC</a:t>
            </a:r>
            <a:r>
              <a:rPr lang="en-US" dirty="0"/>
              <a:t>, 449 F. 2d 1109 (1971)</a:t>
            </a:r>
          </a:p>
        </p:txBody>
      </p:sp>
      <p:sp>
        <p:nvSpPr>
          <p:cNvPr id="3" name="Content Placeholder 2">
            <a:extLst>
              <a:ext uri="{FF2B5EF4-FFF2-40B4-BE49-F238E27FC236}">
                <a16:creationId xmlns:a16="http://schemas.microsoft.com/office/drawing/2014/main" id="{D5E5895F-4825-4A34-93F4-1BAD98652ACB}"/>
              </a:ext>
            </a:extLst>
          </p:cNvPr>
          <p:cNvSpPr>
            <a:spLocks noGrp="1"/>
          </p:cNvSpPr>
          <p:nvPr>
            <p:ph idx="1"/>
          </p:nvPr>
        </p:nvSpPr>
        <p:spPr>
          <a:xfrm>
            <a:off x="838200" y="1825625"/>
            <a:ext cx="9963150" cy="4351338"/>
          </a:xfrm>
        </p:spPr>
        <p:txBody>
          <a:bodyPr>
            <a:normAutofit/>
          </a:bodyPr>
          <a:lstStyle/>
          <a:p>
            <a:r>
              <a:rPr lang="en-US" dirty="0"/>
              <a:t>This is the first federal appeals case to review agency action under NEPA.</a:t>
            </a:r>
          </a:p>
          <a:p>
            <a:r>
              <a:rPr lang="en-US" dirty="0"/>
              <a:t>“These cases are only the beginning of what promises to become a flood of new litigation — litigation seeking judicial assistance in protecting our natural environment.”</a:t>
            </a:r>
          </a:p>
          <a:p>
            <a:r>
              <a:rPr lang="en-US" dirty="0"/>
              <a:t>“Our duty, in short, is to see that important legislative purposes, heralded in the halls of Congress, are not lost or misdirected in the vast hallways of the federal bureaucracy.”</a:t>
            </a:r>
          </a:p>
        </p:txBody>
      </p:sp>
      <p:sp>
        <p:nvSpPr>
          <p:cNvPr id="4" name="Slide Number Placeholder 3">
            <a:extLst>
              <a:ext uri="{FF2B5EF4-FFF2-40B4-BE49-F238E27FC236}">
                <a16:creationId xmlns:a16="http://schemas.microsoft.com/office/drawing/2014/main" id="{DCCD45A3-2CD1-48E1-BECE-0E868BD56715}"/>
              </a:ext>
            </a:extLst>
          </p:cNvPr>
          <p:cNvSpPr>
            <a:spLocks noGrp="1"/>
          </p:cNvSpPr>
          <p:nvPr>
            <p:ph type="sldNum" sz="quarter" idx="12"/>
          </p:nvPr>
        </p:nvSpPr>
        <p:spPr/>
        <p:txBody>
          <a:bodyPr/>
          <a:lstStyle/>
          <a:p>
            <a:fld id="{A9FD4711-8A0D-41D8-A3C4-0902A82BEE83}" type="slidenum">
              <a:rPr lang="en-US" smtClean="0"/>
              <a:pPr/>
              <a:t>14</a:t>
            </a:fld>
            <a:endParaRPr lang="en-US"/>
          </a:p>
        </p:txBody>
      </p:sp>
    </p:spTree>
    <p:extLst>
      <p:ext uri="{BB962C8B-B14F-4D97-AF65-F5344CB8AC3E}">
        <p14:creationId xmlns:p14="http://schemas.microsoft.com/office/powerpoint/2010/main" val="859191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485E-2B56-45BC-8EFA-9126A9584698}"/>
              </a:ext>
            </a:extLst>
          </p:cNvPr>
          <p:cNvSpPr>
            <a:spLocks noGrp="1"/>
          </p:cNvSpPr>
          <p:nvPr>
            <p:ph type="title"/>
          </p:nvPr>
        </p:nvSpPr>
        <p:spPr/>
        <p:txBody>
          <a:bodyPr/>
          <a:lstStyle/>
          <a:p>
            <a:r>
              <a:rPr lang="en-US" dirty="0"/>
              <a:t>Is NEPA Strict or Flexible?</a:t>
            </a:r>
          </a:p>
        </p:txBody>
      </p:sp>
      <p:sp>
        <p:nvSpPr>
          <p:cNvPr id="3" name="Content Placeholder 2">
            <a:extLst>
              <a:ext uri="{FF2B5EF4-FFF2-40B4-BE49-F238E27FC236}">
                <a16:creationId xmlns:a16="http://schemas.microsoft.com/office/drawing/2014/main" id="{D26CEC2E-4B3C-48E8-B789-8E2C88901C45}"/>
              </a:ext>
            </a:extLst>
          </p:cNvPr>
          <p:cNvSpPr>
            <a:spLocks noGrp="1"/>
          </p:cNvSpPr>
          <p:nvPr>
            <p:ph idx="1"/>
          </p:nvPr>
        </p:nvSpPr>
        <p:spPr>
          <a:xfrm>
            <a:off x="838199" y="1338943"/>
            <a:ext cx="9889671" cy="4838020"/>
          </a:xfrm>
        </p:spPr>
        <p:txBody>
          <a:bodyPr>
            <a:normAutofit/>
          </a:bodyPr>
          <a:lstStyle/>
          <a:p>
            <a:r>
              <a:rPr lang="en-US" dirty="0"/>
              <a:t>Thus the general substantive policy of the Act is a flexible one. </a:t>
            </a:r>
            <a:r>
              <a:rPr lang="en-US" dirty="0">
                <a:highlight>
                  <a:srgbClr val="FFFF00"/>
                </a:highlight>
              </a:rPr>
              <a:t>It leaves room for a responsible exercise of discretion and may not require particular substantive results in particular problematic instances. </a:t>
            </a:r>
          </a:p>
          <a:p>
            <a:r>
              <a:rPr lang="en-US" dirty="0">
                <a:highlight>
                  <a:srgbClr val="FFFF00"/>
                </a:highlight>
              </a:rPr>
              <a:t>However, the Act also contains very important "procedural" provisions </a:t>
            </a:r>
            <a:r>
              <a:rPr lang="en-US" dirty="0"/>
              <a:t>— provisions which are designed to see that all federal agencies do in fact exercise the substantive discretion given them. These provisions are not highly flexible. </a:t>
            </a:r>
            <a:r>
              <a:rPr lang="en-US" dirty="0">
                <a:highlight>
                  <a:srgbClr val="FFFF00"/>
                </a:highlight>
              </a:rPr>
              <a:t>Indeed, they establish a strict standard of compliance.</a:t>
            </a:r>
          </a:p>
        </p:txBody>
      </p:sp>
      <p:sp>
        <p:nvSpPr>
          <p:cNvPr id="4" name="Slide Number Placeholder 3">
            <a:extLst>
              <a:ext uri="{FF2B5EF4-FFF2-40B4-BE49-F238E27FC236}">
                <a16:creationId xmlns:a16="http://schemas.microsoft.com/office/drawing/2014/main" id="{B928F81A-2133-4C11-B73A-B776FEBA8442}"/>
              </a:ext>
            </a:extLst>
          </p:cNvPr>
          <p:cNvSpPr>
            <a:spLocks noGrp="1"/>
          </p:cNvSpPr>
          <p:nvPr>
            <p:ph type="sldNum" sz="quarter" idx="12"/>
          </p:nvPr>
        </p:nvSpPr>
        <p:spPr/>
        <p:txBody>
          <a:bodyPr/>
          <a:lstStyle/>
          <a:p>
            <a:fld id="{A9FD4711-8A0D-41D8-A3C4-0902A82BEE83}" type="slidenum">
              <a:rPr lang="en-US" smtClean="0"/>
              <a:pPr/>
              <a:t>15</a:t>
            </a:fld>
            <a:endParaRPr lang="en-US"/>
          </a:p>
        </p:txBody>
      </p:sp>
    </p:spTree>
    <p:extLst>
      <p:ext uri="{BB962C8B-B14F-4D97-AF65-F5344CB8AC3E}">
        <p14:creationId xmlns:p14="http://schemas.microsoft.com/office/powerpoint/2010/main" val="127774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5185-802E-4A7F-9CB6-310F2E2A6C50}"/>
              </a:ext>
            </a:extLst>
          </p:cNvPr>
          <p:cNvSpPr>
            <a:spLocks noGrp="1"/>
          </p:cNvSpPr>
          <p:nvPr>
            <p:ph type="title"/>
          </p:nvPr>
        </p:nvSpPr>
        <p:spPr/>
        <p:txBody>
          <a:bodyPr/>
          <a:lstStyle/>
          <a:p>
            <a:r>
              <a:rPr lang="en-US" dirty="0">
                <a:highlight>
                  <a:srgbClr val="FFFF00"/>
                </a:highlight>
              </a:rPr>
              <a:t>fullest extent possible</a:t>
            </a:r>
            <a:endParaRPr lang="en-US" dirty="0"/>
          </a:p>
        </p:txBody>
      </p:sp>
      <p:sp>
        <p:nvSpPr>
          <p:cNvPr id="3" name="Content Placeholder 2">
            <a:extLst>
              <a:ext uri="{FF2B5EF4-FFF2-40B4-BE49-F238E27FC236}">
                <a16:creationId xmlns:a16="http://schemas.microsoft.com/office/drawing/2014/main" id="{874190F9-511E-4BA6-89C5-55271DD3DD54}"/>
              </a:ext>
            </a:extLst>
          </p:cNvPr>
          <p:cNvSpPr>
            <a:spLocks noGrp="1"/>
          </p:cNvSpPr>
          <p:nvPr>
            <p:ph idx="1"/>
          </p:nvPr>
        </p:nvSpPr>
        <p:spPr/>
        <p:txBody>
          <a:bodyPr>
            <a:normAutofit/>
          </a:bodyPr>
          <a:lstStyle/>
          <a:p>
            <a:r>
              <a:rPr lang="en-US" dirty="0">
                <a:highlight>
                  <a:srgbClr val="FFFF00"/>
                </a:highlight>
              </a:rPr>
              <a:t>Unlike the substantive duties of Section 101(b), which require agencies to "use all practicable means consistent with other essential considerations," the procedural duties of Section 102 must be fulfilled to the "fullest extent </a:t>
            </a:r>
            <a:r>
              <a:rPr lang="en-US" dirty="0"/>
              <a:t>possible."[10] This contrast, in itself, is revealing. But the dispositive factor in our interpretation is the expressed views of the Senate and House conferees who wrote the </a:t>
            </a:r>
            <a:r>
              <a:rPr lang="en-US" dirty="0">
                <a:highlight>
                  <a:srgbClr val="FFFF00"/>
                </a:highlight>
              </a:rPr>
              <a:t>"fullest extent possible" </a:t>
            </a:r>
            <a:r>
              <a:rPr lang="en-US" dirty="0"/>
              <a:t>language into NEPA. </a:t>
            </a:r>
          </a:p>
        </p:txBody>
      </p:sp>
      <p:sp>
        <p:nvSpPr>
          <p:cNvPr id="4" name="Slide Number Placeholder 3">
            <a:extLst>
              <a:ext uri="{FF2B5EF4-FFF2-40B4-BE49-F238E27FC236}">
                <a16:creationId xmlns:a16="http://schemas.microsoft.com/office/drawing/2014/main" id="{12EB41C9-947A-48F2-8214-711D5F5939AB}"/>
              </a:ext>
            </a:extLst>
          </p:cNvPr>
          <p:cNvSpPr>
            <a:spLocks noGrp="1"/>
          </p:cNvSpPr>
          <p:nvPr>
            <p:ph type="sldNum" sz="quarter" idx="12"/>
          </p:nvPr>
        </p:nvSpPr>
        <p:spPr/>
        <p:txBody>
          <a:bodyPr/>
          <a:lstStyle/>
          <a:p>
            <a:fld id="{A9FD4711-8A0D-41D8-A3C4-0902A82BEE83}" type="slidenum">
              <a:rPr lang="en-US" smtClean="0"/>
              <a:pPr/>
              <a:t>16</a:t>
            </a:fld>
            <a:endParaRPr lang="en-US"/>
          </a:p>
        </p:txBody>
      </p:sp>
    </p:spTree>
    <p:extLst>
      <p:ext uri="{BB962C8B-B14F-4D97-AF65-F5344CB8AC3E}">
        <p14:creationId xmlns:p14="http://schemas.microsoft.com/office/powerpoint/2010/main" val="163029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FABD-8D75-4F54-A7AF-2209921B3999}"/>
              </a:ext>
            </a:extLst>
          </p:cNvPr>
          <p:cNvSpPr>
            <a:spLocks noGrp="1"/>
          </p:cNvSpPr>
          <p:nvPr>
            <p:ph type="title"/>
          </p:nvPr>
        </p:nvSpPr>
        <p:spPr/>
        <p:txBody>
          <a:bodyPr/>
          <a:lstStyle/>
          <a:p>
            <a:r>
              <a:rPr lang="en-US" dirty="0"/>
              <a:t>Legislative History</a:t>
            </a:r>
          </a:p>
        </p:txBody>
      </p:sp>
      <p:sp>
        <p:nvSpPr>
          <p:cNvPr id="3" name="Content Placeholder 2">
            <a:extLst>
              <a:ext uri="{FF2B5EF4-FFF2-40B4-BE49-F238E27FC236}">
                <a16:creationId xmlns:a16="http://schemas.microsoft.com/office/drawing/2014/main" id="{EC5BA2F1-817C-4A6A-9FE0-532229965A37}"/>
              </a:ext>
            </a:extLst>
          </p:cNvPr>
          <p:cNvSpPr>
            <a:spLocks noGrp="1"/>
          </p:cNvSpPr>
          <p:nvPr>
            <p:ph idx="1"/>
          </p:nvPr>
        </p:nvSpPr>
        <p:spPr/>
        <p:txBody>
          <a:bodyPr>
            <a:normAutofit/>
          </a:bodyPr>
          <a:lstStyle/>
          <a:p>
            <a:r>
              <a:rPr lang="en-US" dirty="0"/>
              <a:t>"* * * The purpose of the new language is to make it clear that each agency of the Federal Government shall comply with the directives set out in * * * [Section 102(2)] unless the existing law applicable to such agency's operations expressly prohibits or makes full compliance with one of the directives impossible. * * * </a:t>
            </a:r>
            <a:r>
              <a:rPr lang="en-US" dirty="0">
                <a:highlight>
                  <a:srgbClr val="FFFF00"/>
                </a:highlight>
              </a:rPr>
              <a:t>Thus, it is the intent of the conferees that the provision `to the fullest extent possible' shall not be used by any Federal agency as a means of avoiding compliance with the directives set out in section 102</a:t>
            </a:r>
          </a:p>
        </p:txBody>
      </p:sp>
      <p:sp>
        <p:nvSpPr>
          <p:cNvPr id="4" name="Slide Number Placeholder 3">
            <a:extLst>
              <a:ext uri="{FF2B5EF4-FFF2-40B4-BE49-F238E27FC236}">
                <a16:creationId xmlns:a16="http://schemas.microsoft.com/office/drawing/2014/main" id="{A0944C85-C7FB-47A9-8778-27C49CA255A1}"/>
              </a:ext>
            </a:extLst>
          </p:cNvPr>
          <p:cNvSpPr>
            <a:spLocks noGrp="1"/>
          </p:cNvSpPr>
          <p:nvPr>
            <p:ph type="sldNum" sz="quarter" idx="12"/>
          </p:nvPr>
        </p:nvSpPr>
        <p:spPr/>
        <p:txBody>
          <a:bodyPr/>
          <a:lstStyle/>
          <a:p>
            <a:fld id="{A9FD4711-8A0D-41D8-A3C4-0902A82BEE83}" type="slidenum">
              <a:rPr lang="en-US" smtClean="0"/>
              <a:pPr/>
              <a:t>17</a:t>
            </a:fld>
            <a:endParaRPr lang="en-US"/>
          </a:p>
        </p:txBody>
      </p:sp>
    </p:spTree>
    <p:extLst>
      <p:ext uri="{BB962C8B-B14F-4D97-AF65-F5344CB8AC3E}">
        <p14:creationId xmlns:p14="http://schemas.microsoft.com/office/powerpoint/2010/main" val="1704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F184-8B0D-4C93-84FF-340C40659C73}"/>
              </a:ext>
            </a:extLst>
          </p:cNvPr>
          <p:cNvSpPr>
            <a:spLocks noGrp="1"/>
          </p:cNvSpPr>
          <p:nvPr>
            <p:ph type="title"/>
          </p:nvPr>
        </p:nvSpPr>
        <p:spPr/>
        <p:txBody>
          <a:bodyPr/>
          <a:lstStyle/>
          <a:p>
            <a:r>
              <a:rPr lang="en-US" dirty="0"/>
              <a:t>The Heart of NEPA Enforcement</a:t>
            </a:r>
          </a:p>
        </p:txBody>
      </p:sp>
      <p:sp>
        <p:nvSpPr>
          <p:cNvPr id="3" name="Content Placeholder 2">
            <a:extLst>
              <a:ext uri="{FF2B5EF4-FFF2-40B4-BE49-F238E27FC236}">
                <a16:creationId xmlns:a16="http://schemas.microsoft.com/office/drawing/2014/main" id="{9536ECCE-6840-4EA2-BD12-1E5B124A01CA}"/>
              </a:ext>
            </a:extLst>
          </p:cNvPr>
          <p:cNvSpPr>
            <a:spLocks noGrp="1"/>
          </p:cNvSpPr>
          <p:nvPr>
            <p:ph idx="1"/>
          </p:nvPr>
        </p:nvSpPr>
        <p:spPr>
          <a:xfrm>
            <a:off x="838200" y="1825625"/>
            <a:ext cx="9914164" cy="4351338"/>
          </a:xfrm>
        </p:spPr>
        <p:txBody>
          <a:bodyPr>
            <a:normAutofit/>
          </a:bodyPr>
          <a:lstStyle/>
          <a:p>
            <a:r>
              <a:rPr lang="en-US" dirty="0"/>
              <a:t>“We conclude, then, that Section 102 of NEPA mandates a particular sort of careful and informed decisionmaking process and creates judicially enforceable duties. The reviewing courts probably cannot reverse a substantive decision on its merits, under Section 101, unless it be shown that the actual balance of costs and benefits that was struck was arbitrary or clearly gave insufficient weight to environmental values. </a:t>
            </a:r>
            <a:r>
              <a:rPr lang="en-US" dirty="0">
                <a:highlight>
                  <a:srgbClr val="FFFF00"/>
                </a:highlight>
              </a:rPr>
              <a:t>But if the decision was reached procedurally without individualized consideration and balancing of environmental factors — conducted fully and in good faith — it is the responsibility of the courts to reverse.</a:t>
            </a:r>
          </a:p>
        </p:txBody>
      </p:sp>
      <p:sp>
        <p:nvSpPr>
          <p:cNvPr id="4" name="Slide Number Placeholder 3">
            <a:extLst>
              <a:ext uri="{FF2B5EF4-FFF2-40B4-BE49-F238E27FC236}">
                <a16:creationId xmlns:a16="http://schemas.microsoft.com/office/drawing/2014/main" id="{7B477E32-76B4-4588-BDFD-EDC9FA8ADC8E}"/>
              </a:ext>
            </a:extLst>
          </p:cNvPr>
          <p:cNvSpPr>
            <a:spLocks noGrp="1"/>
          </p:cNvSpPr>
          <p:nvPr>
            <p:ph type="sldNum" sz="quarter" idx="12"/>
          </p:nvPr>
        </p:nvSpPr>
        <p:spPr/>
        <p:txBody>
          <a:bodyPr/>
          <a:lstStyle/>
          <a:p>
            <a:fld id="{A9FD4711-8A0D-41D8-A3C4-0902A82BEE83}" type="slidenum">
              <a:rPr lang="en-US" smtClean="0"/>
              <a:pPr/>
              <a:t>18</a:t>
            </a:fld>
            <a:endParaRPr lang="en-US"/>
          </a:p>
        </p:txBody>
      </p:sp>
    </p:spTree>
    <p:extLst>
      <p:ext uri="{BB962C8B-B14F-4D97-AF65-F5344CB8AC3E}">
        <p14:creationId xmlns:p14="http://schemas.microsoft.com/office/powerpoint/2010/main" val="405937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1F66-0C32-4161-9AAE-8CF5A43C1977}"/>
              </a:ext>
            </a:extLst>
          </p:cNvPr>
          <p:cNvSpPr>
            <a:spLocks noGrp="1"/>
          </p:cNvSpPr>
          <p:nvPr>
            <p:ph type="title"/>
          </p:nvPr>
        </p:nvSpPr>
        <p:spPr>
          <a:xfrm>
            <a:off x="478972" y="242661"/>
            <a:ext cx="10874828" cy="1325563"/>
          </a:xfrm>
        </p:spPr>
        <p:txBody>
          <a:bodyPr>
            <a:normAutofit/>
          </a:bodyPr>
          <a:lstStyle/>
          <a:p>
            <a:r>
              <a:rPr lang="en-US" dirty="0"/>
              <a:t>Can the Agency Do the NEPA Review Internally?</a:t>
            </a:r>
          </a:p>
        </p:txBody>
      </p:sp>
      <p:sp>
        <p:nvSpPr>
          <p:cNvPr id="3" name="Content Placeholder 2">
            <a:extLst>
              <a:ext uri="{FF2B5EF4-FFF2-40B4-BE49-F238E27FC236}">
                <a16:creationId xmlns:a16="http://schemas.microsoft.com/office/drawing/2014/main" id="{36EC18A1-A3FD-44B0-8106-6271DDE25E41}"/>
              </a:ext>
            </a:extLst>
          </p:cNvPr>
          <p:cNvSpPr>
            <a:spLocks noGrp="1"/>
          </p:cNvSpPr>
          <p:nvPr>
            <p:ph idx="1"/>
          </p:nvPr>
        </p:nvSpPr>
        <p:spPr>
          <a:xfrm>
            <a:off x="478972" y="1727200"/>
            <a:ext cx="11306628" cy="4629150"/>
          </a:xfrm>
        </p:spPr>
        <p:txBody>
          <a:bodyPr>
            <a:normAutofit fontScale="92500" lnSpcReduction="10000"/>
          </a:bodyPr>
          <a:lstStyle/>
          <a:p>
            <a:r>
              <a:rPr lang="en-US" dirty="0"/>
              <a:t>The question here is whether the Commission is correct in thinking that its NEPA responsibilities may "be carried out in toto outside the hearing process" — </a:t>
            </a:r>
            <a:r>
              <a:rPr lang="en-US" dirty="0">
                <a:highlight>
                  <a:srgbClr val="FFFF00"/>
                </a:highlight>
              </a:rPr>
              <a:t>whether it is enough that environmental data and evaluations merely "accompany" an application through the review process, but receive no consideration whatever from the hearing board.</a:t>
            </a:r>
          </a:p>
          <a:p>
            <a:endParaRPr lang="en-US" dirty="0">
              <a:highlight>
                <a:srgbClr val="FFFF00"/>
              </a:highlight>
            </a:endParaRPr>
          </a:p>
          <a:p>
            <a:r>
              <a:rPr lang="en-US" dirty="0">
                <a:highlight>
                  <a:srgbClr val="FFFF00"/>
                </a:highlight>
              </a:rPr>
              <a:t>We believe that the Commission's crabbed interpretation of NEPA makes a mockery of the Act. </a:t>
            </a:r>
            <a:r>
              <a:rPr lang="en-US" dirty="0"/>
              <a:t>What possible purpose could there be in the Section 102 (2) (C) requirement (that the "detailed statement" accompany proposals through agency review processes) if "accompany" means no more than physical proximity — </a:t>
            </a:r>
            <a:r>
              <a:rPr lang="en-US" dirty="0">
                <a:highlight>
                  <a:srgbClr val="FFFF00"/>
                </a:highlight>
              </a:rPr>
              <a:t>mandating no more than the physical act of passing certain folders and papers, unopened, to reviewing officials along with other folders and papers? </a:t>
            </a:r>
          </a:p>
          <a:p>
            <a:r>
              <a:rPr lang="en-US" dirty="0"/>
              <a:t>[NEPA must be part of the public hearing process]</a:t>
            </a:r>
          </a:p>
        </p:txBody>
      </p:sp>
      <p:sp>
        <p:nvSpPr>
          <p:cNvPr id="4" name="Slide Number Placeholder 3">
            <a:extLst>
              <a:ext uri="{FF2B5EF4-FFF2-40B4-BE49-F238E27FC236}">
                <a16:creationId xmlns:a16="http://schemas.microsoft.com/office/drawing/2014/main" id="{7E271D47-644C-4DC6-A17F-4C524C9A3AAB}"/>
              </a:ext>
            </a:extLst>
          </p:cNvPr>
          <p:cNvSpPr>
            <a:spLocks noGrp="1"/>
          </p:cNvSpPr>
          <p:nvPr>
            <p:ph type="sldNum" sz="quarter" idx="12"/>
          </p:nvPr>
        </p:nvSpPr>
        <p:spPr/>
        <p:txBody>
          <a:bodyPr/>
          <a:lstStyle/>
          <a:p>
            <a:fld id="{A9FD4711-8A0D-41D8-A3C4-0902A82BEE83}" type="slidenum">
              <a:rPr lang="en-US" smtClean="0"/>
              <a:pPr/>
              <a:t>19</a:t>
            </a:fld>
            <a:endParaRPr lang="en-US"/>
          </a:p>
        </p:txBody>
      </p:sp>
    </p:spTree>
    <p:extLst>
      <p:ext uri="{BB962C8B-B14F-4D97-AF65-F5344CB8AC3E}">
        <p14:creationId xmlns:p14="http://schemas.microsoft.com/office/powerpoint/2010/main" val="428072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5739-8BD7-3415-D981-ECAEB67BFDD5}"/>
              </a:ext>
            </a:extLst>
          </p:cNvPr>
          <p:cNvSpPr>
            <a:spLocks noGrp="1"/>
          </p:cNvSpPr>
          <p:nvPr>
            <p:ph type="title"/>
          </p:nvPr>
        </p:nvSpPr>
        <p:spPr>
          <a:xfrm>
            <a:off x="478972" y="242661"/>
            <a:ext cx="9261021" cy="859117"/>
          </a:xfrm>
        </p:spPr>
        <p:txBody>
          <a:bodyPr/>
          <a:lstStyle/>
          <a:p>
            <a:r>
              <a:rPr lang="en-US" dirty="0"/>
              <a:t>NEPA Thumbnail</a:t>
            </a:r>
          </a:p>
        </p:txBody>
      </p:sp>
      <p:sp>
        <p:nvSpPr>
          <p:cNvPr id="3" name="Content Placeholder 2">
            <a:extLst>
              <a:ext uri="{FF2B5EF4-FFF2-40B4-BE49-F238E27FC236}">
                <a16:creationId xmlns:a16="http://schemas.microsoft.com/office/drawing/2014/main" id="{330D0565-D323-3A3A-306B-BEA07395EFAC}"/>
              </a:ext>
            </a:extLst>
          </p:cNvPr>
          <p:cNvSpPr>
            <a:spLocks noGrp="1"/>
          </p:cNvSpPr>
          <p:nvPr>
            <p:ph idx="1"/>
          </p:nvPr>
        </p:nvSpPr>
        <p:spPr>
          <a:xfrm>
            <a:off x="417008" y="1281165"/>
            <a:ext cx="11043138" cy="4895798"/>
          </a:xfrm>
        </p:spPr>
        <p:txBody>
          <a:bodyPr>
            <a:normAutofit fontScale="92500" lnSpcReduction="20000"/>
          </a:bodyPr>
          <a:lstStyle/>
          <a:p>
            <a:r>
              <a:rPr lang="en-US" dirty="0"/>
              <a:t>Triggered by government action.</a:t>
            </a:r>
          </a:p>
          <a:p>
            <a:r>
              <a:rPr lang="en-US" dirty="0"/>
              <a:t>Procedural, not substantive.</a:t>
            </a:r>
          </a:p>
          <a:p>
            <a:r>
              <a:rPr lang="en-US" dirty="0"/>
              <a:t>Meant to assure full public information.</a:t>
            </a:r>
          </a:p>
          <a:p>
            <a:r>
              <a:rPr lang="en-US" dirty="0"/>
              <a:t>Must explicitly consider:</a:t>
            </a:r>
          </a:p>
          <a:p>
            <a:pPr lvl="1"/>
            <a:r>
              <a:rPr lang="en-US" dirty="0"/>
              <a:t>Risks of the project to the environment</a:t>
            </a:r>
          </a:p>
          <a:p>
            <a:pPr lvl="1"/>
            <a:r>
              <a:rPr lang="en-US" dirty="0"/>
              <a:t>Social justice issues of the project</a:t>
            </a:r>
          </a:p>
          <a:p>
            <a:pPr lvl="1"/>
            <a:r>
              <a:rPr lang="en-US" dirty="0"/>
              <a:t>Alternatives to the project, including the alternative of doing nothing.</a:t>
            </a:r>
          </a:p>
          <a:p>
            <a:pPr lvl="1"/>
            <a:r>
              <a:rPr lang="en-US" dirty="0"/>
              <a:t>Must confer with other agencies about risks, such as Fish and Wildlife over potential endangered species issues.</a:t>
            </a:r>
          </a:p>
          <a:p>
            <a:r>
              <a:rPr lang="en-US" dirty="0"/>
              <a:t> Not self-enforcing</a:t>
            </a:r>
          </a:p>
          <a:p>
            <a:pPr lvl="1"/>
            <a:r>
              <a:rPr lang="en-US" dirty="0"/>
              <a:t>Depends on citizen suits for enforcement. </a:t>
            </a:r>
          </a:p>
          <a:p>
            <a:pPr lvl="1"/>
            <a:r>
              <a:rPr lang="en-US" dirty="0"/>
              <a:t>Buy off the opposition and you can build what you want without worrying about NEPA.</a:t>
            </a:r>
          </a:p>
        </p:txBody>
      </p:sp>
      <p:sp>
        <p:nvSpPr>
          <p:cNvPr id="4" name="Slide Number Placeholder 3">
            <a:extLst>
              <a:ext uri="{FF2B5EF4-FFF2-40B4-BE49-F238E27FC236}">
                <a16:creationId xmlns:a16="http://schemas.microsoft.com/office/drawing/2014/main" id="{2CC8AC0B-897D-B290-A7CE-4C266A3880C4}"/>
              </a:ext>
            </a:extLst>
          </p:cNvPr>
          <p:cNvSpPr>
            <a:spLocks noGrp="1"/>
          </p:cNvSpPr>
          <p:nvPr>
            <p:ph type="sldNum" sz="quarter" idx="12"/>
          </p:nvPr>
        </p:nvSpPr>
        <p:spPr/>
        <p:txBody>
          <a:bodyPr/>
          <a:lstStyle/>
          <a:p>
            <a:fld id="{8CDD72CE-15D5-43BE-841F-78925906E125}" type="slidenum">
              <a:rPr lang="en-US" smtClean="0"/>
              <a:t>2</a:t>
            </a:fld>
            <a:endParaRPr lang="en-US"/>
          </a:p>
        </p:txBody>
      </p:sp>
    </p:spTree>
    <p:extLst>
      <p:ext uri="{BB962C8B-B14F-4D97-AF65-F5344CB8AC3E}">
        <p14:creationId xmlns:p14="http://schemas.microsoft.com/office/powerpoint/2010/main" val="363811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4FC5-843F-47F1-8734-34D042C806C6}"/>
              </a:ext>
            </a:extLst>
          </p:cNvPr>
          <p:cNvSpPr>
            <a:spLocks noGrp="1"/>
          </p:cNvSpPr>
          <p:nvPr>
            <p:ph type="title"/>
          </p:nvPr>
        </p:nvSpPr>
        <p:spPr/>
        <p:txBody>
          <a:bodyPr/>
          <a:lstStyle/>
          <a:p>
            <a:r>
              <a:rPr lang="en-US" dirty="0"/>
              <a:t>Can NEPA be Set Aside Because We Need to Build New Powerplants?</a:t>
            </a:r>
          </a:p>
        </p:txBody>
      </p:sp>
      <p:sp>
        <p:nvSpPr>
          <p:cNvPr id="3" name="Content Placeholder 2">
            <a:extLst>
              <a:ext uri="{FF2B5EF4-FFF2-40B4-BE49-F238E27FC236}">
                <a16:creationId xmlns:a16="http://schemas.microsoft.com/office/drawing/2014/main" id="{48F3AD78-1EAE-4FBC-83E1-35BEC54CDE32}"/>
              </a:ext>
            </a:extLst>
          </p:cNvPr>
          <p:cNvSpPr>
            <a:spLocks noGrp="1"/>
          </p:cNvSpPr>
          <p:nvPr>
            <p:ph idx="1"/>
          </p:nvPr>
        </p:nvSpPr>
        <p:spPr>
          <a:xfrm>
            <a:off x="285750" y="1825625"/>
            <a:ext cx="10809514" cy="4351338"/>
          </a:xfrm>
        </p:spPr>
        <p:txBody>
          <a:bodyPr>
            <a:normAutofit lnSpcReduction="10000"/>
          </a:bodyPr>
          <a:lstStyle/>
          <a:p>
            <a:r>
              <a:rPr lang="en-US" dirty="0"/>
              <a:t>In the end, the Commission's long delay seems based upon what it believes to be a pressing national power crisis. Inclusion of environmental issues in pre-March 4, 1971 hearings might have held up the licensing of some power plants for a time. </a:t>
            </a:r>
            <a:r>
              <a:rPr lang="en-US" dirty="0">
                <a:highlight>
                  <a:srgbClr val="FFFF00"/>
                </a:highlight>
              </a:rPr>
              <a:t>But the very purpose of NEPA was to tell federal agencies that environmental protection is as much a part of their responsibility as is protection and promotion of the industries they regulate. </a:t>
            </a:r>
            <a:r>
              <a:rPr lang="en-US" dirty="0"/>
              <a:t>Whether or not the </a:t>
            </a:r>
            <a:r>
              <a:rPr lang="en-US" dirty="0" err="1"/>
              <a:t>spectre</a:t>
            </a:r>
            <a:r>
              <a:rPr lang="en-US" dirty="0"/>
              <a:t> of a national power crisis is as real as the Commission apparently believes, it must not be used to create a blackout of environmental consideration in the agency review process. </a:t>
            </a:r>
          </a:p>
          <a:p>
            <a:r>
              <a:rPr lang="en-US" dirty="0"/>
              <a:t>[Congress can, and does, waive NEPA if wants something built without delay, such as the original border fence legislation.]</a:t>
            </a:r>
          </a:p>
        </p:txBody>
      </p:sp>
      <p:sp>
        <p:nvSpPr>
          <p:cNvPr id="4" name="Slide Number Placeholder 3">
            <a:extLst>
              <a:ext uri="{FF2B5EF4-FFF2-40B4-BE49-F238E27FC236}">
                <a16:creationId xmlns:a16="http://schemas.microsoft.com/office/drawing/2014/main" id="{43050C60-7905-4BC3-9120-087717E4DAB9}"/>
              </a:ext>
            </a:extLst>
          </p:cNvPr>
          <p:cNvSpPr>
            <a:spLocks noGrp="1"/>
          </p:cNvSpPr>
          <p:nvPr>
            <p:ph type="sldNum" sz="quarter" idx="12"/>
          </p:nvPr>
        </p:nvSpPr>
        <p:spPr/>
        <p:txBody>
          <a:bodyPr/>
          <a:lstStyle/>
          <a:p>
            <a:fld id="{A9FD4711-8A0D-41D8-A3C4-0902A82BEE83}" type="slidenum">
              <a:rPr lang="en-US" smtClean="0"/>
              <a:pPr/>
              <a:t>20</a:t>
            </a:fld>
            <a:endParaRPr lang="en-US"/>
          </a:p>
        </p:txBody>
      </p:sp>
    </p:spTree>
    <p:extLst>
      <p:ext uri="{BB962C8B-B14F-4D97-AF65-F5344CB8AC3E}">
        <p14:creationId xmlns:p14="http://schemas.microsoft.com/office/powerpoint/2010/main" val="43814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0CFB-454D-416B-B633-3AAC1D30E2D6}"/>
              </a:ext>
            </a:extLst>
          </p:cNvPr>
          <p:cNvSpPr>
            <a:spLocks noGrp="1"/>
          </p:cNvSpPr>
          <p:nvPr>
            <p:ph type="title"/>
          </p:nvPr>
        </p:nvSpPr>
        <p:spPr/>
        <p:txBody>
          <a:bodyPr/>
          <a:lstStyle/>
          <a:p>
            <a:r>
              <a:rPr lang="en-US" dirty="0"/>
              <a:t>Can the Agency Rely on Other Agencies to do the NEPA Review?</a:t>
            </a:r>
          </a:p>
        </p:txBody>
      </p:sp>
      <p:sp>
        <p:nvSpPr>
          <p:cNvPr id="3" name="Content Placeholder 2">
            <a:extLst>
              <a:ext uri="{FF2B5EF4-FFF2-40B4-BE49-F238E27FC236}">
                <a16:creationId xmlns:a16="http://schemas.microsoft.com/office/drawing/2014/main" id="{7E8DAC28-A942-49B9-A14C-7ABFCDBF5E80}"/>
              </a:ext>
            </a:extLst>
          </p:cNvPr>
          <p:cNvSpPr>
            <a:spLocks noGrp="1"/>
          </p:cNvSpPr>
          <p:nvPr>
            <p:ph idx="1"/>
          </p:nvPr>
        </p:nvSpPr>
        <p:spPr>
          <a:xfrm>
            <a:off x="478972" y="1825624"/>
            <a:ext cx="11357428" cy="4530725"/>
          </a:xfrm>
        </p:spPr>
        <p:txBody>
          <a:bodyPr>
            <a:normAutofit/>
          </a:bodyPr>
          <a:lstStyle/>
          <a:p>
            <a:r>
              <a:rPr lang="en-US" dirty="0">
                <a:highlight>
                  <a:srgbClr val="FFFF00"/>
                </a:highlight>
              </a:rPr>
              <a:t>The most the Commission will do is include a condition in all construction permits and operating licenses requiring compliance with the water quality or other standards set by such agencies</a:t>
            </a:r>
            <a:r>
              <a:rPr lang="en-US" dirty="0"/>
              <a:t>.[32] The upshot is that the NEPA procedures, viewed by the Commission as superfluous, will wither away in disuse, applied only to those environmental issues wholly unregulated by any other federal, state or regional body.</a:t>
            </a:r>
          </a:p>
          <a:p>
            <a:r>
              <a:rPr lang="en-US" dirty="0"/>
              <a:t>In cases such as this one, the most we should do to interpret clear statutory wording is to see that the overriding purpose behind the wording supports its plain meaning. We have done that here. </a:t>
            </a:r>
            <a:r>
              <a:rPr lang="en-US" dirty="0">
                <a:highlight>
                  <a:srgbClr val="FFFF00"/>
                </a:highlight>
              </a:rPr>
              <a:t>And we conclude that Section 104 of NEPA does not permit the sort of total abdication of responsibility practiced by the Atomic Energy Commission.</a:t>
            </a:r>
          </a:p>
        </p:txBody>
      </p:sp>
      <p:sp>
        <p:nvSpPr>
          <p:cNvPr id="4" name="Slide Number Placeholder 3">
            <a:extLst>
              <a:ext uri="{FF2B5EF4-FFF2-40B4-BE49-F238E27FC236}">
                <a16:creationId xmlns:a16="http://schemas.microsoft.com/office/drawing/2014/main" id="{03630923-CA3A-4959-B847-33DDD5C3B897}"/>
              </a:ext>
            </a:extLst>
          </p:cNvPr>
          <p:cNvSpPr>
            <a:spLocks noGrp="1"/>
          </p:cNvSpPr>
          <p:nvPr>
            <p:ph type="sldNum" sz="quarter" idx="12"/>
          </p:nvPr>
        </p:nvSpPr>
        <p:spPr/>
        <p:txBody>
          <a:bodyPr/>
          <a:lstStyle/>
          <a:p>
            <a:fld id="{A9FD4711-8A0D-41D8-A3C4-0902A82BEE83}" type="slidenum">
              <a:rPr lang="en-US" smtClean="0"/>
              <a:pPr/>
              <a:t>21</a:t>
            </a:fld>
            <a:endParaRPr lang="en-US"/>
          </a:p>
        </p:txBody>
      </p:sp>
    </p:spTree>
    <p:extLst>
      <p:ext uri="{BB962C8B-B14F-4D97-AF65-F5344CB8AC3E}">
        <p14:creationId xmlns:p14="http://schemas.microsoft.com/office/powerpoint/2010/main" val="172574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AF62-C23E-4DCA-8C2A-3A1865776D73}"/>
              </a:ext>
            </a:extLst>
          </p:cNvPr>
          <p:cNvSpPr>
            <a:spLocks noGrp="1"/>
          </p:cNvSpPr>
          <p:nvPr>
            <p:ph type="title"/>
          </p:nvPr>
        </p:nvSpPr>
        <p:spPr/>
        <p:txBody>
          <a:bodyPr/>
          <a:lstStyle/>
          <a:p>
            <a:r>
              <a:rPr lang="en-US" dirty="0"/>
              <a:t>What about Plants that are Already Under Construction?</a:t>
            </a:r>
          </a:p>
        </p:txBody>
      </p:sp>
      <p:sp>
        <p:nvSpPr>
          <p:cNvPr id="3" name="Content Placeholder 2">
            <a:extLst>
              <a:ext uri="{FF2B5EF4-FFF2-40B4-BE49-F238E27FC236}">
                <a16:creationId xmlns:a16="http://schemas.microsoft.com/office/drawing/2014/main" id="{810C575E-4E2B-4434-9094-6FDAB2449621}"/>
              </a:ext>
            </a:extLst>
          </p:cNvPr>
          <p:cNvSpPr>
            <a:spLocks noGrp="1"/>
          </p:cNvSpPr>
          <p:nvPr>
            <p:ph idx="1"/>
          </p:nvPr>
        </p:nvSpPr>
        <p:spPr>
          <a:xfrm>
            <a:off x="585107" y="1786618"/>
            <a:ext cx="10768693" cy="4351338"/>
          </a:xfrm>
        </p:spPr>
        <p:txBody>
          <a:bodyPr>
            <a:normAutofit/>
          </a:bodyPr>
          <a:lstStyle/>
          <a:p>
            <a:r>
              <a:rPr lang="en-US" dirty="0"/>
              <a:t>Petitioners' final attack is on the Commission's rules governing a particular set of nuclear facilities: those for which construction permits were granted without consideration of environmental issues, but for which operating licenses have yet to be issued.</a:t>
            </a:r>
          </a:p>
          <a:p>
            <a:r>
              <a:rPr lang="en-US" dirty="0"/>
              <a:t>Although the projects in question may have been commenced and initially approved before January 1, 1970, </a:t>
            </a:r>
            <a:r>
              <a:rPr lang="en-US" dirty="0">
                <a:highlight>
                  <a:srgbClr val="FFFF00"/>
                </a:highlight>
              </a:rPr>
              <a:t>the Act clearly applies to them since they must still pass muster before going into full operation. </a:t>
            </a:r>
            <a:r>
              <a:rPr lang="en-US" dirty="0"/>
              <a:t>All we demand is that the environmental review be as full and fruitful as possible.</a:t>
            </a:r>
          </a:p>
          <a:p>
            <a:r>
              <a:rPr lang="en-US" dirty="0"/>
              <a:t>[NEPA also applies to the operating permit]</a:t>
            </a:r>
          </a:p>
        </p:txBody>
      </p:sp>
      <p:sp>
        <p:nvSpPr>
          <p:cNvPr id="4" name="Slide Number Placeholder 3">
            <a:extLst>
              <a:ext uri="{FF2B5EF4-FFF2-40B4-BE49-F238E27FC236}">
                <a16:creationId xmlns:a16="http://schemas.microsoft.com/office/drawing/2014/main" id="{BBDDAFC8-6293-45C2-86DE-2A6ED71283A6}"/>
              </a:ext>
            </a:extLst>
          </p:cNvPr>
          <p:cNvSpPr>
            <a:spLocks noGrp="1"/>
          </p:cNvSpPr>
          <p:nvPr>
            <p:ph type="sldNum" sz="quarter" idx="12"/>
          </p:nvPr>
        </p:nvSpPr>
        <p:spPr/>
        <p:txBody>
          <a:bodyPr/>
          <a:lstStyle/>
          <a:p>
            <a:fld id="{A9FD4711-8A0D-41D8-A3C4-0902A82BEE83}" type="slidenum">
              <a:rPr lang="en-US" smtClean="0"/>
              <a:pPr/>
              <a:t>22</a:t>
            </a:fld>
            <a:endParaRPr lang="en-US"/>
          </a:p>
        </p:txBody>
      </p:sp>
    </p:spTree>
    <p:extLst>
      <p:ext uri="{BB962C8B-B14F-4D97-AF65-F5344CB8AC3E}">
        <p14:creationId xmlns:p14="http://schemas.microsoft.com/office/powerpoint/2010/main" val="1813854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2" y="242661"/>
            <a:ext cx="10717348" cy="1325563"/>
          </a:xfrm>
        </p:spPr>
        <p:txBody>
          <a:bodyPr/>
          <a:lstStyle/>
          <a:p>
            <a:r>
              <a:rPr lang="en-US" dirty="0"/>
              <a:t>Nuclear Power: The Cost of Delay Meets Interest Rates</a:t>
            </a:r>
          </a:p>
        </p:txBody>
      </p:sp>
      <p:sp>
        <p:nvSpPr>
          <p:cNvPr id="4" name="Slide Number Placeholder 3"/>
          <p:cNvSpPr>
            <a:spLocks noGrp="1"/>
          </p:cNvSpPr>
          <p:nvPr>
            <p:ph type="sldNum" sz="quarter" idx="12"/>
          </p:nvPr>
        </p:nvSpPr>
        <p:spPr/>
        <p:txBody>
          <a:bodyPr/>
          <a:lstStyle/>
          <a:p>
            <a:fld id="{A9FD4711-8A0D-41D8-A3C4-0902A82BEE83}" type="slidenum">
              <a:rPr lang="en-US" smtClean="0"/>
              <a:pPr/>
              <a:t>23</a:t>
            </a:fld>
            <a:endParaRPr lang="en-US"/>
          </a:p>
        </p:txBody>
      </p:sp>
      <p:pic>
        <p:nvPicPr>
          <p:cNvPr id="1026" name="Picture 2" descr="https://fred.stlouisfed.org/graph/fredgraph.png?g=cGL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437" y="2052320"/>
            <a:ext cx="11554603" cy="444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50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Mile Island - March 28, 1979 </a:t>
            </a:r>
          </a:p>
        </p:txBody>
      </p:sp>
      <p:sp>
        <p:nvSpPr>
          <p:cNvPr id="4" name="Slide Number Placeholder 3"/>
          <p:cNvSpPr>
            <a:spLocks noGrp="1"/>
          </p:cNvSpPr>
          <p:nvPr>
            <p:ph type="sldNum" sz="quarter" idx="12"/>
          </p:nvPr>
        </p:nvSpPr>
        <p:spPr/>
        <p:txBody>
          <a:bodyPr/>
          <a:lstStyle/>
          <a:p>
            <a:fld id="{A9FD4711-8A0D-41D8-A3C4-0902A82BEE83}" type="slidenum">
              <a:rPr lang="en-US" smtClean="0"/>
              <a:pPr/>
              <a:t>24</a:t>
            </a:fld>
            <a:endParaRPr lang="en-US"/>
          </a:p>
        </p:txBody>
      </p:sp>
      <p:pic>
        <p:nvPicPr>
          <p:cNvPr id="1026" name="Picture 2" descr="https://upload.wikimedia.org/wikipedia/commons/7/7e/Three_Mile_Island_%28color%2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760" y="1927120"/>
            <a:ext cx="5181600" cy="40657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200" y="6243638"/>
            <a:ext cx="7391400" cy="369332"/>
          </a:xfrm>
          <a:prstGeom prst="rect">
            <a:avLst/>
          </a:prstGeom>
          <a:noFill/>
        </p:spPr>
        <p:txBody>
          <a:bodyPr wrap="square" rtlCol="0">
            <a:spAutoFit/>
          </a:bodyPr>
          <a:lstStyle/>
          <a:p>
            <a:pPr algn="ctr"/>
            <a:r>
              <a:rPr lang="en-US" dirty="0">
                <a:hlinkClick r:id="rId3"/>
              </a:rPr>
              <a:t>Location</a:t>
            </a:r>
            <a:endParaRPr lang="en-US" dirty="0"/>
          </a:p>
        </p:txBody>
      </p:sp>
    </p:spTree>
    <p:extLst>
      <p:ext uri="{BB962C8B-B14F-4D97-AF65-F5344CB8AC3E}">
        <p14:creationId xmlns:p14="http://schemas.microsoft.com/office/powerpoint/2010/main" val="3445983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Whoops! (Washington Public Power Supply System) A $2 Billion Blunder</a:t>
            </a:r>
          </a:p>
        </p:txBody>
      </p:sp>
      <p:sp>
        <p:nvSpPr>
          <p:cNvPr id="3" name="Slide Number Placeholder 2"/>
          <p:cNvSpPr>
            <a:spLocks noGrp="1"/>
          </p:cNvSpPr>
          <p:nvPr>
            <p:ph type="sldNum" sz="quarter" idx="12"/>
          </p:nvPr>
        </p:nvSpPr>
        <p:spPr/>
        <p:txBody>
          <a:bodyPr/>
          <a:lstStyle/>
          <a:p>
            <a:fld id="{17049193-DC23-49C4-AD58-1EC62692CF30}" type="slidenum">
              <a:rPr lang="en-US" smtClean="0"/>
              <a:pPr/>
              <a:t>25</a:t>
            </a:fld>
            <a:endParaRPr lang="en-US"/>
          </a:p>
        </p:txBody>
      </p:sp>
      <p:pic>
        <p:nvPicPr>
          <p:cNvPr id="2050" name="Picture 2" descr="undefin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2278380"/>
            <a:ext cx="5638800" cy="394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8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6288" y="4572000"/>
            <a:ext cx="5486400" cy="566738"/>
          </a:xfrm>
        </p:spPr>
        <p:txBody>
          <a:bodyPr>
            <a:normAutofit fontScale="90000"/>
          </a:bodyPr>
          <a:lstStyle/>
          <a:p>
            <a:pPr algn="ctr"/>
            <a:r>
              <a:rPr lang="en-US" sz="3600" dirty="0"/>
              <a:t>Chernobyl - 26 April 1986</a:t>
            </a:r>
          </a:p>
        </p:txBody>
      </p:sp>
      <p:sp>
        <p:nvSpPr>
          <p:cNvPr id="5" name="Text Placeholder 4"/>
          <p:cNvSpPr>
            <a:spLocks noGrp="1"/>
          </p:cNvSpPr>
          <p:nvPr>
            <p:ph type="body" sz="half" idx="2"/>
          </p:nvPr>
        </p:nvSpPr>
        <p:spPr>
          <a:xfrm>
            <a:off x="1659636" y="5181600"/>
            <a:ext cx="9294876" cy="1338262"/>
          </a:xfrm>
        </p:spPr>
        <p:txBody>
          <a:bodyPr>
            <a:normAutofit/>
          </a:bodyPr>
          <a:lstStyle/>
          <a:p>
            <a:r>
              <a:rPr lang="en-US" sz="2800" dirty="0"/>
              <a:t>A graphite reactor without a containment vessel. The reactor itself burned when it melted and created a huge cloud of radioactive particles.</a:t>
            </a:r>
          </a:p>
        </p:txBody>
      </p:sp>
      <p:sp>
        <p:nvSpPr>
          <p:cNvPr id="2" name="Slide Number Placeholder 1"/>
          <p:cNvSpPr>
            <a:spLocks noGrp="1"/>
          </p:cNvSpPr>
          <p:nvPr>
            <p:ph type="sldNum" sz="quarter" idx="12"/>
          </p:nvPr>
        </p:nvSpPr>
        <p:spPr/>
        <p:txBody>
          <a:bodyPr/>
          <a:lstStyle/>
          <a:p>
            <a:fld id="{9A301A63-975C-4257-93D4-59C1862605D2}" type="slidenum">
              <a:rPr lang="en-US" smtClean="0"/>
              <a:pPr/>
              <a:t>26</a:t>
            </a:fld>
            <a:endParaRPr lang="en-US"/>
          </a:p>
        </p:txBody>
      </p:sp>
      <p:pic>
        <p:nvPicPr>
          <p:cNvPr id="6" name="Picture 4" descr="image2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617" b="617"/>
          <a:stretch>
            <a:fillRect/>
          </a:stretch>
        </p:blipFill>
        <p:spPr bwMode="auto">
          <a:xfrm>
            <a:off x="3276600" y="381000"/>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67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Fukushima Accident 2011</a:t>
            </a:r>
          </a:p>
        </p:txBody>
      </p:sp>
      <p:sp>
        <p:nvSpPr>
          <p:cNvPr id="3" name="Content Placeholder 2"/>
          <p:cNvSpPr>
            <a:spLocks noGrp="1"/>
          </p:cNvSpPr>
          <p:nvPr>
            <p:ph idx="1"/>
          </p:nvPr>
        </p:nvSpPr>
        <p:spPr/>
        <p:txBody>
          <a:bodyPr/>
          <a:lstStyle/>
          <a:p>
            <a:r>
              <a:rPr lang="en-US" dirty="0">
                <a:hlinkClick r:id="rId2"/>
              </a:rPr>
              <a:t>Images</a:t>
            </a:r>
            <a:endParaRPr lang="en-US" dirty="0"/>
          </a:p>
          <a:p>
            <a:endParaRPr lang="en-US" dirty="0"/>
          </a:p>
        </p:txBody>
      </p:sp>
      <p:sp>
        <p:nvSpPr>
          <p:cNvPr id="4" name="Slide Number Placeholder 3"/>
          <p:cNvSpPr>
            <a:spLocks noGrp="1"/>
          </p:cNvSpPr>
          <p:nvPr>
            <p:ph type="sldNum" sz="quarter" idx="12"/>
          </p:nvPr>
        </p:nvSpPr>
        <p:spPr/>
        <p:txBody>
          <a:bodyPr/>
          <a:lstStyle/>
          <a:p>
            <a:fld id="{A9FD4711-8A0D-41D8-A3C4-0902A82BEE83}" type="slidenum">
              <a:rPr lang="en-US" smtClean="0"/>
              <a:pPr/>
              <a:t>27</a:t>
            </a:fld>
            <a:endParaRPr lang="en-US"/>
          </a:p>
        </p:txBody>
      </p:sp>
    </p:spTree>
    <p:extLst>
      <p:ext uri="{BB962C8B-B14F-4D97-AF65-F5344CB8AC3E}">
        <p14:creationId xmlns:p14="http://schemas.microsoft.com/office/powerpoint/2010/main" val="3562598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p:txBody>
          <a:bodyPr>
            <a:normAutofit/>
          </a:bodyPr>
          <a:lstStyle/>
          <a:p>
            <a:r>
              <a:rPr lang="en-US" dirty="0"/>
              <a:t>See resources</a:t>
            </a:r>
          </a:p>
        </p:txBody>
      </p:sp>
      <p:sp>
        <p:nvSpPr>
          <p:cNvPr id="4" name="Slide Number Placeholder 3"/>
          <p:cNvSpPr>
            <a:spLocks noGrp="1"/>
          </p:cNvSpPr>
          <p:nvPr>
            <p:ph type="sldNum" sz="quarter" idx="12"/>
          </p:nvPr>
        </p:nvSpPr>
        <p:spPr/>
        <p:txBody>
          <a:bodyPr/>
          <a:lstStyle/>
          <a:p>
            <a:fld id="{A9FD4711-8A0D-41D8-A3C4-0902A82BEE83}" type="slidenum">
              <a:rPr lang="en-US" smtClean="0"/>
              <a:pPr/>
              <a:t>28</a:t>
            </a:fld>
            <a:endParaRPr lang="en-US"/>
          </a:p>
        </p:txBody>
      </p:sp>
    </p:spTree>
    <p:extLst>
      <p:ext uri="{BB962C8B-B14F-4D97-AF65-F5344CB8AC3E}">
        <p14:creationId xmlns:p14="http://schemas.microsoft.com/office/powerpoint/2010/main" val="1523675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How do you Protect the Environment?</a:t>
            </a:r>
          </a:p>
        </p:txBody>
      </p:sp>
      <p:sp>
        <p:nvSpPr>
          <p:cNvPr id="3" name="Content Placeholder 2"/>
          <p:cNvSpPr>
            <a:spLocks noGrp="1"/>
          </p:cNvSpPr>
          <p:nvPr>
            <p:ph idx="1"/>
          </p:nvPr>
        </p:nvSpPr>
        <p:spPr/>
        <p:txBody>
          <a:bodyPr>
            <a:normAutofit/>
          </a:bodyPr>
          <a:lstStyle/>
          <a:p>
            <a:pPr lvl="0"/>
            <a:r>
              <a:rPr lang="en-US" dirty="0"/>
              <a:t>Containment</a:t>
            </a:r>
          </a:p>
          <a:p>
            <a:pPr lvl="0"/>
            <a:r>
              <a:rPr lang="en-US" dirty="0"/>
              <a:t>Seismic and flood safety</a:t>
            </a:r>
          </a:p>
          <a:p>
            <a:pPr lvl="0"/>
            <a:r>
              <a:rPr lang="en-US" dirty="0"/>
              <a:t>Fail safe reactor designs</a:t>
            </a:r>
          </a:p>
          <a:p>
            <a:pPr lvl="1"/>
            <a:r>
              <a:rPr lang="en-US" dirty="0">
                <a:hlinkClick r:id="rId2"/>
              </a:rPr>
              <a:t>A future for nuclear energy: pebble bed reactors</a:t>
            </a:r>
            <a:endParaRPr lang="en-US" dirty="0"/>
          </a:p>
          <a:p>
            <a:pPr lvl="0"/>
            <a:r>
              <a:rPr lang="en-US" dirty="0"/>
              <a:t>Modular reactors</a:t>
            </a:r>
          </a:p>
          <a:p>
            <a:pPr lvl="0"/>
            <a:r>
              <a:rPr lang="en-US" dirty="0"/>
              <a:t>Manage fuel properly</a:t>
            </a:r>
          </a:p>
          <a:p>
            <a:pPr lvl="0"/>
            <a:r>
              <a:rPr lang="en-US" dirty="0"/>
              <a:t>Can you eliminate all risk?</a:t>
            </a:r>
          </a:p>
          <a:p>
            <a:pPr lvl="1"/>
            <a:r>
              <a:rPr lang="en-US" dirty="0"/>
              <a:t>What are the tradeoffs?</a:t>
            </a:r>
          </a:p>
          <a:p>
            <a:endParaRPr lang="en-US" dirty="0"/>
          </a:p>
        </p:txBody>
      </p:sp>
      <p:sp>
        <p:nvSpPr>
          <p:cNvPr id="4" name="Slide Number Placeholder 3"/>
          <p:cNvSpPr>
            <a:spLocks noGrp="1"/>
          </p:cNvSpPr>
          <p:nvPr>
            <p:ph type="sldNum" sz="quarter" idx="12"/>
          </p:nvPr>
        </p:nvSpPr>
        <p:spPr/>
        <p:txBody>
          <a:bodyPr/>
          <a:lstStyle/>
          <a:p>
            <a:fld id="{A9FD4711-8A0D-41D8-A3C4-0902A82BEE83}" type="slidenum">
              <a:rPr lang="en-US" smtClean="0"/>
              <a:pPr/>
              <a:t>29</a:t>
            </a:fld>
            <a:endParaRPr lang="en-US"/>
          </a:p>
        </p:txBody>
      </p:sp>
    </p:spTree>
    <p:extLst>
      <p:ext uri="{BB962C8B-B14F-4D97-AF65-F5344CB8AC3E}">
        <p14:creationId xmlns:p14="http://schemas.microsoft.com/office/powerpoint/2010/main" val="320701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E1E8277-D459-49E4-BB3F-11F6613CF664}" type="slidenum">
              <a:rPr lang="en-US"/>
              <a:pPr/>
              <a:t>3</a:t>
            </a:fld>
            <a:endParaRPr lang="en-US"/>
          </a:p>
        </p:txBody>
      </p:sp>
      <p:sp>
        <p:nvSpPr>
          <p:cNvPr id="9218" name="Rectangle 2"/>
          <p:cNvSpPr>
            <a:spLocks noGrp="1" noChangeArrowheads="1"/>
          </p:cNvSpPr>
          <p:nvPr>
            <p:ph type="title"/>
          </p:nvPr>
        </p:nvSpPr>
        <p:spPr/>
        <p:txBody>
          <a:bodyPr/>
          <a:lstStyle/>
          <a:p>
            <a:r>
              <a:rPr lang="en-US" dirty="0"/>
              <a:t>What was the Promise of Nuclear Power?</a:t>
            </a:r>
          </a:p>
        </p:txBody>
      </p:sp>
      <p:sp>
        <p:nvSpPr>
          <p:cNvPr id="9219" name="Rectangle 3"/>
          <p:cNvSpPr>
            <a:spLocks noGrp="1" noChangeArrowheads="1"/>
          </p:cNvSpPr>
          <p:nvPr>
            <p:ph type="body" idx="1"/>
          </p:nvPr>
        </p:nvSpPr>
        <p:spPr/>
        <p:txBody>
          <a:bodyPr>
            <a:normAutofit/>
          </a:bodyPr>
          <a:lstStyle/>
          <a:p>
            <a:r>
              <a:rPr lang="en-US" dirty="0"/>
              <a:t>Economic Cost</a:t>
            </a:r>
          </a:p>
          <a:p>
            <a:pPr lvl="1"/>
            <a:r>
              <a:rPr lang="en-US" dirty="0"/>
              <a:t>Power too cheap to meter</a:t>
            </a:r>
          </a:p>
          <a:p>
            <a:pPr lvl="1"/>
            <a:r>
              <a:rPr lang="en-US" dirty="0"/>
              <a:t>Nuclear fusion – cheap power and no waste</a:t>
            </a:r>
          </a:p>
          <a:p>
            <a:r>
              <a:rPr lang="en-US" dirty="0"/>
              <a:t>Environmental costs of alternatives</a:t>
            </a:r>
          </a:p>
          <a:p>
            <a:pPr lvl="1"/>
            <a:r>
              <a:rPr lang="en-US" dirty="0"/>
              <a:t>Coal – dirty and dangerous to mine</a:t>
            </a:r>
          </a:p>
          <a:p>
            <a:pPr lvl="1"/>
            <a:r>
              <a:rPr lang="en-US" dirty="0"/>
              <a:t>Wind farms, solar, hydroelectric</a:t>
            </a:r>
          </a:p>
          <a:p>
            <a:r>
              <a:rPr lang="en-US" dirty="0"/>
              <a:t>Strategic issues</a:t>
            </a:r>
          </a:p>
          <a:p>
            <a:pPr lvl="1"/>
            <a:r>
              <a:rPr lang="en-US" dirty="0"/>
              <a:t>Why did France push for 100% nuclear power?</a:t>
            </a:r>
          </a:p>
          <a:p>
            <a:r>
              <a:rPr lang="en-US" dirty="0"/>
              <a:t>How does global warming change the analysis?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2B95F8-73ED-4913-8B26-AA5CD8274BDA}"/>
              </a:ext>
            </a:extLst>
          </p:cNvPr>
          <p:cNvSpPr>
            <a:spLocks noGrp="1"/>
          </p:cNvSpPr>
          <p:nvPr>
            <p:ph type="ctrTitle"/>
          </p:nvPr>
        </p:nvSpPr>
        <p:spPr/>
        <p:txBody>
          <a:bodyPr/>
          <a:lstStyle/>
          <a:p>
            <a:r>
              <a:rPr lang="en-US" dirty="0"/>
              <a:t>NEPA and Climate Change</a:t>
            </a:r>
          </a:p>
        </p:txBody>
      </p:sp>
      <p:sp>
        <p:nvSpPr>
          <p:cNvPr id="5" name="Subtitle 4">
            <a:extLst>
              <a:ext uri="{FF2B5EF4-FFF2-40B4-BE49-F238E27FC236}">
                <a16:creationId xmlns:a16="http://schemas.microsoft.com/office/drawing/2014/main" id="{B246DCE4-C9FC-49B0-8B0F-3195D6AF637F}"/>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3E77317E-7C77-91DF-F2E8-073EB739AE02}"/>
              </a:ext>
            </a:extLst>
          </p:cNvPr>
          <p:cNvSpPr>
            <a:spLocks noGrp="1"/>
          </p:cNvSpPr>
          <p:nvPr>
            <p:ph type="sldNum" sz="quarter" idx="12"/>
          </p:nvPr>
        </p:nvSpPr>
        <p:spPr/>
        <p:txBody>
          <a:bodyPr/>
          <a:lstStyle/>
          <a:p>
            <a:fld id="{8CDD72CE-15D5-43BE-841F-78925906E125}" type="slidenum">
              <a:rPr lang="en-US" smtClean="0"/>
              <a:t>30</a:t>
            </a:fld>
            <a:endParaRPr lang="en-US"/>
          </a:p>
        </p:txBody>
      </p:sp>
    </p:spTree>
    <p:extLst>
      <p:ext uri="{BB962C8B-B14F-4D97-AF65-F5344CB8AC3E}">
        <p14:creationId xmlns:p14="http://schemas.microsoft.com/office/powerpoint/2010/main" val="328715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B546-01C3-4FE0-BAB1-1810E4E7F658}"/>
              </a:ext>
            </a:extLst>
          </p:cNvPr>
          <p:cNvSpPr>
            <a:spLocks noGrp="1"/>
          </p:cNvSpPr>
          <p:nvPr>
            <p:ph type="title"/>
          </p:nvPr>
        </p:nvSpPr>
        <p:spPr/>
        <p:txBody>
          <a:bodyPr>
            <a:normAutofit/>
          </a:bodyPr>
          <a:lstStyle/>
          <a:p>
            <a:r>
              <a:rPr lang="en-US" dirty="0"/>
              <a:t>Sierra Club v. Federal Energy Regulatory Commission, 867 F.3d 1357 (2017)</a:t>
            </a:r>
          </a:p>
        </p:txBody>
      </p:sp>
      <p:sp>
        <p:nvSpPr>
          <p:cNvPr id="3" name="Content Placeholder 2">
            <a:extLst>
              <a:ext uri="{FF2B5EF4-FFF2-40B4-BE49-F238E27FC236}">
                <a16:creationId xmlns:a16="http://schemas.microsoft.com/office/drawing/2014/main" id="{360F0889-277B-48D1-A91E-D0733A3FA4F5}"/>
              </a:ext>
            </a:extLst>
          </p:cNvPr>
          <p:cNvSpPr>
            <a:spLocks noGrp="1"/>
          </p:cNvSpPr>
          <p:nvPr>
            <p:ph idx="1"/>
          </p:nvPr>
        </p:nvSpPr>
        <p:spPr>
          <a:xfrm>
            <a:off x="478972" y="1825625"/>
            <a:ext cx="10697935" cy="4351338"/>
          </a:xfrm>
        </p:spPr>
        <p:txBody>
          <a:bodyPr>
            <a:normAutofit/>
          </a:bodyPr>
          <a:lstStyle/>
          <a:p>
            <a:r>
              <a:rPr lang="en-US" dirty="0"/>
              <a:t>Environmental groups and landowners have challenged the decision of the Federal Energy Regulatory Commission to approve the construction and operation of three new interstate natural-gas pipelines in the southeastern United States. Their primary argument is that the agency's assessment of the environmental impact of the pipelines was inadequate. </a:t>
            </a:r>
            <a:r>
              <a:rPr lang="en-US" dirty="0">
                <a:highlight>
                  <a:srgbClr val="FFFF00"/>
                </a:highlight>
              </a:rPr>
              <a:t>We agree that FERC's environmental impact statement did not contain enough information on the greenhouse-gas emissions that will result from burning the gas that the pipelines will carry. </a:t>
            </a:r>
          </a:p>
        </p:txBody>
      </p:sp>
      <p:sp>
        <p:nvSpPr>
          <p:cNvPr id="4" name="Slide Number Placeholder 3">
            <a:extLst>
              <a:ext uri="{FF2B5EF4-FFF2-40B4-BE49-F238E27FC236}">
                <a16:creationId xmlns:a16="http://schemas.microsoft.com/office/drawing/2014/main" id="{68506730-475E-414A-A61D-345F3919789E}"/>
              </a:ext>
            </a:extLst>
          </p:cNvPr>
          <p:cNvSpPr>
            <a:spLocks noGrp="1"/>
          </p:cNvSpPr>
          <p:nvPr>
            <p:ph type="sldNum" sz="quarter" idx="12"/>
          </p:nvPr>
        </p:nvSpPr>
        <p:spPr/>
        <p:txBody>
          <a:bodyPr/>
          <a:lstStyle/>
          <a:p>
            <a:fld id="{A9FD4711-8A0D-41D8-A3C4-0902A82BEE83}" type="slidenum">
              <a:rPr lang="en-US" smtClean="0"/>
              <a:pPr/>
              <a:t>31</a:t>
            </a:fld>
            <a:endParaRPr lang="en-US"/>
          </a:p>
        </p:txBody>
      </p:sp>
    </p:spTree>
    <p:extLst>
      <p:ext uri="{BB962C8B-B14F-4D97-AF65-F5344CB8AC3E}">
        <p14:creationId xmlns:p14="http://schemas.microsoft.com/office/powerpoint/2010/main" val="1981298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1DFB-47B9-4E2C-80FF-7A22135A7E5D}"/>
              </a:ext>
            </a:extLst>
          </p:cNvPr>
          <p:cNvSpPr>
            <a:spLocks noGrp="1"/>
          </p:cNvSpPr>
          <p:nvPr>
            <p:ph type="title"/>
          </p:nvPr>
        </p:nvSpPr>
        <p:spPr/>
        <p:txBody>
          <a:bodyPr/>
          <a:lstStyle/>
          <a:p>
            <a:r>
              <a:rPr lang="en-US" dirty="0"/>
              <a:t>Implications of the Court Ruling </a:t>
            </a:r>
          </a:p>
        </p:txBody>
      </p:sp>
      <p:sp>
        <p:nvSpPr>
          <p:cNvPr id="3" name="Content Placeholder 2">
            <a:extLst>
              <a:ext uri="{FF2B5EF4-FFF2-40B4-BE49-F238E27FC236}">
                <a16:creationId xmlns:a16="http://schemas.microsoft.com/office/drawing/2014/main" id="{6D51D1C3-6AB9-46D1-9E20-B2DC0B47C198}"/>
              </a:ext>
            </a:extLst>
          </p:cNvPr>
          <p:cNvSpPr>
            <a:spLocks noGrp="1"/>
          </p:cNvSpPr>
          <p:nvPr>
            <p:ph idx="1"/>
          </p:nvPr>
        </p:nvSpPr>
        <p:spPr>
          <a:xfrm>
            <a:off x="838200" y="1825625"/>
            <a:ext cx="10273393" cy="4351338"/>
          </a:xfrm>
        </p:spPr>
        <p:txBody>
          <a:bodyPr/>
          <a:lstStyle/>
          <a:p>
            <a:r>
              <a:rPr lang="en-US" dirty="0"/>
              <a:t>This rule requires the consideration of indirect climate effects, i.e., the burning of the natural gas by power plants that are not part of this permitting action. </a:t>
            </a:r>
          </a:p>
          <a:p>
            <a:r>
              <a:rPr lang="en-US" dirty="0"/>
              <a:t>The court rejects the government’s argument that since it has no control over the use of the gas by the plants, it should not have to evaluate their environmental effect. </a:t>
            </a:r>
          </a:p>
        </p:txBody>
      </p:sp>
      <p:sp>
        <p:nvSpPr>
          <p:cNvPr id="4" name="Slide Number Placeholder 3">
            <a:extLst>
              <a:ext uri="{FF2B5EF4-FFF2-40B4-BE49-F238E27FC236}">
                <a16:creationId xmlns:a16="http://schemas.microsoft.com/office/drawing/2014/main" id="{A0498639-5A34-477A-BE04-26D31ED96F61}"/>
              </a:ext>
            </a:extLst>
          </p:cNvPr>
          <p:cNvSpPr>
            <a:spLocks noGrp="1"/>
          </p:cNvSpPr>
          <p:nvPr>
            <p:ph type="sldNum" sz="quarter" idx="12"/>
          </p:nvPr>
        </p:nvSpPr>
        <p:spPr/>
        <p:txBody>
          <a:bodyPr/>
          <a:lstStyle/>
          <a:p>
            <a:fld id="{A9FD4711-8A0D-41D8-A3C4-0902A82BEE83}" type="slidenum">
              <a:rPr lang="en-US" smtClean="0"/>
              <a:pPr/>
              <a:t>32</a:t>
            </a:fld>
            <a:endParaRPr lang="en-US"/>
          </a:p>
        </p:txBody>
      </p:sp>
    </p:spTree>
    <p:extLst>
      <p:ext uri="{BB962C8B-B14F-4D97-AF65-F5344CB8AC3E}">
        <p14:creationId xmlns:p14="http://schemas.microsoft.com/office/powerpoint/2010/main" val="1056284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A8BA-99CC-45E6-BA4A-8CB3BF4BEA29}"/>
              </a:ext>
            </a:extLst>
          </p:cNvPr>
          <p:cNvSpPr>
            <a:spLocks noGrp="1"/>
          </p:cNvSpPr>
          <p:nvPr>
            <p:ph type="title"/>
          </p:nvPr>
        </p:nvSpPr>
        <p:spPr/>
        <p:txBody>
          <a:bodyPr/>
          <a:lstStyle/>
          <a:p>
            <a:r>
              <a:rPr lang="en-US" dirty="0"/>
              <a:t>Environmental Justice under NEPA</a:t>
            </a:r>
          </a:p>
        </p:txBody>
      </p:sp>
      <p:sp>
        <p:nvSpPr>
          <p:cNvPr id="3" name="Content Placeholder 2">
            <a:extLst>
              <a:ext uri="{FF2B5EF4-FFF2-40B4-BE49-F238E27FC236}">
                <a16:creationId xmlns:a16="http://schemas.microsoft.com/office/drawing/2014/main" id="{81DA48AF-04F6-4545-95B5-88C5AF7E0ABA}"/>
              </a:ext>
            </a:extLst>
          </p:cNvPr>
          <p:cNvSpPr>
            <a:spLocks noGrp="1"/>
          </p:cNvSpPr>
          <p:nvPr>
            <p:ph idx="1"/>
          </p:nvPr>
        </p:nvSpPr>
        <p:spPr>
          <a:xfrm>
            <a:off x="642258" y="1786618"/>
            <a:ext cx="9546771" cy="4351338"/>
          </a:xfrm>
        </p:spPr>
        <p:txBody>
          <a:bodyPr/>
          <a:lstStyle/>
          <a:p>
            <a:r>
              <a:rPr lang="en-US" dirty="0"/>
              <a:t>The court also recognized that the disparate impact of a project on disadvantaged communities must be considered. </a:t>
            </a:r>
          </a:p>
          <a:p>
            <a:r>
              <a:rPr lang="en-US" dirty="0">
                <a:highlight>
                  <a:srgbClr val="FFFF00"/>
                </a:highlight>
              </a:rPr>
              <a:t>An example in this case is building a pumping station in a poor community that is already subject to significant pollution</a:t>
            </a:r>
            <a:r>
              <a:rPr lang="en-US" dirty="0"/>
              <a:t>.</a:t>
            </a:r>
          </a:p>
          <a:p>
            <a:r>
              <a:rPr lang="en-US" dirty="0"/>
              <a:t>The court, found, however, that the agency had adequately considered this impact.</a:t>
            </a:r>
          </a:p>
        </p:txBody>
      </p:sp>
      <p:sp>
        <p:nvSpPr>
          <p:cNvPr id="4" name="Slide Number Placeholder 3">
            <a:extLst>
              <a:ext uri="{FF2B5EF4-FFF2-40B4-BE49-F238E27FC236}">
                <a16:creationId xmlns:a16="http://schemas.microsoft.com/office/drawing/2014/main" id="{C3C06149-CC11-496A-822C-B5682F5AFA6D}"/>
              </a:ext>
            </a:extLst>
          </p:cNvPr>
          <p:cNvSpPr>
            <a:spLocks noGrp="1"/>
          </p:cNvSpPr>
          <p:nvPr>
            <p:ph type="sldNum" sz="quarter" idx="12"/>
          </p:nvPr>
        </p:nvSpPr>
        <p:spPr/>
        <p:txBody>
          <a:bodyPr/>
          <a:lstStyle/>
          <a:p>
            <a:fld id="{A9FD4711-8A0D-41D8-A3C4-0902A82BEE83}" type="slidenum">
              <a:rPr lang="en-US" smtClean="0"/>
              <a:pPr/>
              <a:t>33</a:t>
            </a:fld>
            <a:endParaRPr lang="en-US"/>
          </a:p>
        </p:txBody>
      </p:sp>
    </p:spTree>
    <p:extLst>
      <p:ext uri="{BB962C8B-B14F-4D97-AF65-F5344CB8AC3E}">
        <p14:creationId xmlns:p14="http://schemas.microsoft.com/office/powerpoint/2010/main" val="365202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B495-77E8-42A6-9DCA-0A15D7CCF6CD}"/>
              </a:ext>
            </a:extLst>
          </p:cNvPr>
          <p:cNvSpPr>
            <a:spLocks noGrp="1"/>
          </p:cNvSpPr>
          <p:nvPr>
            <p:ph type="ctrTitle"/>
          </p:nvPr>
        </p:nvSpPr>
        <p:spPr/>
        <p:txBody>
          <a:bodyPr/>
          <a:lstStyle/>
          <a:p>
            <a:r>
              <a:rPr lang="en-US" dirty="0"/>
              <a:t>How do Lawyers Use NEPA?</a:t>
            </a:r>
          </a:p>
        </p:txBody>
      </p:sp>
      <p:sp>
        <p:nvSpPr>
          <p:cNvPr id="3" name="Subtitle 2">
            <a:extLst>
              <a:ext uri="{FF2B5EF4-FFF2-40B4-BE49-F238E27FC236}">
                <a16:creationId xmlns:a16="http://schemas.microsoft.com/office/drawing/2014/main" id="{6D4AA602-B10A-4EE1-B702-608E5DA48B98}"/>
              </a:ext>
            </a:extLst>
          </p:cNvPr>
          <p:cNvSpPr>
            <a:spLocks noGrp="1"/>
          </p:cNvSpPr>
          <p:nvPr>
            <p:ph type="subTitle" idx="1"/>
          </p:nvPr>
        </p:nvSpPr>
        <p:spPr/>
        <p:txBody>
          <a:bodyPr/>
          <a:lstStyle/>
          <a:p>
            <a:r>
              <a:rPr lang="en-US" dirty="0"/>
              <a:t>The End of the First Phase of the US Nuclear Power</a:t>
            </a:r>
          </a:p>
        </p:txBody>
      </p:sp>
      <p:sp>
        <p:nvSpPr>
          <p:cNvPr id="4" name="Slide Number Placeholder 3">
            <a:extLst>
              <a:ext uri="{FF2B5EF4-FFF2-40B4-BE49-F238E27FC236}">
                <a16:creationId xmlns:a16="http://schemas.microsoft.com/office/drawing/2014/main" id="{CC5279A2-6315-D2F1-B511-DAA827FF2C4A}"/>
              </a:ext>
            </a:extLst>
          </p:cNvPr>
          <p:cNvSpPr>
            <a:spLocks noGrp="1"/>
          </p:cNvSpPr>
          <p:nvPr>
            <p:ph type="sldNum" sz="quarter" idx="12"/>
          </p:nvPr>
        </p:nvSpPr>
        <p:spPr/>
        <p:txBody>
          <a:bodyPr/>
          <a:lstStyle/>
          <a:p>
            <a:fld id="{8CDD72CE-15D5-43BE-841F-78925906E125}" type="slidenum">
              <a:rPr lang="en-US" smtClean="0"/>
              <a:t>34</a:t>
            </a:fld>
            <a:endParaRPr lang="en-US"/>
          </a:p>
        </p:txBody>
      </p:sp>
    </p:spTree>
    <p:extLst>
      <p:ext uri="{BB962C8B-B14F-4D97-AF65-F5344CB8AC3E}">
        <p14:creationId xmlns:p14="http://schemas.microsoft.com/office/powerpoint/2010/main" val="64523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751A-8936-41C2-9F38-A148F85D28A6}"/>
              </a:ext>
            </a:extLst>
          </p:cNvPr>
          <p:cNvSpPr>
            <a:spLocks noGrp="1"/>
          </p:cNvSpPr>
          <p:nvPr>
            <p:ph type="title"/>
          </p:nvPr>
        </p:nvSpPr>
        <p:spPr/>
        <p:txBody>
          <a:bodyPr/>
          <a:lstStyle/>
          <a:p>
            <a:r>
              <a:rPr lang="en-US" dirty="0"/>
              <a:t>NEPA is Procedural, not Substantive</a:t>
            </a:r>
          </a:p>
        </p:txBody>
      </p:sp>
      <p:sp>
        <p:nvSpPr>
          <p:cNvPr id="3" name="Content Placeholder 2">
            <a:extLst>
              <a:ext uri="{FF2B5EF4-FFF2-40B4-BE49-F238E27FC236}">
                <a16:creationId xmlns:a16="http://schemas.microsoft.com/office/drawing/2014/main" id="{7673BACC-74DC-49F4-BD92-5C185823FAC4}"/>
              </a:ext>
            </a:extLst>
          </p:cNvPr>
          <p:cNvSpPr>
            <a:spLocks noGrp="1"/>
          </p:cNvSpPr>
          <p:nvPr>
            <p:ph idx="1"/>
          </p:nvPr>
        </p:nvSpPr>
        <p:spPr>
          <a:xfrm>
            <a:off x="478972" y="1568224"/>
            <a:ext cx="11036439" cy="4608739"/>
          </a:xfrm>
        </p:spPr>
        <p:txBody>
          <a:bodyPr>
            <a:normAutofit/>
          </a:bodyPr>
          <a:lstStyle/>
          <a:p>
            <a:r>
              <a:rPr lang="en-US" dirty="0"/>
              <a:t>You cannot stop a project through findings in NEPA.</a:t>
            </a:r>
          </a:p>
          <a:p>
            <a:pPr lvl="1"/>
            <a:r>
              <a:rPr lang="en-US" dirty="0"/>
              <a:t>You can delay it a long time.</a:t>
            </a:r>
          </a:p>
          <a:p>
            <a:r>
              <a:rPr lang="en-US" dirty="0"/>
              <a:t>Even if the EIS says that the project is from hell, will cost the Earth, and will make things worse, the test is whether the EIS is complete.</a:t>
            </a:r>
          </a:p>
          <a:p>
            <a:pPr lvl="1"/>
            <a:r>
              <a:rPr lang="en-US" dirty="0"/>
              <a:t>The EIS can affect whether the project is built if cost-benefit is part of the substantive project review and is found wanting.</a:t>
            </a:r>
          </a:p>
          <a:p>
            <a:r>
              <a:rPr lang="en-US" dirty="0"/>
              <a:t>The role of NEPA is to put an honest appraisal of the project before the public.</a:t>
            </a:r>
          </a:p>
          <a:p>
            <a:r>
              <a:rPr lang="en-US" dirty="0"/>
              <a:t>The public and politicians then decide whether to permit the project. </a:t>
            </a:r>
          </a:p>
          <a:p>
            <a:pPr lvl="1"/>
            <a:r>
              <a:rPr lang="en-US" dirty="0"/>
              <a:t>If the EIS is as described above, will the public still support building it?</a:t>
            </a:r>
          </a:p>
        </p:txBody>
      </p:sp>
      <p:sp>
        <p:nvSpPr>
          <p:cNvPr id="4" name="Slide Number Placeholder 3">
            <a:extLst>
              <a:ext uri="{FF2B5EF4-FFF2-40B4-BE49-F238E27FC236}">
                <a16:creationId xmlns:a16="http://schemas.microsoft.com/office/drawing/2014/main" id="{CEEB6C0E-EAE9-4F9F-967F-87430F56E185}"/>
              </a:ext>
            </a:extLst>
          </p:cNvPr>
          <p:cNvSpPr>
            <a:spLocks noGrp="1"/>
          </p:cNvSpPr>
          <p:nvPr>
            <p:ph type="sldNum" sz="quarter" idx="12"/>
          </p:nvPr>
        </p:nvSpPr>
        <p:spPr/>
        <p:txBody>
          <a:bodyPr/>
          <a:lstStyle/>
          <a:p>
            <a:fld id="{A9FD4711-8A0D-41D8-A3C4-0902A82BEE83}" type="slidenum">
              <a:rPr lang="en-US" smtClean="0"/>
              <a:pPr/>
              <a:t>35</a:t>
            </a:fld>
            <a:endParaRPr lang="en-US"/>
          </a:p>
        </p:txBody>
      </p:sp>
    </p:spTree>
    <p:extLst>
      <p:ext uri="{BB962C8B-B14F-4D97-AF65-F5344CB8AC3E}">
        <p14:creationId xmlns:p14="http://schemas.microsoft.com/office/powerpoint/2010/main" val="1753005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0DE2-AA9A-41CD-9292-96916B215FA5}"/>
              </a:ext>
            </a:extLst>
          </p:cNvPr>
          <p:cNvSpPr>
            <a:spLocks noGrp="1"/>
          </p:cNvSpPr>
          <p:nvPr>
            <p:ph type="title"/>
          </p:nvPr>
        </p:nvSpPr>
        <p:spPr/>
        <p:txBody>
          <a:bodyPr/>
          <a:lstStyle/>
          <a:p>
            <a:r>
              <a:rPr lang="en-US" dirty="0"/>
              <a:t>The Practical Aspects of NEPA</a:t>
            </a:r>
          </a:p>
        </p:txBody>
      </p:sp>
      <p:sp>
        <p:nvSpPr>
          <p:cNvPr id="3" name="Content Placeholder 2">
            <a:extLst>
              <a:ext uri="{FF2B5EF4-FFF2-40B4-BE49-F238E27FC236}">
                <a16:creationId xmlns:a16="http://schemas.microsoft.com/office/drawing/2014/main" id="{FA58525B-237D-4CB7-951D-E0A10320233B}"/>
              </a:ext>
            </a:extLst>
          </p:cNvPr>
          <p:cNvSpPr>
            <a:spLocks noGrp="1"/>
          </p:cNvSpPr>
          <p:nvPr>
            <p:ph idx="1"/>
          </p:nvPr>
        </p:nvSpPr>
        <p:spPr>
          <a:xfrm>
            <a:off x="478972" y="1428750"/>
            <a:ext cx="10591799" cy="4748213"/>
          </a:xfrm>
        </p:spPr>
        <p:txBody>
          <a:bodyPr>
            <a:normAutofit fontScale="92500" lnSpcReduction="20000"/>
          </a:bodyPr>
          <a:lstStyle/>
          <a:p>
            <a:r>
              <a:rPr lang="en-US" dirty="0">
                <a:highlight>
                  <a:srgbClr val="FFFF00"/>
                </a:highlight>
              </a:rPr>
              <a:t>It doesn’t matter what is in the EIS if it is not challenged in court.</a:t>
            </a:r>
          </a:p>
          <a:p>
            <a:pPr lvl="1"/>
            <a:r>
              <a:rPr lang="en-US" dirty="0"/>
              <a:t>None of the Louisiana coastal restoration projects have been challenged.</a:t>
            </a:r>
          </a:p>
          <a:p>
            <a:r>
              <a:rPr lang="en-US" dirty="0"/>
              <a:t>The key use of NEPA litigation is to slow down a project to allow time to build political opposition, get regulatory changes, or to have the markets kill the project. </a:t>
            </a:r>
          </a:p>
          <a:p>
            <a:r>
              <a:rPr lang="en-US" dirty="0"/>
              <a:t>If the agency puts forward an inadequate EIS, as with </a:t>
            </a:r>
            <a:r>
              <a:rPr lang="en-US" i="1" dirty="0"/>
              <a:t>Sierra Club v. FERC </a:t>
            </a:r>
            <a:r>
              <a:rPr lang="en-US" dirty="0"/>
              <a:t>or the Offshore Lease Sale, the only independent legal evaluation is by the courts triggered by third party litigation. </a:t>
            </a:r>
          </a:p>
          <a:p>
            <a:r>
              <a:rPr lang="en-US" dirty="0"/>
              <a:t>NEPA litigation, plus challenges to building and operating permits added years of delay to the building and operating of nuclear power plants in the 1970s. </a:t>
            </a:r>
          </a:p>
          <a:p>
            <a:r>
              <a:rPr lang="en-US" dirty="0"/>
              <a:t>Congress can, and does, suspend NEPA and other environmental laws for certain projects, such as the Mexican border wall and post-Katrina levee construction.</a:t>
            </a:r>
          </a:p>
        </p:txBody>
      </p:sp>
      <p:sp>
        <p:nvSpPr>
          <p:cNvPr id="4" name="Slide Number Placeholder 3">
            <a:extLst>
              <a:ext uri="{FF2B5EF4-FFF2-40B4-BE49-F238E27FC236}">
                <a16:creationId xmlns:a16="http://schemas.microsoft.com/office/drawing/2014/main" id="{BF2EB12B-BBE7-493A-9200-A1434F4588A8}"/>
              </a:ext>
            </a:extLst>
          </p:cNvPr>
          <p:cNvSpPr>
            <a:spLocks noGrp="1"/>
          </p:cNvSpPr>
          <p:nvPr>
            <p:ph type="sldNum" sz="quarter" idx="12"/>
          </p:nvPr>
        </p:nvSpPr>
        <p:spPr/>
        <p:txBody>
          <a:bodyPr/>
          <a:lstStyle/>
          <a:p>
            <a:fld id="{A9FD4711-8A0D-41D8-A3C4-0902A82BEE83}" type="slidenum">
              <a:rPr lang="en-US" smtClean="0"/>
              <a:pPr/>
              <a:t>36</a:t>
            </a:fld>
            <a:endParaRPr lang="en-US"/>
          </a:p>
        </p:txBody>
      </p:sp>
    </p:spTree>
    <p:extLst>
      <p:ext uri="{BB962C8B-B14F-4D97-AF65-F5344CB8AC3E}">
        <p14:creationId xmlns:p14="http://schemas.microsoft.com/office/powerpoint/2010/main" val="20862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dirty="0"/>
              <a:t>The Opposition to Nuclear Power</a:t>
            </a:r>
          </a:p>
        </p:txBody>
      </p:sp>
      <p:sp>
        <p:nvSpPr>
          <p:cNvPr id="2" name="Subtitle 1">
            <a:extLst>
              <a:ext uri="{FF2B5EF4-FFF2-40B4-BE49-F238E27FC236}">
                <a16:creationId xmlns:a16="http://schemas.microsoft.com/office/drawing/2014/main" id="{E47D5691-C921-44FA-9CD5-FC3C05EBD40B}"/>
              </a:ext>
            </a:extLst>
          </p:cNvPr>
          <p:cNvSpPr>
            <a:spLocks noGrp="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8B4FDC2E-1FB9-4D01-97E1-482E454EE90E}" type="slidenum">
              <a:rPr lang="en-US"/>
              <a:pPr/>
              <a:t>4</a:t>
            </a:fld>
            <a:endParaRPr lang="en-US"/>
          </a:p>
        </p:txBody>
      </p:sp>
    </p:spTree>
    <p:extLst>
      <p:ext uri="{BB962C8B-B14F-4D97-AF65-F5344CB8AC3E}">
        <p14:creationId xmlns:p14="http://schemas.microsoft.com/office/powerpoint/2010/main" val="412329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4EE6-EE00-4012-9238-EF8DB3551DB7}"/>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FA89E23-9B27-4186-960C-040281EEE736}"/>
              </a:ext>
            </a:extLst>
          </p:cNvPr>
          <p:cNvPicPr>
            <a:picLocks noGrp="1" noChangeAspect="1"/>
          </p:cNvPicPr>
          <p:nvPr>
            <p:ph idx="1"/>
          </p:nvPr>
        </p:nvPicPr>
        <p:blipFill>
          <a:blip r:embed="rId2"/>
          <a:stretch>
            <a:fillRect/>
          </a:stretch>
        </p:blipFill>
        <p:spPr>
          <a:xfrm>
            <a:off x="1249135" y="263465"/>
            <a:ext cx="10033908" cy="6351874"/>
          </a:xfrm>
        </p:spPr>
      </p:pic>
      <p:sp>
        <p:nvSpPr>
          <p:cNvPr id="3" name="Slide Number Placeholder 2">
            <a:extLst>
              <a:ext uri="{FF2B5EF4-FFF2-40B4-BE49-F238E27FC236}">
                <a16:creationId xmlns:a16="http://schemas.microsoft.com/office/drawing/2014/main" id="{6D79C864-FF58-188C-A011-C858EA5B1D7A}"/>
              </a:ext>
            </a:extLst>
          </p:cNvPr>
          <p:cNvSpPr>
            <a:spLocks noGrp="1"/>
          </p:cNvSpPr>
          <p:nvPr>
            <p:ph type="sldNum" sz="quarter" idx="12"/>
          </p:nvPr>
        </p:nvSpPr>
        <p:spPr/>
        <p:txBody>
          <a:bodyPr/>
          <a:lstStyle/>
          <a:p>
            <a:fld id="{8CDD72CE-15D5-43BE-841F-78925906E125}" type="slidenum">
              <a:rPr lang="en-US" smtClean="0"/>
              <a:t>5</a:t>
            </a:fld>
            <a:endParaRPr lang="en-US"/>
          </a:p>
        </p:txBody>
      </p:sp>
    </p:spTree>
    <p:extLst>
      <p:ext uri="{BB962C8B-B14F-4D97-AF65-F5344CB8AC3E}">
        <p14:creationId xmlns:p14="http://schemas.microsoft.com/office/powerpoint/2010/main" val="20524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1925-2286-472F-85E4-4D784596616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95E9073-71AF-48B8-A8EB-030329E48201}"/>
              </a:ext>
            </a:extLst>
          </p:cNvPr>
          <p:cNvPicPr>
            <a:picLocks noGrp="1" noChangeAspect="1"/>
          </p:cNvPicPr>
          <p:nvPr>
            <p:ph idx="1"/>
          </p:nvPr>
        </p:nvPicPr>
        <p:blipFill>
          <a:blip r:embed="rId2"/>
          <a:stretch>
            <a:fillRect/>
          </a:stretch>
        </p:blipFill>
        <p:spPr>
          <a:xfrm>
            <a:off x="220435" y="111519"/>
            <a:ext cx="9984921" cy="6662090"/>
          </a:xfrm>
        </p:spPr>
      </p:pic>
      <p:sp>
        <p:nvSpPr>
          <p:cNvPr id="3" name="Slide Number Placeholder 2">
            <a:extLst>
              <a:ext uri="{FF2B5EF4-FFF2-40B4-BE49-F238E27FC236}">
                <a16:creationId xmlns:a16="http://schemas.microsoft.com/office/drawing/2014/main" id="{D6205112-110B-ACB8-B8C3-84FA8AC40353}"/>
              </a:ext>
            </a:extLst>
          </p:cNvPr>
          <p:cNvSpPr>
            <a:spLocks noGrp="1"/>
          </p:cNvSpPr>
          <p:nvPr>
            <p:ph type="sldNum" sz="quarter" idx="12"/>
          </p:nvPr>
        </p:nvSpPr>
        <p:spPr/>
        <p:txBody>
          <a:bodyPr/>
          <a:lstStyle/>
          <a:p>
            <a:fld id="{8CDD72CE-15D5-43BE-841F-78925906E125}" type="slidenum">
              <a:rPr lang="en-US" smtClean="0"/>
              <a:t>6</a:t>
            </a:fld>
            <a:endParaRPr lang="en-US"/>
          </a:p>
        </p:txBody>
      </p:sp>
    </p:spTree>
    <p:extLst>
      <p:ext uri="{BB962C8B-B14F-4D97-AF65-F5344CB8AC3E}">
        <p14:creationId xmlns:p14="http://schemas.microsoft.com/office/powerpoint/2010/main" val="213669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Power Plant Permitting in 1970</a:t>
            </a:r>
          </a:p>
        </p:txBody>
      </p:sp>
      <p:sp>
        <p:nvSpPr>
          <p:cNvPr id="3" name="Content Placeholder 2"/>
          <p:cNvSpPr>
            <a:spLocks noGrp="1"/>
          </p:cNvSpPr>
          <p:nvPr>
            <p:ph idx="1"/>
          </p:nvPr>
        </p:nvSpPr>
        <p:spPr/>
        <p:txBody>
          <a:bodyPr>
            <a:normAutofit/>
          </a:bodyPr>
          <a:lstStyle/>
          <a:p>
            <a:r>
              <a:rPr lang="en-US" dirty="0"/>
              <a:t>Building permit</a:t>
            </a:r>
          </a:p>
          <a:p>
            <a:pPr lvl="1"/>
            <a:r>
              <a:rPr lang="en-US" dirty="0"/>
              <a:t>Required before construction</a:t>
            </a:r>
          </a:p>
          <a:p>
            <a:pPr lvl="1"/>
            <a:r>
              <a:rPr lang="en-US" dirty="0"/>
              <a:t>Required full plans</a:t>
            </a:r>
          </a:p>
          <a:p>
            <a:pPr lvl="1"/>
            <a:r>
              <a:rPr lang="en-US" dirty="0"/>
              <a:t>Public hearings were allowed</a:t>
            </a:r>
          </a:p>
          <a:p>
            <a:pPr lvl="1"/>
            <a:r>
              <a:rPr lang="en-US" dirty="0">
                <a:hlinkClick r:id="rId2"/>
              </a:rPr>
              <a:t>NEPA</a:t>
            </a:r>
            <a:r>
              <a:rPr lang="en-US" dirty="0"/>
              <a:t> added in 1968</a:t>
            </a:r>
          </a:p>
          <a:p>
            <a:r>
              <a:rPr lang="en-US" dirty="0"/>
              <a:t>Operating permit</a:t>
            </a:r>
          </a:p>
          <a:p>
            <a:pPr lvl="1"/>
            <a:r>
              <a:rPr lang="en-US" dirty="0"/>
              <a:t>After construction.</a:t>
            </a:r>
          </a:p>
          <a:p>
            <a:pPr lvl="1"/>
            <a:r>
              <a:rPr lang="en-US" dirty="0"/>
              <a:t>Public hearings</a:t>
            </a:r>
          </a:p>
          <a:p>
            <a:pPr lvl="1"/>
            <a:r>
              <a:rPr lang="en-US" dirty="0"/>
              <a:t>Allowed a second bite at all the objections</a:t>
            </a:r>
          </a:p>
        </p:txBody>
      </p:sp>
      <p:sp>
        <p:nvSpPr>
          <p:cNvPr id="4" name="Slide Number Placeholder 3"/>
          <p:cNvSpPr>
            <a:spLocks noGrp="1"/>
          </p:cNvSpPr>
          <p:nvPr>
            <p:ph type="sldNum" sz="quarter" idx="12"/>
          </p:nvPr>
        </p:nvSpPr>
        <p:spPr/>
        <p:txBody>
          <a:bodyPr/>
          <a:lstStyle/>
          <a:p>
            <a:fld id="{A9FD4711-8A0D-41D8-A3C4-0902A82BEE83}" type="slidenum">
              <a:rPr lang="en-US" smtClean="0"/>
              <a:pPr/>
              <a:t>7</a:t>
            </a:fld>
            <a:endParaRPr lang="en-US"/>
          </a:p>
        </p:txBody>
      </p:sp>
    </p:spTree>
    <p:extLst>
      <p:ext uri="{BB962C8B-B14F-4D97-AF65-F5344CB8AC3E}">
        <p14:creationId xmlns:p14="http://schemas.microsoft.com/office/powerpoint/2010/main" val="43502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1E22263-D236-4422-9E2E-4D079B09103A}" type="slidenum">
              <a:rPr lang="en-US"/>
              <a:pPr/>
              <a:t>8</a:t>
            </a:fld>
            <a:endParaRPr lang="en-US"/>
          </a:p>
        </p:txBody>
      </p:sp>
      <p:sp>
        <p:nvSpPr>
          <p:cNvPr id="18434" name="Rectangle 2"/>
          <p:cNvSpPr>
            <a:spLocks noGrp="1" noChangeArrowheads="1"/>
          </p:cNvSpPr>
          <p:nvPr>
            <p:ph type="title"/>
          </p:nvPr>
        </p:nvSpPr>
        <p:spPr>
          <a:xfrm>
            <a:off x="478972" y="242662"/>
            <a:ext cx="9261021" cy="712560"/>
          </a:xfrm>
        </p:spPr>
        <p:txBody>
          <a:bodyPr/>
          <a:lstStyle/>
          <a:p>
            <a:r>
              <a:rPr lang="en-US" dirty="0"/>
              <a:t>The Problem of Nuclear Waste</a:t>
            </a:r>
          </a:p>
        </p:txBody>
      </p:sp>
      <p:sp>
        <p:nvSpPr>
          <p:cNvPr id="18435" name="Rectangle 3"/>
          <p:cNvSpPr>
            <a:spLocks noGrp="1" noChangeArrowheads="1"/>
          </p:cNvSpPr>
          <p:nvPr>
            <p:ph type="body" idx="1"/>
          </p:nvPr>
        </p:nvSpPr>
        <p:spPr>
          <a:xfrm>
            <a:off x="478972" y="1110343"/>
            <a:ext cx="10975521" cy="5066620"/>
          </a:xfrm>
        </p:spPr>
        <p:txBody>
          <a:bodyPr>
            <a:normAutofit fontScale="85000" lnSpcReduction="20000"/>
          </a:bodyPr>
          <a:lstStyle/>
          <a:p>
            <a:pPr>
              <a:lnSpc>
                <a:spcPct val="90000"/>
              </a:lnSpc>
            </a:pPr>
            <a:r>
              <a:rPr lang="en-US" dirty="0"/>
              <a:t>Reprocessing fuel</a:t>
            </a:r>
          </a:p>
          <a:p>
            <a:pPr lvl="1"/>
            <a:r>
              <a:rPr lang="en-US" dirty="0"/>
              <a:t>Extract plutonium and reuse the rods. </a:t>
            </a:r>
          </a:p>
          <a:p>
            <a:pPr lvl="1"/>
            <a:r>
              <a:rPr lang="en-US" dirty="0"/>
              <a:t>Higher yield of energy from the fuel and much less final waste.</a:t>
            </a:r>
          </a:p>
          <a:p>
            <a:pPr lvl="1"/>
            <a:r>
              <a:rPr lang="en-US" dirty="0"/>
              <a:t>Used in France, rejected by the US</a:t>
            </a:r>
          </a:p>
          <a:p>
            <a:r>
              <a:rPr lang="en-US" dirty="0"/>
              <a:t>Direct disposal</a:t>
            </a:r>
          </a:p>
          <a:p>
            <a:pPr lvl="1"/>
            <a:r>
              <a:rPr lang="en-US" dirty="0"/>
              <a:t>Why not just take nuclear waste to the land fill or burn it up?</a:t>
            </a:r>
          </a:p>
          <a:p>
            <a:pPr lvl="1">
              <a:lnSpc>
                <a:spcPct val="90000"/>
              </a:lnSpc>
            </a:pPr>
            <a:r>
              <a:rPr lang="en-US" dirty="0"/>
              <a:t>How long does it last?</a:t>
            </a:r>
          </a:p>
          <a:p>
            <a:pPr lvl="1">
              <a:lnSpc>
                <a:spcPct val="90000"/>
              </a:lnSpc>
            </a:pPr>
            <a:r>
              <a:rPr lang="en-US" dirty="0"/>
              <a:t>Where do we dispose of nuclear power plant waste in the US?</a:t>
            </a:r>
          </a:p>
          <a:p>
            <a:pPr lvl="1">
              <a:lnSpc>
                <a:spcPct val="90000"/>
              </a:lnSpc>
            </a:pPr>
            <a:r>
              <a:rPr lang="en-US" dirty="0"/>
              <a:t>What has stopped the development of a central depository at Yucca Mountain?</a:t>
            </a:r>
          </a:p>
          <a:p>
            <a:pPr lvl="1">
              <a:lnSpc>
                <a:spcPct val="90000"/>
              </a:lnSpc>
            </a:pPr>
            <a:r>
              <a:rPr lang="en-US" dirty="0"/>
              <a:t>Where is the waste kept now?</a:t>
            </a:r>
          </a:p>
          <a:p>
            <a:pPr>
              <a:lnSpc>
                <a:spcPct val="90000"/>
              </a:lnSpc>
            </a:pPr>
            <a:r>
              <a:rPr lang="en-US" dirty="0"/>
              <a:t>Waste disposal is a key NEPA issue.</a:t>
            </a:r>
          </a:p>
          <a:p>
            <a:pPr lvl="1"/>
            <a:r>
              <a:rPr lang="en-US" dirty="0"/>
              <a:t>Hard to resolve if you do not know what you are going to do.</a:t>
            </a:r>
          </a:p>
          <a:p>
            <a:pPr lvl="1"/>
            <a:r>
              <a:rPr lang="en-US" dirty="0"/>
              <a:t>Ultimately solved by a rule in Vermont Yankee that put off the decision to the future.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Reactor Safety</a:t>
            </a:r>
          </a:p>
        </p:txBody>
      </p:sp>
      <p:sp>
        <p:nvSpPr>
          <p:cNvPr id="2" name="Subtitle 1">
            <a:extLst>
              <a:ext uri="{FF2B5EF4-FFF2-40B4-BE49-F238E27FC236}">
                <a16:creationId xmlns:a16="http://schemas.microsoft.com/office/drawing/2014/main" id="{7C4F882A-DB89-4DFC-8C3E-E13DD869F15A}"/>
              </a:ext>
            </a:extLst>
          </p:cNvPr>
          <p:cNvSpPr>
            <a:spLocks noGrp="1"/>
          </p:cNvSpPr>
          <p:nvPr>
            <p:ph type="subTitle" idx="1"/>
          </p:nvPr>
        </p:nvSpPr>
        <p:spPr/>
        <p:txBody>
          <a:bodyPr>
            <a:normAutofit/>
          </a:bodyPr>
          <a:lstStyle/>
          <a:p>
            <a:r>
              <a:rPr lang="en-US" dirty="0"/>
              <a:t>Does a Nuclear Submarine Reactor Make a Good Powerplant?</a:t>
            </a:r>
          </a:p>
        </p:txBody>
      </p:sp>
      <p:sp>
        <p:nvSpPr>
          <p:cNvPr id="4" name="Slide Number Placeholder 3"/>
          <p:cNvSpPr>
            <a:spLocks noGrp="1"/>
          </p:cNvSpPr>
          <p:nvPr>
            <p:ph type="sldNum" sz="quarter" idx="12"/>
          </p:nvPr>
        </p:nvSpPr>
        <p:spPr/>
        <p:txBody>
          <a:bodyPr/>
          <a:lstStyle/>
          <a:p>
            <a:fld id="{A9FD4711-8A0D-41D8-A3C4-0902A82BEE83}" type="slidenum">
              <a:rPr lang="en-US" smtClean="0"/>
              <a:pPr/>
              <a:t>9</a:t>
            </a:fld>
            <a:endParaRPr lang="en-US"/>
          </a:p>
        </p:txBody>
      </p:sp>
    </p:spTree>
    <p:extLst>
      <p:ext uri="{BB962C8B-B14F-4D97-AF65-F5344CB8AC3E}">
        <p14:creationId xmlns:p14="http://schemas.microsoft.com/office/powerpoint/2010/main" val="1729122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CF1A82-0E3F-48FE-843A-8254F22E656F}" vid="{DCB8EE7F-0FD7-4D85-9775-2B891E685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 Blank Slide for Zoom</Template>
  <TotalTime>120</TotalTime>
  <Words>2223</Words>
  <Application>Microsoft Office PowerPoint</Application>
  <PresentationFormat>Widescreen</PresentationFormat>
  <Paragraphs>178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Narrow</vt:lpstr>
      <vt:lpstr>Atkinson Hyperlegible</vt:lpstr>
      <vt:lpstr>Calibri</vt:lpstr>
      <vt:lpstr>Office Theme</vt:lpstr>
      <vt:lpstr>NEPA in the Courts</vt:lpstr>
      <vt:lpstr>NEPA Thumbnail</vt:lpstr>
      <vt:lpstr>What was the Promise of Nuclear Power?</vt:lpstr>
      <vt:lpstr>The Opposition to Nuclear Power</vt:lpstr>
      <vt:lpstr>PowerPoint Presentation</vt:lpstr>
      <vt:lpstr>PowerPoint Presentation</vt:lpstr>
      <vt:lpstr>Nuclear Power Plant Permitting in 1970</vt:lpstr>
      <vt:lpstr>The Problem of Nuclear Waste</vt:lpstr>
      <vt:lpstr>Reactor Safety</vt:lpstr>
      <vt:lpstr>Chima Clement, Fault Tree Analysis of the Three Mile Island (TMI) Nuclear Reactor Partial Nuclear Melt (working paper 2014)</vt:lpstr>
      <vt:lpstr>PowerPoint Presentation</vt:lpstr>
      <vt:lpstr>Paying for Accidents</vt:lpstr>
      <vt:lpstr>What Needs to be in the EIS?</vt:lpstr>
      <vt:lpstr>CALVERT CLIFFS' COORD. COM. v. AEC, 449 F. 2d 1109 (1971)</vt:lpstr>
      <vt:lpstr>Is NEPA Strict or Flexible?</vt:lpstr>
      <vt:lpstr>fullest extent possible</vt:lpstr>
      <vt:lpstr>Legislative History</vt:lpstr>
      <vt:lpstr>The Heart of NEPA Enforcement</vt:lpstr>
      <vt:lpstr>Can the Agency Do the NEPA Review Internally?</vt:lpstr>
      <vt:lpstr>Can NEPA be Set Aside Because We Need to Build New Powerplants?</vt:lpstr>
      <vt:lpstr>Can the Agency Rely on Other Agencies to do the NEPA Review?</vt:lpstr>
      <vt:lpstr>What about Plants that are Already Under Construction?</vt:lpstr>
      <vt:lpstr>Nuclear Power: The Cost of Delay Meets Interest Rates</vt:lpstr>
      <vt:lpstr>Three Mile Island - March 28, 1979 </vt:lpstr>
      <vt:lpstr>Whoops! (Washington Public Power Supply System) A $2 Billion Blunder</vt:lpstr>
      <vt:lpstr>Chernobyl - 26 April 1986</vt:lpstr>
      <vt:lpstr>Fukushima Accident 2011</vt:lpstr>
      <vt:lpstr>Where are We Now?</vt:lpstr>
      <vt:lpstr>How do you Protect the Environment?</vt:lpstr>
      <vt:lpstr>NEPA and Climate Change</vt:lpstr>
      <vt:lpstr>Sierra Club v. Federal Energy Regulatory Commission, 867 F.3d 1357 (2017)</vt:lpstr>
      <vt:lpstr>Implications of the Court Ruling </vt:lpstr>
      <vt:lpstr>Environmental Justice under NEPA</vt:lpstr>
      <vt:lpstr>How do Lawyers Use NEPA?</vt:lpstr>
      <vt:lpstr>NEPA is Procedural, not Substantive</vt:lpstr>
      <vt:lpstr>The Practical Aspects of NEPA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Costs of Mitigating Climate Change?</dc:title>
  <dc:creator>Edward P Richards</dc:creator>
  <cp:lastModifiedBy>Edward Richards</cp:lastModifiedBy>
  <cp:revision>32</cp:revision>
  <dcterms:created xsi:type="dcterms:W3CDTF">2022-01-25T19:31:19Z</dcterms:created>
  <dcterms:modified xsi:type="dcterms:W3CDTF">2023-02-14T19:40:05Z</dcterms:modified>
</cp:coreProperties>
</file>