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4" r:id="rId20"/>
    <p:sldId id="277" r:id="rId21"/>
    <p:sldId id="275"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350" autoAdjust="0"/>
  </p:normalViewPr>
  <p:slideViewPr>
    <p:cSldViewPr snapToGrid="0">
      <p:cViewPr varScale="1">
        <p:scale>
          <a:sx n="161" d="100"/>
          <a:sy n="161" d="100"/>
        </p:scale>
        <p:origin x="152" y="10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3/2/2023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839788" y="365125"/>
            <a:ext cx="105156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3/2/2023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3/2/2023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18AE2-88BD-4C12-B3AF-F7A4CC940A01}"/>
              </a:ext>
            </a:extLst>
          </p:cNvPr>
          <p:cNvSpPr>
            <a:spLocks noGrp="1"/>
          </p:cNvSpPr>
          <p:nvPr>
            <p:ph type="ctrTitle"/>
          </p:nvPr>
        </p:nvSpPr>
        <p:spPr/>
        <p:txBody>
          <a:bodyPr/>
          <a:lstStyle/>
          <a:p>
            <a:r>
              <a:rPr lang="en-US" dirty="0"/>
              <a:t>The Montreal Protocol</a:t>
            </a:r>
          </a:p>
        </p:txBody>
      </p:sp>
      <p:sp>
        <p:nvSpPr>
          <p:cNvPr id="3" name="Subtitle 2">
            <a:extLst>
              <a:ext uri="{FF2B5EF4-FFF2-40B4-BE49-F238E27FC236}">
                <a16:creationId xmlns:a16="http://schemas.microsoft.com/office/drawing/2014/main" id="{10E43E00-58F4-4F3E-AEF8-2B9AFCCB54CF}"/>
              </a:ext>
            </a:extLst>
          </p:cNvPr>
          <p:cNvSpPr>
            <a:spLocks noGrp="1"/>
          </p:cNvSpPr>
          <p:nvPr>
            <p:ph type="subTitle" idx="1"/>
          </p:nvPr>
        </p:nvSpPr>
        <p:spPr/>
        <p:txBody>
          <a:bodyPr>
            <a:normAutofit/>
          </a:bodyPr>
          <a:lstStyle/>
          <a:p>
            <a:r>
              <a:rPr lang="en-US" dirty="0"/>
              <a:t>The most (only?) successful international climate change treaty. </a:t>
            </a:r>
          </a:p>
        </p:txBody>
      </p:sp>
    </p:spTree>
    <p:extLst>
      <p:ext uri="{BB962C8B-B14F-4D97-AF65-F5344CB8AC3E}">
        <p14:creationId xmlns:p14="http://schemas.microsoft.com/office/powerpoint/2010/main" val="2918296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068FF8-6860-4109-B26C-112690A15E30}"/>
              </a:ext>
            </a:extLst>
          </p:cNvPr>
          <p:cNvSpPr>
            <a:spLocks noGrp="1"/>
          </p:cNvSpPr>
          <p:nvPr>
            <p:ph type="title"/>
          </p:nvPr>
        </p:nvSpPr>
        <p:spPr/>
        <p:txBody>
          <a:bodyPr/>
          <a:lstStyle/>
          <a:p>
            <a:r>
              <a:rPr lang="en-US" dirty="0"/>
              <a:t>The Scope of the Original Treaty</a:t>
            </a:r>
          </a:p>
        </p:txBody>
      </p:sp>
      <p:sp>
        <p:nvSpPr>
          <p:cNvPr id="6" name="Content Placeholder 5">
            <a:extLst>
              <a:ext uri="{FF2B5EF4-FFF2-40B4-BE49-F238E27FC236}">
                <a16:creationId xmlns:a16="http://schemas.microsoft.com/office/drawing/2014/main" id="{56E9001B-93CC-420A-BF77-E99E22F2D9DC}"/>
              </a:ext>
            </a:extLst>
          </p:cNvPr>
          <p:cNvSpPr>
            <a:spLocks noGrp="1"/>
          </p:cNvSpPr>
          <p:nvPr>
            <p:ph idx="1"/>
          </p:nvPr>
        </p:nvSpPr>
        <p:spPr/>
        <p:txBody>
          <a:bodyPr/>
          <a:lstStyle/>
          <a:p>
            <a:r>
              <a:rPr lang="en-US" dirty="0"/>
              <a:t>The Montreal Protocol, adopted in 1987, originally identified eight ODS (ozone depleting substances)  as controlled substances and set out control measures to freeze and reduce the production and consumption of these controlled substances. </a:t>
            </a:r>
          </a:p>
        </p:txBody>
      </p:sp>
      <p:sp>
        <p:nvSpPr>
          <p:cNvPr id="4" name="Slide Number Placeholder 3">
            <a:extLst>
              <a:ext uri="{FF2B5EF4-FFF2-40B4-BE49-F238E27FC236}">
                <a16:creationId xmlns:a16="http://schemas.microsoft.com/office/drawing/2014/main" id="{309890D5-F6B6-415E-BFDF-BA358EA24A39}"/>
              </a:ext>
            </a:extLst>
          </p:cNvPr>
          <p:cNvSpPr>
            <a:spLocks noGrp="1"/>
          </p:cNvSpPr>
          <p:nvPr>
            <p:ph type="sldNum" sz="quarter" idx="12"/>
          </p:nvPr>
        </p:nvSpPr>
        <p:spPr/>
        <p:txBody>
          <a:bodyPr/>
          <a:lstStyle/>
          <a:p>
            <a:fld id="{8C7AC149-3ACA-4EBF-A7E7-B6279851857C}" type="slidenum">
              <a:rPr lang="en-US" altLang="en-US" smtClean="0"/>
              <a:pPr/>
              <a:t>10</a:t>
            </a:fld>
            <a:endParaRPr lang="en-US" altLang="en-US"/>
          </a:p>
        </p:txBody>
      </p:sp>
    </p:spTree>
    <p:extLst>
      <p:ext uri="{BB962C8B-B14F-4D97-AF65-F5344CB8AC3E}">
        <p14:creationId xmlns:p14="http://schemas.microsoft.com/office/powerpoint/2010/main" val="366906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10B6-859D-484C-B852-7C310E439AF6}"/>
              </a:ext>
            </a:extLst>
          </p:cNvPr>
          <p:cNvSpPr>
            <a:spLocks noGrp="1"/>
          </p:cNvSpPr>
          <p:nvPr>
            <p:ph type="title"/>
          </p:nvPr>
        </p:nvSpPr>
        <p:spPr/>
        <p:txBody>
          <a:bodyPr/>
          <a:lstStyle/>
          <a:p>
            <a:r>
              <a:rPr lang="en-US" dirty="0"/>
              <a:t>Control Strategies</a:t>
            </a:r>
          </a:p>
        </p:txBody>
      </p:sp>
      <p:sp>
        <p:nvSpPr>
          <p:cNvPr id="3" name="Content Placeholder 2">
            <a:extLst>
              <a:ext uri="{FF2B5EF4-FFF2-40B4-BE49-F238E27FC236}">
                <a16:creationId xmlns:a16="http://schemas.microsoft.com/office/drawing/2014/main" id="{E7A27171-B426-4445-896F-F6D542E31331}"/>
              </a:ext>
            </a:extLst>
          </p:cNvPr>
          <p:cNvSpPr>
            <a:spLocks noGrp="1"/>
          </p:cNvSpPr>
          <p:nvPr>
            <p:ph idx="1"/>
          </p:nvPr>
        </p:nvSpPr>
        <p:spPr/>
        <p:txBody>
          <a:bodyPr>
            <a:normAutofit/>
          </a:bodyPr>
          <a:lstStyle/>
          <a:p>
            <a:r>
              <a:rPr lang="en-US" dirty="0"/>
              <a:t>Articles 2A to 2I of the Montreal Protocol stipulate the control measures governing the consumption and production of controlled substances listed in Annexes A, B, C and E to the Montreal Protocol. These control measures are generally characterized by:</a:t>
            </a:r>
          </a:p>
          <a:p>
            <a:pPr lvl="1"/>
            <a:r>
              <a:rPr lang="en-US" dirty="0"/>
              <a:t>(a) initial freeze on consumption/production – generally tied to an historic consumption/production level;</a:t>
            </a:r>
          </a:p>
          <a:p>
            <a:pPr lvl="1"/>
            <a:r>
              <a:rPr lang="en-US" dirty="0"/>
              <a:t>(b) 100% phase-out by a specified date; and</a:t>
            </a:r>
          </a:p>
          <a:p>
            <a:pPr lvl="1"/>
            <a:r>
              <a:rPr lang="en-US" dirty="0"/>
              <a:t>(c) interim targets (i.e. stepped reductions). </a:t>
            </a:r>
          </a:p>
        </p:txBody>
      </p:sp>
      <p:sp>
        <p:nvSpPr>
          <p:cNvPr id="4" name="Slide Number Placeholder 3">
            <a:extLst>
              <a:ext uri="{FF2B5EF4-FFF2-40B4-BE49-F238E27FC236}">
                <a16:creationId xmlns:a16="http://schemas.microsoft.com/office/drawing/2014/main" id="{D48244F6-E68E-4BEB-BB3E-A197623224D3}"/>
              </a:ext>
            </a:extLst>
          </p:cNvPr>
          <p:cNvSpPr>
            <a:spLocks noGrp="1"/>
          </p:cNvSpPr>
          <p:nvPr>
            <p:ph type="sldNum" sz="quarter" idx="12"/>
          </p:nvPr>
        </p:nvSpPr>
        <p:spPr/>
        <p:txBody>
          <a:bodyPr/>
          <a:lstStyle/>
          <a:p>
            <a:fld id="{29600089-3C98-440E-98CD-39B13232981C}" type="slidenum">
              <a:rPr lang="en-US" altLang="en-US" smtClean="0"/>
              <a:pPr/>
              <a:t>11</a:t>
            </a:fld>
            <a:endParaRPr lang="en-US" altLang="en-US"/>
          </a:p>
        </p:txBody>
      </p:sp>
    </p:spTree>
    <p:extLst>
      <p:ext uri="{BB962C8B-B14F-4D97-AF65-F5344CB8AC3E}">
        <p14:creationId xmlns:p14="http://schemas.microsoft.com/office/powerpoint/2010/main" val="487803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6D5AF-CD69-4E0E-A2D6-C9361F22B00F}"/>
              </a:ext>
            </a:extLst>
          </p:cNvPr>
          <p:cNvSpPr>
            <a:spLocks noGrp="1"/>
          </p:cNvSpPr>
          <p:nvPr>
            <p:ph type="title"/>
          </p:nvPr>
        </p:nvSpPr>
        <p:spPr/>
        <p:txBody>
          <a:bodyPr/>
          <a:lstStyle/>
          <a:p>
            <a:r>
              <a:rPr lang="en-US" dirty="0"/>
              <a:t>Article 5 - Preferential treatment for developing signatories </a:t>
            </a:r>
          </a:p>
        </p:txBody>
      </p:sp>
      <p:sp>
        <p:nvSpPr>
          <p:cNvPr id="3" name="Content Placeholder 2">
            <a:extLst>
              <a:ext uri="{FF2B5EF4-FFF2-40B4-BE49-F238E27FC236}">
                <a16:creationId xmlns:a16="http://schemas.microsoft.com/office/drawing/2014/main" id="{ABC0069A-B26A-4484-A2C5-DB2756BB9A8B}"/>
              </a:ext>
            </a:extLst>
          </p:cNvPr>
          <p:cNvSpPr>
            <a:spLocks noGrp="1"/>
          </p:cNvSpPr>
          <p:nvPr>
            <p:ph idx="1"/>
          </p:nvPr>
        </p:nvSpPr>
        <p:spPr/>
        <p:txBody>
          <a:bodyPr>
            <a:normAutofit fontScale="92500" lnSpcReduction="10000"/>
          </a:bodyPr>
          <a:lstStyle/>
          <a:p>
            <a:r>
              <a:rPr lang="en-US" dirty="0"/>
              <a:t>Compared with developed countries, developing countries operating under Article 5 of the Montreal Protocol are entitled to a longer phase-out period for most of controlled substances listed in Annexes A, B, C and E7. In particular, they could delay by 10 years the implementation of the control measures agreed at the MOP held in London in 1990. </a:t>
            </a:r>
          </a:p>
          <a:p>
            <a:r>
              <a:rPr lang="en-US" dirty="0"/>
              <a:t>Against this, Article 5 parties could phase out the consumption and production of the relevant controlled substances in Annexes A and B (except for methyl chloroform ) by 2010, whereas the then corresponding phase-out date for non-Article 5 parties was 2000.</a:t>
            </a:r>
          </a:p>
        </p:txBody>
      </p:sp>
      <p:sp>
        <p:nvSpPr>
          <p:cNvPr id="4" name="Slide Number Placeholder 3">
            <a:extLst>
              <a:ext uri="{FF2B5EF4-FFF2-40B4-BE49-F238E27FC236}">
                <a16:creationId xmlns:a16="http://schemas.microsoft.com/office/drawing/2014/main" id="{25929830-7F21-4254-927B-47D044A9BEBE}"/>
              </a:ext>
            </a:extLst>
          </p:cNvPr>
          <p:cNvSpPr>
            <a:spLocks noGrp="1"/>
          </p:cNvSpPr>
          <p:nvPr>
            <p:ph type="sldNum" sz="quarter" idx="12"/>
          </p:nvPr>
        </p:nvSpPr>
        <p:spPr/>
        <p:txBody>
          <a:bodyPr/>
          <a:lstStyle/>
          <a:p>
            <a:fld id="{29600089-3C98-440E-98CD-39B13232981C}" type="slidenum">
              <a:rPr lang="en-US" altLang="en-US" smtClean="0"/>
              <a:pPr/>
              <a:t>12</a:t>
            </a:fld>
            <a:endParaRPr lang="en-US" altLang="en-US"/>
          </a:p>
        </p:txBody>
      </p:sp>
    </p:spTree>
    <p:extLst>
      <p:ext uri="{BB962C8B-B14F-4D97-AF65-F5344CB8AC3E}">
        <p14:creationId xmlns:p14="http://schemas.microsoft.com/office/powerpoint/2010/main" val="148210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6063F-962D-40FF-AAA8-D6D4C5041FDF}"/>
              </a:ext>
            </a:extLst>
          </p:cNvPr>
          <p:cNvSpPr>
            <a:spLocks noGrp="1"/>
          </p:cNvSpPr>
          <p:nvPr>
            <p:ph type="title"/>
          </p:nvPr>
        </p:nvSpPr>
        <p:spPr/>
        <p:txBody>
          <a:bodyPr/>
          <a:lstStyle/>
          <a:p>
            <a:endParaRPr lang="en-US" dirty="0"/>
          </a:p>
        </p:txBody>
      </p:sp>
      <p:pic>
        <p:nvPicPr>
          <p:cNvPr id="5" name="Content Placeholder 4" descr="Table – Summary of controlled measures under the Montreal Protocol(*)">
            <a:extLst>
              <a:ext uri="{FF2B5EF4-FFF2-40B4-BE49-F238E27FC236}">
                <a16:creationId xmlns:a16="http://schemas.microsoft.com/office/drawing/2014/main" id="{111743E2-4D76-4868-9810-5564395FAAD6}"/>
              </a:ext>
            </a:extLst>
          </p:cNvPr>
          <p:cNvPicPr>
            <a:picLocks noGrp="1" noChangeAspect="1"/>
          </p:cNvPicPr>
          <p:nvPr>
            <p:ph idx="1"/>
          </p:nvPr>
        </p:nvPicPr>
        <p:blipFill>
          <a:blip r:embed="rId2"/>
          <a:stretch>
            <a:fillRect/>
          </a:stretch>
        </p:blipFill>
        <p:spPr>
          <a:xfrm>
            <a:off x="3409902" y="0"/>
            <a:ext cx="4991003" cy="6544130"/>
          </a:xfrm>
          <a:prstGeom prst="rect">
            <a:avLst/>
          </a:prstGeom>
        </p:spPr>
      </p:pic>
      <p:sp>
        <p:nvSpPr>
          <p:cNvPr id="4" name="Slide Number Placeholder 3">
            <a:extLst>
              <a:ext uri="{FF2B5EF4-FFF2-40B4-BE49-F238E27FC236}">
                <a16:creationId xmlns:a16="http://schemas.microsoft.com/office/drawing/2014/main" id="{8094E3C9-3E93-47C2-8274-35D90A59AF2E}"/>
              </a:ext>
            </a:extLst>
          </p:cNvPr>
          <p:cNvSpPr>
            <a:spLocks noGrp="1"/>
          </p:cNvSpPr>
          <p:nvPr>
            <p:ph type="sldNum" sz="quarter" idx="12"/>
          </p:nvPr>
        </p:nvSpPr>
        <p:spPr/>
        <p:txBody>
          <a:bodyPr/>
          <a:lstStyle/>
          <a:p>
            <a:fld id="{29600089-3C98-440E-98CD-39B13232981C}" type="slidenum">
              <a:rPr lang="en-US" altLang="en-US" smtClean="0"/>
              <a:pPr/>
              <a:t>13</a:t>
            </a:fld>
            <a:endParaRPr lang="en-US" altLang="en-US"/>
          </a:p>
        </p:txBody>
      </p:sp>
    </p:spTree>
    <p:extLst>
      <p:ext uri="{BB962C8B-B14F-4D97-AF65-F5344CB8AC3E}">
        <p14:creationId xmlns:p14="http://schemas.microsoft.com/office/powerpoint/2010/main" val="88385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5F30-37AD-47D4-AA31-657C112E3C82}"/>
              </a:ext>
            </a:extLst>
          </p:cNvPr>
          <p:cNvSpPr>
            <a:spLocks noGrp="1"/>
          </p:cNvSpPr>
          <p:nvPr>
            <p:ph type="title"/>
          </p:nvPr>
        </p:nvSpPr>
        <p:spPr/>
        <p:txBody>
          <a:bodyPr/>
          <a:lstStyle/>
          <a:p>
            <a:r>
              <a:rPr lang="en-US" dirty="0"/>
              <a:t>Trade measures under the Montreal Protocol</a:t>
            </a:r>
          </a:p>
        </p:txBody>
      </p:sp>
      <p:sp>
        <p:nvSpPr>
          <p:cNvPr id="3" name="Content Placeholder 2">
            <a:extLst>
              <a:ext uri="{FF2B5EF4-FFF2-40B4-BE49-F238E27FC236}">
                <a16:creationId xmlns:a16="http://schemas.microsoft.com/office/drawing/2014/main" id="{358BA83F-CA30-4832-89D8-F70036CAD906}"/>
              </a:ext>
            </a:extLst>
          </p:cNvPr>
          <p:cNvSpPr>
            <a:spLocks noGrp="1"/>
          </p:cNvSpPr>
          <p:nvPr>
            <p:ph idx="1"/>
          </p:nvPr>
        </p:nvSpPr>
        <p:spPr/>
        <p:txBody>
          <a:bodyPr>
            <a:normAutofit/>
          </a:bodyPr>
          <a:lstStyle/>
          <a:p>
            <a:pPr lvl="0"/>
            <a:r>
              <a:rPr lang="en-US" dirty="0"/>
              <a:t>6.1 Article 4 of the Montreal Protocol prohibits trade in ODS between parties and non-parties to the treaty. According to UNEP, a non-party (with regard to a particular ODS) is any signatory country whose government has not ratified, accepted, approved or accessed the Montreal Protocol or one or more of its specific amendments that have introduced a particular ODS as a controlled substance.</a:t>
            </a:r>
          </a:p>
        </p:txBody>
      </p:sp>
      <p:sp>
        <p:nvSpPr>
          <p:cNvPr id="4" name="Slide Number Placeholder 3">
            <a:extLst>
              <a:ext uri="{FF2B5EF4-FFF2-40B4-BE49-F238E27FC236}">
                <a16:creationId xmlns:a16="http://schemas.microsoft.com/office/drawing/2014/main" id="{3B163830-4934-4199-8D15-CA8FE61E5441}"/>
              </a:ext>
            </a:extLst>
          </p:cNvPr>
          <p:cNvSpPr>
            <a:spLocks noGrp="1"/>
          </p:cNvSpPr>
          <p:nvPr>
            <p:ph type="sldNum" sz="quarter" idx="12"/>
          </p:nvPr>
        </p:nvSpPr>
        <p:spPr/>
        <p:txBody>
          <a:bodyPr/>
          <a:lstStyle/>
          <a:p>
            <a:fld id="{29600089-3C98-440E-98CD-39B13232981C}" type="slidenum">
              <a:rPr lang="en-US" altLang="en-US" smtClean="0"/>
              <a:pPr/>
              <a:t>14</a:t>
            </a:fld>
            <a:endParaRPr lang="en-US" altLang="en-US"/>
          </a:p>
        </p:txBody>
      </p:sp>
    </p:spTree>
    <p:extLst>
      <p:ext uri="{BB962C8B-B14F-4D97-AF65-F5344CB8AC3E}">
        <p14:creationId xmlns:p14="http://schemas.microsoft.com/office/powerpoint/2010/main" val="766555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BDE5A-513A-4040-8C66-3E01BE40DD91}"/>
              </a:ext>
            </a:extLst>
          </p:cNvPr>
          <p:cNvSpPr>
            <a:spLocks noGrp="1"/>
          </p:cNvSpPr>
          <p:nvPr>
            <p:ph type="title"/>
          </p:nvPr>
        </p:nvSpPr>
        <p:spPr/>
        <p:txBody>
          <a:bodyPr/>
          <a:lstStyle/>
          <a:p>
            <a:r>
              <a:rPr lang="en-US" dirty="0"/>
              <a:t>Purpose of the Trade Restrictions</a:t>
            </a:r>
          </a:p>
        </p:txBody>
      </p:sp>
      <p:sp>
        <p:nvSpPr>
          <p:cNvPr id="3" name="Content Placeholder 2">
            <a:extLst>
              <a:ext uri="{FF2B5EF4-FFF2-40B4-BE49-F238E27FC236}">
                <a16:creationId xmlns:a16="http://schemas.microsoft.com/office/drawing/2014/main" id="{BB46BC70-8E55-4204-8F0D-CBCCF3B98C32}"/>
              </a:ext>
            </a:extLst>
          </p:cNvPr>
          <p:cNvSpPr>
            <a:spLocks noGrp="1"/>
          </p:cNvSpPr>
          <p:nvPr>
            <p:ph idx="1"/>
          </p:nvPr>
        </p:nvSpPr>
        <p:spPr/>
        <p:txBody>
          <a:bodyPr>
            <a:normAutofit/>
          </a:bodyPr>
          <a:lstStyle/>
          <a:p>
            <a:pPr lvl="0"/>
            <a:r>
              <a:rPr lang="en-US" dirty="0"/>
              <a:t>The trade restrictions serve to safeguard that the industries of the signatory countries would not be tempted to circumvent their obligations by importing controlled substances from non-parties, or to escape the phase-out schedules by migrating production to non-parties and then re-exporting the controlled substances for local consumption.</a:t>
            </a:r>
          </a:p>
          <a:p>
            <a:pPr lvl="0"/>
            <a:r>
              <a:rPr lang="en-US" dirty="0"/>
              <a:t>Since nearly every country signed, trade restrictions for non-parties became less important.</a:t>
            </a:r>
          </a:p>
        </p:txBody>
      </p:sp>
      <p:sp>
        <p:nvSpPr>
          <p:cNvPr id="4" name="Slide Number Placeholder 3">
            <a:extLst>
              <a:ext uri="{FF2B5EF4-FFF2-40B4-BE49-F238E27FC236}">
                <a16:creationId xmlns:a16="http://schemas.microsoft.com/office/drawing/2014/main" id="{8E392735-4E9E-4248-A9F2-2FC4DF1B4781}"/>
              </a:ext>
            </a:extLst>
          </p:cNvPr>
          <p:cNvSpPr>
            <a:spLocks noGrp="1"/>
          </p:cNvSpPr>
          <p:nvPr>
            <p:ph type="sldNum" sz="quarter" idx="12"/>
          </p:nvPr>
        </p:nvSpPr>
        <p:spPr/>
        <p:txBody>
          <a:bodyPr/>
          <a:lstStyle/>
          <a:p>
            <a:fld id="{29600089-3C98-440E-98CD-39B13232981C}" type="slidenum">
              <a:rPr lang="en-US" altLang="en-US" smtClean="0"/>
              <a:pPr/>
              <a:t>15</a:t>
            </a:fld>
            <a:endParaRPr lang="en-US" altLang="en-US"/>
          </a:p>
        </p:txBody>
      </p:sp>
    </p:spTree>
    <p:extLst>
      <p:ext uri="{BB962C8B-B14F-4D97-AF65-F5344CB8AC3E}">
        <p14:creationId xmlns:p14="http://schemas.microsoft.com/office/powerpoint/2010/main" val="144488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A4AC-A986-4C6A-942B-343E1D2A9940}"/>
              </a:ext>
            </a:extLst>
          </p:cNvPr>
          <p:cNvSpPr>
            <a:spLocks noGrp="1"/>
          </p:cNvSpPr>
          <p:nvPr>
            <p:ph type="title"/>
          </p:nvPr>
        </p:nvSpPr>
        <p:spPr/>
        <p:txBody>
          <a:bodyPr/>
          <a:lstStyle/>
          <a:p>
            <a:r>
              <a:rPr lang="en-US" dirty="0"/>
              <a:t>Incentivizing Compliance by Article 5 Parties</a:t>
            </a:r>
          </a:p>
        </p:txBody>
      </p:sp>
      <p:sp>
        <p:nvSpPr>
          <p:cNvPr id="3" name="Content Placeholder 2">
            <a:extLst>
              <a:ext uri="{FF2B5EF4-FFF2-40B4-BE49-F238E27FC236}">
                <a16:creationId xmlns:a16="http://schemas.microsoft.com/office/drawing/2014/main" id="{A989B0A2-AA25-439F-9180-2DCF060D928A}"/>
              </a:ext>
            </a:extLst>
          </p:cNvPr>
          <p:cNvSpPr>
            <a:spLocks noGrp="1"/>
          </p:cNvSpPr>
          <p:nvPr>
            <p:ph idx="1"/>
          </p:nvPr>
        </p:nvSpPr>
        <p:spPr/>
        <p:txBody>
          <a:bodyPr>
            <a:normAutofit/>
          </a:bodyPr>
          <a:lstStyle/>
          <a:p>
            <a:r>
              <a:rPr lang="en-US" dirty="0"/>
              <a:t>Under the Montreal Protocol, financial and technical assistance are provided to Article 5 parties to facilitate their compliance with the control measures set out in the treaty. Such an arrangement also serves as an incentive to encourage developing countries to accede to the Montreal Protocol. As to financial assistance, Article 10 of the Montreal Protocol prescribes for the establishment of a "Financial Mechanism" to facilitate the transfer of ODS substitutes and related technology to Article 5 parties. </a:t>
            </a:r>
          </a:p>
        </p:txBody>
      </p:sp>
      <p:sp>
        <p:nvSpPr>
          <p:cNvPr id="4" name="Slide Number Placeholder 3">
            <a:extLst>
              <a:ext uri="{FF2B5EF4-FFF2-40B4-BE49-F238E27FC236}">
                <a16:creationId xmlns:a16="http://schemas.microsoft.com/office/drawing/2014/main" id="{B3E13478-C12D-478C-A174-6B346C2B78C2}"/>
              </a:ext>
            </a:extLst>
          </p:cNvPr>
          <p:cNvSpPr>
            <a:spLocks noGrp="1"/>
          </p:cNvSpPr>
          <p:nvPr>
            <p:ph type="sldNum" sz="quarter" idx="12"/>
          </p:nvPr>
        </p:nvSpPr>
        <p:spPr/>
        <p:txBody>
          <a:bodyPr/>
          <a:lstStyle/>
          <a:p>
            <a:fld id="{29600089-3C98-440E-98CD-39B13232981C}" type="slidenum">
              <a:rPr lang="en-US" altLang="en-US" smtClean="0"/>
              <a:pPr/>
              <a:t>16</a:t>
            </a:fld>
            <a:endParaRPr lang="en-US" altLang="en-US"/>
          </a:p>
        </p:txBody>
      </p:sp>
    </p:spTree>
    <p:extLst>
      <p:ext uri="{BB962C8B-B14F-4D97-AF65-F5344CB8AC3E}">
        <p14:creationId xmlns:p14="http://schemas.microsoft.com/office/powerpoint/2010/main" val="246893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14B8-485B-43E1-8A5E-80F36DBAB729}"/>
              </a:ext>
            </a:extLst>
          </p:cNvPr>
          <p:cNvSpPr>
            <a:spLocks noGrp="1"/>
          </p:cNvSpPr>
          <p:nvPr>
            <p:ph type="title"/>
          </p:nvPr>
        </p:nvSpPr>
        <p:spPr/>
        <p:txBody>
          <a:bodyPr/>
          <a:lstStyle/>
          <a:p>
            <a:r>
              <a:rPr lang="en-US" dirty="0"/>
              <a:t>The Multilateral Fund </a:t>
            </a:r>
          </a:p>
        </p:txBody>
      </p:sp>
      <p:sp>
        <p:nvSpPr>
          <p:cNvPr id="3" name="Content Placeholder 2">
            <a:extLst>
              <a:ext uri="{FF2B5EF4-FFF2-40B4-BE49-F238E27FC236}">
                <a16:creationId xmlns:a16="http://schemas.microsoft.com/office/drawing/2014/main" id="{9F0C722C-C5C1-451C-966B-3853800D155F}"/>
              </a:ext>
            </a:extLst>
          </p:cNvPr>
          <p:cNvSpPr>
            <a:spLocks noGrp="1"/>
          </p:cNvSpPr>
          <p:nvPr>
            <p:ph idx="1"/>
          </p:nvPr>
        </p:nvSpPr>
        <p:spPr/>
        <p:txBody>
          <a:bodyPr>
            <a:normAutofit/>
          </a:bodyPr>
          <a:lstStyle/>
          <a:p>
            <a:r>
              <a:rPr lang="en-US" dirty="0"/>
              <a:t>The Multilateral Fund finances the "agreed incremental costs" incurred by Article 5 parties in phasing out their consumption and production of ODS9 . Since its commencement in 1991, the Multilateral Fund has undergone replenishment every three years with contributions by non-Article 5 parties.</a:t>
            </a:r>
          </a:p>
          <a:p>
            <a:r>
              <a:rPr lang="en-US" dirty="0"/>
              <a:t>This was politically acceptable because, at least initially, much of the money went back to developed world companies.</a:t>
            </a:r>
          </a:p>
        </p:txBody>
      </p:sp>
      <p:sp>
        <p:nvSpPr>
          <p:cNvPr id="4" name="Slide Number Placeholder 3">
            <a:extLst>
              <a:ext uri="{FF2B5EF4-FFF2-40B4-BE49-F238E27FC236}">
                <a16:creationId xmlns:a16="http://schemas.microsoft.com/office/drawing/2014/main" id="{C9116246-DAE6-4883-B45B-9EF99D5AF7F5}"/>
              </a:ext>
            </a:extLst>
          </p:cNvPr>
          <p:cNvSpPr>
            <a:spLocks noGrp="1"/>
          </p:cNvSpPr>
          <p:nvPr>
            <p:ph type="sldNum" sz="quarter" idx="12"/>
          </p:nvPr>
        </p:nvSpPr>
        <p:spPr/>
        <p:txBody>
          <a:bodyPr/>
          <a:lstStyle/>
          <a:p>
            <a:fld id="{29600089-3C98-440E-98CD-39B13232981C}" type="slidenum">
              <a:rPr lang="en-US" altLang="en-US" smtClean="0"/>
              <a:pPr/>
              <a:t>17</a:t>
            </a:fld>
            <a:endParaRPr lang="en-US" altLang="en-US"/>
          </a:p>
        </p:txBody>
      </p:sp>
    </p:spTree>
    <p:extLst>
      <p:ext uri="{BB962C8B-B14F-4D97-AF65-F5344CB8AC3E}">
        <p14:creationId xmlns:p14="http://schemas.microsoft.com/office/powerpoint/2010/main" val="1610443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582EA-8FCA-4A23-AC75-A98EF4BFDC04}"/>
              </a:ext>
            </a:extLst>
          </p:cNvPr>
          <p:cNvSpPr>
            <a:spLocks noGrp="1"/>
          </p:cNvSpPr>
          <p:nvPr>
            <p:ph type="title"/>
          </p:nvPr>
        </p:nvSpPr>
        <p:spPr/>
        <p:txBody>
          <a:bodyPr/>
          <a:lstStyle/>
          <a:p>
            <a:endParaRPr lang="en-US" dirty="0"/>
          </a:p>
        </p:txBody>
      </p:sp>
      <p:pic>
        <p:nvPicPr>
          <p:cNvPr id="5" name="Content Placeholder 4" descr="Structure of the Multilateral Fund">
            <a:extLst>
              <a:ext uri="{FF2B5EF4-FFF2-40B4-BE49-F238E27FC236}">
                <a16:creationId xmlns:a16="http://schemas.microsoft.com/office/drawing/2014/main" id="{B57431D5-B895-4D7D-A2EC-C9AAFFE84970}"/>
              </a:ext>
            </a:extLst>
          </p:cNvPr>
          <p:cNvPicPr>
            <a:picLocks noGrp="1" noChangeAspect="1"/>
          </p:cNvPicPr>
          <p:nvPr>
            <p:ph idx="1"/>
          </p:nvPr>
        </p:nvPicPr>
        <p:blipFill>
          <a:blip r:embed="rId2"/>
          <a:stretch>
            <a:fillRect/>
          </a:stretch>
        </p:blipFill>
        <p:spPr>
          <a:xfrm>
            <a:off x="1600200" y="371297"/>
            <a:ext cx="8686800" cy="5796141"/>
          </a:xfrm>
          <a:prstGeom prst="rect">
            <a:avLst/>
          </a:prstGeom>
        </p:spPr>
      </p:pic>
      <p:sp>
        <p:nvSpPr>
          <p:cNvPr id="4" name="Slide Number Placeholder 3">
            <a:extLst>
              <a:ext uri="{FF2B5EF4-FFF2-40B4-BE49-F238E27FC236}">
                <a16:creationId xmlns:a16="http://schemas.microsoft.com/office/drawing/2014/main" id="{C97CC687-E485-438B-8991-C5DE019081D0}"/>
              </a:ext>
            </a:extLst>
          </p:cNvPr>
          <p:cNvSpPr>
            <a:spLocks noGrp="1"/>
          </p:cNvSpPr>
          <p:nvPr>
            <p:ph type="sldNum" sz="quarter" idx="12"/>
          </p:nvPr>
        </p:nvSpPr>
        <p:spPr/>
        <p:txBody>
          <a:bodyPr/>
          <a:lstStyle/>
          <a:p>
            <a:fld id="{29600089-3C98-440E-98CD-39B13232981C}" type="slidenum">
              <a:rPr lang="en-US" altLang="en-US" smtClean="0"/>
              <a:pPr/>
              <a:t>18</a:t>
            </a:fld>
            <a:endParaRPr lang="en-US" altLang="en-US"/>
          </a:p>
        </p:txBody>
      </p:sp>
    </p:spTree>
    <p:extLst>
      <p:ext uri="{BB962C8B-B14F-4D97-AF65-F5344CB8AC3E}">
        <p14:creationId xmlns:p14="http://schemas.microsoft.com/office/powerpoint/2010/main" val="1668434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09FE-C30C-4325-BEAE-B7BD2EC9EADA}"/>
              </a:ext>
            </a:extLst>
          </p:cNvPr>
          <p:cNvSpPr>
            <a:spLocks noGrp="1"/>
          </p:cNvSpPr>
          <p:nvPr>
            <p:ph type="title"/>
          </p:nvPr>
        </p:nvSpPr>
        <p:spPr/>
        <p:txBody>
          <a:bodyPr/>
          <a:lstStyle/>
          <a:p>
            <a:r>
              <a:rPr lang="en-US" dirty="0"/>
              <a:t>Technology Transfer</a:t>
            </a:r>
          </a:p>
        </p:txBody>
      </p:sp>
      <p:sp>
        <p:nvSpPr>
          <p:cNvPr id="3" name="Content Placeholder 2">
            <a:extLst>
              <a:ext uri="{FF2B5EF4-FFF2-40B4-BE49-F238E27FC236}">
                <a16:creationId xmlns:a16="http://schemas.microsoft.com/office/drawing/2014/main" id="{A5DCD918-5B5F-4BA2-A12D-6E0C29F693E6}"/>
              </a:ext>
            </a:extLst>
          </p:cNvPr>
          <p:cNvSpPr>
            <a:spLocks noGrp="1"/>
          </p:cNvSpPr>
          <p:nvPr>
            <p:ph idx="1"/>
          </p:nvPr>
        </p:nvSpPr>
        <p:spPr/>
        <p:txBody>
          <a:bodyPr/>
          <a:lstStyle/>
          <a:p>
            <a:r>
              <a:rPr lang="en-US" dirty="0"/>
              <a:t>Article 10A of the Montreal Protocol further provides for the transfer of technology to Article 5 parties. In particular, all parties to the Montreal Protocol shall take "every practicable step" to ensure that "the best available, environmentally safe substitutes and related technologies are expeditiously transferred" to Article 5 parties "under fair and most favorable conditions". </a:t>
            </a:r>
          </a:p>
        </p:txBody>
      </p:sp>
      <p:sp>
        <p:nvSpPr>
          <p:cNvPr id="4" name="Slide Number Placeholder 3">
            <a:extLst>
              <a:ext uri="{FF2B5EF4-FFF2-40B4-BE49-F238E27FC236}">
                <a16:creationId xmlns:a16="http://schemas.microsoft.com/office/drawing/2014/main" id="{C136568C-F833-42BD-812B-A5E36F50E3CB}"/>
              </a:ext>
            </a:extLst>
          </p:cNvPr>
          <p:cNvSpPr>
            <a:spLocks noGrp="1"/>
          </p:cNvSpPr>
          <p:nvPr>
            <p:ph type="sldNum" sz="quarter" idx="12"/>
          </p:nvPr>
        </p:nvSpPr>
        <p:spPr/>
        <p:txBody>
          <a:bodyPr/>
          <a:lstStyle/>
          <a:p>
            <a:fld id="{29600089-3C98-440E-98CD-39B13232981C}" type="slidenum">
              <a:rPr lang="en-US" altLang="en-US" smtClean="0"/>
              <a:pPr/>
              <a:t>19</a:t>
            </a:fld>
            <a:endParaRPr lang="en-US" altLang="en-US"/>
          </a:p>
        </p:txBody>
      </p:sp>
    </p:spTree>
    <p:extLst>
      <p:ext uri="{BB962C8B-B14F-4D97-AF65-F5344CB8AC3E}">
        <p14:creationId xmlns:p14="http://schemas.microsoft.com/office/powerpoint/2010/main" val="373428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1E61-E64B-4CC5-A8DB-96B648993FC2}"/>
              </a:ext>
            </a:extLst>
          </p:cNvPr>
          <p:cNvSpPr>
            <a:spLocks noGrp="1"/>
          </p:cNvSpPr>
          <p:nvPr>
            <p:ph type="title"/>
          </p:nvPr>
        </p:nvSpPr>
        <p:spPr/>
        <p:txBody>
          <a:bodyPr/>
          <a:lstStyle/>
          <a:p>
            <a:r>
              <a:rPr lang="en-US" dirty="0"/>
              <a:t>Discovery of the Ozone Hole</a:t>
            </a:r>
          </a:p>
        </p:txBody>
      </p:sp>
      <p:sp>
        <p:nvSpPr>
          <p:cNvPr id="3" name="Content Placeholder 2">
            <a:extLst>
              <a:ext uri="{FF2B5EF4-FFF2-40B4-BE49-F238E27FC236}">
                <a16:creationId xmlns:a16="http://schemas.microsoft.com/office/drawing/2014/main" id="{57144981-E40C-4E83-8928-2730D7BE0AC5}"/>
              </a:ext>
            </a:extLst>
          </p:cNvPr>
          <p:cNvSpPr>
            <a:spLocks noGrp="1"/>
          </p:cNvSpPr>
          <p:nvPr>
            <p:ph idx="1"/>
          </p:nvPr>
        </p:nvSpPr>
        <p:spPr/>
        <p:txBody>
          <a:bodyPr/>
          <a:lstStyle/>
          <a:p>
            <a:r>
              <a:rPr lang="en-US" dirty="0"/>
              <a:t>The first paper showing the relationship between CFCs and depletion of upper atmosphere ozone was published in 1974.</a:t>
            </a:r>
          </a:p>
          <a:p>
            <a:pPr lvl="1"/>
            <a:r>
              <a:rPr lang="en-US" dirty="0"/>
              <a:t>Molina, Mario J., and F. Sherwood Rowland. “Stratospheric sink for chlorofluoromethanes: chlorine atom-</a:t>
            </a:r>
            <a:r>
              <a:rPr lang="en-US" dirty="0" err="1"/>
              <a:t>catalysed</a:t>
            </a:r>
            <a:r>
              <a:rPr lang="en-US" dirty="0"/>
              <a:t> destruction of ozone.” Nature 249.5460 (1974): 810. </a:t>
            </a:r>
          </a:p>
          <a:p>
            <a:r>
              <a:rPr lang="en-US" dirty="0"/>
              <a:t>This was soon confirmed by other scientists.</a:t>
            </a:r>
          </a:p>
        </p:txBody>
      </p:sp>
      <p:sp>
        <p:nvSpPr>
          <p:cNvPr id="4" name="Slide Number Placeholder 3">
            <a:extLst>
              <a:ext uri="{FF2B5EF4-FFF2-40B4-BE49-F238E27FC236}">
                <a16:creationId xmlns:a16="http://schemas.microsoft.com/office/drawing/2014/main" id="{39FDE44E-A346-4E6F-9E1A-53883DCB3098}"/>
              </a:ext>
            </a:extLst>
          </p:cNvPr>
          <p:cNvSpPr>
            <a:spLocks noGrp="1"/>
          </p:cNvSpPr>
          <p:nvPr>
            <p:ph type="sldNum" sz="quarter" idx="12"/>
          </p:nvPr>
        </p:nvSpPr>
        <p:spPr/>
        <p:txBody>
          <a:bodyPr/>
          <a:lstStyle/>
          <a:p>
            <a:fld id="{29600089-3C98-440E-98CD-39B13232981C}" type="slidenum">
              <a:rPr lang="en-US" altLang="en-US" smtClean="0"/>
              <a:pPr/>
              <a:t>2</a:t>
            </a:fld>
            <a:endParaRPr lang="en-US" altLang="en-US"/>
          </a:p>
        </p:txBody>
      </p:sp>
    </p:spTree>
    <p:extLst>
      <p:ext uri="{BB962C8B-B14F-4D97-AF65-F5344CB8AC3E}">
        <p14:creationId xmlns:p14="http://schemas.microsoft.com/office/powerpoint/2010/main" val="2984497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61F68-0493-4285-BF7E-DC01DB0836CE}"/>
              </a:ext>
            </a:extLst>
          </p:cNvPr>
          <p:cNvSpPr>
            <a:spLocks noGrp="1"/>
          </p:cNvSpPr>
          <p:nvPr>
            <p:ph type="title"/>
          </p:nvPr>
        </p:nvSpPr>
        <p:spPr/>
        <p:txBody>
          <a:bodyPr/>
          <a:lstStyle/>
          <a:p>
            <a:r>
              <a:rPr lang="en-US" dirty="0"/>
              <a:t>The Montreal Protocol as a Process</a:t>
            </a:r>
          </a:p>
        </p:txBody>
      </p:sp>
      <p:sp>
        <p:nvSpPr>
          <p:cNvPr id="3" name="Content Placeholder 2">
            <a:extLst>
              <a:ext uri="{FF2B5EF4-FFF2-40B4-BE49-F238E27FC236}">
                <a16:creationId xmlns:a16="http://schemas.microsoft.com/office/drawing/2014/main" id="{61B162AA-FBA4-4C4C-8427-BD3C2B6BC933}"/>
              </a:ext>
            </a:extLst>
          </p:cNvPr>
          <p:cNvSpPr>
            <a:spLocks noGrp="1"/>
          </p:cNvSpPr>
          <p:nvPr>
            <p:ph idx="1"/>
          </p:nvPr>
        </p:nvSpPr>
        <p:spPr/>
        <p:txBody>
          <a:bodyPr>
            <a:normAutofit lnSpcReduction="10000"/>
          </a:bodyPr>
          <a:lstStyle/>
          <a:p>
            <a:r>
              <a:rPr lang="en-US" dirty="0"/>
              <a:t>The Montreal Protocol has put in place a mechanism for signatory countries to meet at least every four years to review the control measures prescribed under the Montreal Protocol and to introduce "amendments" and/or "adjustments" to the treaty if necessary . Since 1989, a total of 20 Meetings of the Parties to the Montreal Protocol (MOP) have been held. </a:t>
            </a:r>
          </a:p>
          <a:p>
            <a:r>
              <a:rPr lang="en-US" dirty="0"/>
              <a:t>After more than 20 years of development, the Montreal Protocol now covers 96 ODS in its list of controlled substances. </a:t>
            </a:r>
          </a:p>
        </p:txBody>
      </p:sp>
      <p:sp>
        <p:nvSpPr>
          <p:cNvPr id="4" name="Slide Number Placeholder 3">
            <a:extLst>
              <a:ext uri="{FF2B5EF4-FFF2-40B4-BE49-F238E27FC236}">
                <a16:creationId xmlns:a16="http://schemas.microsoft.com/office/drawing/2014/main" id="{C3411374-1FD8-4F4C-9041-38BE98C46EA6}"/>
              </a:ext>
            </a:extLst>
          </p:cNvPr>
          <p:cNvSpPr>
            <a:spLocks noGrp="1"/>
          </p:cNvSpPr>
          <p:nvPr>
            <p:ph type="sldNum" sz="quarter" idx="12"/>
          </p:nvPr>
        </p:nvSpPr>
        <p:spPr/>
        <p:txBody>
          <a:bodyPr/>
          <a:lstStyle/>
          <a:p>
            <a:fld id="{29600089-3C98-440E-98CD-39B13232981C}" type="slidenum">
              <a:rPr lang="en-US" altLang="en-US" smtClean="0"/>
              <a:pPr/>
              <a:t>20</a:t>
            </a:fld>
            <a:endParaRPr lang="en-US" altLang="en-US"/>
          </a:p>
        </p:txBody>
      </p:sp>
    </p:spTree>
    <p:extLst>
      <p:ext uri="{BB962C8B-B14F-4D97-AF65-F5344CB8AC3E}">
        <p14:creationId xmlns:p14="http://schemas.microsoft.com/office/powerpoint/2010/main" val="3564702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6FB71-2202-4E10-8289-9557A55D553A}"/>
              </a:ext>
            </a:extLst>
          </p:cNvPr>
          <p:cNvSpPr>
            <a:spLocks noGrp="1"/>
          </p:cNvSpPr>
          <p:nvPr>
            <p:ph type="title"/>
          </p:nvPr>
        </p:nvSpPr>
        <p:spPr/>
        <p:txBody>
          <a:bodyPr/>
          <a:lstStyle/>
          <a:p>
            <a:endParaRPr lang="en-US" dirty="0"/>
          </a:p>
        </p:txBody>
      </p:sp>
      <p:pic>
        <p:nvPicPr>
          <p:cNvPr id="5" name="Content Placeholder 4" descr="Chart - Effect of The Montreal Protocol and Amendment on ODS in the Stratosphere. They lower the ODS through time.">
            <a:extLst>
              <a:ext uri="{FF2B5EF4-FFF2-40B4-BE49-F238E27FC236}">
                <a16:creationId xmlns:a16="http://schemas.microsoft.com/office/drawing/2014/main" id="{48963D29-C2CB-4D15-BB05-3273143FD5D7}"/>
              </a:ext>
            </a:extLst>
          </p:cNvPr>
          <p:cNvPicPr>
            <a:picLocks noGrp="1" noChangeAspect="1"/>
          </p:cNvPicPr>
          <p:nvPr>
            <p:ph idx="1"/>
          </p:nvPr>
        </p:nvPicPr>
        <p:blipFill>
          <a:blip r:embed="rId2"/>
          <a:stretch>
            <a:fillRect/>
          </a:stretch>
        </p:blipFill>
        <p:spPr>
          <a:xfrm>
            <a:off x="1557252" y="609601"/>
            <a:ext cx="9080471" cy="5514975"/>
          </a:xfrm>
          <a:prstGeom prst="rect">
            <a:avLst/>
          </a:prstGeom>
        </p:spPr>
      </p:pic>
      <p:sp>
        <p:nvSpPr>
          <p:cNvPr id="4" name="Slide Number Placeholder 3">
            <a:extLst>
              <a:ext uri="{FF2B5EF4-FFF2-40B4-BE49-F238E27FC236}">
                <a16:creationId xmlns:a16="http://schemas.microsoft.com/office/drawing/2014/main" id="{70AB32B3-B082-440D-B9BA-9A836F5DA579}"/>
              </a:ext>
            </a:extLst>
          </p:cNvPr>
          <p:cNvSpPr>
            <a:spLocks noGrp="1"/>
          </p:cNvSpPr>
          <p:nvPr>
            <p:ph type="sldNum" sz="quarter" idx="12"/>
          </p:nvPr>
        </p:nvSpPr>
        <p:spPr/>
        <p:txBody>
          <a:bodyPr/>
          <a:lstStyle/>
          <a:p>
            <a:fld id="{29600089-3C98-440E-98CD-39B13232981C}" type="slidenum">
              <a:rPr lang="en-US" altLang="en-US" smtClean="0"/>
              <a:pPr/>
              <a:t>21</a:t>
            </a:fld>
            <a:endParaRPr lang="en-US" altLang="en-US"/>
          </a:p>
        </p:txBody>
      </p:sp>
    </p:spTree>
    <p:extLst>
      <p:ext uri="{BB962C8B-B14F-4D97-AF65-F5344CB8AC3E}">
        <p14:creationId xmlns:p14="http://schemas.microsoft.com/office/powerpoint/2010/main" val="1718995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FA15A-D94C-4DDB-8BFC-E8E30DC36F2E}"/>
              </a:ext>
            </a:extLst>
          </p:cNvPr>
          <p:cNvSpPr>
            <a:spLocks noGrp="1"/>
          </p:cNvSpPr>
          <p:nvPr>
            <p:ph type="title"/>
          </p:nvPr>
        </p:nvSpPr>
        <p:spPr/>
        <p:txBody>
          <a:bodyPr/>
          <a:lstStyle/>
          <a:p>
            <a:r>
              <a:rPr lang="en-US" dirty="0"/>
              <a:t>The Kigali Amendment – A Climate Amendment</a:t>
            </a:r>
          </a:p>
        </p:txBody>
      </p:sp>
      <p:sp>
        <p:nvSpPr>
          <p:cNvPr id="3" name="Content Placeholder 2">
            <a:extLst>
              <a:ext uri="{FF2B5EF4-FFF2-40B4-BE49-F238E27FC236}">
                <a16:creationId xmlns:a16="http://schemas.microsoft.com/office/drawing/2014/main" id="{F5BD277A-455B-4A23-9F47-3641D570B267}"/>
              </a:ext>
            </a:extLst>
          </p:cNvPr>
          <p:cNvSpPr>
            <a:spLocks noGrp="1"/>
          </p:cNvSpPr>
          <p:nvPr>
            <p:ph idx="1"/>
          </p:nvPr>
        </p:nvSpPr>
        <p:spPr/>
        <p:txBody>
          <a:bodyPr>
            <a:normAutofit fontScale="92500" lnSpcReduction="20000"/>
          </a:bodyPr>
          <a:lstStyle/>
          <a:p>
            <a:r>
              <a:rPr lang="en-US" dirty="0"/>
              <a:t>On October 15, 2016, under American leadership, 197 countries adopted an amendment to phase down </a:t>
            </a:r>
            <a:r>
              <a:rPr lang="en-US" dirty="0" err="1"/>
              <a:t>HFCs</a:t>
            </a:r>
            <a:r>
              <a:rPr lang="en-US" dirty="0"/>
              <a:t> under the Montreal Protocol in Kigali, Rwanda. Countries committed to cut the production and consumption of </a:t>
            </a:r>
            <a:r>
              <a:rPr lang="en-US" dirty="0" err="1"/>
              <a:t>HFCs</a:t>
            </a:r>
            <a:r>
              <a:rPr lang="en-US" dirty="0"/>
              <a:t> by more than 80 percent over the next 30 years. This will avoid more than 80 billion metric tons of carbon dioxide equivalent emissions by 2050—avoiding up to 0.5° Celsius warming by the end of the century—while continuing to protect the ozone layer.</a:t>
            </a:r>
          </a:p>
          <a:p>
            <a:r>
              <a:rPr lang="en-US" dirty="0"/>
              <a:t>Under the amendment, developed countries will reduce </a:t>
            </a:r>
            <a:r>
              <a:rPr lang="en-US" dirty="0" err="1"/>
              <a:t>HFC</a:t>
            </a:r>
            <a:r>
              <a:rPr lang="en-US" dirty="0"/>
              <a:t> consumption beginning in 2019. Most developing countries will freeze consumption in 2024, with a small number of developing countries with unique circumstances freezing consumption in 2028. </a:t>
            </a:r>
          </a:p>
        </p:txBody>
      </p:sp>
      <p:sp>
        <p:nvSpPr>
          <p:cNvPr id="4" name="Slide Number Placeholder 3">
            <a:extLst>
              <a:ext uri="{FF2B5EF4-FFF2-40B4-BE49-F238E27FC236}">
                <a16:creationId xmlns:a16="http://schemas.microsoft.com/office/drawing/2014/main" id="{898C0282-670E-4426-B713-C9BB7ADC1559}"/>
              </a:ext>
            </a:extLst>
          </p:cNvPr>
          <p:cNvSpPr>
            <a:spLocks noGrp="1"/>
          </p:cNvSpPr>
          <p:nvPr>
            <p:ph type="sldNum" sz="quarter" idx="12"/>
          </p:nvPr>
        </p:nvSpPr>
        <p:spPr/>
        <p:txBody>
          <a:bodyPr/>
          <a:lstStyle/>
          <a:p>
            <a:fld id="{29600089-3C98-440E-98CD-39B13232981C}" type="slidenum">
              <a:rPr lang="en-US" altLang="en-US" smtClean="0"/>
              <a:pPr/>
              <a:t>22</a:t>
            </a:fld>
            <a:endParaRPr lang="en-US" altLang="en-US"/>
          </a:p>
        </p:txBody>
      </p:sp>
    </p:spTree>
    <p:extLst>
      <p:ext uri="{BB962C8B-B14F-4D97-AF65-F5344CB8AC3E}">
        <p14:creationId xmlns:p14="http://schemas.microsoft.com/office/powerpoint/2010/main" val="4252757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9EC90-567D-495B-89AC-98A9AED54D2D}"/>
              </a:ext>
            </a:extLst>
          </p:cNvPr>
          <p:cNvSpPr>
            <a:spLocks noGrp="1"/>
          </p:cNvSpPr>
          <p:nvPr>
            <p:ph type="title"/>
          </p:nvPr>
        </p:nvSpPr>
        <p:spPr/>
        <p:txBody>
          <a:bodyPr/>
          <a:lstStyle/>
          <a:p>
            <a:r>
              <a:rPr lang="en-US" dirty="0"/>
              <a:t>What Makes the Montreal Protocol Successful?</a:t>
            </a:r>
          </a:p>
        </p:txBody>
      </p:sp>
      <p:sp>
        <p:nvSpPr>
          <p:cNvPr id="3" name="Content Placeholder 2">
            <a:extLst>
              <a:ext uri="{FF2B5EF4-FFF2-40B4-BE49-F238E27FC236}">
                <a16:creationId xmlns:a16="http://schemas.microsoft.com/office/drawing/2014/main" id="{D1A26DD8-165C-482E-BA0D-F665BE6FD099}"/>
              </a:ext>
            </a:extLst>
          </p:cNvPr>
          <p:cNvSpPr>
            <a:spLocks noGrp="1"/>
          </p:cNvSpPr>
          <p:nvPr>
            <p:ph idx="1"/>
          </p:nvPr>
        </p:nvSpPr>
        <p:spPr/>
        <p:txBody>
          <a:bodyPr/>
          <a:lstStyle/>
          <a:p>
            <a:r>
              <a:rPr lang="en-US" dirty="0"/>
              <a:t>Simple to understand threat to human health</a:t>
            </a:r>
          </a:p>
          <a:p>
            <a:r>
              <a:rPr lang="en-US" dirty="0"/>
              <a:t>Simple technical fix that only costs money, no change in behavior</a:t>
            </a:r>
          </a:p>
          <a:p>
            <a:r>
              <a:rPr lang="en-US" dirty="0"/>
              <a:t>Simple to handle developing/developed world division</a:t>
            </a:r>
          </a:p>
          <a:p>
            <a:r>
              <a:rPr lang="en-US" dirty="0"/>
              <a:t>Not extremely expensive to fix, and most of the money went to powerful companies.</a:t>
            </a:r>
          </a:p>
          <a:p>
            <a:r>
              <a:rPr lang="en-US" dirty="0"/>
              <a:t>Easy to add new chemicals to the Protocol</a:t>
            </a:r>
          </a:p>
        </p:txBody>
      </p:sp>
      <p:sp>
        <p:nvSpPr>
          <p:cNvPr id="4" name="Slide Number Placeholder 3">
            <a:extLst>
              <a:ext uri="{FF2B5EF4-FFF2-40B4-BE49-F238E27FC236}">
                <a16:creationId xmlns:a16="http://schemas.microsoft.com/office/drawing/2014/main" id="{DBE83524-7ADB-4430-93BD-BE7BB92840B0}"/>
              </a:ext>
            </a:extLst>
          </p:cNvPr>
          <p:cNvSpPr>
            <a:spLocks noGrp="1"/>
          </p:cNvSpPr>
          <p:nvPr>
            <p:ph type="sldNum" sz="quarter" idx="12"/>
          </p:nvPr>
        </p:nvSpPr>
        <p:spPr/>
        <p:txBody>
          <a:bodyPr/>
          <a:lstStyle/>
          <a:p>
            <a:fld id="{29600089-3C98-440E-98CD-39B13232981C}" type="slidenum">
              <a:rPr lang="en-US" altLang="en-US" smtClean="0"/>
              <a:pPr/>
              <a:t>23</a:t>
            </a:fld>
            <a:endParaRPr lang="en-US" altLang="en-US"/>
          </a:p>
        </p:txBody>
      </p:sp>
    </p:spTree>
    <p:extLst>
      <p:ext uri="{BB962C8B-B14F-4D97-AF65-F5344CB8AC3E}">
        <p14:creationId xmlns:p14="http://schemas.microsoft.com/office/powerpoint/2010/main" val="398799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6E93B-B3F4-4262-9651-84667E0928F0}"/>
              </a:ext>
            </a:extLst>
          </p:cNvPr>
          <p:cNvSpPr>
            <a:spLocks noGrp="1"/>
          </p:cNvSpPr>
          <p:nvPr>
            <p:ph type="title"/>
          </p:nvPr>
        </p:nvSpPr>
        <p:spPr/>
        <p:txBody>
          <a:bodyPr/>
          <a:lstStyle/>
          <a:p>
            <a:r>
              <a:rPr lang="en-US" dirty="0"/>
              <a:t>Threats to the Montreal Protocol</a:t>
            </a:r>
          </a:p>
        </p:txBody>
      </p:sp>
      <p:sp>
        <p:nvSpPr>
          <p:cNvPr id="3" name="Content Placeholder 2">
            <a:extLst>
              <a:ext uri="{FF2B5EF4-FFF2-40B4-BE49-F238E27FC236}">
                <a16:creationId xmlns:a16="http://schemas.microsoft.com/office/drawing/2014/main" id="{7D9A6860-7AE3-4E42-A7FE-BD42B5FA1823}"/>
              </a:ext>
            </a:extLst>
          </p:cNvPr>
          <p:cNvSpPr>
            <a:spLocks noGrp="1"/>
          </p:cNvSpPr>
          <p:nvPr>
            <p:ph idx="1"/>
          </p:nvPr>
        </p:nvSpPr>
        <p:spPr/>
        <p:txBody>
          <a:bodyPr>
            <a:normAutofit/>
          </a:bodyPr>
          <a:lstStyle/>
          <a:p>
            <a:r>
              <a:rPr lang="en-US" dirty="0"/>
              <a:t>Since Kigali Amendment explicitly addresses climate change, it was opposed by the Trump Administration. It is supported by a large majority of the Senate, including Louisiana Senator Kennedy and industry.</a:t>
            </a:r>
          </a:p>
          <a:p>
            <a:pPr lvl="1"/>
            <a:r>
              <a:rPr lang="en-US" dirty="0"/>
              <a:t>It has now been approved by </a:t>
            </a:r>
            <a:r>
              <a:rPr lang="en-US"/>
              <a:t>the Senate.</a:t>
            </a:r>
            <a:endParaRPr lang="en-US" dirty="0"/>
          </a:p>
          <a:p>
            <a:r>
              <a:rPr lang="en-US" dirty="0"/>
              <a:t>The exploding demand for air conditioning in the developing world and China is creating a black market in the cheaper, banned refrigerants and the old equipment that uses them.</a:t>
            </a:r>
          </a:p>
          <a:p>
            <a:endParaRPr lang="en-US" dirty="0"/>
          </a:p>
        </p:txBody>
      </p:sp>
      <p:sp>
        <p:nvSpPr>
          <p:cNvPr id="4" name="Slide Number Placeholder 3">
            <a:extLst>
              <a:ext uri="{FF2B5EF4-FFF2-40B4-BE49-F238E27FC236}">
                <a16:creationId xmlns:a16="http://schemas.microsoft.com/office/drawing/2014/main" id="{88E27D87-D0E9-42D1-845B-D37028FEAD09}"/>
              </a:ext>
            </a:extLst>
          </p:cNvPr>
          <p:cNvSpPr>
            <a:spLocks noGrp="1"/>
          </p:cNvSpPr>
          <p:nvPr>
            <p:ph type="sldNum" sz="quarter" idx="12"/>
          </p:nvPr>
        </p:nvSpPr>
        <p:spPr/>
        <p:txBody>
          <a:bodyPr/>
          <a:lstStyle/>
          <a:p>
            <a:fld id="{29600089-3C98-440E-98CD-39B13232981C}" type="slidenum">
              <a:rPr lang="en-US" altLang="en-US" smtClean="0"/>
              <a:pPr/>
              <a:t>24</a:t>
            </a:fld>
            <a:endParaRPr lang="en-US" altLang="en-US"/>
          </a:p>
        </p:txBody>
      </p:sp>
    </p:spTree>
    <p:extLst>
      <p:ext uri="{BB962C8B-B14F-4D97-AF65-F5344CB8AC3E}">
        <p14:creationId xmlns:p14="http://schemas.microsoft.com/office/powerpoint/2010/main" val="331604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13BB-BBEC-46F4-B135-5475F2B34D1E}"/>
              </a:ext>
            </a:extLst>
          </p:cNvPr>
          <p:cNvSpPr>
            <a:spLocks noGrp="1"/>
          </p:cNvSpPr>
          <p:nvPr>
            <p:ph type="title"/>
          </p:nvPr>
        </p:nvSpPr>
        <p:spPr/>
        <p:txBody>
          <a:bodyPr/>
          <a:lstStyle/>
          <a:p>
            <a:r>
              <a:rPr lang="en-US" dirty="0"/>
              <a:t>Impact of Ozone Depletion on People</a:t>
            </a:r>
          </a:p>
        </p:txBody>
      </p:sp>
      <p:sp>
        <p:nvSpPr>
          <p:cNvPr id="4" name="Slide Number Placeholder 3">
            <a:extLst>
              <a:ext uri="{FF2B5EF4-FFF2-40B4-BE49-F238E27FC236}">
                <a16:creationId xmlns:a16="http://schemas.microsoft.com/office/drawing/2014/main" id="{A6918E69-892B-426B-B79C-5B6A66917A93}"/>
              </a:ext>
            </a:extLst>
          </p:cNvPr>
          <p:cNvSpPr>
            <a:spLocks noGrp="1"/>
          </p:cNvSpPr>
          <p:nvPr>
            <p:ph type="sldNum" sz="quarter" idx="12"/>
          </p:nvPr>
        </p:nvSpPr>
        <p:spPr/>
        <p:txBody>
          <a:bodyPr/>
          <a:lstStyle/>
          <a:p>
            <a:fld id="{29600089-3C98-440E-98CD-39B13232981C}" type="slidenum">
              <a:rPr lang="en-US" altLang="en-US" smtClean="0"/>
              <a:pPr/>
              <a:t>3</a:t>
            </a:fld>
            <a:endParaRPr lang="en-US" altLang="en-US"/>
          </a:p>
        </p:txBody>
      </p:sp>
      <p:pic>
        <p:nvPicPr>
          <p:cNvPr id="97282" name="Picture 2" descr="A close up of a person with skin cancer from UV exposure.">
            <a:extLst>
              <a:ext uri="{FF2B5EF4-FFF2-40B4-BE49-F238E27FC236}">
                <a16:creationId xmlns:a16="http://schemas.microsoft.com/office/drawing/2014/main" id="{2DB838FA-A91B-463D-AC51-24638229533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6983" y="1690688"/>
            <a:ext cx="59944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40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E05F5-BD8F-4C1C-BE39-4A07ACB2AB8E}"/>
              </a:ext>
            </a:extLst>
          </p:cNvPr>
          <p:cNvSpPr>
            <a:spLocks noGrp="1"/>
          </p:cNvSpPr>
          <p:nvPr>
            <p:ph type="title"/>
          </p:nvPr>
        </p:nvSpPr>
        <p:spPr/>
        <p:txBody>
          <a:bodyPr/>
          <a:lstStyle/>
          <a:p>
            <a:r>
              <a:rPr lang="en-US" dirty="0"/>
              <a:t>The Ozone Hole was Transformed into an Acute Human Health Problem.</a:t>
            </a:r>
          </a:p>
        </p:txBody>
      </p:sp>
      <p:sp>
        <p:nvSpPr>
          <p:cNvPr id="3" name="Content Placeholder 2">
            <a:extLst>
              <a:ext uri="{FF2B5EF4-FFF2-40B4-BE49-F238E27FC236}">
                <a16:creationId xmlns:a16="http://schemas.microsoft.com/office/drawing/2014/main" id="{A21B47AD-B8B2-4C52-AD8B-A5229742510C}"/>
              </a:ext>
            </a:extLst>
          </p:cNvPr>
          <p:cNvSpPr>
            <a:spLocks noGrp="1"/>
          </p:cNvSpPr>
          <p:nvPr>
            <p:ph idx="1"/>
          </p:nvPr>
        </p:nvSpPr>
        <p:spPr/>
        <p:txBody>
          <a:bodyPr>
            <a:normAutofit lnSpcReduction="10000"/>
          </a:bodyPr>
          <a:lstStyle/>
          <a:p>
            <a:r>
              <a:rPr lang="en-US" dirty="0"/>
              <a:t>The increased UV radiation secondary to loss of atmospheric ozone translated into the increased cases of skin cancer, as well as other conditions such as cataracts. </a:t>
            </a:r>
          </a:p>
          <a:p>
            <a:r>
              <a:rPr lang="en-US" dirty="0"/>
              <a:t>As with the health effects that catalyzed the CAA and the CWA, skin cancer is well understood and feared by the public. </a:t>
            </a:r>
          </a:p>
          <a:p>
            <a:r>
              <a:rPr lang="en-US" dirty="0"/>
              <a:t>Research predicted increases in these cancers over a relatively few years.</a:t>
            </a:r>
          </a:p>
          <a:p>
            <a:r>
              <a:rPr lang="en-US" dirty="0"/>
              <a:t>Contrast this with the difficulty of seeing direct effects of climate change.</a:t>
            </a:r>
          </a:p>
        </p:txBody>
      </p:sp>
      <p:sp>
        <p:nvSpPr>
          <p:cNvPr id="4" name="Slide Number Placeholder 3">
            <a:extLst>
              <a:ext uri="{FF2B5EF4-FFF2-40B4-BE49-F238E27FC236}">
                <a16:creationId xmlns:a16="http://schemas.microsoft.com/office/drawing/2014/main" id="{09EFD8DB-CF1F-4946-994C-CD548E08718F}"/>
              </a:ext>
            </a:extLst>
          </p:cNvPr>
          <p:cNvSpPr>
            <a:spLocks noGrp="1"/>
          </p:cNvSpPr>
          <p:nvPr>
            <p:ph type="sldNum" sz="quarter" idx="12"/>
          </p:nvPr>
        </p:nvSpPr>
        <p:spPr/>
        <p:txBody>
          <a:bodyPr/>
          <a:lstStyle/>
          <a:p>
            <a:fld id="{29600089-3C98-440E-98CD-39B13232981C}" type="slidenum">
              <a:rPr lang="en-US" altLang="en-US" smtClean="0"/>
              <a:pPr/>
              <a:t>4</a:t>
            </a:fld>
            <a:endParaRPr lang="en-US" altLang="en-US"/>
          </a:p>
        </p:txBody>
      </p:sp>
    </p:spTree>
    <p:extLst>
      <p:ext uri="{BB962C8B-B14F-4D97-AF65-F5344CB8AC3E}">
        <p14:creationId xmlns:p14="http://schemas.microsoft.com/office/powerpoint/2010/main" val="334198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2381-2420-4951-A7F1-DD840E4EC44F}"/>
              </a:ext>
            </a:extLst>
          </p:cNvPr>
          <p:cNvSpPr>
            <a:spLocks noGrp="1"/>
          </p:cNvSpPr>
          <p:nvPr>
            <p:ph type="title"/>
          </p:nvPr>
        </p:nvSpPr>
        <p:spPr/>
        <p:txBody>
          <a:bodyPr/>
          <a:lstStyle/>
          <a:p>
            <a:r>
              <a:rPr lang="en-US" dirty="0"/>
              <a:t>The Demographics of the Problem</a:t>
            </a:r>
          </a:p>
        </p:txBody>
      </p:sp>
      <p:sp>
        <p:nvSpPr>
          <p:cNvPr id="3" name="Content Placeholder 2">
            <a:extLst>
              <a:ext uri="{FF2B5EF4-FFF2-40B4-BE49-F238E27FC236}">
                <a16:creationId xmlns:a16="http://schemas.microsoft.com/office/drawing/2014/main" id="{93655946-EA25-4724-9240-FFB8C8B15673}"/>
              </a:ext>
            </a:extLst>
          </p:cNvPr>
          <p:cNvSpPr>
            <a:spLocks noGrp="1"/>
          </p:cNvSpPr>
          <p:nvPr>
            <p:ph idx="1"/>
          </p:nvPr>
        </p:nvSpPr>
        <p:spPr/>
        <p:txBody>
          <a:bodyPr>
            <a:normAutofit/>
          </a:bodyPr>
          <a:lstStyle/>
          <a:p>
            <a:r>
              <a:rPr lang="en-US" dirty="0"/>
              <a:t>In the 1980s, CFC use was concentrated in the developed world.</a:t>
            </a:r>
          </a:p>
          <a:p>
            <a:r>
              <a:rPr lang="en-US" dirty="0"/>
              <a:t>The US was by far the biggest offender.</a:t>
            </a:r>
          </a:p>
          <a:p>
            <a:r>
              <a:rPr lang="en-US" dirty="0"/>
              <a:t>This meant that a treaty could treat developing nations differently from developed nations without significantly reducing the effectiveness of the treaty. </a:t>
            </a:r>
          </a:p>
          <a:p>
            <a:r>
              <a:rPr lang="en-US" dirty="0"/>
              <a:t>This is a major stumbling point for climate treaties. </a:t>
            </a:r>
          </a:p>
        </p:txBody>
      </p:sp>
      <p:sp>
        <p:nvSpPr>
          <p:cNvPr id="4" name="Slide Number Placeholder 3">
            <a:extLst>
              <a:ext uri="{FF2B5EF4-FFF2-40B4-BE49-F238E27FC236}">
                <a16:creationId xmlns:a16="http://schemas.microsoft.com/office/drawing/2014/main" id="{C3F8163F-E369-4A53-A1EF-B545A27AEEF2}"/>
              </a:ext>
            </a:extLst>
          </p:cNvPr>
          <p:cNvSpPr>
            <a:spLocks noGrp="1"/>
          </p:cNvSpPr>
          <p:nvPr>
            <p:ph type="sldNum" sz="quarter" idx="12"/>
          </p:nvPr>
        </p:nvSpPr>
        <p:spPr/>
        <p:txBody>
          <a:bodyPr/>
          <a:lstStyle/>
          <a:p>
            <a:fld id="{29600089-3C98-440E-98CD-39B13232981C}" type="slidenum">
              <a:rPr lang="en-US" altLang="en-US" smtClean="0"/>
              <a:pPr/>
              <a:t>5</a:t>
            </a:fld>
            <a:endParaRPr lang="en-US" altLang="en-US"/>
          </a:p>
        </p:txBody>
      </p:sp>
    </p:spTree>
    <p:extLst>
      <p:ext uri="{BB962C8B-B14F-4D97-AF65-F5344CB8AC3E}">
        <p14:creationId xmlns:p14="http://schemas.microsoft.com/office/powerpoint/2010/main" val="278417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2E06-71A8-4F89-A124-62728D38380B}"/>
              </a:ext>
            </a:extLst>
          </p:cNvPr>
          <p:cNvSpPr>
            <a:spLocks noGrp="1"/>
          </p:cNvSpPr>
          <p:nvPr>
            <p:ph type="title"/>
          </p:nvPr>
        </p:nvSpPr>
        <p:spPr/>
        <p:txBody>
          <a:bodyPr/>
          <a:lstStyle/>
          <a:p>
            <a:r>
              <a:rPr lang="en-US" dirty="0"/>
              <a:t>The Economics of the Problem</a:t>
            </a:r>
          </a:p>
        </p:txBody>
      </p:sp>
      <p:sp>
        <p:nvSpPr>
          <p:cNvPr id="3" name="Content Placeholder 2">
            <a:extLst>
              <a:ext uri="{FF2B5EF4-FFF2-40B4-BE49-F238E27FC236}">
                <a16:creationId xmlns:a16="http://schemas.microsoft.com/office/drawing/2014/main" id="{82A77C04-CA14-48EF-83C2-69FB855CEB24}"/>
              </a:ext>
            </a:extLst>
          </p:cNvPr>
          <p:cNvSpPr>
            <a:spLocks noGrp="1"/>
          </p:cNvSpPr>
          <p:nvPr>
            <p:ph idx="1"/>
          </p:nvPr>
        </p:nvSpPr>
        <p:spPr/>
        <p:txBody>
          <a:bodyPr>
            <a:normAutofit/>
          </a:bodyPr>
          <a:lstStyle/>
          <a:p>
            <a:r>
              <a:rPr lang="en-US" dirty="0"/>
              <a:t>The CFC manufacturers and the manufactures of the cooling units that used them were mostly developed world companies. Many were in the US.</a:t>
            </a:r>
          </a:p>
          <a:p>
            <a:r>
              <a:rPr lang="en-US" dirty="0"/>
              <a:t>There were ready, more expensive substitutes for the potentially banned chemicals, so the companies saw the replacement of existing equipment and refrigerant as an economic opportunity.</a:t>
            </a:r>
          </a:p>
          <a:p>
            <a:r>
              <a:rPr lang="en-US" dirty="0"/>
              <a:t>Had the problem been concentrated in the developing world, there would have been more resistance by customers to replacing equipment.</a:t>
            </a:r>
          </a:p>
        </p:txBody>
      </p:sp>
      <p:sp>
        <p:nvSpPr>
          <p:cNvPr id="4" name="Slide Number Placeholder 3">
            <a:extLst>
              <a:ext uri="{FF2B5EF4-FFF2-40B4-BE49-F238E27FC236}">
                <a16:creationId xmlns:a16="http://schemas.microsoft.com/office/drawing/2014/main" id="{BEF267B1-4028-4CE0-BB62-F5BA967F0228}"/>
              </a:ext>
            </a:extLst>
          </p:cNvPr>
          <p:cNvSpPr>
            <a:spLocks noGrp="1"/>
          </p:cNvSpPr>
          <p:nvPr>
            <p:ph type="sldNum" sz="quarter" idx="12"/>
          </p:nvPr>
        </p:nvSpPr>
        <p:spPr/>
        <p:txBody>
          <a:bodyPr/>
          <a:lstStyle/>
          <a:p>
            <a:fld id="{29600089-3C98-440E-98CD-39B13232981C}" type="slidenum">
              <a:rPr lang="en-US" altLang="en-US" smtClean="0"/>
              <a:pPr/>
              <a:t>6</a:t>
            </a:fld>
            <a:endParaRPr lang="en-US" altLang="en-US"/>
          </a:p>
        </p:txBody>
      </p:sp>
    </p:spTree>
    <p:extLst>
      <p:ext uri="{BB962C8B-B14F-4D97-AF65-F5344CB8AC3E}">
        <p14:creationId xmlns:p14="http://schemas.microsoft.com/office/powerpoint/2010/main" val="49410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B912-F42B-4773-A5D9-52FCA35E7D86}"/>
              </a:ext>
            </a:extLst>
          </p:cNvPr>
          <p:cNvSpPr>
            <a:spLocks noGrp="1"/>
          </p:cNvSpPr>
          <p:nvPr>
            <p:ph type="title"/>
          </p:nvPr>
        </p:nvSpPr>
        <p:spPr/>
        <p:txBody>
          <a:bodyPr/>
          <a:lstStyle/>
          <a:p>
            <a:r>
              <a:rPr lang="en-US" dirty="0"/>
              <a:t>EPA Cost Benefit Analysis of CFC Regulation</a:t>
            </a:r>
          </a:p>
        </p:txBody>
      </p:sp>
      <p:sp>
        <p:nvSpPr>
          <p:cNvPr id="5" name="Text Placeholder 4">
            <a:extLst>
              <a:ext uri="{FF2B5EF4-FFF2-40B4-BE49-F238E27FC236}">
                <a16:creationId xmlns:a16="http://schemas.microsoft.com/office/drawing/2014/main" id="{2C334238-4674-40AF-B519-17C072BF32DA}"/>
              </a:ext>
            </a:extLst>
          </p:cNvPr>
          <p:cNvSpPr>
            <a:spLocks noGrp="1"/>
          </p:cNvSpPr>
          <p:nvPr>
            <p:ph type="body" idx="1"/>
          </p:nvPr>
        </p:nvSpPr>
        <p:spPr/>
        <p:txBody>
          <a:bodyPr>
            <a:normAutofit fontScale="92500"/>
          </a:bodyPr>
          <a:lstStyle/>
          <a:p>
            <a:r>
              <a:rPr lang="en-US" dirty="0"/>
              <a:t>The EPA projected net financial benefit to the US even if no other country joined the treaty.</a:t>
            </a:r>
          </a:p>
        </p:txBody>
      </p:sp>
      <p:sp>
        <p:nvSpPr>
          <p:cNvPr id="4" name="Slide Number Placeholder 3">
            <a:extLst>
              <a:ext uri="{FF2B5EF4-FFF2-40B4-BE49-F238E27FC236}">
                <a16:creationId xmlns:a16="http://schemas.microsoft.com/office/drawing/2014/main" id="{76D50F8C-4FF7-48C3-80F1-31945B58E68C}"/>
              </a:ext>
            </a:extLst>
          </p:cNvPr>
          <p:cNvSpPr>
            <a:spLocks noGrp="1"/>
          </p:cNvSpPr>
          <p:nvPr>
            <p:ph type="sldNum" sz="quarter" idx="12"/>
          </p:nvPr>
        </p:nvSpPr>
        <p:spPr/>
        <p:txBody>
          <a:bodyPr/>
          <a:lstStyle/>
          <a:p>
            <a:fld id="{29600089-3C98-440E-98CD-39B13232981C}" type="slidenum">
              <a:rPr lang="en-US" altLang="en-US" smtClean="0"/>
              <a:pPr/>
              <a:t>7</a:t>
            </a:fld>
            <a:endParaRPr lang="en-US" altLang="en-US"/>
          </a:p>
        </p:txBody>
      </p:sp>
    </p:spTree>
    <p:extLst>
      <p:ext uri="{BB962C8B-B14F-4D97-AF65-F5344CB8AC3E}">
        <p14:creationId xmlns:p14="http://schemas.microsoft.com/office/powerpoint/2010/main" val="1060975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6A238E-5C1D-4A5E-B257-0868044DE289}"/>
              </a:ext>
            </a:extLst>
          </p:cNvPr>
          <p:cNvSpPr>
            <a:spLocks noGrp="1"/>
          </p:cNvSpPr>
          <p:nvPr>
            <p:ph type="sldNum" sz="quarter" idx="12"/>
          </p:nvPr>
        </p:nvSpPr>
        <p:spPr/>
        <p:txBody>
          <a:bodyPr/>
          <a:lstStyle/>
          <a:p>
            <a:fld id="{29600089-3C98-440E-98CD-39B13232981C}" type="slidenum">
              <a:rPr lang="en-US" altLang="en-US" smtClean="0"/>
              <a:pPr/>
              <a:t>8</a:t>
            </a:fld>
            <a:endParaRPr lang="en-US" altLang="en-US"/>
          </a:p>
        </p:txBody>
      </p:sp>
      <p:sp>
        <p:nvSpPr>
          <p:cNvPr id="2" name="Title 1">
            <a:extLst>
              <a:ext uri="{FF2B5EF4-FFF2-40B4-BE49-F238E27FC236}">
                <a16:creationId xmlns:a16="http://schemas.microsoft.com/office/drawing/2014/main" id="{82005660-2BD7-414C-ADFD-DCA9C01C45B0}"/>
              </a:ext>
            </a:extLst>
          </p:cNvPr>
          <p:cNvSpPr>
            <a:spLocks noGrp="1"/>
          </p:cNvSpPr>
          <p:nvPr>
            <p:ph type="title" idx="4294967295"/>
          </p:nvPr>
        </p:nvSpPr>
        <p:spPr>
          <a:xfrm>
            <a:off x="2874964" y="214314"/>
            <a:ext cx="7793037" cy="1462087"/>
          </a:xfrm>
        </p:spPr>
        <p:txBody>
          <a:bodyPr>
            <a:normAutofit fontScale="90000"/>
          </a:bodyPr>
          <a:lstStyle/>
          <a:p>
            <a:r>
              <a:rPr lang="en-US" dirty="0"/>
              <a:t>Chart - CFC Regulation - Net Present Value  Comparison Of Costs And Health Benefits Through 2075 By Scenario</a:t>
            </a:r>
          </a:p>
        </p:txBody>
      </p:sp>
      <p:pic>
        <p:nvPicPr>
          <p:cNvPr id="5" name="Content Placeholder 4">
            <a:extLst>
              <a:ext uri="{FF2B5EF4-FFF2-40B4-BE49-F238E27FC236}">
                <a16:creationId xmlns:a16="http://schemas.microsoft.com/office/drawing/2014/main" id="{6EA283BA-ACCC-4C40-931D-ADE124122443}"/>
              </a:ext>
            </a:extLst>
          </p:cNvPr>
          <p:cNvPicPr>
            <a:picLocks noGrp="1" noChangeAspect="1"/>
          </p:cNvPicPr>
          <p:nvPr>
            <p:ph idx="4294967295"/>
          </p:nvPr>
        </p:nvPicPr>
        <p:blipFill>
          <a:blip r:embed="rId2"/>
          <a:stretch>
            <a:fillRect/>
          </a:stretch>
        </p:blipFill>
        <p:spPr>
          <a:xfrm>
            <a:off x="1676401" y="96961"/>
            <a:ext cx="8610601" cy="6517049"/>
          </a:xfrm>
          <a:prstGeom prst="rect">
            <a:avLst/>
          </a:prstGeom>
        </p:spPr>
      </p:pic>
    </p:spTree>
    <p:extLst>
      <p:ext uri="{BB962C8B-B14F-4D97-AF65-F5344CB8AC3E}">
        <p14:creationId xmlns:p14="http://schemas.microsoft.com/office/powerpoint/2010/main" val="2664901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9865F4-D553-4EB4-BC10-F45AF221BB8A}"/>
              </a:ext>
            </a:extLst>
          </p:cNvPr>
          <p:cNvSpPr>
            <a:spLocks noGrp="1"/>
          </p:cNvSpPr>
          <p:nvPr>
            <p:ph type="title"/>
          </p:nvPr>
        </p:nvSpPr>
        <p:spPr/>
        <p:txBody>
          <a:bodyPr/>
          <a:lstStyle/>
          <a:p>
            <a:r>
              <a:rPr lang="en-US" dirty="0"/>
              <a:t>Structure of the Treaty</a:t>
            </a:r>
          </a:p>
        </p:txBody>
      </p:sp>
      <p:sp>
        <p:nvSpPr>
          <p:cNvPr id="4" name="Text Placeholder 3">
            <a:extLst>
              <a:ext uri="{FF2B5EF4-FFF2-40B4-BE49-F238E27FC236}">
                <a16:creationId xmlns:a16="http://schemas.microsoft.com/office/drawing/2014/main" id="{76EB5CE5-FE03-4443-A191-A95120DBC58C}"/>
              </a:ext>
            </a:extLst>
          </p:cNvPr>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859CE878-EAFC-4824-A6D5-CC68796CE4AB}"/>
              </a:ext>
            </a:extLst>
          </p:cNvPr>
          <p:cNvSpPr>
            <a:spLocks noGrp="1"/>
          </p:cNvSpPr>
          <p:nvPr>
            <p:ph type="sldNum" sz="quarter" idx="12"/>
          </p:nvPr>
        </p:nvSpPr>
        <p:spPr/>
        <p:txBody>
          <a:bodyPr/>
          <a:lstStyle/>
          <a:p>
            <a:fld id="{C056E7AB-B5FF-4C00-94B5-BF052675078D}" type="slidenum">
              <a:rPr lang="en-US" altLang="en-US" smtClean="0"/>
              <a:pPr/>
              <a:t>9</a:t>
            </a:fld>
            <a:endParaRPr lang="en-US" altLang="en-US"/>
          </a:p>
        </p:txBody>
      </p:sp>
    </p:spTree>
    <p:extLst>
      <p:ext uri="{BB962C8B-B14F-4D97-AF65-F5344CB8AC3E}">
        <p14:creationId xmlns:p14="http://schemas.microsoft.com/office/powerpoint/2010/main" val="1080038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34DF8E1-2313-426B-B218-403C9492A447}" vid="{B6D0B2DE-0DEE-4E17-93A3-588CBB7969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6</TotalTime>
  <Words>1369</Words>
  <Application>Microsoft Office PowerPoint</Application>
  <PresentationFormat>Widescreen</PresentationFormat>
  <Paragraphs>86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Atkinson Hyperlegible</vt:lpstr>
      <vt:lpstr>Calibri</vt:lpstr>
      <vt:lpstr>Office Theme</vt:lpstr>
      <vt:lpstr>The Montreal Protocol</vt:lpstr>
      <vt:lpstr>Discovery of the Ozone Hole</vt:lpstr>
      <vt:lpstr>Impact of Ozone Depletion on People</vt:lpstr>
      <vt:lpstr>The Ozone Hole was Transformed into an Acute Human Health Problem.</vt:lpstr>
      <vt:lpstr>The Demographics of the Problem</vt:lpstr>
      <vt:lpstr>The Economics of the Problem</vt:lpstr>
      <vt:lpstr>EPA Cost Benefit Analysis of CFC Regulation</vt:lpstr>
      <vt:lpstr>Chart - CFC Regulation - Net Present Value  Comparison Of Costs And Health Benefits Through 2075 By Scenario</vt:lpstr>
      <vt:lpstr>Structure of the Treaty</vt:lpstr>
      <vt:lpstr>The Scope of the Original Treaty</vt:lpstr>
      <vt:lpstr>Control Strategies</vt:lpstr>
      <vt:lpstr>Article 5 - Preferential treatment for developing signatories </vt:lpstr>
      <vt:lpstr>PowerPoint Presentation</vt:lpstr>
      <vt:lpstr>Trade measures under the Montreal Protocol</vt:lpstr>
      <vt:lpstr>Purpose of the Trade Restrictions</vt:lpstr>
      <vt:lpstr>Incentivizing Compliance by Article 5 Parties</vt:lpstr>
      <vt:lpstr>The Multilateral Fund </vt:lpstr>
      <vt:lpstr>PowerPoint Presentation</vt:lpstr>
      <vt:lpstr>Technology Transfer</vt:lpstr>
      <vt:lpstr>The Montreal Protocol as a Process</vt:lpstr>
      <vt:lpstr>PowerPoint Presentation</vt:lpstr>
      <vt:lpstr>The Kigali Amendment – A Climate Amendment</vt:lpstr>
      <vt:lpstr>What Makes the Montreal Protocol Successful?</vt:lpstr>
      <vt:lpstr>Threats to the Montreal Protocol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Richards</cp:lastModifiedBy>
  <cp:revision>7</cp:revision>
  <dcterms:created xsi:type="dcterms:W3CDTF">2021-03-13T20:02:37Z</dcterms:created>
  <dcterms:modified xsi:type="dcterms:W3CDTF">2023-03-02T19:38:29Z</dcterms:modified>
</cp:coreProperties>
</file>