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1071" r:id="rId2"/>
    <p:sldId id="1074" r:id="rId3"/>
    <p:sldId id="1073" r:id="rId4"/>
    <p:sldId id="1072" r:id="rId5"/>
    <p:sldId id="257" r:id="rId6"/>
    <p:sldId id="1045" r:id="rId7"/>
    <p:sldId id="317" r:id="rId8"/>
    <p:sldId id="264" r:id="rId9"/>
    <p:sldId id="266" r:id="rId10"/>
    <p:sldId id="309" r:id="rId11"/>
    <p:sldId id="1075" r:id="rId12"/>
    <p:sldId id="1078" r:id="rId13"/>
    <p:sldId id="1076" r:id="rId14"/>
    <p:sldId id="273" r:id="rId15"/>
    <p:sldId id="1050" r:id="rId16"/>
    <p:sldId id="1046" r:id="rId17"/>
    <p:sldId id="289" r:id="rId18"/>
    <p:sldId id="318" r:id="rId19"/>
    <p:sldId id="311" r:id="rId20"/>
    <p:sldId id="1048" r:id="rId21"/>
    <p:sldId id="1047" r:id="rId22"/>
    <p:sldId id="278" r:id="rId23"/>
    <p:sldId id="323" r:id="rId24"/>
    <p:sldId id="1051" r:id="rId25"/>
    <p:sldId id="294" r:id="rId26"/>
    <p:sldId id="280" r:id="rId27"/>
    <p:sldId id="1052" r:id="rId28"/>
    <p:sldId id="327" r:id="rId29"/>
    <p:sldId id="1053" r:id="rId30"/>
    <p:sldId id="1054" r:id="rId31"/>
    <p:sldId id="1055" r:id="rId32"/>
    <p:sldId id="1056" r:id="rId33"/>
    <p:sldId id="324" r:id="rId34"/>
    <p:sldId id="1057" r:id="rId35"/>
    <p:sldId id="1058" r:id="rId36"/>
    <p:sldId id="1059" r:id="rId37"/>
    <p:sldId id="1061" r:id="rId38"/>
    <p:sldId id="1063" r:id="rId39"/>
    <p:sldId id="1064" r:id="rId40"/>
    <p:sldId id="288" r:id="rId41"/>
    <p:sldId id="1065" r:id="rId42"/>
    <p:sldId id="1067" r:id="rId43"/>
    <p:sldId id="1068" r:id="rId44"/>
    <p:sldId id="1069" r:id="rId45"/>
    <p:sldId id="1070" r:id="rId4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85" autoAdjust="0"/>
    <p:restoredTop sz="86420" autoAdjust="0"/>
  </p:normalViewPr>
  <p:slideViewPr>
    <p:cSldViewPr snapToGrid="0">
      <p:cViewPr>
        <p:scale>
          <a:sx n="100" d="100"/>
          <a:sy n="100" d="100"/>
        </p:scale>
        <p:origin x="1124" y="920"/>
      </p:cViewPr>
      <p:guideLst/>
    </p:cSldViewPr>
  </p:slideViewPr>
  <p:outlineViewPr>
    <p:cViewPr>
      <p:scale>
        <a:sx n="33" d="100"/>
        <a:sy n="33" d="100"/>
      </p:scale>
      <p:origin x="0" y="-21812"/>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4D82BD-B696-460D-8BC7-CAC4474B53B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39A2E17-A905-469F-B3EA-A7FB064C0D7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860C9FC-EDC1-4929-A7DD-6E49619F91E5}"/>
              </a:ext>
            </a:extLst>
          </p:cNvPr>
          <p:cNvSpPr>
            <a:spLocks noGrp="1"/>
          </p:cNvSpPr>
          <p:nvPr>
            <p:ph type="dt" sz="half" idx="10"/>
          </p:nvPr>
        </p:nvSpPr>
        <p:spPr/>
        <p:txBody>
          <a:bodyPr/>
          <a:lstStyle/>
          <a:p>
            <a:fld id="{8D26EF88-2753-4743-9CFB-E0672AAE583A}" type="datetimeFigureOut">
              <a:rPr lang="en-US" smtClean="0"/>
              <a:t>2/2/2023</a:t>
            </a:fld>
            <a:endParaRPr lang="en-US"/>
          </a:p>
        </p:txBody>
      </p:sp>
      <p:sp>
        <p:nvSpPr>
          <p:cNvPr id="5" name="Footer Placeholder 4">
            <a:extLst>
              <a:ext uri="{FF2B5EF4-FFF2-40B4-BE49-F238E27FC236}">
                <a16:creationId xmlns:a16="http://schemas.microsoft.com/office/drawing/2014/main" id="{76171DFA-6F8E-4F61-A3C8-4D7235A8C3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F1D394-EBB8-411D-B55D-4F25647CA30D}"/>
              </a:ext>
            </a:extLst>
          </p:cNvPr>
          <p:cNvSpPr>
            <a:spLocks noGrp="1"/>
          </p:cNvSpPr>
          <p:nvPr>
            <p:ph type="sldNum" sz="quarter" idx="12"/>
          </p:nvPr>
        </p:nvSpPr>
        <p:spPr/>
        <p:txBody>
          <a:bodyPr/>
          <a:lstStyle/>
          <a:p>
            <a:fld id="{1B68A3DA-73E6-429B-A5E2-8DF4678CF574}" type="slidenum">
              <a:rPr lang="en-US" smtClean="0"/>
              <a:t>‹#›</a:t>
            </a:fld>
            <a:endParaRPr lang="en-US"/>
          </a:p>
        </p:txBody>
      </p:sp>
    </p:spTree>
    <p:extLst>
      <p:ext uri="{BB962C8B-B14F-4D97-AF65-F5344CB8AC3E}">
        <p14:creationId xmlns:p14="http://schemas.microsoft.com/office/powerpoint/2010/main" val="35773268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EA1894-4CC8-46CA-88B7-19AF5325174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B5FFAB1-CA0A-4F9B-A318-D9D91C62B06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4E2DC3-34B4-4DE2-A157-471C0751CF1A}"/>
              </a:ext>
            </a:extLst>
          </p:cNvPr>
          <p:cNvSpPr>
            <a:spLocks noGrp="1"/>
          </p:cNvSpPr>
          <p:nvPr>
            <p:ph type="dt" sz="half" idx="10"/>
          </p:nvPr>
        </p:nvSpPr>
        <p:spPr/>
        <p:txBody>
          <a:bodyPr/>
          <a:lstStyle/>
          <a:p>
            <a:fld id="{8D26EF88-2753-4743-9CFB-E0672AAE583A}" type="datetimeFigureOut">
              <a:rPr lang="en-US" smtClean="0"/>
              <a:t>2/2/2023</a:t>
            </a:fld>
            <a:endParaRPr lang="en-US"/>
          </a:p>
        </p:txBody>
      </p:sp>
      <p:sp>
        <p:nvSpPr>
          <p:cNvPr id="5" name="Footer Placeholder 4">
            <a:extLst>
              <a:ext uri="{FF2B5EF4-FFF2-40B4-BE49-F238E27FC236}">
                <a16:creationId xmlns:a16="http://schemas.microsoft.com/office/drawing/2014/main" id="{693AA9B2-CBB1-40BB-80DD-4E51DB3379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45CC55-2E0C-4F51-91A5-0A5EC83913D5}"/>
              </a:ext>
            </a:extLst>
          </p:cNvPr>
          <p:cNvSpPr>
            <a:spLocks noGrp="1"/>
          </p:cNvSpPr>
          <p:nvPr>
            <p:ph type="sldNum" sz="quarter" idx="12"/>
          </p:nvPr>
        </p:nvSpPr>
        <p:spPr/>
        <p:txBody>
          <a:bodyPr/>
          <a:lstStyle/>
          <a:p>
            <a:fld id="{1B68A3DA-73E6-429B-A5E2-8DF4678CF574}" type="slidenum">
              <a:rPr lang="en-US" smtClean="0"/>
              <a:t>‹#›</a:t>
            </a:fld>
            <a:endParaRPr lang="en-US"/>
          </a:p>
        </p:txBody>
      </p:sp>
    </p:spTree>
    <p:extLst>
      <p:ext uri="{BB962C8B-B14F-4D97-AF65-F5344CB8AC3E}">
        <p14:creationId xmlns:p14="http://schemas.microsoft.com/office/powerpoint/2010/main" val="39166731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E87A0C2-C41F-4F81-A945-6A883AF8558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0BD4DD3-A466-4E0F-A494-B2D970F80E8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833DC5-7DBE-40E0-BE5C-733FF15BFF56}"/>
              </a:ext>
            </a:extLst>
          </p:cNvPr>
          <p:cNvSpPr>
            <a:spLocks noGrp="1"/>
          </p:cNvSpPr>
          <p:nvPr>
            <p:ph type="dt" sz="half" idx="10"/>
          </p:nvPr>
        </p:nvSpPr>
        <p:spPr/>
        <p:txBody>
          <a:bodyPr/>
          <a:lstStyle/>
          <a:p>
            <a:fld id="{8D26EF88-2753-4743-9CFB-E0672AAE583A}" type="datetimeFigureOut">
              <a:rPr lang="en-US" smtClean="0"/>
              <a:t>2/2/2023</a:t>
            </a:fld>
            <a:endParaRPr lang="en-US"/>
          </a:p>
        </p:txBody>
      </p:sp>
      <p:sp>
        <p:nvSpPr>
          <p:cNvPr id="5" name="Footer Placeholder 4">
            <a:extLst>
              <a:ext uri="{FF2B5EF4-FFF2-40B4-BE49-F238E27FC236}">
                <a16:creationId xmlns:a16="http://schemas.microsoft.com/office/drawing/2014/main" id="{8C5D1877-B7CE-445E-B39C-6FD91140AC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2BE0183-55BB-4A18-BEDF-1EB3196846C5}"/>
              </a:ext>
            </a:extLst>
          </p:cNvPr>
          <p:cNvSpPr>
            <a:spLocks noGrp="1"/>
          </p:cNvSpPr>
          <p:nvPr>
            <p:ph type="sldNum" sz="quarter" idx="12"/>
          </p:nvPr>
        </p:nvSpPr>
        <p:spPr/>
        <p:txBody>
          <a:bodyPr/>
          <a:lstStyle/>
          <a:p>
            <a:fld id="{1B68A3DA-73E6-429B-A5E2-8DF4678CF574}" type="slidenum">
              <a:rPr lang="en-US" smtClean="0"/>
              <a:t>‹#›</a:t>
            </a:fld>
            <a:endParaRPr lang="en-US"/>
          </a:p>
        </p:txBody>
      </p:sp>
    </p:spTree>
    <p:extLst>
      <p:ext uri="{BB962C8B-B14F-4D97-AF65-F5344CB8AC3E}">
        <p14:creationId xmlns:p14="http://schemas.microsoft.com/office/powerpoint/2010/main" val="3863166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58270-B1A5-4A00-8697-C8DBB3A0D8E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4A4FFE4-23F7-43B4-9B1F-C59A3F8E356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DDE353-3039-4B4C-8E75-978E768E2854}"/>
              </a:ext>
            </a:extLst>
          </p:cNvPr>
          <p:cNvSpPr>
            <a:spLocks noGrp="1"/>
          </p:cNvSpPr>
          <p:nvPr>
            <p:ph type="dt" sz="half" idx="10"/>
          </p:nvPr>
        </p:nvSpPr>
        <p:spPr/>
        <p:txBody>
          <a:bodyPr/>
          <a:lstStyle/>
          <a:p>
            <a:fld id="{8D26EF88-2753-4743-9CFB-E0672AAE583A}" type="datetimeFigureOut">
              <a:rPr lang="en-US" smtClean="0"/>
              <a:t>2/2/2023</a:t>
            </a:fld>
            <a:endParaRPr lang="en-US"/>
          </a:p>
        </p:txBody>
      </p:sp>
      <p:sp>
        <p:nvSpPr>
          <p:cNvPr id="5" name="Footer Placeholder 4">
            <a:extLst>
              <a:ext uri="{FF2B5EF4-FFF2-40B4-BE49-F238E27FC236}">
                <a16:creationId xmlns:a16="http://schemas.microsoft.com/office/drawing/2014/main" id="{9922EBBD-4EAB-488E-8DF7-E632C38FE7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E779AD-0419-4F2B-AAE9-E449E3CD12C5}"/>
              </a:ext>
            </a:extLst>
          </p:cNvPr>
          <p:cNvSpPr>
            <a:spLocks noGrp="1"/>
          </p:cNvSpPr>
          <p:nvPr>
            <p:ph type="sldNum" sz="quarter" idx="12"/>
          </p:nvPr>
        </p:nvSpPr>
        <p:spPr/>
        <p:txBody>
          <a:bodyPr/>
          <a:lstStyle/>
          <a:p>
            <a:fld id="{1B68A3DA-73E6-429B-A5E2-8DF4678CF574}" type="slidenum">
              <a:rPr lang="en-US" smtClean="0"/>
              <a:t>‹#›</a:t>
            </a:fld>
            <a:endParaRPr lang="en-US"/>
          </a:p>
        </p:txBody>
      </p:sp>
    </p:spTree>
    <p:extLst>
      <p:ext uri="{BB962C8B-B14F-4D97-AF65-F5344CB8AC3E}">
        <p14:creationId xmlns:p14="http://schemas.microsoft.com/office/powerpoint/2010/main" val="2083198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572F23-7B54-4C03-BC43-0AB5594C768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C7B2138-5387-4BAC-A6BE-5B6CB7BDF4F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767BF18-162E-43ED-9583-9B810877BDFA}"/>
              </a:ext>
            </a:extLst>
          </p:cNvPr>
          <p:cNvSpPr>
            <a:spLocks noGrp="1"/>
          </p:cNvSpPr>
          <p:nvPr>
            <p:ph type="dt" sz="half" idx="10"/>
          </p:nvPr>
        </p:nvSpPr>
        <p:spPr/>
        <p:txBody>
          <a:bodyPr/>
          <a:lstStyle/>
          <a:p>
            <a:fld id="{8D26EF88-2753-4743-9CFB-E0672AAE583A}" type="datetimeFigureOut">
              <a:rPr lang="en-US" smtClean="0"/>
              <a:t>2/2/2023</a:t>
            </a:fld>
            <a:endParaRPr lang="en-US"/>
          </a:p>
        </p:txBody>
      </p:sp>
      <p:sp>
        <p:nvSpPr>
          <p:cNvPr id="5" name="Footer Placeholder 4">
            <a:extLst>
              <a:ext uri="{FF2B5EF4-FFF2-40B4-BE49-F238E27FC236}">
                <a16:creationId xmlns:a16="http://schemas.microsoft.com/office/drawing/2014/main" id="{8A462A41-2574-44A6-87F7-A1CB50F359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E3C019-A492-4457-A85C-CFFCD988BE37}"/>
              </a:ext>
            </a:extLst>
          </p:cNvPr>
          <p:cNvSpPr>
            <a:spLocks noGrp="1"/>
          </p:cNvSpPr>
          <p:nvPr>
            <p:ph type="sldNum" sz="quarter" idx="12"/>
          </p:nvPr>
        </p:nvSpPr>
        <p:spPr/>
        <p:txBody>
          <a:bodyPr/>
          <a:lstStyle/>
          <a:p>
            <a:fld id="{1B68A3DA-73E6-429B-A5E2-8DF4678CF574}" type="slidenum">
              <a:rPr lang="en-US" smtClean="0"/>
              <a:t>‹#›</a:t>
            </a:fld>
            <a:endParaRPr lang="en-US"/>
          </a:p>
        </p:txBody>
      </p:sp>
    </p:spTree>
    <p:extLst>
      <p:ext uri="{BB962C8B-B14F-4D97-AF65-F5344CB8AC3E}">
        <p14:creationId xmlns:p14="http://schemas.microsoft.com/office/powerpoint/2010/main" val="4167296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94AD2E-A370-4078-8740-0A84BBFE37D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179673E-8444-43A2-8CB2-DA8CCAA66B1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342FEE1-9FE4-4BB8-B46F-FD10EB729E5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DE3D9EF-A3A8-45D7-B06F-15157534FC40}"/>
              </a:ext>
            </a:extLst>
          </p:cNvPr>
          <p:cNvSpPr>
            <a:spLocks noGrp="1"/>
          </p:cNvSpPr>
          <p:nvPr>
            <p:ph type="dt" sz="half" idx="10"/>
          </p:nvPr>
        </p:nvSpPr>
        <p:spPr/>
        <p:txBody>
          <a:bodyPr/>
          <a:lstStyle/>
          <a:p>
            <a:fld id="{8D26EF88-2753-4743-9CFB-E0672AAE583A}" type="datetimeFigureOut">
              <a:rPr lang="en-US" smtClean="0"/>
              <a:t>2/2/2023</a:t>
            </a:fld>
            <a:endParaRPr lang="en-US"/>
          </a:p>
        </p:txBody>
      </p:sp>
      <p:sp>
        <p:nvSpPr>
          <p:cNvPr id="6" name="Footer Placeholder 5">
            <a:extLst>
              <a:ext uri="{FF2B5EF4-FFF2-40B4-BE49-F238E27FC236}">
                <a16:creationId xmlns:a16="http://schemas.microsoft.com/office/drawing/2014/main" id="{328BCBB2-B676-40BC-AE5F-2330258B291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95E07B-FA7B-46AB-954E-CEDDC1E88753}"/>
              </a:ext>
            </a:extLst>
          </p:cNvPr>
          <p:cNvSpPr>
            <a:spLocks noGrp="1"/>
          </p:cNvSpPr>
          <p:nvPr>
            <p:ph type="sldNum" sz="quarter" idx="12"/>
          </p:nvPr>
        </p:nvSpPr>
        <p:spPr/>
        <p:txBody>
          <a:bodyPr/>
          <a:lstStyle/>
          <a:p>
            <a:fld id="{1B68A3DA-73E6-429B-A5E2-8DF4678CF574}" type="slidenum">
              <a:rPr lang="en-US" smtClean="0"/>
              <a:t>‹#›</a:t>
            </a:fld>
            <a:endParaRPr lang="en-US"/>
          </a:p>
        </p:txBody>
      </p:sp>
    </p:spTree>
    <p:extLst>
      <p:ext uri="{BB962C8B-B14F-4D97-AF65-F5344CB8AC3E}">
        <p14:creationId xmlns:p14="http://schemas.microsoft.com/office/powerpoint/2010/main" val="40170780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90A8E-8703-4F5E-B880-45B801E34E3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5710663-9798-45E7-89F8-4F99AEC6B00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4CCA7D0-B608-43CB-B26A-20DEE061C59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EBB57CF-4DBE-4A13-9E46-D6DFEA5CC48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8E1A8C0-3C72-49BD-93B7-B959F0E6FC4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3CA246A-6C12-4D09-9B98-0922ADB8F6E1}"/>
              </a:ext>
            </a:extLst>
          </p:cNvPr>
          <p:cNvSpPr>
            <a:spLocks noGrp="1"/>
          </p:cNvSpPr>
          <p:nvPr>
            <p:ph type="dt" sz="half" idx="10"/>
          </p:nvPr>
        </p:nvSpPr>
        <p:spPr/>
        <p:txBody>
          <a:bodyPr/>
          <a:lstStyle/>
          <a:p>
            <a:fld id="{8D26EF88-2753-4743-9CFB-E0672AAE583A}" type="datetimeFigureOut">
              <a:rPr lang="en-US" smtClean="0"/>
              <a:t>2/2/2023</a:t>
            </a:fld>
            <a:endParaRPr lang="en-US"/>
          </a:p>
        </p:txBody>
      </p:sp>
      <p:sp>
        <p:nvSpPr>
          <p:cNvPr id="8" name="Footer Placeholder 7">
            <a:extLst>
              <a:ext uri="{FF2B5EF4-FFF2-40B4-BE49-F238E27FC236}">
                <a16:creationId xmlns:a16="http://schemas.microsoft.com/office/drawing/2014/main" id="{A55B6BF6-7C1A-4E6A-8734-D298105CFD6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14E2BFA-D3B2-4CCD-927F-C0AFB9ED09D3}"/>
              </a:ext>
            </a:extLst>
          </p:cNvPr>
          <p:cNvSpPr>
            <a:spLocks noGrp="1"/>
          </p:cNvSpPr>
          <p:nvPr>
            <p:ph type="sldNum" sz="quarter" idx="12"/>
          </p:nvPr>
        </p:nvSpPr>
        <p:spPr/>
        <p:txBody>
          <a:bodyPr/>
          <a:lstStyle/>
          <a:p>
            <a:fld id="{1B68A3DA-73E6-429B-A5E2-8DF4678CF574}" type="slidenum">
              <a:rPr lang="en-US" smtClean="0"/>
              <a:t>‹#›</a:t>
            </a:fld>
            <a:endParaRPr lang="en-US"/>
          </a:p>
        </p:txBody>
      </p:sp>
    </p:spTree>
    <p:extLst>
      <p:ext uri="{BB962C8B-B14F-4D97-AF65-F5344CB8AC3E}">
        <p14:creationId xmlns:p14="http://schemas.microsoft.com/office/powerpoint/2010/main" val="28178560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94943-A9C0-4756-9850-8D10F4C4F1B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7089FC1-8D07-4502-8F86-2F3F24D91D78}"/>
              </a:ext>
            </a:extLst>
          </p:cNvPr>
          <p:cNvSpPr>
            <a:spLocks noGrp="1"/>
          </p:cNvSpPr>
          <p:nvPr>
            <p:ph type="dt" sz="half" idx="10"/>
          </p:nvPr>
        </p:nvSpPr>
        <p:spPr/>
        <p:txBody>
          <a:bodyPr/>
          <a:lstStyle/>
          <a:p>
            <a:fld id="{8D26EF88-2753-4743-9CFB-E0672AAE583A}" type="datetimeFigureOut">
              <a:rPr lang="en-US" smtClean="0"/>
              <a:t>2/2/2023</a:t>
            </a:fld>
            <a:endParaRPr lang="en-US"/>
          </a:p>
        </p:txBody>
      </p:sp>
      <p:sp>
        <p:nvSpPr>
          <p:cNvPr id="4" name="Footer Placeholder 3">
            <a:extLst>
              <a:ext uri="{FF2B5EF4-FFF2-40B4-BE49-F238E27FC236}">
                <a16:creationId xmlns:a16="http://schemas.microsoft.com/office/drawing/2014/main" id="{103B5ED1-63D2-45B5-A266-B35EBECA384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D478C0F-E726-423C-A2E2-FE5038BFEDE2}"/>
              </a:ext>
            </a:extLst>
          </p:cNvPr>
          <p:cNvSpPr>
            <a:spLocks noGrp="1"/>
          </p:cNvSpPr>
          <p:nvPr>
            <p:ph type="sldNum" sz="quarter" idx="12"/>
          </p:nvPr>
        </p:nvSpPr>
        <p:spPr/>
        <p:txBody>
          <a:bodyPr/>
          <a:lstStyle/>
          <a:p>
            <a:fld id="{1B68A3DA-73E6-429B-A5E2-8DF4678CF574}" type="slidenum">
              <a:rPr lang="en-US" smtClean="0"/>
              <a:t>‹#›</a:t>
            </a:fld>
            <a:endParaRPr lang="en-US"/>
          </a:p>
        </p:txBody>
      </p:sp>
    </p:spTree>
    <p:extLst>
      <p:ext uri="{BB962C8B-B14F-4D97-AF65-F5344CB8AC3E}">
        <p14:creationId xmlns:p14="http://schemas.microsoft.com/office/powerpoint/2010/main" val="684844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B7EE98E-625F-4779-9739-60369124B1B8}"/>
              </a:ext>
            </a:extLst>
          </p:cNvPr>
          <p:cNvSpPr>
            <a:spLocks noGrp="1"/>
          </p:cNvSpPr>
          <p:nvPr>
            <p:ph type="dt" sz="half" idx="10"/>
          </p:nvPr>
        </p:nvSpPr>
        <p:spPr/>
        <p:txBody>
          <a:bodyPr/>
          <a:lstStyle/>
          <a:p>
            <a:fld id="{8D26EF88-2753-4743-9CFB-E0672AAE583A}" type="datetimeFigureOut">
              <a:rPr lang="en-US" smtClean="0"/>
              <a:t>2/2/2023</a:t>
            </a:fld>
            <a:endParaRPr lang="en-US"/>
          </a:p>
        </p:txBody>
      </p:sp>
      <p:sp>
        <p:nvSpPr>
          <p:cNvPr id="3" name="Footer Placeholder 2">
            <a:extLst>
              <a:ext uri="{FF2B5EF4-FFF2-40B4-BE49-F238E27FC236}">
                <a16:creationId xmlns:a16="http://schemas.microsoft.com/office/drawing/2014/main" id="{0802C9B1-A122-449B-B09F-6998DD58830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57EDA56-7CE0-4C25-9D44-EBAE028E49E3}"/>
              </a:ext>
            </a:extLst>
          </p:cNvPr>
          <p:cNvSpPr>
            <a:spLocks noGrp="1"/>
          </p:cNvSpPr>
          <p:nvPr>
            <p:ph type="sldNum" sz="quarter" idx="12"/>
          </p:nvPr>
        </p:nvSpPr>
        <p:spPr/>
        <p:txBody>
          <a:bodyPr/>
          <a:lstStyle/>
          <a:p>
            <a:fld id="{1B68A3DA-73E6-429B-A5E2-8DF4678CF574}" type="slidenum">
              <a:rPr lang="en-US" smtClean="0"/>
              <a:t>‹#›</a:t>
            </a:fld>
            <a:endParaRPr lang="en-US"/>
          </a:p>
        </p:txBody>
      </p:sp>
    </p:spTree>
    <p:extLst>
      <p:ext uri="{BB962C8B-B14F-4D97-AF65-F5344CB8AC3E}">
        <p14:creationId xmlns:p14="http://schemas.microsoft.com/office/powerpoint/2010/main" val="34414179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0A189D-B53B-4E76-98AD-9FDC7305FD4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FCBA61D-060E-41AA-B5CC-35258E68D8C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2640924-DF4C-440F-839C-F15B5A68D5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D2CE351-2633-4360-BC4E-F8708A053684}"/>
              </a:ext>
            </a:extLst>
          </p:cNvPr>
          <p:cNvSpPr>
            <a:spLocks noGrp="1"/>
          </p:cNvSpPr>
          <p:nvPr>
            <p:ph type="dt" sz="half" idx="10"/>
          </p:nvPr>
        </p:nvSpPr>
        <p:spPr/>
        <p:txBody>
          <a:bodyPr/>
          <a:lstStyle/>
          <a:p>
            <a:fld id="{8D26EF88-2753-4743-9CFB-E0672AAE583A}" type="datetimeFigureOut">
              <a:rPr lang="en-US" smtClean="0"/>
              <a:t>2/2/2023</a:t>
            </a:fld>
            <a:endParaRPr lang="en-US"/>
          </a:p>
        </p:txBody>
      </p:sp>
      <p:sp>
        <p:nvSpPr>
          <p:cNvPr id="6" name="Footer Placeholder 5">
            <a:extLst>
              <a:ext uri="{FF2B5EF4-FFF2-40B4-BE49-F238E27FC236}">
                <a16:creationId xmlns:a16="http://schemas.microsoft.com/office/drawing/2014/main" id="{4E4D6CBB-106E-4F2F-B167-D3201FF7B20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87FBF0B-1256-43E2-A5E3-22A5ECEC9171}"/>
              </a:ext>
            </a:extLst>
          </p:cNvPr>
          <p:cNvSpPr>
            <a:spLocks noGrp="1"/>
          </p:cNvSpPr>
          <p:nvPr>
            <p:ph type="sldNum" sz="quarter" idx="12"/>
          </p:nvPr>
        </p:nvSpPr>
        <p:spPr/>
        <p:txBody>
          <a:bodyPr/>
          <a:lstStyle/>
          <a:p>
            <a:fld id="{1B68A3DA-73E6-429B-A5E2-8DF4678CF574}" type="slidenum">
              <a:rPr lang="en-US" smtClean="0"/>
              <a:t>‹#›</a:t>
            </a:fld>
            <a:endParaRPr lang="en-US"/>
          </a:p>
        </p:txBody>
      </p:sp>
    </p:spTree>
    <p:extLst>
      <p:ext uri="{BB962C8B-B14F-4D97-AF65-F5344CB8AC3E}">
        <p14:creationId xmlns:p14="http://schemas.microsoft.com/office/powerpoint/2010/main" val="438442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FAC558-3FB6-4B28-9A9D-A3B3D389806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DDD6B50-65AD-46CF-A520-EC442F54687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012F5DF-C4F1-4CC0-8168-C54300900D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BE3E474-6ADA-4305-B8CC-024076B03459}"/>
              </a:ext>
            </a:extLst>
          </p:cNvPr>
          <p:cNvSpPr>
            <a:spLocks noGrp="1"/>
          </p:cNvSpPr>
          <p:nvPr>
            <p:ph type="dt" sz="half" idx="10"/>
          </p:nvPr>
        </p:nvSpPr>
        <p:spPr/>
        <p:txBody>
          <a:bodyPr/>
          <a:lstStyle/>
          <a:p>
            <a:fld id="{8D26EF88-2753-4743-9CFB-E0672AAE583A}" type="datetimeFigureOut">
              <a:rPr lang="en-US" smtClean="0"/>
              <a:t>2/2/2023</a:t>
            </a:fld>
            <a:endParaRPr lang="en-US"/>
          </a:p>
        </p:txBody>
      </p:sp>
      <p:sp>
        <p:nvSpPr>
          <p:cNvPr id="6" name="Footer Placeholder 5">
            <a:extLst>
              <a:ext uri="{FF2B5EF4-FFF2-40B4-BE49-F238E27FC236}">
                <a16:creationId xmlns:a16="http://schemas.microsoft.com/office/drawing/2014/main" id="{A42B90BF-33FA-40CB-AB19-501D6D83FCF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D645F28-4C87-4F84-9E04-940F5A29FCD9}"/>
              </a:ext>
            </a:extLst>
          </p:cNvPr>
          <p:cNvSpPr>
            <a:spLocks noGrp="1"/>
          </p:cNvSpPr>
          <p:nvPr>
            <p:ph type="sldNum" sz="quarter" idx="12"/>
          </p:nvPr>
        </p:nvSpPr>
        <p:spPr/>
        <p:txBody>
          <a:bodyPr/>
          <a:lstStyle/>
          <a:p>
            <a:fld id="{1B68A3DA-73E6-429B-A5E2-8DF4678CF574}" type="slidenum">
              <a:rPr lang="en-US" smtClean="0"/>
              <a:t>‹#›</a:t>
            </a:fld>
            <a:endParaRPr lang="en-US"/>
          </a:p>
        </p:txBody>
      </p:sp>
    </p:spTree>
    <p:extLst>
      <p:ext uri="{BB962C8B-B14F-4D97-AF65-F5344CB8AC3E}">
        <p14:creationId xmlns:p14="http://schemas.microsoft.com/office/powerpoint/2010/main" val="2796176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837CC93-E030-4911-8ACB-241F27E5EE2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7270637-C695-48C3-90B0-811F193DEF4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92336A-3A87-4248-8AB1-363030F925F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26EF88-2753-4743-9CFB-E0672AAE583A}" type="datetimeFigureOut">
              <a:rPr lang="en-US" smtClean="0"/>
              <a:t>2/2/2023</a:t>
            </a:fld>
            <a:endParaRPr lang="en-US"/>
          </a:p>
        </p:txBody>
      </p:sp>
      <p:sp>
        <p:nvSpPr>
          <p:cNvPr id="5" name="Footer Placeholder 4">
            <a:extLst>
              <a:ext uri="{FF2B5EF4-FFF2-40B4-BE49-F238E27FC236}">
                <a16:creationId xmlns:a16="http://schemas.microsoft.com/office/drawing/2014/main" id="{0F7A7639-730C-46F0-81B2-5FD9B0BF188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26AE9A3-84AF-46ED-B870-4FC98786B78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68A3DA-73E6-429B-A5E2-8DF4678CF574}" type="slidenum">
              <a:rPr lang="en-US" smtClean="0"/>
              <a:t>‹#›</a:t>
            </a:fld>
            <a:endParaRPr lang="en-US"/>
          </a:p>
        </p:txBody>
      </p:sp>
    </p:spTree>
    <p:extLst>
      <p:ext uri="{BB962C8B-B14F-4D97-AF65-F5344CB8AC3E}">
        <p14:creationId xmlns:p14="http://schemas.microsoft.com/office/powerpoint/2010/main" val="34154494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FE312-2259-EA96-BC96-3C4E5581EF3E}"/>
              </a:ext>
            </a:extLst>
          </p:cNvPr>
          <p:cNvSpPr>
            <a:spLocks noGrp="1"/>
          </p:cNvSpPr>
          <p:nvPr>
            <p:ph type="ctrTitle"/>
          </p:nvPr>
        </p:nvSpPr>
        <p:spPr/>
        <p:txBody>
          <a:bodyPr/>
          <a:lstStyle/>
          <a:p>
            <a:r>
              <a:rPr lang="en-US" dirty="0"/>
              <a:t>Mini Review of the Clean Air Act (CAA)</a:t>
            </a:r>
          </a:p>
        </p:txBody>
      </p:sp>
      <p:sp>
        <p:nvSpPr>
          <p:cNvPr id="6" name="Subtitle 5">
            <a:extLst>
              <a:ext uri="{FF2B5EF4-FFF2-40B4-BE49-F238E27FC236}">
                <a16:creationId xmlns:a16="http://schemas.microsoft.com/office/drawing/2014/main" id="{69C22301-E4CA-6A9B-FA6E-BA83DEDB5481}"/>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7127414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was EPA’s Response to the Petition?</a:t>
            </a:r>
          </a:p>
        </p:txBody>
      </p:sp>
      <p:sp>
        <p:nvSpPr>
          <p:cNvPr id="3" name="Content Placeholder 2"/>
          <p:cNvSpPr>
            <a:spLocks noGrp="1"/>
          </p:cNvSpPr>
          <p:nvPr>
            <p:ph idx="1"/>
          </p:nvPr>
        </p:nvSpPr>
        <p:spPr/>
        <p:txBody>
          <a:bodyPr>
            <a:normAutofit/>
          </a:bodyPr>
          <a:lstStyle/>
          <a:p>
            <a:r>
              <a:rPr lang="en-US" dirty="0"/>
              <a:t>“On September 8, 2003, EPA entered an order denying the rulemaking petition. 68 Fed. Reg. 52922. The agency gave two reasons for its decision: </a:t>
            </a:r>
          </a:p>
          <a:p>
            <a:pPr lvl="1"/>
            <a:r>
              <a:rPr lang="en-US" dirty="0"/>
              <a:t>(1) that contrary to the opinions of its former general counsels, the Clean Air Act does not authorize EPA to issue mandatory regulations to address global climate change, and </a:t>
            </a:r>
          </a:p>
          <a:p>
            <a:pPr lvl="1"/>
            <a:r>
              <a:rPr lang="en-US" dirty="0"/>
              <a:t>(2) that even if the agency had the authority to set greenhouse gas emission standards, it would be unwise to do so at this time.”</a:t>
            </a:r>
          </a:p>
          <a:p>
            <a:r>
              <a:rPr lang="en-US" dirty="0"/>
              <a:t>By questioning its authority, the EPA is inviting the Court to second guess its decision – the court is the final decider on what statutes and the Constitution mean.</a:t>
            </a:r>
          </a:p>
        </p:txBody>
      </p:sp>
      <p:sp>
        <p:nvSpPr>
          <p:cNvPr id="4" name="Slide Number Placeholder 3"/>
          <p:cNvSpPr>
            <a:spLocks noGrp="1"/>
          </p:cNvSpPr>
          <p:nvPr>
            <p:ph type="sldNum" sz="quarter" idx="12"/>
          </p:nvPr>
        </p:nvSpPr>
        <p:spPr/>
        <p:txBody>
          <a:bodyPr/>
          <a:lstStyle/>
          <a:p>
            <a:pPr>
              <a:defRPr/>
            </a:pPr>
            <a:fld id="{D87D7E05-7DBF-4760-945C-8A79699B3773}" type="slidenum">
              <a:rPr lang="en-US" smtClean="0"/>
              <a:pPr>
                <a:defRPr/>
              </a:pPr>
              <a:t>10</a:t>
            </a:fld>
            <a:endParaRPr lang="en-US"/>
          </a:p>
        </p:txBody>
      </p:sp>
    </p:spTree>
    <p:extLst>
      <p:ext uri="{BB962C8B-B14F-4D97-AF65-F5344CB8AC3E}">
        <p14:creationId xmlns:p14="http://schemas.microsoft.com/office/powerpoint/2010/main" val="2941976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02B0A0-B664-7CD2-C49D-92AE31668F13}"/>
              </a:ext>
            </a:extLst>
          </p:cNvPr>
          <p:cNvSpPr>
            <a:spLocks noGrp="1"/>
          </p:cNvSpPr>
          <p:nvPr>
            <p:ph type="ctrTitle"/>
          </p:nvPr>
        </p:nvSpPr>
        <p:spPr/>
        <p:txBody>
          <a:bodyPr/>
          <a:lstStyle/>
          <a:p>
            <a:r>
              <a:rPr lang="en-US" dirty="0"/>
              <a:t>The Legal Action</a:t>
            </a:r>
          </a:p>
        </p:txBody>
      </p:sp>
      <p:sp>
        <p:nvSpPr>
          <p:cNvPr id="4" name="Subtitle 3">
            <a:extLst>
              <a:ext uri="{FF2B5EF4-FFF2-40B4-BE49-F238E27FC236}">
                <a16:creationId xmlns:a16="http://schemas.microsoft.com/office/drawing/2014/main" id="{281A4EA6-BA13-CD25-DFDA-08E176013553}"/>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7787662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AE17E-B492-50F9-837D-563477C48AB3}"/>
              </a:ext>
            </a:extLst>
          </p:cNvPr>
          <p:cNvSpPr>
            <a:spLocks noGrp="1"/>
          </p:cNvSpPr>
          <p:nvPr>
            <p:ph type="title"/>
          </p:nvPr>
        </p:nvSpPr>
        <p:spPr/>
        <p:txBody>
          <a:bodyPr/>
          <a:lstStyle/>
          <a:p>
            <a:pPr lvl="0"/>
            <a:r>
              <a:rPr lang="en-US" dirty="0"/>
              <a:t>5 U.S. Code § 704 - Actions reviewable</a:t>
            </a:r>
          </a:p>
        </p:txBody>
      </p:sp>
      <p:sp>
        <p:nvSpPr>
          <p:cNvPr id="3" name="Content Placeholder 2">
            <a:extLst>
              <a:ext uri="{FF2B5EF4-FFF2-40B4-BE49-F238E27FC236}">
                <a16:creationId xmlns:a16="http://schemas.microsoft.com/office/drawing/2014/main" id="{C15334B8-00D2-6454-8591-8FE2168F53D3}"/>
              </a:ext>
            </a:extLst>
          </p:cNvPr>
          <p:cNvSpPr>
            <a:spLocks noGrp="1"/>
          </p:cNvSpPr>
          <p:nvPr>
            <p:ph idx="1"/>
          </p:nvPr>
        </p:nvSpPr>
        <p:spPr/>
        <p:txBody>
          <a:bodyPr>
            <a:normAutofit lnSpcReduction="10000"/>
          </a:bodyPr>
          <a:lstStyle/>
          <a:p>
            <a:pPr lvl="0"/>
            <a:r>
              <a:rPr lang="en-US" dirty="0"/>
              <a:t>Agency action made reviewable by statute and final agency action for which there is no other adequate remedy in a court are subject to judicial review. A preliminary, procedural, or intermediate agency action or ruling not directly reviewable is subject to review on the review of the final agency action. Except as otherwise expressly required by statute, agency action otherwise final is final for the purposes of this section whether or not there has been presented or determined an application for a declaratory order, for any form of reconsideration, or, unless the agency otherwise requires by rule and provides that the action meanwhile is inoperative, for an appeal to superior agency authority.</a:t>
            </a:r>
          </a:p>
          <a:p>
            <a:pPr lvl="0"/>
            <a:r>
              <a:rPr lang="en-US" dirty="0">
                <a:highlight>
                  <a:srgbClr val="FFFF00"/>
                </a:highlight>
              </a:rPr>
              <a:t>The denial of the petition is a final agency action.</a:t>
            </a:r>
          </a:p>
        </p:txBody>
      </p:sp>
    </p:spTree>
    <p:extLst>
      <p:ext uri="{BB962C8B-B14F-4D97-AF65-F5344CB8AC3E}">
        <p14:creationId xmlns:p14="http://schemas.microsoft.com/office/powerpoint/2010/main" val="35814040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E0BB0C-DCAB-4DA8-8013-A4F4C767D3D4}"/>
              </a:ext>
            </a:extLst>
          </p:cNvPr>
          <p:cNvSpPr>
            <a:spLocks noGrp="1"/>
          </p:cNvSpPr>
          <p:nvPr>
            <p:ph type="title"/>
          </p:nvPr>
        </p:nvSpPr>
        <p:spPr/>
        <p:txBody>
          <a:bodyPr/>
          <a:lstStyle/>
          <a:p>
            <a:r>
              <a:rPr lang="en-US" dirty="0"/>
              <a:t>5 U.S. Code § 706 - Scope of review</a:t>
            </a:r>
          </a:p>
        </p:txBody>
      </p:sp>
      <p:sp>
        <p:nvSpPr>
          <p:cNvPr id="3" name="Content Placeholder 2">
            <a:extLst>
              <a:ext uri="{FF2B5EF4-FFF2-40B4-BE49-F238E27FC236}">
                <a16:creationId xmlns:a16="http://schemas.microsoft.com/office/drawing/2014/main" id="{98113A35-0400-0F52-5372-E3DBDA43302E}"/>
              </a:ext>
            </a:extLst>
          </p:cNvPr>
          <p:cNvSpPr>
            <a:spLocks noGrp="1"/>
          </p:cNvSpPr>
          <p:nvPr>
            <p:ph idx="1"/>
          </p:nvPr>
        </p:nvSpPr>
        <p:spPr/>
        <p:txBody>
          <a:bodyPr>
            <a:normAutofit fontScale="85000" lnSpcReduction="20000"/>
          </a:bodyPr>
          <a:lstStyle/>
          <a:p>
            <a:r>
              <a:rPr lang="en-US" dirty="0"/>
              <a:t>To the extent necessary to decision and when presented, the reviewing court shall decide all relevant questions of law, interpret constitutional and statutory provisions, and determine the meaning or applicability of the terms of an agency action. The reviewing court shall—</a:t>
            </a:r>
          </a:p>
          <a:p>
            <a:pPr lvl="1"/>
            <a:r>
              <a:rPr lang="en-US" b="1" dirty="0"/>
              <a:t>(1)</a:t>
            </a:r>
            <a:r>
              <a:rPr lang="en-US" dirty="0">
                <a:highlight>
                  <a:srgbClr val="FFFF00"/>
                </a:highlight>
              </a:rPr>
              <a:t>compel agency action unlawfully withheld </a:t>
            </a:r>
            <a:r>
              <a:rPr lang="en-US" dirty="0"/>
              <a:t>or unreasonably delayed; and</a:t>
            </a:r>
          </a:p>
          <a:p>
            <a:pPr lvl="1"/>
            <a:r>
              <a:rPr lang="en-US" b="1" dirty="0"/>
              <a:t>(2)</a:t>
            </a:r>
            <a:r>
              <a:rPr lang="en-US" dirty="0">
                <a:highlight>
                  <a:srgbClr val="FFFF00"/>
                </a:highlight>
              </a:rPr>
              <a:t>hold unlawful and set aside agency action, findings, and conclusions found to be—	</a:t>
            </a:r>
            <a:r>
              <a:rPr lang="en-US" b="1" dirty="0">
                <a:highlight>
                  <a:srgbClr val="FFFF00"/>
                </a:highlight>
              </a:rPr>
              <a:t>(A)</a:t>
            </a:r>
            <a:r>
              <a:rPr lang="en-US" dirty="0">
                <a:highlight>
                  <a:srgbClr val="FFFF00"/>
                </a:highlight>
              </a:rPr>
              <a:t>arbitrary, capricious, an abuse of discretion, or otherwise not in accordance with law</a:t>
            </a:r>
            <a:r>
              <a:rPr lang="en-US" dirty="0"/>
              <a:t>;</a:t>
            </a:r>
          </a:p>
          <a:p>
            <a:pPr lvl="1"/>
            <a:r>
              <a:rPr lang="en-US" b="1" dirty="0"/>
              <a:t>(B)</a:t>
            </a:r>
            <a:r>
              <a:rPr lang="en-US" dirty="0"/>
              <a:t>contrary to constitutional right, power, privilege, or immunity;</a:t>
            </a:r>
          </a:p>
          <a:p>
            <a:pPr lvl="1"/>
            <a:r>
              <a:rPr lang="en-US" b="1" dirty="0"/>
              <a:t>(C)</a:t>
            </a:r>
            <a:r>
              <a:rPr lang="en-US" dirty="0"/>
              <a:t>in excess of statutory jurisdiction, authority, or limitations, or short of statutory right;</a:t>
            </a:r>
          </a:p>
          <a:p>
            <a:pPr lvl="1"/>
            <a:r>
              <a:rPr lang="en-US" b="1" dirty="0"/>
              <a:t>(D)</a:t>
            </a:r>
            <a:r>
              <a:rPr lang="en-US" dirty="0"/>
              <a:t>without observance of procedure required by law;</a:t>
            </a:r>
          </a:p>
          <a:p>
            <a:pPr lvl="1"/>
            <a:r>
              <a:rPr lang="en-US" b="1" dirty="0"/>
              <a:t>(E)</a:t>
            </a:r>
            <a:r>
              <a:rPr lang="en-US" dirty="0"/>
              <a:t>unsupported by substantial evidence in a case subject to sections 556 and 557 of this title or otherwise reviewed on the record of an agency hearing provided by statute; or</a:t>
            </a:r>
          </a:p>
          <a:p>
            <a:pPr lvl="1"/>
            <a:r>
              <a:rPr lang="en-US" b="1" dirty="0"/>
              <a:t>(F)</a:t>
            </a:r>
            <a:r>
              <a:rPr lang="en-US" dirty="0"/>
              <a:t>unwarranted by the facts to the extent that the facts are subject to trial de novo by the reviewing court.</a:t>
            </a:r>
          </a:p>
          <a:p>
            <a:pPr lvl="1"/>
            <a:r>
              <a:rPr lang="en-US" dirty="0"/>
              <a:t>In making the foregoing determinations, the court shall review the whole record or those parts of it cited by a party, and due account shall be taken of the rule of prejudicial error.</a:t>
            </a:r>
          </a:p>
          <a:p>
            <a:endParaRPr lang="en-US" dirty="0"/>
          </a:p>
        </p:txBody>
      </p:sp>
    </p:spTree>
    <p:extLst>
      <p:ext uri="{BB962C8B-B14F-4D97-AF65-F5344CB8AC3E}">
        <p14:creationId xmlns:p14="http://schemas.microsoft.com/office/powerpoint/2010/main" val="9551142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ctrTitle"/>
          </p:nvPr>
        </p:nvSpPr>
        <p:spPr/>
        <p:txBody>
          <a:bodyPr>
            <a:normAutofit fontScale="90000"/>
          </a:bodyPr>
          <a:lstStyle/>
          <a:p>
            <a:pPr eaLnBrk="1" hangingPunct="1"/>
            <a:r>
              <a:rPr lang="en-US" dirty="0"/>
              <a:t>Standing to Challenge the Reply to the Petition Requesting Rulemaking.</a:t>
            </a:r>
          </a:p>
        </p:txBody>
      </p:sp>
      <p:sp>
        <p:nvSpPr>
          <p:cNvPr id="20483" name="Rectangle 4"/>
          <p:cNvSpPr>
            <a:spLocks noGrp="1" noChangeArrowheads="1"/>
          </p:cNvSpPr>
          <p:nvPr>
            <p:ph type="subTitle" idx="1"/>
          </p:nvPr>
        </p:nvSpPr>
        <p:spPr/>
        <p:txBody>
          <a:bodyPr/>
          <a:lstStyle/>
          <a:p>
            <a:pPr eaLnBrk="1" hangingPunct="1"/>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9B0011-B596-476A-BDBA-5C7A2B47489A}"/>
              </a:ext>
            </a:extLst>
          </p:cNvPr>
          <p:cNvSpPr>
            <a:spLocks noGrp="1"/>
          </p:cNvSpPr>
          <p:nvPr>
            <p:ph type="title"/>
          </p:nvPr>
        </p:nvSpPr>
        <p:spPr/>
        <p:txBody>
          <a:bodyPr/>
          <a:lstStyle/>
          <a:p>
            <a:r>
              <a:rPr lang="en-US" dirty="0"/>
              <a:t>The Case and Controversy Question</a:t>
            </a:r>
          </a:p>
        </p:txBody>
      </p:sp>
      <p:sp>
        <p:nvSpPr>
          <p:cNvPr id="3" name="Content Placeholder 2">
            <a:extLst>
              <a:ext uri="{FF2B5EF4-FFF2-40B4-BE49-F238E27FC236}">
                <a16:creationId xmlns:a16="http://schemas.microsoft.com/office/drawing/2014/main" id="{3941B429-6194-4905-82EE-1CB00F48B4B5}"/>
              </a:ext>
            </a:extLst>
          </p:cNvPr>
          <p:cNvSpPr>
            <a:spLocks noGrp="1"/>
          </p:cNvSpPr>
          <p:nvPr>
            <p:ph idx="1"/>
          </p:nvPr>
        </p:nvSpPr>
        <p:spPr/>
        <p:txBody>
          <a:bodyPr/>
          <a:lstStyle/>
          <a:p>
            <a:r>
              <a:rPr lang="en-US" dirty="0"/>
              <a:t>“EPA maintains that because greenhouse gas emissions inflict widespread harm, the doctrine of standing presents an insuperable jurisdictional obstacle.”</a:t>
            </a:r>
          </a:p>
          <a:p>
            <a:pPr lvl="1"/>
            <a:r>
              <a:rPr lang="en-US" dirty="0"/>
              <a:t>No standing, no case and controversy.</a:t>
            </a:r>
          </a:p>
        </p:txBody>
      </p:sp>
      <p:sp>
        <p:nvSpPr>
          <p:cNvPr id="4" name="Slide Number Placeholder 3">
            <a:extLst>
              <a:ext uri="{FF2B5EF4-FFF2-40B4-BE49-F238E27FC236}">
                <a16:creationId xmlns:a16="http://schemas.microsoft.com/office/drawing/2014/main" id="{4A4937F0-B4FA-4110-8EDD-F9971245FAAC}"/>
              </a:ext>
            </a:extLst>
          </p:cNvPr>
          <p:cNvSpPr>
            <a:spLocks noGrp="1"/>
          </p:cNvSpPr>
          <p:nvPr>
            <p:ph type="sldNum" sz="quarter" idx="12"/>
          </p:nvPr>
        </p:nvSpPr>
        <p:spPr/>
        <p:txBody>
          <a:bodyPr/>
          <a:lstStyle/>
          <a:p>
            <a:pPr>
              <a:defRPr/>
            </a:pPr>
            <a:fld id="{D87D7E05-7DBF-4760-945C-8A79699B3773}" type="slidenum">
              <a:rPr lang="en-US" smtClean="0"/>
              <a:pPr>
                <a:defRPr/>
              </a:pPr>
              <a:t>15</a:t>
            </a:fld>
            <a:endParaRPr lang="en-US"/>
          </a:p>
        </p:txBody>
      </p:sp>
    </p:spTree>
    <p:extLst>
      <p:ext uri="{BB962C8B-B14F-4D97-AF65-F5344CB8AC3E}">
        <p14:creationId xmlns:p14="http://schemas.microsoft.com/office/powerpoint/2010/main" val="9395641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46E29F-A915-4549-953D-C74D1CCB944D}"/>
              </a:ext>
            </a:extLst>
          </p:cNvPr>
          <p:cNvSpPr>
            <a:spLocks noGrp="1"/>
          </p:cNvSpPr>
          <p:nvPr>
            <p:ph type="title"/>
          </p:nvPr>
        </p:nvSpPr>
        <p:spPr>
          <a:xfrm>
            <a:off x="2667001" y="195263"/>
            <a:ext cx="7793037" cy="1462087"/>
          </a:xfrm>
        </p:spPr>
        <p:txBody>
          <a:bodyPr/>
          <a:lstStyle/>
          <a:p>
            <a:pPr lvl="0" eaLnBrk="1" hangingPunct="1"/>
            <a:r>
              <a:rPr lang="en-US" dirty="0"/>
              <a:t>The </a:t>
            </a:r>
            <a:r>
              <a:rPr lang="en-US" i="1" dirty="0"/>
              <a:t>Lujan</a:t>
            </a:r>
            <a:r>
              <a:rPr lang="en-US" dirty="0"/>
              <a:t> Standard for Standing</a:t>
            </a:r>
          </a:p>
        </p:txBody>
      </p:sp>
      <p:sp>
        <p:nvSpPr>
          <p:cNvPr id="3" name="Content Placeholder 2">
            <a:extLst>
              <a:ext uri="{FF2B5EF4-FFF2-40B4-BE49-F238E27FC236}">
                <a16:creationId xmlns:a16="http://schemas.microsoft.com/office/drawing/2014/main" id="{A91C4860-AC8D-4BEB-81E4-FF562E13BCBA}"/>
              </a:ext>
            </a:extLst>
          </p:cNvPr>
          <p:cNvSpPr>
            <a:spLocks noGrp="1"/>
          </p:cNvSpPr>
          <p:nvPr>
            <p:ph idx="1"/>
          </p:nvPr>
        </p:nvSpPr>
        <p:spPr/>
        <p:txBody>
          <a:bodyPr>
            <a:normAutofit lnSpcReduction="10000"/>
          </a:bodyPr>
          <a:lstStyle/>
          <a:p>
            <a:pPr eaLnBrk="1" hangingPunct="1"/>
            <a:r>
              <a:rPr lang="en-US" dirty="0"/>
              <a:t>First, the plaintiff must have suffered an "injury in fact" -- an invasion of a legally-protected interest which is</a:t>
            </a:r>
          </a:p>
          <a:p>
            <a:pPr lvl="1" eaLnBrk="1" hangingPunct="1"/>
            <a:r>
              <a:rPr lang="en-US" dirty="0"/>
              <a:t>(a) concrete and </a:t>
            </a:r>
            <a:r>
              <a:rPr lang="en-US" dirty="0">
                <a:highlight>
                  <a:srgbClr val="FFFF00"/>
                </a:highlight>
              </a:rPr>
              <a:t>particularized</a:t>
            </a:r>
            <a:r>
              <a:rPr lang="en-US" dirty="0"/>
              <a:t>, and</a:t>
            </a:r>
          </a:p>
          <a:p>
            <a:pPr lvl="1" eaLnBrk="1" hangingPunct="1"/>
            <a:r>
              <a:rPr lang="en-US" dirty="0"/>
              <a:t>(b) "actual or imminent, not 'conjectural' or 'hypothetical,'" </a:t>
            </a:r>
          </a:p>
          <a:p>
            <a:pPr eaLnBrk="1" hangingPunct="1"/>
            <a:r>
              <a:rPr lang="en-US" dirty="0"/>
              <a:t>Second, there must be a causal connection between the injury and the conduct complained of -- the injury has to be "fairly . . . traceable to the challenged action of the defendant, and not . . . the result [of] the independent action of some third party not before the court."</a:t>
            </a:r>
          </a:p>
          <a:p>
            <a:pPr eaLnBrk="1" hangingPunct="1"/>
            <a:r>
              <a:rPr lang="en-US" dirty="0"/>
              <a:t>Third, it must be "likely," as opposed to merely "speculative," that the injury will be "redressed by a favorable decision." </a:t>
            </a:r>
          </a:p>
          <a:p>
            <a:pPr lvl="1" eaLnBrk="1" hangingPunct="1"/>
            <a:r>
              <a:rPr lang="en-US" dirty="0"/>
              <a:t>Justice Scalia – plaintiffs denied standing.</a:t>
            </a:r>
          </a:p>
        </p:txBody>
      </p:sp>
      <p:sp>
        <p:nvSpPr>
          <p:cNvPr id="4" name="Slide Number Placeholder 3">
            <a:extLst>
              <a:ext uri="{FF2B5EF4-FFF2-40B4-BE49-F238E27FC236}">
                <a16:creationId xmlns:a16="http://schemas.microsoft.com/office/drawing/2014/main" id="{1FABEDDA-5D28-423E-A5D3-BCB948F63416}"/>
              </a:ext>
            </a:extLst>
          </p:cNvPr>
          <p:cNvSpPr>
            <a:spLocks noGrp="1"/>
          </p:cNvSpPr>
          <p:nvPr>
            <p:ph type="sldNum" sz="quarter" idx="12"/>
          </p:nvPr>
        </p:nvSpPr>
        <p:spPr/>
        <p:txBody>
          <a:bodyPr/>
          <a:lstStyle/>
          <a:p>
            <a:pPr>
              <a:defRPr/>
            </a:pPr>
            <a:fld id="{D87D7E05-7DBF-4760-945C-8A79699B3773}" type="slidenum">
              <a:rPr lang="en-US" smtClean="0"/>
              <a:pPr>
                <a:defRPr/>
              </a:pPr>
              <a:t>16</a:t>
            </a:fld>
            <a:endParaRPr lang="en-US"/>
          </a:p>
        </p:txBody>
      </p:sp>
    </p:spTree>
    <p:extLst>
      <p:ext uri="{BB962C8B-B14F-4D97-AF65-F5344CB8AC3E}">
        <p14:creationId xmlns:p14="http://schemas.microsoft.com/office/powerpoint/2010/main" val="1744422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dirty="0"/>
              <a:t>How is Particularized Injury Related to Case and Controversy?</a:t>
            </a:r>
          </a:p>
        </p:txBody>
      </p:sp>
      <p:sp>
        <p:nvSpPr>
          <p:cNvPr id="3" name="Content Placeholder 2"/>
          <p:cNvSpPr>
            <a:spLocks noGrp="1"/>
          </p:cNvSpPr>
          <p:nvPr>
            <p:ph idx="1"/>
          </p:nvPr>
        </p:nvSpPr>
        <p:spPr/>
        <p:txBody>
          <a:bodyPr>
            <a:normAutofit/>
          </a:bodyPr>
          <a:lstStyle/>
          <a:p>
            <a:pPr>
              <a:defRPr/>
            </a:pPr>
            <a:r>
              <a:rPr lang="en-US" dirty="0"/>
              <a:t>"</a:t>
            </a:r>
            <a:r>
              <a:rPr lang="en-US" dirty="0">
                <a:highlight>
                  <a:srgbClr val="FFFF00"/>
                </a:highlight>
              </a:rPr>
              <a:t>While it does not matter how many persons have been injured by the challenged action, the party bringing suit must show that the action injures him in a concrete and personal way. </a:t>
            </a:r>
            <a:r>
              <a:rPr lang="en-US" dirty="0"/>
              <a:t>This requirement is not just an empty formality. It preserves the vitality of the adversarial process by assuring both that the parties before the court have an actual, as opposed to professed, stake in the outcome, and that the legal questions presented ... will be resolved, not in the rarified atmosphere of a debating society, but in a concrete factual context conducive to a realistic appreciation of the consequences of judicial action." 504 U. S., at 581 (Lujan)</a:t>
            </a:r>
          </a:p>
        </p:txBody>
      </p:sp>
      <p:sp>
        <p:nvSpPr>
          <p:cNvPr id="21508" name="Slide Number Placeholder 3"/>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84137D3-3251-4042-9418-BA472735763C}"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CFDD7-0815-497C-B00C-A47AECD2BB06}"/>
              </a:ext>
            </a:extLst>
          </p:cNvPr>
          <p:cNvSpPr>
            <a:spLocks noGrp="1"/>
          </p:cNvSpPr>
          <p:nvPr>
            <p:ph type="title"/>
          </p:nvPr>
        </p:nvSpPr>
        <p:spPr/>
        <p:txBody>
          <a:bodyPr/>
          <a:lstStyle/>
          <a:p>
            <a:r>
              <a:rPr lang="en-US" i="1" dirty="0"/>
              <a:t>Lujan</a:t>
            </a:r>
            <a:r>
              <a:rPr lang="en-US" dirty="0"/>
              <a:t> Relaxed S</a:t>
            </a:r>
            <a:r>
              <a:rPr lang="en-US" baseline="0" dirty="0"/>
              <a:t>tanding Requirements for Procedural Rights</a:t>
            </a:r>
            <a:r>
              <a:rPr lang="en-US" dirty="0"/>
              <a:t> Cases</a:t>
            </a:r>
          </a:p>
        </p:txBody>
      </p:sp>
      <p:sp>
        <p:nvSpPr>
          <p:cNvPr id="3" name="Content Placeholder 2">
            <a:extLst>
              <a:ext uri="{FF2B5EF4-FFF2-40B4-BE49-F238E27FC236}">
                <a16:creationId xmlns:a16="http://schemas.microsoft.com/office/drawing/2014/main" id="{DD865C78-01A2-4BA6-B9FF-0D350CD23C29}"/>
              </a:ext>
            </a:extLst>
          </p:cNvPr>
          <p:cNvSpPr>
            <a:spLocks noGrp="1"/>
          </p:cNvSpPr>
          <p:nvPr>
            <p:ph idx="1"/>
          </p:nvPr>
        </p:nvSpPr>
        <p:spPr/>
        <p:txBody>
          <a:bodyPr/>
          <a:lstStyle/>
          <a:p>
            <a:pPr eaLnBrk="1" hangingPunct="1">
              <a:lnSpc>
                <a:spcPct val="90000"/>
              </a:lnSpc>
            </a:pPr>
            <a:r>
              <a:rPr lang="en-US" dirty="0"/>
              <a:t>In </a:t>
            </a:r>
            <a:r>
              <a:rPr lang="en-US" i="1" dirty="0"/>
              <a:t>Lujan v. Defenders of Wildlife</a:t>
            </a:r>
            <a:r>
              <a:rPr lang="en-US" dirty="0"/>
              <a:t>, the Court said, “[t]he person who has been accorded a procedural right to protect his concrete interests can assert that right without meeting all the normal standards for redressability and immediacy.“</a:t>
            </a:r>
          </a:p>
          <a:p>
            <a:pPr lvl="1" eaLnBrk="1" hangingPunct="1">
              <a:lnSpc>
                <a:spcPct val="90000"/>
              </a:lnSpc>
            </a:pPr>
            <a:r>
              <a:rPr lang="en-US" i="1" dirty="0"/>
              <a:t>Mass v. EPA</a:t>
            </a:r>
            <a:r>
              <a:rPr lang="en-US" dirty="0"/>
              <a:t> quoting </a:t>
            </a:r>
            <a:r>
              <a:rPr lang="en-US" i="1" dirty="0"/>
              <a:t>Lujan</a:t>
            </a:r>
            <a:r>
              <a:rPr lang="en-US" dirty="0"/>
              <a:t>.</a:t>
            </a:r>
            <a:endParaRPr lang="en-US" i="1" dirty="0"/>
          </a:p>
        </p:txBody>
      </p:sp>
      <p:sp>
        <p:nvSpPr>
          <p:cNvPr id="4" name="Slide Number Placeholder 3">
            <a:extLst>
              <a:ext uri="{FF2B5EF4-FFF2-40B4-BE49-F238E27FC236}">
                <a16:creationId xmlns:a16="http://schemas.microsoft.com/office/drawing/2014/main" id="{D971ED09-D28E-4D20-ADCA-BC6520DB2DF0}"/>
              </a:ext>
            </a:extLst>
          </p:cNvPr>
          <p:cNvSpPr>
            <a:spLocks noGrp="1"/>
          </p:cNvSpPr>
          <p:nvPr>
            <p:ph type="sldNum" sz="quarter" idx="12"/>
          </p:nvPr>
        </p:nvSpPr>
        <p:spPr/>
        <p:txBody>
          <a:bodyPr/>
          <a:lstStyle/>
          <a:p>
            <a:pPr>
              <a:defRPr/>
            </a:pPr>
            <a:fld id="{D87D7E05-7DBF-4760-945C-8A79699B3773}" type="slidenum">
              <a:rPr lang="en-US" smtClean="0"/>
              <a:pPr>
                <a:defRPr/>
              </a:pPr>
              <a:t>18</a:t>
            </a:fld>
            <a:endParaRPr lang="en-US"/>
          </a:p>
        </p:txBody>
      </p:sp>
    </p:spTree>
    <p:extLst>
      <p:ext uri="{BB962C8B-B14F-4D97-AF65-F5344CB8AC3E}">
        <p14:creationId xmlns:p14="http://schemas.microsoft.com/office/powerpoint/2010/main" val="245990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600D6E9-2770-465B-921A-22D7AE7AAF86}" type="slidenum">
              <a:rPr lang="en-US" smtClean="0"/>
              <a:pPr/>
              <a:t>19</a:t>
            </a:fld>
            <a:endParaRPr lang="en-US"/>
          </a:p>
        </p:txBody>
      </p:sp>
      <p:sp>
        <p:nvSpPr>
          <p:cNvPr id="7171" name="Rectangle 2"/>
          <p:cNvSpPr>
            <a:spLocks noGrp="1" noChangeArrowheads="1"/>
          </p:cNvSpPr>
          <p:nvPr>
            <p:ph type="title"/>
          </p:nvPr>
        </p:nvSpPr>
        <p:spPr/>
        <p:txBody>
          <a:bodyPr/>
          <a:lstStyle/>
          <a:p>
            <a:pPr eaLnBrk="1" hangingPunct="1"/>
            <a:r>
              <a:rPr lang="en-US" dirty="0"/>
              <a:t>Is this a Procedural Rights Case?</a:t>
            </a:r>
          </a:p>
        </p:txBody>
      </p:sp>
      <p:sp>
        <p:nvSpPr>
          <p:cNvPr id="7172" name="Rectangle 3"/>
          <p:cNvSpPr>
            <a:spLocks noGrp="1" noChangeArrowheads="1"/>
          </p:cNvSpPr>
          <p:nvPr>
            <p:ph type="body" idx="1"/>
          </p:nvPr>
        </p:nvSpPr>
        <p:spPr/>
        <p:txBody>
          <a:bodyPr>
            <a:normAutofit/>
          </a:bodyPr>
          <a:lstStyle/>
          <a:p>
            <a:pPr eaLnBrk="1" hangingPunct="1">
              <a:lnSpc>
                <a:spcPct val="90000"/>
              </a:lnSpc>
            </a:pPr>
            <a:r>
              <a:rPr lang="en-US" dirty="0"/>
              <a:t>What are the petitioners seeking from the court?</a:t>
            </a:r>
          </a:p>
          <a:p>
            <a:pPr lvl="1" eaLnBrk="1" hangingPunct="1">
              <a:lnSpc>
                <a:spcPct val="90000"/>
              </a:lnSpc>
            </a:pPr>
            <a:r>
              <a:rPr lang="en-US" dirty="0"/>
              <a:t>An order forcing the EPA to make a rule?</a:t>
            </a:r>
          </a:p>
          <a:p>
            <a:pPr lvl="1" eaLnBrk="1" hangingPunct="1">
              <a:lnSpc>
                <a:spcPct val="90000"/>
              </a:lnSpc>
            </a:pPr>
            <a:r>
              <a:rPr lang="en-US" dirty="0"/>
              <a:t>An order that the EPA must reconsider its answer based on having the authority to regulate </a:t>
            </a:r>
            <a:r>
              <a:rPr lang="en-US" dirty="0" err="1"/>
              <a:t>GHGs</a:t>
            </a:r>
            <a:r>
              <a:rPr lang="en-US" dirty="0"/>
              <a:t>?</a:t>
            </a:r>
          </a:p>
          <a:p>
            <a:pPr eaLnBrk="1" hangingPunct="1">
              <a:lnSpc>
                <a:spcPct val="90000"/>
              </a:lnSpc>
            </a:pPr>
            <a:r>
              <a:rPr lang="en-US" dirty="0"/>
              <a:t>If the Court finds that the EPA has the authority to regulate </a:t>
            </a:r>
            <a:r>
              <a:rPr lang="en-US" dirty="0" err="1"/>
              <a:t>GHGs</a:t>
            </a:r>
            <a:r>
              <a:rPr lang="en-US" dirty="0"/>
              <a:t>, does this require the EPA to make the rule?</a:t>
            </a:r>
          </a:p>
          <a:p>
            <a:pPr lvl="1" eaLnBrk="1" hangingPunct="1">
              <a:lnSpc>
                <a:spcPct val="90000"/>
              </a:lnSpc>
            </a:pPr>
            <a:r>
              <a:rPr lang="en-US" dirty="0">
                <a:highlight>
                  <a:srgbClr val="FFFF00"/>
                </a:highlight>
              </a:rPr>
              <a:t>Plaintiffs are only asking for a procedural remedy.</a:t>
            </a:r>
          </a:p>
        </p:txBody>
      </p:sp>
    </p:spTree>
    <p:extLst>
      <p:ext uri="{BB962C8B-B14F-4D97-AF65-F5344CB8AC3E}">
        <p14:creationId xmlns:p14="http://schemas.microsoft.com/office/powerpoint/2010/main" val="38433666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875B8-9101-A7B4-7AB5-7BEC3FECD154}"/>
              </a:ext>
            </a:extLst>
          </p:cNvPr>
          <p:cNvSpPr>
            <a:spLocks noGrp="1"/>
          </p:cNvSpPr>
          <p:nvPr>
            <p:ph type="title"/>
          </p:nvPr>
        </p:nvSpPr>
        <p:spPr/>
        <p:txBody>
          <a:bodyPr/>
          <a:lstStyle/>
          <a:p>
            <a:r>
              <a:rPr lang="en-US" dirty="0"/>
              <a:t>Purpose of the Original CAA Was to Protect Human Health</a:t>
            </a:r>
          </a:p>
        </p:txBody>
      </p:sp>
      <p:sp>
        <p:nvSpPr>
          <p:cNvPr id="3" name="Content Placeholder 2">
            <a:extLst>
              <a:ext uri="{FF2B5EF4-FFF2-40B4-BE49-F238E27FC236}">
                <a16:creationId xmlns:a16="http://schemas.microsoft.com/office/drawing/2014/main" id="{7E1F5429-E8AD-48D8-2EB6-060E031E23AB}"/>
              </a:ext>
            </a:extLst>
          </p:cNvPr>
          <p:cNvSpPr>
            <a:spLocks noGrp="1"/>
          </p:cNvSpPr>
          <p:nvPr>
            <p:ph idx="1"/>
          </p:nvPr>
        </p:nvSpPr>
        <p:spPr/>
        <p:txBody>
          <a:bodyPr>
            <a:normAutofit fontScale="92500" lnSpcReduction="10000"/>
          </a:bodyPr>
          <a:lstStyle/>
          <a:p>
            <a:r>
              <a:rPr lang="en-US" dirty="0"/>
              <a:t>The country is divided into attainment zones and the level of pollution is determined in each zone.</a:t>
            </a:r>
          </a:p>
          <a:p>
            <a:r>
              <a:rPr lang="en-US" dirty="0"/>
              <a:t>The agency has broad authority to decide what to regulate.</a:t>
            </a:r>
          </a:p>
          <a:p>
            <a:r>
              <a:rPr lang="en-US" dirty="0"/>
              <a:t>The agency is limited because the CAA is based on cost/benefit.</a:t>
            </a:r>
          </a:p>
          <a:p>
            <a:pPr lvl="1"/>
            <a:r>
              <a:rPr lang="en-US" dirty="0"/>
              <a:t>Regulations are not intended to change business practices, just clean them up.</a:t>
            </a:r>
          </a:p>
          <a:p>
            <a:pPr lvl="1"/>
            <a:r>
              <a:rPr lang="en-US" dirty="0"/>
              <a:t>Exception for very toxic emissions.</a:t>
            </a:r>
          </a:p>
          <a:p>
            <a:r>
              <a:rPr lang="en-US" dirty="0"/>
              <a:t>The act is divided into stationary and mobile sources.</a:t>
            </a:r>
          </a:p>
          <a:p>
            <a:r>
              <a:rPr lang="en-US" dirty="0"/>
              <a:t>Later amendments included protections for nature that were not based on local effects.</a:t>
            </a:r>
          </a:p>
          <a:p>
            <a:pPr lvl="1"/>
            <a:r>
              <a:rPr lang="en-US" dirty="0"/>
              <a:t>Acid rain regs.</a:t>
            </a:r>
          </a:p>
          <a:p>
            <a:pPr lvl="1"/>
            <a:r>
              <a:rPr lang="en-US" dirty="0"/>
              <a:t>These look more like GHG regs, but are not structurally part of the CAA.</a:t>
            </a:r>
          </a:p>
          <a:p>
            <a:endParaRPr lang="en-US" dirty="0"/>
          </a:p>
        </p:txBody>
      </p:sp>
    </p:spTree>
    <p:extLst>
      <p:ext uri="{BB962C8B-B14F-4D97-AF65-F5344CB8AC3E}">
        <p14:creationId xmlns:p14="http://schemas.microsoft.com/office/powerpoint/2010/main" val="30466098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F476A8-699E-45D6-AEAB-11153F266CD4}"/>
              </a:ext>
            </a:extLst>
          </p:cNvPr>
          <p:cNvSpPr>
            <a:spLocks noGrp="1"/>
          </p:cNvSpPr>
          <p:nvPr>
            <p:ph type="title"/>
          </p:nvPr>
        </p:nvSpPr>
        <p:spPr/>
        <p:txBody>
          <a:bodyPr/>
          <a:lstStyle/>
          <a:p>
            <a:r>
              <a:rPr lang="en-US" dirty="0"/>
              <a:t>What did </a:t>
            </a:r>
            <a:r>
              <a:rPr lang="en-US" i="1" dirty="0"/>
              <a:t>Lujan</a:t>
            </a:r>
            <a:r>
              <a:rPr lang="en-US" dirty="0"/>
              <a:t> Require for Standing in a Procedural Rights Case?</a:t>
            </a:r>
          </a:p>
        </p:txBody>
      </p:sp>
      <p:sp>
        <p:nvSpPr>
          <p:cNvPr id="3" name="Content Placeholder 2">
            <a:extLst>
              <a:ext uri="{FF2B5EF4-FFF2-40B4-BE49-F238E27FC236}">
                <a16:creationId xmlns:a16="http://schemas.microsoft.com/office/drawing/2014/main" id="{395823F5-5C0D-4E77-9CBA-2D0F4A7EF268}"/>
              </a:ext>
            </a:extLst>
          </p:cNvPr>
          <p:cNvSpPr>
            <a:spLocks noGrp="1"/>
          </p:cNvSpPr>
          <p:nvPr>
            <p:ph idx="1"/>
          </p:nvPr>
        </p:nvSpPr>
        <p:spPr/>
        <p:txBody>
          <a:bodyPr>
            <a:normAutofit/>
          </a:bodyPr>
          <a:lstStyle/>
          <a:p>
            <a:r>
              <a:rPr lang="en-US" dirty="0"/>
              <a:t>There is this much truth to the assertion that "procedural rights" are special: </a:t>
            </a:r>
            <a:r>
              <a:rPr lang="en-US" dirty="0">
                <a:highlight>
                  <a:srgbClr val="FFFF00"/>
                </a:highlight>
              </a:rPr>
              <a:t>The person who has been accorded a procedural right to protect his concrete interests can assert that right without meeting all the normal standards for redressability and immediacy. </a:t>
            </a:r>
          </a:p>
          <a:p>
            <a:r>
              <a:rPr lang="en-US" dirty="0"/>
              <a:t>Thus, under our case-law, one living adjacent to the site for proposed construction of a federally licensed dam has standing to challenge the licensing agency's failure to prepare an Environmental Impact Statement, </a:t>
            </a:r>
            <a:r>
              <a:rPr lang="en-US" dirty="0">
                <a:highlight>
                  <a:srgbClr val="FFFF00"/>
                </a:highlight>
              </a:rPr>
              <a:t>even though he cannot establish with any certainty that the Statement will cause the license to be withheld or altered, and even though the dam will not be completed for many years. </a:t>
            </a:r>
          </a:p>
        </p:txBody>
      </p:sp>
      <p:sp>
        <p:nvSpPr>
          <p:cNvPr id="4" name="Slide Number Placeholder 3">
            <a:extLst>
              <a:ext uri="{FF2B5EF4-FFF2-40B4-BE49-F238E27FC236}">
                <a16:creationId xmlns:a16="http://schemas.microsoft.com/office/drawing/2014/main" id="{A6C1986E-8579-4428-935A-9772DDC7C064}"/>
              </a:ext>
            </a:extLst>
          </p:cNvPr>
          <p:cNvSpPr>
            <a:spLocks noGrp="1"/>
          </p:cNvSpPr>
          <p:nvPr>
            <p:ph type="sldNum" sz="quarter" idx="12"/>
          </p:nvPr>
        </p:nvSpPr>
        <p:spPr/>
        <p:txBody>
          <a:bodyPr/>
          <a:lstStyle/>
          <a:p>
            <a:pPr>
              <a:defRPr/>
            </a:pPr>
            <a:fld id="{D87D7E05-7DBF-4760-945C-8A79699B3773}" type="slidenum">
              <a:rPr lang="en-US" smtClean="0"/>
              <a:pPr>
                <a:defRPr/>
              </a:pPr>
              <a:t>20</a:t>
            </a:fld>
            <a:endParaRPr lang="en-US"/>
          </a:p>
        </p:txBody>
      </p:sp>
    </p:spTree>
    <p:extLst>
      <p:ext uri="{BB962C8B-B14F-4D97-AF65-F5344CB8AC3E}">
        <p14:creationId xmlns:p14="http://schemas.microsoft.com/office/powerpoint/2010/main" val="32809680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1B5429-01D8-4B4D-B94B-300BA8C28980}"/>
              </a:ext>
            </a:extLst>
          </p:cNvPr>
          <p:cNvSpPr>
            <a:spLocks noGrp="1"/>
          </p:cNvSpPr>
          <p:nvPr>
            <p:ph type="title"/>
          </p:nvPr>
        </p:nvSpPr>
        <p:spPr/>
        <p:txBody>
          <a:bodyPr/>
          <a:lstStyle/>
          <a:p>
            <a:r>
              <a:rPr lang="en-US" sz="3200" dirty="0"/>
              <a:t>Does Petitioner have to Prove EPA Would Issue a Rule if its Prevails?</a:t>
            </a:r>
            <a:endParaRPr lang="en-US" dirty="0"/>
          </a:p>
        </p:txBody>
      </p:sp>
      <p:sp>
        <p:nvSpPr>
          <p:cNvPr id="3" name="Content Placeholder 2">
            <a:extLst>
              <a:ext uri="{FF2B5EF4-FFF2-40B4-BE49-F238E27FC236}">
                <a16:creationId xmlns:a16="http://schemas.microsoft.com/office/drawing/2014/main" id="{8659C09D-84A3-4C6A-AD2B-24A38188917E}"/>
              </a:ext>
            </a:extLst>
          </p:cNvPr>
          <p:cNvSpPr>
            <a:spLocks noGrp="1"/>
          </p:cNvSpPr>
          <p:nvPr>
            <p:ph idx="1"/>
          </p:nvPr>
        </p:nvSpPr>
        <p:spPr/>
        <p:txBody>
          <a:bodyPr>
            <a:normAutofit/>
          </a:bodyPr>
          <a:lstStyle/>
          <a:p>
            <a:pPr eaLnBrk="1" hangingPunct="1">
              <a:lnSpc>
                <a:spcPct val="90000"/>
              </a:lnSpc>
              <a:defRPr/>
            </a:pPr>
            <a:r>
              <a:rPr lang="en-US" dirty="0"/>
              <a:t>"A [litigant] who alleges a deprivation of a procedural protection to which he is entitled </a:t>
            </a:r>
            <a:r>
              <a:rPr lang="en-US" dirty="0">
                <a:highlight>
                  <a:srgbClr val="FFFF00"/>
                </a:highlight>
              </a:rPr>
              <a:t>never has to prove that if he had received the procedure the substantive result would have been altered</a:t>
            </a:r>
            <a:r>
              <a:rPr lang="en-US" dirty="0"/>
              <a:t>. All that is necessary is to show that the procedural step was connected to the substantive result" </a:t>
            </a:r>
          </a:p>
          <a:p>
            <a:pPr lvl="1" eaLnBrk="1" hangingPunct="1">
              <a:lnSpc>
                <a:spcPct val="90000"/>
              </a:lnSpc>
              <a:defRPr/>
            </a:pPr>
            <a:r>
              <a:rPr lang="en-US" i="1" dirty="0"/>
              <a:t>Sugar Cane Growers Cooperative of Fla. v. Veneman</a:t>
            </a:r>
            <a:r>
              <a:rPr lang="en-US" dirty="0"/>
              <a:t>, 289 F. 3d 89, 94-95 (</a:t>
            </a:r>
            <a:r>
              <a:rPr lang="en-US" dirty="0" err="1"/>
              <a:t>CADC</a:t>
            </a:r>
            <a:r>
              <a:rPr lang="en-US" dirty="0"/>
              <a:t> 2002) (</a:t>
            </a:r>
            <a:r>
              <a:rPr lang="en-US" i="1" dirty="0"/>
              <a:t>Mass v. EPA</a:t>
            </a:r>
            <a:r>
              <a:rPr lang="en-US" dirty="0"/>
              <a:t>)</a:t>
            </a:r>
          </a:p>
        </p:txBody>
      </p:sp>
      <p:sp>
        <p:nvSpPr>
          <p:cNvPr id="4" name="Slide Number Placeholder 3">
            <a:extLst>
              <a:ext uri="{FF2B5EF4-FFF2-40B4-BE49-F238E27FC236}">
                <a16:creationId xmlns:a16="http://schemas.microsoft.com/office/drawing/2014/main" id="{5020EA13-A2A0-43B3-BE96-D03B8BF24106}"/>
              </a:ext>
            </a:extLst>
          </p:cNvPr>
          <p:cNvSpPr>
            <a:spLocks noGrp="1"/>
          </p:cNvSpPr>
          <p:nvPr>
            <p:ph type="sldNum" sz="quarter" idx="12"/>
          </p:nvPr>
        </p:nvSpPr>
        <p:spPr/>
        <p:txBody>
          <a:bodyPr/>
          <a:lstStyle/>
          <a:p>
            <a:pPr>
              <a:defRPr/>
            </a:pPr>
            <a:fld id="{D87D7E05-7DBF-4760-945C-8A79699B3773}" type="slidenum">
              <a:rPr lang="en-US" smtClean="0"/>
              <a:pPr>
                <a:defRPr/>
              </a:pPr>
              <a:t>21</a:t>
            </a:fld>
            <a:endParaRPr lang="en-US"/>
          </a:p>
        </p:txBody>
      </p:sp>
    </p:spTree>
    <p:extLst>
      <p:ext uri="{BB962C8B-B14F-4D97-AF65-F5344CB8AC3E}">
        <p14:creationId xmlns:p14="http://schemas.microsoft.com/office/powerpoint/2010/main" val="2943550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3AFCEA8-01B4-4CCF-B5AA-601E32B576B2}" type="slidenum">
              <a:rPr lang="en-US" smtClean="0"/>
              <a:pPr/>
              <a:t>22</a:t>
            </a:fld>
            <a:endParaRPr lang="en-US"/>
          </a:p>
        </p:txBody>
      </p:sp>
      <p:sp>
        <p:nvSpPr>
          <p:cNvPr id="25603" name="Rectangle 2"/>
          <p:cNvSpPr>
            <a:spLocks noGrp="1" noChangeArrowheads="1"/>
          </p:cNvSpPr>
          <p:nvPr>
            <p:ph type="title"/>
          </p:nvPr>
        </p:nvSpPr>
        <p:spPr/>
        <p:txBody>
          <a:bodyPr/>
          <a:lstStyle/>
          <a:p>
            <a:pPr eaLnBrk="1" hangingPunct="1"/>
            <a:r>
              <a:rPr lang="en-US" dirty="0"/>
              <a:t>Does Massachusetts Have Special Standing Rights?</a:t>
            </a:r>
          </a:p>
        </p:txBody>
      </p:sp>
      <p:sp>
        <p:nvSpPr>
          <p:cNvPr id="25604" name="Rectangle 3"/>
          <p:cNvSpPr>
            <a:spLocks noGrp="1" noChangeArrowheads="1"/>
          </p:cNvSpPr>
          <p:nvPr>
            <p:ph type="body" idx="1"/>
          </p:nvPr>
        </p:nvSpPr>
        <p:spPr/>
        <p:txBody>
          <a:bodyPr/>
          <a:lstStyle/>
          <a:p>
            <a:pPr eaLnBrk="1" hangingPunct="1">
              <a:lnSpc>
                <a:spcPct val="80000"/>
              </a:lnSpc>
            </a:pPr>
            <a:r>
              <a:rPr lang="en-US" dirty="0"/>
              <a:t>Stevens starts the standing analysis with this quote:</a:t>
            </a:r>
          </a:p>
          <a:p>
            <a:pPr lvl="1" eaLnBrk="1" hangingPunct="1">
              <a:lnSpc>
                <a:spcPct val="80000"/>
              </a:lnSpc>
            </a:pPr>
            <a:r>
              <a:rPr lang="en-US" sz="2800" dirty="0"/>
              <a:t>"This is a suit by a State for an injury to it in its capacity of quasi-sovereign. </a:t>
            </a:r>
            <a:r>
              <a:rPr lang="en-US" sz="2800" dirty="0">
                <a:highlight>
                  <a:srgbClr val="FFFF00"/>
                </a:highlight>
              </a:rPr>
              <a:t>In that capacity the State has an interest independent of and behind the titles of its citizens, in all the earth and air within its domain. </a:t>
            </a:r>
            <a:r>
              <a:rPr lang="en-US" sz="2800" dirty="0"/>
              <a:t>It has the last word as to whether its mountains shall be stripped of their forests and its inhabitants shall breathe pure air." </a:t>
            </a:r>
          </a:p>
          <a:p>
            <a:pPr lvl="1" eaLnBrk="1" hangingPunct="1">
              <a:lnSpc>
                <a:spcPct val="80000"/>
              </a:lnSpc>
            </a:pPr>
            <a:r>
              <a:rPr lang="en-US" sz="2800" i="1" dirty="0"/>
              <a:t>Georgia v. Tennessee Copper Co.</a:t>
            </a:r>
            <a:r>
              <a:rPr lang="en-US" sz="2800" dirty="0"/>
              <a:t>, 206 U. S. 230, 237 (1907)</a:t>
            </a:r>
          </a:p>
          <a:p>
            <a:pPr eaLnBrk="1" hangingPunct="1">
              <a:lnSpc>
                <a:spcPct val="80000"/>
              </a:lnSpc>
            </a:pPr>
            <a:r>
              <a:rPr lang="en-US" dirty="0"/>
              <a:t>No one cited this case in the briefs or the lower court litigation.</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FE3FD-F2C4-4C3A-8F22-CD5176C0C539}"/>
              </a:ext>
            </a:extLst>
          </p:cNvPr>
          <p:cNvSpPr>
            <a:spLocks noGrp="1"/>
          </p:cNvSpPr>
          <p:nvPr>
            <p:ph type="title"/>
          </p:nvPr>
        </p:nvSpPr>
        <p:spPr/>
        <p:txBody>
          <a:bodyPr/>
          <a:lstStyle/>
          <a:p>
            <a:r>
              <a:rPr lang="en-US" sz="3600" b="1" dirty="0"/>
              <a:t>What Does it Mean to Say that the State is acting as </a:t>
            </a:r>
            <a:r>
              <a:rPr lang="en-US" sz="3600" b="1" i="1" dirty="0"/>
              <a:t>Parens Patriae</a:t>
            </a:r>
            <a:r>
              <a:rPr lang="en-US" sz="3600" b="1" dirty="0"/>
              <a:t>?</a:t>
            </a:r>
            <a:endParaRPr lang="en-US" dirty="0"/>
          </a:p>
        </p:txBody>
      </p:sp>
      <p:sp>
        <p:nvSpPr>
          <p:cNvPr id="3" name="Content Placeholder 2">
            <a:extLst>
              <a:ext uri="{FF2B5EF4-FFF2-40B4-BE49-F238E27FC236}">
                <a16:creationId xmlns:a16="http://schemas.microsoft.com/office/drawing/2014/main" id="{87E73F1D-D7D8-42CC-9B27-E21A3EF7017F}"/>
              </a:ext>
            </a:extLst>
          </p:cNvPr>
          <p:cNvSpPr>
            <a:spLocks noGrp="1"/>
          </p:cNvSpPr>
          <p:nvPr>
            <p:ph idx="1"/>
          </p:nvPr>
        </p:nvSpPr>
        <p:spPr/>
        <p:txBody>
          <a:bodyPr>
            <a:normAutofit/>
          </a:bodyPr>
          <a:lstStyle/>
          <a:p>
            <a:pPr lvl="0"/>
            <a:r>
              <a:rPr lang="en-US" sz="3600" b="1" i="1" dirty="0">
                <a:latin typeface="+mj-lt"/>
                <a:ea typeface="+mj-ea"/>
                <a:cs typeface="+mj-cs"/>
              </a:rPr>
              <a:t>Parens patriae</a:t>
            </a:r>
            <a:r>
              <a:rPr lang="en-US" sz="3600" b="1" dirty="0">
                <a:latin typeface="+mj-lt"/>
                <a:ea typeface="+mj-ea"/>
                <a:cs typeface="+mj-cs"/>
              </a:rPr>
              <a:t> – acting to protect as a parent.</a:t>
            </a:r>
            <a:endParaRPr lang="en-US" sz="3600" b="1" i="1" dirty="0">
              <a:latin typeface="+mj-lt"/>
              <a:ea typeface="+mj-ea"/>
              <a:cs typeface="+mj-cs"/>
            </a:endParaRPr>
          </a:p>
          <a:p>
            <a:pPr lvl="0"/>
            <a:r>
              <a:rPr lang="en-US" sz="3600" b="1" dirty="0">
                <a:latin typeface="+mj-lt"/>
                <a:ea typeface="+mj-ea"/>
                <a:cs typeface="+mj-cs"/>
              </a:rPr>
              <a:t>"One helpful indication in determining whether an alleged injury to the health and welfare of its citizens suffices to give the State standing to sue </a:t>
            </a:r>
            <a:r>
              <a:rPr lang="en-US" sz="3600" b="1" i="1" dirty="0" err="1">
                <a:latin typeface="+mj-lt"/>
                <a:ea typeface="+mj-ea"/>
                <a:cs typeface="+mj-cs"/>
              </a:rPr>
              <a:t>parens</a:t>
            </a:r>
            <a:r>
              <a:rPr lang="en-US" sz="3600" b="1" i="1" dirty="0">
                <a:latin typeface="+mj-lt"/>
                <a:ea typeface="+mj-ea"/>
                <a:cs typeface="+mj-cs"/>
              </a:rPr>
              <a:t> patriae </a:t>
            </a:r>
            <a:r>
              <a:rPr lang="en-US" sz="3600" b="1" dirty="0">
                <a:highlight>
                  <a:srgbClr val="FFFF00"/>
                </a:highlight>
                <a:latin typeface="+mj-lt"/>
                <a:ea typeface="+mj-ea"/>
                <a:cs typeface="+mj-cs"/>
              </a:rPr>
              <a:t>is whether the injury is one that the State, if it could, would likely attempt to address through its sovereign lawmaking powers".</a:t>
            </a:r>
            <a:endParaRPr lang="en-US" dirty="0">
              <a:highlight>
                <a:srgbClr val="FFFF00"/>
              </a:highlight>
            </a:endParaRPr>
          </a:p>
        </p:txBody>
      </p:sp>
      <p:sp>
        <p:nvSpPr>
          <p:cNvPr id="4" name="Slide Number Placeholder 3">
            <a:extLst>
              <a:ext uri="{FF2B5EF4-FFF2-40B4-BE49-F238E27FC236}">
                <a16:creationId xmlns:a16="http://schemas.microsoft.com/office/drawing/2014/main" id="{E43DF184-2276-4331-8B14-D25E4E71D07D}"/>
              </a:ext>
            </a:extLst>
          </p:cNvPr>
          <p:cNvSpPr>
            <a:spLocks noGrp="1"/>
          </p:cNvSpPr>
          <p:nvPr>
            <p:ph type="sldNum" sz="quarter" idx="12"/>
          </p:nvPr>
        </p:nvSpPr>
        <p:spPr/>
        <p:txBody>
          <a:bodyPr/>
          <a:lstStyle/>
          <a:p>
            <a:pPr>
              <a:defRPr/>
            </a:pPr>
            <a:fld id="{D87D7E05-7DBF-4760-945C-8A79699B3773}" type="slidenum">
              <a:rPr lang="en-US" smtClean="0"/>
              <a:pPr>
                <a:defRPr/>
              </a:pPr>
              <a:t>23</a:t>
            </a:fld>
            <a:endParaRPr lang="en-US"/>
          </a:p>
        </p:txBody>
      </p:sp>
    </p:spTree>
    <p:extLst>
      <p:ext uri="{BB962C8B-B14F-4D97-AF65-F5344CB8AC3E}">
        <p14:creationId xmlns:p14="http://schemas.microsoft.com/office/powerpoint/2010/main" val="266363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BC7E9-827B-4D11-BA0E-942989B782BF}"/>
              </a:ext>
            </a:extLst>
          </p:cNvPr>
          <p:cNvSpPr>
            <a:spLocks noGrp="1"/>
          </p:cNvSpPr>
          <p:nvPr>
            <p:ph type="title"/>
          </p:nvPr>
        </p:nvSpPr>
        <p:spPr/>
        <p:txBody>
          <a:bodyPr/>
          <a:lstStyle/>
          <a:p>
            <a:r>
              <a:rPr lang="en-US" dirty="0"/>
              <a:t>Why Can’t Massachusetts Protect its Citizens Itself?</a:t>
            </a:r>
          </a:p>
        </p:txBody>
      </p:sp>
      <p:sp>
        <p:nvSpPr>
          <p:cNvPr id="3" name="Content Placeholder 2">
            <a:extLst>
              <a:ext uri="{FF2B5EF4-FFF2-40B4-BE49-F238E27FC236}">
                <a16:creationId xmlns:a16="http://schemas.microsoft.com/office/drawing/2014/main" id="{FA89CAD5-C436-424D-9CD5-7BC45BB53281}"/>
              </a:ext>
            </a:extLst>
          </p:cNvPr>
          <p:cNvSpPr>
            <a:spLocks noGrp="1"/>
          </p:cNvSpPr>
          <p:nvPr>
            <p:ph idx="1"/>
          </p:nvPr>
        </p:nvSpPr>
        <p:spPr/>
        <p:txBody>
          <a:bodyPr/>
          <a:lstStyle/>
          <a:p>
            <a:r>
              <a:rPr lang="en-US" dirty="0"/>
              <a:t>When a State enters the Union, it surrenders certain sovereign prerogatives. Massachusetts cannot invade Rhode Island to force reductions in greenhouse gas emissions, it cannot negotiate an emissions treaty with China or India, and in some circumstances the exercise of its police powers to reduce in-state motor-vehicle emissions might well be pre-empted.</a:t>
            </a:r>
          </a:p>
        </p:txBody>
      </p:sp>
      <p:sp>
        <p:nvSpPr>
          <p:cNvPr id="4" name="Slide Number Placeholder 3">
            <a:extLst>
              <a:ext uri="{FF2B5EF4-FFF2-40B4-BE49-F238E27FC236}">
                <a16:creationId xmlns:a16="http://schemas.microsoft.com/office/drawing/2014/main" id="{803D6B35-B41A-4C1F-A74E-14FAE7FD0584}"/>
              </a:ext>
            </a:extLst>
          </p:cNvPr>
          <p:cNvSpPr>
            <a:spLocks noGrp="1"/>
          </p:cNvSpPr>
          <p:nvPr>
            <p:ph type="sldNum" sz="quarter" idx="12"/>
          </p:nvPr>
        </p:nvSpPr>
        <p:spPr/>
        <p:txBody>
          <a:bodyPr/>
          <a:lstStyle/>
          <a:p>
            <a:pPr>
              <a:defRPr/>
            </a:pPr>
            <a:fld id="{D87D7E05-7DBF-4760-945C-8A79699B3773}" type="slidenum">
              <a:rPr lang="en-US" smtClean="0"/>
              <a:pPr>
                <a:defRPr/>
              </a:pPr>
              <a:t>24</a:t>
            </a:fld>
            <a:endParaRPr lang="en-US"/>
          </a:p>
        </p:txBody>
      </p:sp>
    </p:spTree>
    <p:extLst>
      <p:ext uri="{BB962C8B-B14F-4D97-AF65-F5344CB8AC3E}">
        <p14:creationId xmlns:p14="http://schemas.microsoft.com/office/powerpoint/2010/main" val="2106162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Nature of the Injury – Key Standing Question</a:t>
            </a:r>
          </a:p>
        </p:txBody>
      </p:sp>
      <p:sp>
        <p:nvSpPr>
          <p:cNvPr id="3" name="Content Placeholder 2"/>
          <p:cNvSpPr>
            <a:spLocks noGrp="1"/>
          </p:cNvSpPr>
          <p:nvPr>
            <p:ph idx="1"/>
          </p:nvPr>
        </p:nvSpPr>
        <p:spPr/>
        <p:txBody>
          <a:bodyPr>
            <a:normAutofit/>
          </a:bodyPr>
          <a:lstStyle/>
          <a:p>
            <a:r>
              <a:rPr lang="en-US" dirty="0"/>
              <a:t>EPA argues that the injury is the direct effect of greenhouse gases - a warming planet – which is not particularized.</a:t>
            </a:r>
          </a:p>
          <a:p>
            <a:r>
              <a:rPr lang="en-US" dirty="0"/>
              <a:t>Petitioners argue it is the myriad effects of warming and ocean acidification.</a:t>
            </a:r>
          </a:p>
          <a:p>
            <a:pPr lvl="1"/>
            <a:r>
              <a:rPr lang="en-US" dirty="0"/>
              <a:t>Loss of land from sea level rise on the coasts.</a:t>
            </a:r>
          </a:p>
          <a:p>
            <a:pPr lvl="1"/>
            <a:r>
              <a:rPr lang="en-US" dirty="0"/>
              <a:t>Drought and fire in the west.</a:t>
            </a:r>
          </a:p>
          <a:p>
            <a:pPr lvl="1"/>
            <a:r>
              <a:rPr lang="en-US" dirty="0"/>
              <a:t>Destruction of infrastructure by melting permafrost in Alaska.</a:t>
            </a:r>
          </a:p>
          <a:p>
            <a:pPr lvl="1"/>
            <a:r>
              <a:rPr lang="en-US" dirty="0"/>
              <a:t>Destruction of fisheries by acidification.</a:t>
            </a:r>
          </a:p>
          <a:p>
            <a:r>
              <a:rPr lang="en-US" dirty="0"/>
              <a:t>Each area suffers unique damages, which allow each area to claim a particularized injury.</a:t>
            </a:r>
          </a:p>
        </p:txBody>
      </p:sp>
      <p:sp>
        <p:nvSpPr>
          <p:cNvPr id="4" name="Slide Number Placeholder 3"/>
          <p:cNvSpPr>
            <a:spLocks noGrp="1"/>
          </p:cNvSpPr>
          <p:nvPr>
            <p:ph type="sldNum" sz="quarter" idx="12"/>
          </p:nvPr>
        </p:nvSpPr>
        <p:spPr/>
        <p:txBody>
          <a:bodyPr/>
          <a:lstStyle/>
          <a:p>
            <a:pPr>
              <a:defRPr/>
            </a:pPr>
            <a:fld id="{48C2642B-668D-453E-B929-E3BB0854961A}" type="slidenum">
              <a:rPr lang="en-US" smtClean="0"/>
              <a:pPr>
                <a:defRPr/>
              </a:pPr>
              <a:t>25</a:t>
            </a:fld>
            <a:endParaRPr lang="en-US" dirty="0"/>
          </a:p>
        </p:txBody>
      </p:sp>
    </p:spTree>
    <p:extLst>
      <p:ext uri="{BB962C8B-B14F-4D97-AF65-F5344CB8AC3E}">
        <p14:creationId xmlns:p14="http://schemas.microsoft.com/office/powerpoint/2010/main" val="42583817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B6B02C4-15D3-4390-93FF-6EA250657CAE}" type="slidenum">
              <a:rPr lang="en-US" smtClean="0"/>
              <a:pPr/>
              <a:t>26</a:t>
            </a:fld>
            <a:endParaRPr lang="en-US"/>
          </a:p>
        </p:txBody>
      </p:sp>
      <p:sp>
        <p:nvSpPr>
          <p:cNvPr id="26627" name="Rectangle 2"/>
          <p:cNvSpPr>
            <a:spLocks noGrp="1" noChangeArrowheads="1"/>
          </p:cNvSpPr>
          <p:nvPr>
            <p:ph type="title"/>
          </p:nvPr>
        </p:nvSpPr>
        <p:spPr/>
        <p:txBody>
          <a:bodyPr/>
          <a:lstStyle/>
          <a:p>
            <a:pPr eaLnBrk="1" hangingPunct="1"/>
            <a:r>
              <a:rPr lang="en-US" dirty="0"/>
              <a:t>Massachusetts Injury Claims</a:t>
            </a:r>
          </a:p>
        </p:txBody>
      </p:sp>
      <p:sp>
        <p:nvSpPr>
          <p:cNvPr id="26628" name="Rectangle 3"/>
          <p:cNvSpPr>
            <a:spLocks noGrp="1" noChangeArrowheads="1"/>
          </p:cNvSpPr>
          <p:nvPr>
            <p:ph type="body" idx="1"/>
          </p:nvPr>
        </p:nvSpPr>
        <p:spPr/>
        <p:txBody>
          <a:bodyPr/>
          <a:lstStyle/>
          <a:p>
            <a:pPr eaLnBrk="1" hangingPunct="1"/>
            <a:r>
              <a:rPr lang="en-US" dirty="0"/>
              <a:t>“Because the Commonwealth "owns a substantial portion of the state's coastal property," it has alleged a particularized injury in its capacity as a landowner. The severity of that injury will only increase over the course of the next century: </a:t>
            </a:r>
            <a:r>
              <a:rPr lang="en-US" dirty="0">
                <a:highlight>
                  <a:srgbClr val="FFFF00"/>
                </a:highlight>
              </a:rPr>
              <a:t>If sea levels continue to rise as predicted, one Massachusetts official believes that a significant fraction of coastal property will be "either permanently lost through inundation or temporarily lost through periodic storm surge and flooding events.“”</a:t>
            </a:r>
            <a:r>
              <a:rPr lang="en-US" dirty="0"/>
              <a:t> </a:t>
            </a:r>
          </a:p>
          <a:p>
            <a:pPr eaLnBrk="1" hangingPunct="1"/>
            <a:r>
              <a:rPr lang="en-US" dirty="0"/>
              <a:t>The state is also asserting this right for its residents.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2698B1-5398-4435-ABC4-82D610F8591D}"/>
              </a:ext>
            </a:extLst>
          </p:cNvPr>
          <p:cNvSpPr>
            <a:spLocks noGrp="1"/>
          </p:cNvSpPr>
          <p:nvPr>
            <p:ph type="title"/>
          </p:nvPr>
        </p:nvSpPr>
        <p:spPr/>
        <p:txBody>
          <a:bodyPr/>
          <a:lstStyle/>
          <a:p>
            <a:r>
              <a:rPr lang="en-US" dirty="0"/>
              <a:t>Causation</a:t>
            </a:r>
          </a:p>
        </p:txBody>
      </p:sp>
      <p:sp>
        <p:nvSpPr>
          <p:cNvPr id="3" name="Content Placeholder 2">
            <a:extLst>
              <a:ext uri="{FF2B5EF4-FFF2-40B4-BE49-F238E27FC236}">
                <a16:creationId xmlns:a16="http://schemas.microsoft.com/office/drawing/2014/main" id="{CB37FA53-51B0-46B8-B25B-AD0CC4A56C08}"/>
              </a:ext>
            </a:extLst>
          </p:cNvPr>
          <p:cNvSpPr>
            <a:spLocks noGrp="1"/>
          </p:cNvSpPr>
          <p:nvPr>
            <p:ph idx="1"/>
          </p:nvPr>
        </p:nvSpPr>
        <p:spPr/>
        <p:txBody>
          <a:bodyPr>
            <a:normAutofit/>
          </a:bodyPr>
          <a:lstStyle/>
          <a:p>
            <a:r>
              <a:rPr lang="en-US" dirty="0"/>
              <a:t>EPA does not dispute the existence of a causal connection between man-made greenhouse gas emissions and global warming. At a minimum, therefore, EPA's refusal to regulate such emissions "contributes" to Massachusetts' injuries.</a:t>
            </a:r>
          </a:p>
          <a:p>
            <a:r>
              <a:rPr lang="en-US" dirty="0"/>
              <a:t>EPA nevertheless maintains that its decision not to regulate greenhouse gas emissions from new motor vehicles contributes so insignificantly to petitioners' injuries that the agency cannot be haled into federal court to answer for them.</a:t>
            </a:r>
          </a:p>
        </p:txBody>
      </p:sp>
      <p:sp>
        <p:nvSpPr>
          <p:cNvPr id="4" name="Slide Number Placeholder 3">
            <a:extLst>
              <a:ext uri="{FF2B5EF4-FFF2-40B4-BE49-F238E27FC236}">
                <a16:creationId xmlns:a16="http://schemas.microsoft.com/office/drawing/2014/main" id="{5D1B3076-1204-4062-9379-87201F6FC77F}"/>
              </a:ext>
            </a:extLst>
          </p:cNvPr>
          <p:cNvSpPr>
            <a:spLocks noGrp="1"/>
          </p:cNvSpPr>
          <p:nvPr>
            <p:ph type="sldNum" sz="quarter" idx="12"/>
          </p:nvPr>
        </p:nvSpPr>
        <p:spPr/>
        <p:txBody>
          <a:bodyPr/>
          <a:lstStyle/>
          <a:p>
            <a:pPr>
              <a:defRPr/>
            </a:pPr>
            <a:fld id="{D87D7E05-7DBF-4760-945C-8A79699B3773}" type="slidenum">
              <a:rPr lang="en-US" smtClean="0"/>
              <a:pPr>
                <a:defRPr/>
              </a:pPr>
              <a:t>27</a:t>
            </a:fld>
            <a:endParaRPr lang="en-US"/>
          </a:p>
        </p:txBody>
      </p:sp>
    </p:spTree>
    <p:extLst>
      <p:ext uri="{BB962C8B-B14F-4D97-AF65-F5344CB8AC3E}">
        <p14:creationId xmlns:p14="http://schemas.microsoft.com/office/powerpoint/2010/main" val="36839077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Chart showing EPA does not dispute the existence of a causal connection between man-made greenhouse gas emissions and global warming. At a minimum, therefore, EPA's refusal to regulate such emissions &quot;contributes&quot; to Massachusetts' injuries.&#10;EPA nevertheless maintains that its decision not to regulate greenhouse gas emissions from new motor vehicles contributes so insignificantly to petitioners' injuries that the agency cannot be haled into federal court to answer for them. ">
            <a:extLst>
              <a:ext uri="{FF2B5EF4-FFF2-40B4-BE49-F238E27FC236}">
                <a16:creationId xmlns:a16="http://schemas.microsoft.com/office/drawing/2014/main" id="{D27546EE-BFFA-4F2A-B0B9-149EF006CF73}"/>
              </a:ext>
            </a:extLst>
          </p:cNvPr>
          <p:cNvSpPr>
            <a:spLocks noGrp="1"/>
          </p:cNvSpPr>
          <p:nvPr>
            <p:ph type="title"/>
          </p:nvPr>
        </p:nvSpPr>
        <p:spPr/>
        <p:txBody>
          <a:bodyPr/>
          <a:lstStyle/>
          <a:p>
            <a:r>
              <a:rPr lang="en-US" dirty="0"/>
              <a:t>Effect of Reducing CAFE on Projected 3.5C Warming by 2100 (Proposed Rule)</a:t>
            </a:r>
          </a:p>
        </p:txBody>
      </p:sp>
      <p:pic>
        <p:nvPicPr>
          <p:cNvPr id="6" name="Content Placeholder 5" descr="EPA does not dispute the existence of a causal connection between man-made greenhouse gas emissions and global warming. At a minimum, therefore, EPA's refusal to regulate such emissions &quot;contributes&quot; to Massachusetts' injuries.&#10;EPA nevertheless maintains that its decision not to regulate greenhouse gas emissions from new motor vehicles contributes so insignificantly to petitioners' injuries that the agency cannot be haled into federal court to answer for them. ">
            <a:extLst>
              <a:ext uri="{FF2B5EF4-FFF2-40B4-BE49-F238E27FC236}">
                <a16:creationId xmlns:a16="http://schemas.microsoft.com/office/drawing/2014/main" id="{87E50006-6514-465C-8A89-F36748D6ADA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62659" y="86689"/>
            <a:ext cx="9091992" cy="6556998"/>
          </a:xfrm>
        </p:spPr>
      </p:pic>
      <p:sp>
        <p:nvSpPr>
          <p:cNvPr id="4" name="Slide Number Placeholder 3">
            <a:extLst>
              <a:ext uri="{FF2B5EF4-FFF2-40B4-BE49-F238E27FC236}">
                <a16:creationId xmlns:a16="http://schemas.microsoft.com/office/drawing/2014/main" id="{585E4E52-5A6E-43DC-9C49-6F21FA9F6E4B}"/>
              </a:ext>
            </a:extLst>
          </p:cNvPr>
          <p:cNvSpPr>
            <a:spLocks noGrp="1"/>
          </p:cNvSpPr>
          <p:nvPr>
            <p:ph type="sldNum" sz="quarter" idx="12"/>
          </p:nvPr>
        </p:nvSpPr>
        <p:spPr/>
        <p:txBody>
          <a:bodyPr/>
          <a:lstStyle/>
          <a:p>
            <a:pPr fontAlgn="base">
              <a:spcBef>
                <a:spcPct val="0"/>
              </a:spcBef>
              <a:spcAft>
                <a:spcPct val="0"/>
              </a:spcAft>
              <a:defRPr/>
            </a:pPr>
            <a:fld id="{D87D7E05-7DBF-4760-945C-8A79699B3773}" type="slidenum">
              <a:rPr lang="en-US" sz="1400">
                <a:solidFill>
                  <a:srgbClr val="000000"/>
                </a:solidFill>
                <a:latin typeface="Tahoma" pitchFamily="34" charset="0"/>
              </a:rPr>
              <a:pPr fontAlgn="base">
                <a:spcBef>
                  <a:spcPct val="0"/>
                </a:spcBef>
                <a:spcAft>
                  <a:spcPct val="0"/>
                </a:spcAft>
                <a:defRPr/>
              </a:pPr>
              <a:t>28</a:t>
            </a:fld>
            <a:endParaRPr lang="en-US" sz="1400">
              <a:solidFill>
                <a:srgbClr val="000000"/>
              </a:solidFill>
              <a:latin typeface="Tahoma" pitchFamily="34" charset="0"/>
            </a:endParaRPr>
          </a:p>
        </p:txBody>
      </p:sp>
    </p:spTree>
    <p:extLst>
      <p:ext uri="{BB962C8B-B14F-4D97-AF65-F5344CB8AC3E}">
        <p14:creationId xmlns:p14="http://schemas.microsoft.com/office/powerpoint/2010/main" val="24501060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1D3E7-4586-46CB-A973-52E7C53BE348}"/>
              </a:ext>
            </a:extLst>
          </p:cNvPr>
          <p:cNvSpPr>
            <a:spLocks noGrp="1"/>
          </p:cNvSpPr>
          <p:nvPr>
            <p:ph type="title"/>
          </p:nvPr>
        </p:nvSpPr>
        <p:spPr/>
        <p:txBody>
          <a:bodyPr/>
          <a:lstStyle/>
          <a:p>
            <a:r>
              <a:rPr lang="en-US" dirty="0"/>
              <a:t>Must the Regulation Fix the Problem?</a:t>
            </a:r>
          </a:p>
        </p:txBody>
      </p:sp>
      <p:sp>
        <p:nvSpPr>
          <p:cNvPr id="3" name="Content Placeholder 2">
            <a:extLst>
              <a:ext uri="{FF2B5EF4-FFF2-40B4-BE49-F238E27FC236}">
                <a16:creationId xmlns:a16="http://schemas.microsoft.com/office/drawing/2014/main" id="{46228691-63C6-428D-A4E7-991CC6620407}"/>
              </a:ext>
            </a:extLst>
          </p:cNvPr>
          <p:cNvSpPr>
            <a:spLocks noGrp="1"/>
          </p:cNvSpPr>
          <p:nvPr>
            <p:ph idx="1"/>
          </p:nvPr>
        </p:nvSpPr>
        <p:spPr/>
        <p:txBody>
          <a:bodyPr/>
          <a:lstStyle/>
          <a:p>
            <a:r>
              <a:rPr lang="en-US" dirty="0"/>
              <a:t>“But EPA overstates its case. Its argument rests on the erroneous assumption that a small incremental step, because it is incremental, can never be attacked in a federal judicial forum. Yet accepting that premise would doom most challenges to regulatory action. </a:t>
            </a:r>
            <a:r>
              <a:rPr lang="en-US" dirty="0">
                <a:highlight>
                  <a:srgbClr val="FFFF00"/>
                </a:highlight>
              </a:rPr>
              <a:t>Agencies, like legislatures, do not generally resolve massive problems in one fell regulatory swoop.”</a:t>
            </a:r>
          </a:p>
          <a:p>
            <a:endParaRPr lang="en-US" dirty="0">
              <a:highlight>
                <a:srgbClr val="FFFF00"/>
              </a:highlight>
            </a:endParaRPr>
          </a:p>
          <a:p>
            <a:r>
              <a:rPr lang="en-US" dirty="0">
                <a:highlight>
                  <a:srgbClr val="FFFF00"/>
                </a:highlight>
              </a:rPr>
              <a:t>Is this the right question for the procedural rights case?</a:t>
            </a:r>
          </a:p>
        </p:txBody>
      </p:sp>
      <p:sp>
        <p:nvSpPr>
          <p:cNvPr id="4" name="Slide Number Placeholder 3">
            <a:extLst>
              <a:ext uri="{FF2B5EF4-FFF2-40B4-BE49-F238E27FC236}">
                <a16:creationId xmlns:a16="http://schemas.microsoft.com/office/drawing/2014/main" id="{A803DEA9-CEED-455F-B4B0-EA548F84A832}"/>
              </a:ext>
            </a:extLst>
          </p:cNvPr>
          <p:cNvSpPr>
            <a:spLocks noGrp="1"/>
          </p:cNvSpPr>
          <p:nvPr>
            <p:ph type="sldNum" sz="quarter" idx="12"/>
          </p:nvPr>
        </p:nvSpPr>
        <p:spPr/>
        <p:txBody>
          <a:bodyPr/>
          <a:lstStyle/>
          <a:p>
            <a:pPr>
              <a:defRPr/>
            </a:pPr>
            <a:fld id="{D87D7E05-7DBF-4760-945C-8A79699B3773}" type="slidenum">
              <a:rPr lang="en-US" smtClean="0"/>
              <a:pPr>
                <a:defRPr/>
              </a:pPr>
              <a:t>29</a:t>
            </a:fld>
            <a:endParaRPr lang="en-US"/>
          </a:p>
        </p:txBody>
      </p:sp>
    </p:spTree>
    <p:extLst>
      <p:ext uri="{BB962C8B-B14F-4D97-AF65-F5344CB8AC3E}">
        <p14:creationId xmlns:p14="http://schemas.microsoft.com/office/powerpoint/2010/main" val="24099206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8E2FF-692C-C979-04E9-1ED2437B6B12}"/>
              </a:ext>
            </a:extLst>
          </p:cNvPr>
          <p:cNvSpPr>
            <a:spLocks noGrp="1"/>
          </p:cNvSpPr>
          <p:nvPr>
            <p:ph type="title"/>
          </p:nvPr>
        </p:nvSpPr>
        <p:spPr/>
        <p:txBody>
          <a:bodyPr/>
          <a:lstStyle/>
          <a:p>
            <a:pPr lvl="0"/>
            <a:r>
              <a:rPr lang="en-US" dirty="0"/>
              <a:t>Stationary Sources</a:t>
            </a:r>
          </a:p>
        </p:txBody>
      </p:sp>
      <p:sp>
        <p:nvSpPr>
          <p:cNvPr id="3" name="Content Placeholder 2">
            <a:extLst>
              <a:ext uri="{FF2B5EF4-FFF2-40B4-BE49-F238E27FC236}">
                <a16:creationId xmlns:a16="http://schemas.microsoft.com/office/drawing/2014/main" id="{A73C64F4-C967-AEF0-ADAA-F57DE7AA49E2}"/>
              </a:ext>
            </a:extLst>
          </p:cNvPr>
          <p:cNvSpPr>
            <a:spLocks noGrp="1"/>
          </p:cNvSpPr>
          <p:nvPr>
            <p:ph idx="1"/>
          </p:nvPr>
        </p:nvSpPr>
        <p:spPr/>
        <p:txBody>
          <a:bodyPr>
            <a:normAutofit lnSpcReduction="10000"/>
          </a:bodyPr>
          <a:lstStyle/>
          <a:p>
            <a:pPr lvl="0"/>
            <a:r>
              <a:rPr lang="en-US" dirty="0"/>
              <a:t>Factories, power stations, etc. </a:t>
            </a:r>
          </a:p>
          <a:p>
            <a:pPr lvl="0"/>
            <a:r>
              <a:rPr lang="en-US" dirty="0"/>
              <a:t>Defined by not moving and by </a:t>
            </a:r>
          </a:p>
          <a:p>
            <a:pPr lvl="0"/>
            <a:r>
              <a:rPr lang="en-US" dirty="0"/>
              <a:t>For most pollutants, the amount that can be emitted is based on the existing local concentrations of the pollutants.</a:t>
            </a:r>
          </a:p>
          <a:p>
            <a:pPr lvl="0"/>
            <a:r>
              <a:rPr lang="en-US" dirty="0"/>
              <a:t>The objective is to keep the total local pollutant level below the threshold for human health effects.</a:t>
            </a:r>
          </a:p>
          <a:p>
            <a:pPr lvl="0"/>
            <a:r>
              <a:rPr lang="en-US" dirty="0"/>
              <a:t>Thus, emissions regulations can differ among locations.</a:t>
            </a:r>
          </a:p>
          <a:p>
            <a:pPr lvl="0"/>
            <a:r>
              <a:rPr lang="en-US" dirty="0"/>
              <a:t>There are provisions to limit degradation – you do not get unlimited emissions in pristine locations.</a:t>
            </a:r>
          </a:p>
          <a:p>
            <a:pPr lvl="0"/>
            <a:r>
              <a:rPr lang="en-US" dirty="0"/>
              <a:t>This is a problem for GHGs, which have no local effect.</a:t>
            </a:r>
          </a:p>
        </p:txBody>
      </p:sp>
    </p:spTree>
    <p:extLst>
      <p:ext uri="{BB962C8B-B14F-4D97-AF65-F5344CB8AC3E}">
        <p14:creationId xmlns:p14="http://schemas.microsoft.com/office/powerpoint/2010/main" val="32415408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F651B-A690-41BE-A1AF-3AC0F8EAE062}"/>
              </a:ext>
            </a:extLst>
          </p:cNvPr>
          <p:cNvSpPr>
            <a:spLocks noGrp="1"/>
          </p:cNvSpPr>
          <p:nvPr>
            <p:ph type="title"/>
          </p:nvPr>
        </p:nvSpPr>
        <p:spPr/>
        <p:txBody>
          <a:bodyPr/>
          <a:lstStyle/>
          <a:p>
            <a:r>
              <a:rPr lang="en-US" dirty="0"/>
              <a:t>Redressability</a:t>
            </a:r>
          </a:p>
        </p:txBody>
      </p:sp>
      <p:sp>
        <p:nvSpPr>
          <p:cNvPr id="3" name="Content Placeholder 2">
            <a:extLst>
              <a:ext uri="{FF2B5EF4-FFF2-40B4-BE49-F238E27FC236}">
                <a16:creationId xmlns:a16="http://schemas.microsoft.com/office/drawing/2014/main" id="{DCB5CE17-0A45-430B-9819-CB800C7356FE}"/>
              </a:ext>
            </a:extLst>
          </p:cNvPr>
          <p:cNvSpPr>
            <a:spLocks noGrp="1"/>
          </p:cNvSpPr>
          <p:nvPr>
            <p:ph idx="1"/>
          </p:nvPr>
        </p:nvSpPr>
        <p:spPr/>
        <p:txBody>
          <a:bodyPr>
            <a:normAutofit/>
          </a:bodyPr>
          <a:lstStyle/>
          <a:p>
            <a:r>
              <a:rPr lang="en-US" dirty="0"/>
              <a:t>While it may be true that regulating motor-vehicle emissions will not by itself reverse global warming, it by no means follows that we lack jurisdiction to decide whether EPA has a duty to take steps to slow or reduce it.</a:t>
            </a:r>
          </a:p>
          <a:p>
            <a:r>
              <a:rPr lang="en-US" dirty="0"/>
              <a:t>"[A] plaintiff satisfies the redressability requirement when he shows that a favorable decision will relieve a discrete injury to himself. He need not show that a favorable decision will relieve his every injury".</a:t>
            </a:r>
          </a:p>
          <a:p>
            <a:endParaRPr lang="en-US" dirty="0"/>
          </a:p>
          <a:p>
            <a:r>
              <a:rPr lang="en-US" dirty="0"/>
              <a:t>Keep in mind that we are talking about a proper answer to the petition, not requiring a rule.</a:t>
            </a:r>
          </a:p>
        </p:txBody>
      </p:sp>
      <p:sp>
        <p:nvSpPr>
          <p:cNvPr id="4" name="Slide Number Placeholder 3">
            <a:extLst>
              <a:ext uri="{FF2B5EF4-FFF2-40B4-BE49-F238E27FC236}">
                <a16:creationId xmlns:a16="http://schemas.microsoft.com/office/drawing/2014/main" id="{379773B0-5114-4DDF-ACF3-F8DA9837F8E7}"/>
              </a:ext>
            </a:extLst>
          </p:cNvPr>
          <p:cNvSpPr>
            <a:spLocks noGrp="1"/>
          </p:cNvSpPr>
          <p:nvPr>
            <p:ph type="sldNum" sz="quarter" idx="12"/>
          </p:nvPr>
        </p:nvSpPr>
        <p:spPr/>
        <p:txBody>
          <a:bodyPr/>
          <a:lstStyle/>
          <a:p>
            <a:pPr>
              <a:defRPr/>
            </a:pPr>
            <a:fld id="{D87D7E05-7DBF-4760-945C-8A79699B3773}" type="slidenum">
              <a:rPr lang="en-US" smtClean="0"/>
              <a:pPr>
                <a:defRPr/>
              </a:pPr>
              <a:t>30</a:t>
            </a:fld>
            <a:endParaRPr lang="en-US"/>
          </a:p>
        </p:txBody>
      </p:sp>
    </p:spTree>
    <p:extLst>
      <p:ext uri="{BB962C8B-B14F-4D97-AF65-F5344CB8AC3E}">
        <p14:creationId xmlns:p14="http://schemas.microsoft.com/office/powerpoint/2010/main" val="34095035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4DC59-42A7-4059-A8B1-D0F590274074}"/>
              </a:ext>
            </a:extLst>
          </p:cNvPr>
          <p:cNvSpPr>
            <a:spLocks noGrp="1"/>
          </p:cNvSpPr>
          <p:nvPr>
            <p:ph type="title"/>
          </p:nvPr>
        </p:nvSpPr>
        <p:spPr/>
        <p:txBody>
          <a:bodyPr/>
          <a:lstStyle/>
          <a:p>
            <a:r>
              <a:rPr lang="en-US" dirty="0"/>
              <a:t>The Delay Between Regulations and Reducing Warming</a:t>
            </a:r>
          </a:p>
        </p:txBody>
      </p:sp>
      <p:sp>
        <p:nvSpPr>
          <p:cNvPr id="3" name="Content Placeholder 2">
            <a:extLst>
              <a:ext uri="{FF2B5EF4-FFF2-40B4-BE49-F238E27FC236}">
                <a16:creationId xmlns:a16="http://schemas.microsoft.com/office/drawing/2014/main" id="{17EBC7F4-CB14-4347-BC50-80D4EF3B53CD}"/>
              </a:ext>
            </a:extLst>
          </p:cNvPr>
          <p:cNvSpPr>
            <a:spLocks noGrp="1"/>
          </p:cNvSpPr>
          <p:nvPr>
            <p:ph idx="1"/>
          </p:nvPr>
        </p:nvSpPr>
        <p:spPr/>
        <p:txBody>
          <a:bodyPr/>
          <a:lstStyle/>
          <a:p>
            <a:r>
              <a:rPr lang="en-US" dirty="0"/>
              <a:t>Because of the enormity of the potential consequences associated with man-made climate change, the fact that the effectiveness of a remedy might be delayed during the (relatively short) time it takes for a new motor-vehicle fleet to replace an older one is essentially irrelevant.</a:t>
            </a:r>
          </a:p>
        </p:txBody>
      </p:sp>
      <p:sp>
        <p:nvSpPr>
          <p:cNvPr id="4" name="Slide Number Placeholder 3">
            <a:extLst>
              <a:ext uri="{FF2B5EF4-FFF2-40B4-BE49-F238E27FC236}">
                <a16:creationId xmlns:a16="http://schemas.microsoft.com/office/drawing/2014/main" id="{BFC00043-B39C-4DA3-89C2-5A4F61B91297}"/>
              </a:ext>
            </a:extLst>
          </p:cNvPr>
          <p:cNvSpPr>
            <a:spLocks noGrp="1"/>
          </p:cNvSpPr>
          <p:nvPr>
            <p:ph type="sldNum" sz="quarter" idx="12"/>
          </p:nvPr>
        </p:nvSpPr>
        <p:spPr/>
        <p:txBody>
          <a:bodyPr/>
          <a:lstStyle/>
          <a:p>
            <a:pPr>
              <a:defRPr/>
            </a:pPr>
            <a:fld id="{D87D7E05-7DBF-4760-945C-8A79699B3773}" type="slidenum">
              <a:rPr lang="en-US" smtClean="0"/>
              <a:pPr>
                <a:defRPr/>
              </a:pPr>
              <a:t>31</a:t>
            </a:fld>
            <a:endParaRPr lang="en-US"/>
          </a:p>
        </p:txBody>
      </p:sp>
    </p:spTree>
    <p:extLst>
      <p:ext uri="{BB962C8B-B14F-4D97-AF65-F5344CB8AC3E}">
        <p14:creationId xmlns:p14="http://schemas.microsoft.com/office/powerpoint/2010/main" val="19831170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103E-B480-443F-91FA-AD8EA105C17A}"/>
              </a:ext>
            </a:extLst>
          </p:cNvPr>
          <p:cNvSpPr>
            <a:spLocks noGrp="1"/>
          </p:cNvSpPr>
          <p:nvPr>
            <p:ph type="title"/>
          </p:nvPr>
        </p:nvSpPr>
        <p:spPr/>
        <p:txBody>
          <a:bodyPr/>
          <a:lstStyle/>
          <a:p>
            <a:r>
              <a:rPr lang="en-US" dirty="0"/>
              <a:t>What about Other</a:t>
            </a:r>
            <a:r>
              <a:rPr lang="en-US" baseline="0" dirty="0"/>
              <a:t> Countries?</a:t>
            </a:r>
            <a:endParaRPr lang="en-US" dirty="0"/>
          </a:p>
        </p:txBody>
      </p:sp>
      <p:sp>
        <p:nvSpPr>
          <p:cNvPr id="3" name="Content Placeholder 2">
            <a:extLst>
              <a:ext uri="{FF2B5EF4-FFF2-40B4-BE49-F238E27FC236}">
                <a16:creationId xmlns:a16="http://schemas.microsoft.com/office/drawing/2014/main" id="{859B8562-D940-424D-BC42-E10C0A713C08}"/>
              </a:ext>
            </a:extLst>
          </p:cNvPr>
          <p:cNvSpPr>
            <a:spLocks noGrp="1"/>
          </p:cNvSpPr>
          <p:nvPr>
            <p:ph idx="1"/>
          </p:nvPr>
        </p:nvSpPr>
        <p:spPr/>
        <p:txBody>
          <a:bodyPr/>
          <a:lstStyle/>
          <a:p>
            <a:r>
              <a:rPr lang="en-US" dirty="0"/>
              <a:t>Nor is it dispositive that developing countries such as China and India are poised to increase greenhouse gas emissions substantially over the next century: A reduction in domestic emissions would slow the pace of global emissions increases, no matter what happens elsewhere.</a:t>
            </a:r>
          </a:p>
        </p:txBody>
      </p:sp>
      <p:sp>
        <p:nvSpPr>
          <p:cNvPr id="4" name="Slide Number Placeholder 3">
            <a:extLst>
              <a:ext uri="{FF2B5EF4-FFF2-40B4-BE49-F238E27FC236}">
                <a16:creationId xmlns:a16="http://schemas.microsoft.com/office/drawing/2014/main" id="{54841D7E-2A7C-4A5F-AC45-A6B19B4C4CD5}"/>
              </a:ext>
            </a:extLst>
          </p:cNvPr>
          <p:cNvSpPr>
            <a:spLocks noGrp="1"/>
          </p:cNvSpPr>
          <p:nvPr>
            <p:ph type="sldNum" sz="quarter" idx="12"/>
          </p:nvPr>
        </p:nvSpPr>
        <p:spPr/>
        <p:txBody>
          <a:bodyPr/>
          <a:lstStyle/>
          <a:p>
            <a:pPr>
              <a:defRPr/>
            </a:pPr>
            <a:fld id="{D87D7E05-7DBF-4760-945C-8A79699B3773}" type="slidenum">
              <a:rPr lang="en-US" smtClean="0"/>
              <a:pPr>
                <a:defRPr/>
              </a:pPr>
              <a:t>32</a:t>
            </a:fld>
            <a:endParaRPr lang="en-US"/>
          </a:p>
        </p:txBody>
      </p:sp>
    </p:spTree>
    <p:extLst>
      <p:ext uri="{BB962C8B-B14F-4D97-AF65-F5344CB8AC3E}">
        <p14:creationId xmlns:p14="http://schemas.microsoft.com/office/powerpoint/2010/main" val="7849541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2462-61FA-4236-945A-A1127B3AA050}"/>
              </a:ext>
            </a:extLst>
          </p:cNvPr>
          <p:cNvSpPr>
            <a:spLocks noGrp="1"/>
          </p:cNvSpPr>
          <p:nvPr>
            <p:ph type="title"/>
          </p:nvPr>
        </p:nvSpPr>
        <p:spPr/>
        <p:txBody>
          <a:bodyPr/>
          <a:lstStyle/>
          <a:p>
            <a:r>
              <a:rPr lang="en-US" dirty="0"/>
              <a:t>The Standing Facts for Massachusetts</a:t>
            </a:r>
          </a:p>
        </p:txBody>
      </p:sp>
      <p:sp>
        <p:nvSpPr>
          <p:cNvPr id="3" name="Content Placeholder 2">
            <a:extLst>
              <a:ext uri="{FF2B5EF4-FFF2-40B4-BE49-F238E27FC236}">
                <a16:creationId xmlns:a16="http://schemas.microsoft.com/office/drawing/2014/main" id="{FF77DBC2-4D94-4749-83AF-F356ACC2932B}"/>
              </a:ext>
            </a:extLst>
          </p:cNvPr>
          <p:cNvSpPr>
            <a:spLocks noGrp="1"/>
          </p:cNvSpPr>
          <p:nvPr>
            <p:ph idx="1"/>
          </p:nvPr>
        </p:nvSpPr>
        <p:spPr/>
        <p:txBody>
          <a:bodyPr>
            <a:normAutofit/>
          </a:bodyPr>
          <a:lstStyle/>
          <a:p>
            <a:pPr lvl="0"/>
            <a:r>
              <a:rPr lang="en-US" dirty="0"/>
              <a:t>In sum -- at least according to petitioners' uncontested affidavits -- the rise in sea levels associated with global warming has already harmed and will continue to harm Massachusetts. The risk of catastrophic harm, though remote, is nevertheless real. That risk would be reduced to some extent if petitioners received the relief they seek.</a:t>
            </a:r>
          </a:p>
          <a:p>
            <a:pPr lvl="0"/>
            <a:r>
              <a:rPr lang="en-US" dirty="0">
                <a:highlight>
                  <a:srgbClr val="FFFF00"/>
                </a:highlight>
              </a:rPr>
              <a:t>We therefore hold that petitioners have standing to challenge the EPA's denial of their rulemaking petition.</a:t>
            </a:r>
          </a:p>
        </p:txBody>
      </p:sp>
      <p:sp>
        <p:nvSpPr>
          <p:cNvPr id="4" name="Slide Number Placeholder 3">
            <a:extLst>
              <a:ext uri="{FF2B5EF4-FFF2-40B4-BE49-F238E27FC236}">
                <a16:creationId xmlns:a16="http://schemas.microsoft.com/office/drawing/2014/main" id="{D773A6FC-FAD4-4773-A7F8-AFE133B8E245}"/>
              </a:ext>
            </a:extLst>
          </p:cNvPr>
          <p:cNvSpPr>
            <a:spLocks noGrp="1"/>
          </p:cNvSpPr>
          <p:nvPr>
            <p:ph type="sldNum" sz="quarter" idx="12"/>
          </p:nvPr>
        </p:nvSpPr>
        <p:spPr/>
        <p:txBody>
          <a:bodyPr/>
          <a:lstStyle/>
          <a:p>
            <a:pPr>
              <a:defRPr/>
            </a:pPr>
            <a:fld id="{D87D7E05-7DBF-4760-945C-8A79699B3773}" type="slidenum">
              <a:rPr lang="en-US" smtClean="0"/>
              <a:pPr>
                <a:defRPr/>
              </a:pPr>
              <a:t>33</a:t>
            </a:fld>
            <a:endParaRPr lang="en-US"/>
          </a:p>
        </p:txBody>
      </p:sp>
    </p:spTree>
    <p:extLst>
      <p:ext uri="{BB962C8B-B14F-4D97-AF65-F5344CB8AC3E}">
        <p14:creationId xmlns:p14="http://schemas.microsoft.com/office/powerpoint/2010/main" val="240426970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dirty="0"/>
              <a:t>Massachusetts v. E.P.A., 127 S.Ct. 1438 (2007) </a:t>
            </a:r>
          </a:p>
        </p:txBody>
      </p:sp>
      <p:sp>
        <p:nvSpPr>
          <p:cNvPr id="3075" name="Rectangle 3"/>
          <p:cNvSpPr>
            <a:spLocks noGrp="1" noChangeArrowheads="1"/>
          </p:cNvSpPr>
          <p:nvPr>
            <p:ph type="subTitle" idx="1"/>
          </p:nvPr>
        </p:nvSpPr>
        <p:spPr/>
        <p:txBody>
          <a:bodyPr>
            <a:normAutofit/>
          </a:bodyPr>
          <a:lstStyle/>
          <a:p>
            <a:pPr eaLnBrk="1" hangingPunct="1"/>
            <a:r>
              <a:rPr lang="en-US" sz="4800" dirty="0"/>
              <a:t>Standing - The Dissent</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E652B-3E4D-4E84-B341-BEDBAB38575B}"/>
              </a:ext>
            </a:extLst>
          </p:cNvPr>
          <p:cNvSpPr>
            <a:spLocks noGrp="1"/>
          </p:cNvSpPr>
          <p:nvPr>
            <p:ph type="title"/>
          </p:nvPr>
        </p:nvSpPr>
        <p:spPr/>
        <p:txBody>
          <a:bodyPr/>
          <a:lstStyle/>
          <a:p>
            <a:r>
              <a:rPr lang="en-US" dirty="0"/>
              <a:t>Does the Dissent Deny Climate Change?</a:t>
            </a:r>
          </a:p>
        </p:txBody>
      </p:sp>
      <p:sp>
        <p:nvSpPr>
          <p:cNvPr id="3" name="Content Placeholder 2">
            <a:extLst>
              <a:ext uri="{FF2B5EF4-FFF2-40B4-BE49-F238E27FC236}">
                <a16:creationId xmlns:a16="http://schemas.microsoft.com/office/drawing/2014/main" id="{65E0FC18-E030-4E9B-A51F-DA97D618E51F}"/>
              </a:ext>
            </a:extLst>
          </p:cNvPr>
          <p:cNvSpPr>
            <a:spLocks noGrp="1"/>
          </p:cNvSpPr>
          <p:nvPr>
            <p:ph idx="1"/>
          </p:nvPr>
        </p:nvSpPr>
        <p:spPr/>
        <p:txBody>
          <a:bodyPr/>
          <a:lstStyle/>
          <a:p>
            <a:r>
              <a:rPr lang="en-US" dirty="0"/>
              <a:t>Global warming may be a "crisis," even "the most pressing environmental problem of our time. Indeed, it may ultimately affect nearly everyone on the planet in some potentially adverse way, and it may be that governments have done too little to address it. </a:t>
            </a:r>
          </a:p>
        </p:txBody>
      </p:sp>
      <p:sp>
        <p:nvSpPr>
          <p:cNvPr id="4" name="Slide Number Placeholder 3">
            <a:extLst>
              <a:ext uri="{FF2B5EF4-FFF2-40B4-BE49-F238E27FC236}">
                <a16:creationId xmlns:a16="http://schemas.microsoft.com/office/drawing/2014/main" id="{BF473F81-04FA-4A89-A556-ECF66649D04B}"/>
              </a:ext>
            </a:extLst>
          </p:cNvPr>
          <p:cNvSpPr>
            <a:spLocks noGrp="1"/>
          </p:cNvSpPr>
          <p:nvPr>
            <p:ph type="sldNum" sz="quarter" idx="12"/>
          </p:nvPr>
        </p:nvSpPr>
        <p:spPr/>
        <p:txBody>
          <a:bodyPr/>
          <a:lstStyle/>
          <a:p>
            <a:pPr>
              <a:defRPr/>
            </a:pPr>
            <a:fld id="{D87D7E05-7DBF-4760-945C-8A79699B3773}" type="slidenum">
              <a:rPr lang="en-US" smtClean="0"/>
              <a:pPr>
                <a:defRPr/>
              </a:pPr>
              <a:t>35</a:t>
            </a:fld>
            <a:endParaRPr lang="en-US"/>
          </a:p>
        </p:txBody>
      </p:sp>
    </p:spTree>
    <p:extLst>
      <p:ext uri="{BB962C8B-B14F-4D97-AF65-F5344CB8AC3E}">
        <p14:creationId xmlns:p14="http://schemas.microsoft.com/office/powerpoint/2010/main" val="251737907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50F3ED-FEAD-4F8F-A461-FCF3F821F1EA}"/>
              </a:ext>
            </a:extLst>
          </p:cNvPr>
          <p:cNvSpPr>
            <a:spLocks noGrp="1"/>
          </p:cNvSpPr>
          <p:nvPr>
            <p:ph type="title"/>
          </p:nvPr>
        </p:nvSpPr>
        <p:spPr/>
        <p:txBody>
          <a:bodyPr/>
          <a:lstStyle/>
          <a:p>
            <a:r>
              <a:rPr lang="en-US" dirty="0"/>
              <a:t>Is it Being</a:t>
            </a:r>
            <a:r>
              <a:rPr lang="en-US" baseline="0" dirty="0"/>
              <a:t> Ignored by the Government?</a:t>
            </a:r>
            <a:endParaRPr lang="en-US" dirty="0"/>
          </a:p>
        </p:txBody>
      </p:sp>
      <p:sp>
        <p:nvSpPr>
          <p:cNvPr id="3" name="Content Placeholder 2">
            <a:extLst>
              <a:ext uri="{FF2B5EF4-FFF2-40B4-BE49-F238E27FC236}">
                <a16:creationId xmlns:a16="http://schemas.microsoft.com/office/drawing/2014/main" id="{F7B2A705-E201-4492-8C02-DC9502B1A285}"/>
              </a:ext>
            </a:extLst>
          </p:cNvPr>
          <p:cNvSpPr>
            <a:spLocks noGrp="1"/>
          </p:cNvSpPr>
          <p:nvPr>
            <p:ph idx="1"/>
          </p:nvPr>
        </p:nvSpPr>
        <p:spPr/>
        <p:txBody>
          <a:bodyPr/>
          <a:lstStyle/>
          <a:p>
            <a:r>
              <a:rPr lang="en-US" dirty="0"/>
              <a:t>It is not a problem, however, that has escaped the attention of policymakers in the Executive and Legislative Branches of our Government, who continue to consider regulatory, legislative, and treaty-based means of addressing global climate change.</a:t>
            </a:r>
          </a:p>
        </p:txBody>
      </p:sp>
      <p:sp>
        <p:nvSpPr>
          <p:cNvPr id="4" name="Slide Number Placeholder 3">
            <a:extLst>
              <a:ext uri="{FF2B5EF4-FFF2-40B4-BE49-F238E27FC236}">
                <a16:creationId xmlns:a16="http://schemas.microsoft.com/office/drawing/2014/main" id="{39C26D70-80A6-4B2E-9C45-92EC0FF14A7F}"/>
              </a:ext>
            </a:extLst>
          </p:cNvPr>
          <p:cNvSpPr>
            <a:spLocks noGrp="1"/>
          </p:cNvSpPr>
          <p:nvPr>
            <p:ph type="sldNum" sz="quarter" idx="12"/>
          </p:nvPr>
        </p:nvSpPr>
        <p:spPr/>
        <p:txBody>
          <a:bodyPr/>
          <a:lstStyle/>
          <a:p>
            <a:pPr>
              <a:defRPr/>
            </a:pPr>
            <a:fld id="{D87D7E05-7DBF-4760-945C-8A79699B3773}" type="slidenum">
              <a:rPr lang="en-US" smtClean="0"/>
              <a:pPr>
                <a:defRPr/>
              </a:pPr>
              <a:t>36</a:t>
            </a:fld>
            <a:endParaRPr lang="en-US"/>
          </a:p>
        </p:txBody>
      </p:sp>
    </p:spTree>
    <p:extLst>
      <p:ext uri="{BB962C8B-B14F-4D97-AF65-F5344CB8AC3E}">
        <p14:creationId xmlns:p14="http://schemas.microsoft.com/office/powerpoint/2010/main" val="2406056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8A4D2A-8A77-468D-BD91-417FA371AD7E}"/>
              </a:ext>
            </a:extLst>
          </p:cNvPr>
          <p:cNvSpPr>
            <a:spLocks noGrp="1"/>
          </p:cNvSpPr>
          <p:nvPr>
            <p:ph type="title"/>
          </p:nvPr>
        </p:nvSpPr>
        <p:spPr/>
        <p:txBody>
          <a:bodyPr/>
          <a:lstStyle/>
          <a:p>
            <a:r>
              <a:rPr lang="en-US" dirty="0"/>
              <a:t>Should States Get Special Treatment?</a:t>
            </a:r>
          </a:p>
        </p:txBody>
      </p:sp>
      <p:sp>
        <p:nvSpPr>
          <p:cNvPr id="3" name="Content Placeholder 2">
            <a:extLst>
              <a:ext uri="{FF2B5EF4-FFF2-40B4-BE49-F238E27FC236}">
                <a16:creationId xmlns:a16="http://schemas.microsoft.com/office/drawing/2014/main" id="{7BA0FB46-38EB-4D1C-BB8E-975DC12E74FD}"/>
              </a:ext>
            </a:extLst>
          </p:cNvPr>
          <p:cNvSpPr>
            <a:spLocks noGrp="1"/>
          </p:cNvSpPr>
          <p:nvPr>
            <p:ph idx="1"/>
          </p:nvPr>
        </p:nvSpPr>
        <p:spPr/>
        <p:txBody>
          <a:bodyPr/>
          <a:lstStyle/>
          <a:p>
            <a:r>
              <a:rPr lang="en-US" dirty="0"/>
              <a:t>Before determining whether petitioners can meet this familiar [standing] test, however, the Court changes the rules. It asserts that "States are not normal litigants for the purposes of invoking federal jurisdiction," </a:t>
            </a:r>
            <a:r>
              <a:rPr lang="en-US" dirty="0">
                <a:highlight>
                  <a:srgbClr val="FFFF00"/>
                </a:highlight>
              </a:rPr>
              <a:t>and that given "Massachusetts' stake in protecting its quasi-sovereign interests, the Commonwealth is entitled to special solicitude in our standing analysis."</a:t>
            </a:r>
          </a:p>
        </p:txBody>
      </p:sp>
      <p:sp>
        <p:nvSpPr>
          <p:cNvPr id="4" name="Slide Number Placeholder 3">
            <a:extLst>
              <a:ext uri="{FF2B5EF4-FFF2-40B4-BE49-F238E27FC236}">
                <a16:creationId xmlns:a16="http://schemas.microsoft.com/office/drawing/2014/main" id="{C5078913-9181-481A-84D9-ED0455184C3A}"/>
              </a:ext>
            </a:extLst>
          </p:cNvPr>
          <p:cNvSpPr>
            <a:spLocks noGrp="1"/>
          </p:cNvSpPr>
          <p:nvPr>
            <p:ph type="sldNum" sz="quarter" idx="12"/>
          </p:nvPr>
        </p:nvSpPr>
        <p:spPr/>
        <p:txBody>
          <a:bodyPr/>
          <a:lstStyle/>
          <a:p>
            <a:pPr>
              <a:defRPr/>
            </a:pPr>
            <a:fld id="{D87D7E05-7DBF-4760-945C-8A79699B3773}" type="slidenum">
              <a:rPr lang="en-US" smtClean="0"/>
              <a:pPr>
                <a:defRPr/>
              </a:pPr>
              <a:t>37</a:t>
            </a:fld>
            <a:endParaRPr lang="en-US"/>
          </a:p>
        </p:txBody>
      </p:sp>
    </p:spTree>
    <p:extLst>
      <p:ext uri="{BB962C8B-B14F-4D97-AF65-F5344CB8AC3E}">
        <p14:creationId xmlns:p14="http://schemas.microsoft.com/office/powerpoint/2010/main" val="156997189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C5B2CF-365E-412D-8183-E0C6B48DDC32}"/>
              </a:ext>
            </a:extLst>
          </p:cNvPr>
          <p:cNvSpPr>
            <a:spLocks noGrp="1"/>
          </p:cNvSpPr>
          <p:nvPr>
            <p:ph type="title"/>
          </p:nvPr>
        </p:nvSpPr>
        <p:spPr/>
        <p:txBody>
          <a:bodyPr/>
          <a:lstStyle/>
          <a:p>
            <a:r>
              <a:rPr lang="en-US" dirty="0"/>
              <a:t>The </a:t>
            </a:r>
            <a:r>
              <a:rPr lang="en-US" i="1" dirty="0"/>
              <a:t>Tennessee Copper</a:t>
            </a:r>
            <a:r>
              <a:rPr lang="en-US" dirty="0"/>
              <a:t> Case</a:t>
            </a:r>
          </a:p>
        </p:txBody>
      </p:sp>
      <p:sp>
        <p:nvSpPr>
          <p:cNvPr id="3" name="Content Placeholder 2">
            <a:extLst>
              <a:ext uri="{FF2B5EF4-FFF2-40B4-BE49-F238E27FC236}">
                <a16:creationId xmlns:a16="http://schemas.microsoft.com/office/drawing/2014/main" id="{F253671D-A092-484B-9194-C095BCC54523}"/>
              </a:ext>
            </a:extLst>
          </p:cNvPr>
          <p:cNvSpPr>
            <a:spLocks noGrp="1"/>
          </p:cNvSpPr>
          <p:nvPr>
            <p:ph idx="1"/>
          </p:nvPr>
        </p:nvSpPr>
        <p:spPr/>
        <p:txBody>
          <a:bodyPr>
            <a:normAutofit/>
          </a:bodyPr>
          <a:lstStyle/>
          <a:p>
            <a:r>
              <a:rPr lang="en-US" dirty="0"/>
              <a:t>[</a:t>
            </a:r>
            <a:r>
              <a:rPr lang="en-US" i="1" dirty="0"/>
              <a:t>Tennessee Copper </a:t>
            </a:r>
            <a:r>
              <a:rPr lang="en-US" dirty="0"/>
              <a:t>involved pollution drifting across the state line and damaging farms in Georgia. Georgia filed suit on behalf of the its landowners.]</a:t>
            </a:r>
          </a:p>
          <a:p>
            <a:r>
              <a:rPr lang="en-US" dirty="0"/>
              <a:t>In contrast to the present case, there was no question in </a:t>
            </a:r>
            <a:r>
              <a:rPr lang="en-US" i="1" dirty="0"/>
              <a:t>Tennessee Copper </a:t>
            </a:r>
            <a:r>
              <a:rPr lang="en-US" dirty="0"/>
              <a:t>about Article III injury. . . . There was certainly no suggestion that the State could show standing where the private parties could not; there was no dispute, after all, that the private landowners had "an action at law."</a:t>
            </a:r>
          </a:p>
        </p:txBody>
      </p:sp>
      <p:sp>
        <p:nvSpPr>
          <p:cNvPr id="4" name="Slide Number Placeholder 3">
            <a:extLst>
              <a:ext uri="{FF2B5EF4-FFF2-40B4-BE49-F238E27FC236}">
                <a16:creationId xmlns:a16="http://schemas.microsoft.com/office/drawing/2014/main" id="{BCCFD7CD-130C-4D40-A0FE-D565577EFE80}"/>
              </a:ext>
            </a:extLst>
          </p:cNvPr>
          <p:cNvSpPr>
            <a:spLocks noGrp="1"/>
          </p:cNvSpPr>
          <p:nvPr>
            <p:ph type="sldNum" sz="quarter" idx="12"/>
          </p:nvPr>
        </p:nvSpPr>
        <p:spPr/>
        <p:txBody>
          <a:bodyPr/>
          <a:lstStyle/>
          <a:p>
            <a:pPr>
              <a:defRPr/>
            </a:pPr>
            <a:fld id="{D87D7E05-7DBF-4760-945C-8A79699B3773}" type="slidenum">
              <a:rPr lang="en-US" smtClean="0"/>
              <a:pPr>
                <a:defRPr/>
              </a:pPr>
              <a:t>38</a:t>
            </a:fld>
            <a:endParaRPr lang="en-US"/>
          </a:p>
        </p:txBody>
      </p:sp>
    </p:spTree>
    <p:extLst>
      <p:ext uri="{BB962C8B-B14F-4D97-AF65-F5344CB8AC3E}">
        <p14:creationId xmlns:p14="http://schemas.microsoft.com/office/powerpoint/2010/main" val="254809950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18FF78-0962-4F21-ABF9-3FA46EC756BA}"/>
              </a:ext>
            </a:extLst>
          </p:cNvPr>
          <p:cNvSpPr>
            <a:spLocks noGrp="1"/>
          </p:cNvSpPr>
          <p:nvPr>
            <p:ph type="title"/>
          </p:nvPr>
        </p:nvSpPr>
        <p:spPr/>
        <p:txBody>
          <a:bodyPr/>
          <a:lstStyle/>
          <a:p>
            <a:r>
              <a:rPr lang="en-US" dirty="0"/>
              <a:t>What about State Owned Land as Supporting Its Special Status?</a:t>
            </a:r>
          </a:p>
        </p:txBody>
      </p:sp>
      <p:sp>
        <p:nvSpPr>
          <p:cNvPr id="3" name="Content Placeholder 2">
            <a:extLst>
              <a:ext uri="{FF2B5EF4-FFF2-40B4-BE49-F238E27FC236}">
                <a16:creationId xmlns:a16="http://schemas.microsoft.com/office/drawing/2014/main" id="{4C1AAE5F-A1CE-4B4D-BE50-304AE45F9DDE}"/>
              </a:ext>
            </a:extLst>
          </p:cNvPr>
          <p:cNvSpPr>
            <a:spLocks noGrp="1"/>
          </p:cNvSpPr>
          <p:nvPr>
            <p:ph idx="1"/>
          </p:nvPr>
        </p:nvSpPr>
        <p:spPr/>
        <p:txBody>
          <a:bodyPr>
            <a:normAutofit/>
          </a:bodyPr>
          <a:lstStyle/>
          <a:p>
            <a:r>
              <a:rPr lang="en-US" dirty="0"/>
              <a:t>What is more, the Court's reasoning falters on its own terms. The Court asserts that Massachusetts is entitled to "special solicitude" due to its "quasi-sovereign interests," but then applies our Article III standing test to the asserted injury of the State's loss of coastal property. </a:t>
            </a:r>
          </a:p>
          <a:p>
            <a:r>
              <a:rPr lang="en-US" dirty="0">
                <a:highlight>
                  <a:srgbClr val="FFFF00"/>
                </a:highlight>
              </a:rPr>
              <a:t>In the context of </a:t>
            </a:r>
            <a:r>
              <a:rPr lang="en-US" i="1" dirty="0" err="1">
                <a:highlight>
                  <a:srgbClr val="FFFF00"/>
                </a:highlight>
              </a:rPr>
              <a:t>parens</a:t>
            </a:r>
            <a:r>
              <a:rPr lang="en-US" i="1" dirty="0">
                <a:highlight>
                  <a:srgbClr val="FFFF00"/>
                </a:highlight>
              </a:rPr>
              <a:t> patriae </a:t>
            </a:r>
            <a:r>
              <a:rPr lang="en-US" dirty="0">
                <a:highlight>
                  <a:srgbClr val="FFFF00"/>
                </a:highlight>
              </a:rPr>
              <a:t>standing, however, we have characterized state ownership of land as a "</a:t>
            </a:r>
            <a:r>
              <a:rPr lang="en-US" dirty="0" err="1">
                <a:highlight>
                  <a:srgbClr val="FFFF00"/>
                </a:highlight>
              </a:rPr>
              <a:t>nonsovereign</a:t>
            </a:r>
            <a:r>
              <a:rPr lang="en-US" dirty="0">
                <a:highlight>
                  <a:srgbClr val="FFFF00"/>
                </a:highlight>
              </a:rPr>
              <a:t> </a:t>
            </a:r>
            <a:r>
              <a:rPr lang="en-US" dirty="0" err="1">
                <a:highlight>
                  <a:srgbClr val="FFFF00"/>
                </a:highlight>
              </a:rPr>
              <a:t>interes</a:t>
            </a:r>
            <a:r>
              <a:rPr lang="en-US" dirty="0">
                <a:highlight>
                  <a:srgbClr val="FFFF00"/>
                </a:highlight>
              </a:rPr>
              <a:t>[t]" because a State "is likely to have the same interests as other similarly situated proprietors." </a:t>
            </a:r>
          </a:p>
        </p:txBody>
      </p:sp>
      <p:sp>
        <p:nvSpPr>
          <p:cNvPr id="4" name="Slide Number Placeholder 3">
            <a:extLst>
              <a:ext uri="{FF2B5EF4-FFF2-40B4-BE49-F238E27FC236}">
                <a16:creationId xmlns:a16="http://schemas.microsoft.com/office/drawing/2014/main" id="{C671458F-A98B-4BD7-94A7-A1982050476A}"/>
              </a:ext>
            </a:extLst>
          </p:cNvPr>
          <p:cNvSpPr>
            <a:spLocks noGrp="1"/>
          </p:cNvSpPr>
          <p:nvPr>
            <p:ph type="sldNum" sz="quarter" idx="12"/>
          </p:nvPr>
        </p:nvSpPr>
        <p:spPr/>
        <p:txBody>
          <a:bodyPr/>
          <a:lstStyle/>
          <a:p>
            <a:pPr>
              <a:defRPr/>
            </a:pPr>
            <a:fld id="{D87D7E05-7DBF-4760-945C-8A79699B3773}" type="slidenum">
              <a:rPr lang="en-US" smtClean="0"/>
              <a:pPr>
                <a:defRPr/>
              </a:pPr>
              <a:t>39</a:t>
            </a:fld>
            <a:endParaRPr lang="en-US"/>
          </a:p>
        </p:txBody>
      </p:sp>
    </p:spTree>
    <p:extLst>
      <p:ext uri="{BB962C8B-B14F-4D97-AF65-F5344CB8AC3E}">
        <p14:creationId xmlns:p14="http://schemas.microsoft.com/office/powerpoint/2010/main" val="3986625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13C92-F44B-A1D7-AA25-C113A6AB9148}"/>
              </a:ext>
            </a:extLst>
          </p:cNvPr>
          <p:cNvSpPr>
            <a:spLocks noGrp="1"/>
          </p:cNvSpPr>
          <p:nvPr>
            <p:ph type="title"/>
          </p:nvPr>
        </p:nvSpPr>
        <p:spPr/>
        <p:txBody>
          <a:bodyPr/>
          <a:lstStyle/>
          <a:p>
            <a:pPr lvl="0"/>
            <a:r>
              <a:rPr lang="en-US" dirty="0"/>
              <a:t>Mobile Sources</a:t>
            </a:r>
          </a:p>
        </p:txBody>
      </p:sp>
      <p:sp>
        <p:nvSpPr>
          <p:cNvPr id="3" name="Content Placeholder 2">
            <a:extLst>
              <a:ext uri="{FF2B5EF4-FFF2-40B4-BE49-F238E27FC236}">
                <a16:creationId xmlns:a16="http://schemas.microsoft.com/office/drawing/2014/main" id="{A8C6B5D0-4B35-0FFD-D79B-A6E4E3E345D3}"/>
              </a:ext>
            </a:extLst>
          </p:cNvPr>
          <p:cNvSpPr>
            <a:spLocks noGrp="1"/>
          </p:cNvSpPr>
          <p:nvPr>
            <p:ph idx="1"/>
          </p:nvPr>
        </p:nvSpPr>
        <p:spPr/>
        <p:txBody>
          <a:bodyPr>
            <a:normAutofit fontScale="92500"/>
          </a:bodyPr>
          <a:lstStyle/>
          <a:p>
            <a:pPr lvl="0"/>
            <a:r>
              <a:rPr lang="en-US" dirty="0"/>
              <a:t>Mostly cars.</a:t>
            </a:r>
          </a:p>
          <a:p>
            <a:pPr lvl="0"/>
            <a:r>
              <a:rPr lang="en-US" dirty="0"/>
              <a:t>Since they move, emissions are not tied to local health effects but are set to a national standard that protects all communities to some extent, while not being too costly.</a:t>
            </a:r>
          </a:p>
          <a:p>
            <a:pPr lvl="0"/>
            <a:r>
              <a:rPr lang="en-US" dirty="0"/>
              <a:t>California was allowed to have more strict standards because it was already regulating car emissions when the CAA was passed.</a:t>
            </a:r>
          </a:p>
          <a:p>
            <a:pPr lvl="1"/>
            <a:r>
              <a:rPr lang="en-US" dirty="0"/>
              <a:t>Many states also adopt California standards, which then dominate the industry.</a:t>
            </a:r>
          </a:p>
          <a:p>
            <a:pPr lvl="1"/>
            <a:r>
              <a:rPr lang="en-US" dirty="0"/>
              <a:t>The Trump administrative limited the California exception, which has been restored.</a:t>
            </a:r>
          </a:p>
          <a:p>
            <a:pPr lvl="0"/>
            <a:r>
              <a:rPr lang="en-US" dirty="0"/>
              <a:t>Fits GHGs better.</a:t>
            </a:r>
          </a:p>
          <a:p>
            <a:pPr lvl="1"/>
            <a:r>
              <a:rPr lang="en-US" dirty="0"/>
              <a:t>Primary controls for GHGs are increasing milage and shifting fuels.</a:t>
            </a:r>
          </a:p>
          <a:p>
            <a:pPr lvl="1"/>
            <a:endParaRPr lang="en-US" dirty="0"/>
          </a:p>
        </p:txBody>
      </p:sp>
    </p:spTree>
    <p:extLst>
      <p:ext uri="{BB962C8B-B14F-4D97-AF65-F5344CB8AC3E}">
        <p14:creationId xmlns:p14="http://schemas.microsoft.com/office/powerpoint/2010/main" val="259647004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E303CDE-C3E3-4AC5-9EBE-2305F0CB3983}" type="slidenum">
              <a:rPr lang="en-US" smtClean="0"/>
              <a:pPr/>
              <a:t>40</a:t>
            </a:fld>
            <a:endParaRPr lang="en-US"/>
          </a:p>
        </p:txBody>
      </p:sp>
      <p:sp>
        <p:nvSpPr>
          <p:cNvPr id="27651" name="Rectangle 2"/>
          <p:cNvSpPr>
            <a:spLocks noGrp="1" noChangeArrowheads="1"/>
          </p:cNvSpPr>
          <p:nvPr>
            <p:ph type="title"/>
          </p:nvPr>
        </p:nvSpPr>
        <p:spPr/>
        <p:txBody>
          <a:bodyPr/>
          <a:lstStyle/>
          <a:p>
            <a:pPr eaLnBrk="1" hangingPunct="1"/>
            <a:r>
              <a:rPr lang="en-US" dirty="0"/>
              <a:t>The State as </a:t>
            </a:r>
            <a:r>
              <a:rPr lang="en-US" i="1" dirty="0"/>
              <a:t>Parens Patria </a:t>
            </a:r>
            <a:r>
              <a:rPr lang="en-US" dirty="0"/>
              <a:t>versus the Federal Government</a:t>
            </a:r>
            <a:endParaRPr lang="en-US" i="1" dirty="0"/>
          </a:p>
        </p:txBody>
      </p:sp>
      <p:sp>
        <p:nvSpPr>
          <p:cNvPr id="27652" name="Rectangle 3"/>
          <p:cNvSpPr>
            <a:spLocks noGrp="1" noChangeArrowheads="1"/>
          </p:cNvSpPr>
          <p:nvPr>
            <p:ph type="body" idx="1"/>
          </p:nvPr>
        </p:nvSpPr>
        <p:spPr/>
        <p:txBody>
          <a:bodyPr/>
          <a:lstStyle/>
          <a:p>
            <a:pPr eaLnBrk="1" hangingPunct="1"/>
            <a:r>
              <a:rPr lang="en-US" dirty="0"/>
              <a:t>As a general rule, we have held that while a State might assert a quasi-sovereign right as </a:t>
            </a:r>
            <a:r>
              <a:rPr lang="en-US" dirty="0" err="1"/>
              <a:t>parens</a:t>
            </a:r>
            <a:r>
              <a:rPr lang="en-US" dirty="0"/>
              <a:t> </a:t>
            </a:r>
            <a:r>
              <a:rPr lang="en-US" dirty="0" err="1"/>
              <a:t>patriae</a:t>
            </a:r>
            <a:r>
              <a:rPr lang="en-US" dirty="0"/>
              <a:t> "for the protection of its citizens, it is no part of its duty or power to enforce their rights in respect of their relations with the Federal Government. </a:t>
            </a:r>
            <a:r>
              <a:rPr lang="en-US" dirty="0">
                <a:highlight>
                  <a:srgbClr val="FFFF00"/>
                </a:highlight>
              </a:rPr>
              <a:t>In that field it is the United States, and not the State, which represents them." </a:t>
            </a:r>
            <a:r>
              <a:rPr lang="en-US" i="1" dirty="0"/>
              <a:t>Massachusetts v. Mellon</a:t>
            </a:r>
            <a:r>
              <a:rPr lang="en-US" dirty="0"/>
              <a:t>, 262 U. S. 447, 485-486 (1923)</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32536-E3A2-4C68-A36E-DA4113D50B05}"/>
              </a:ext>
            </a:extLst>
          </p:cNvPr>
          <p:cNvSpPr>
            <a:spLocks noGrp="1"/>
          </p:cNvSpPr>
          <p:nvPr>
            <p:ph type="title"/>
          </p:nvPr>
        </p:nvSpPr>
        <p:spPr/>
        <p:txBody>
          <a:bodyPr/>
          <a:lstStyle/>
          <a:p>
            <a:r>
              <a:rPr lang="en-US" dirty="0"/>
              <a:t>The Majority’s Reliance on </a:t>
            </a:r>
            <a:r>
              <a:rPr lang="en-US" i="1" dirty="0"/>
              <a:t>Tennessee Copper</a:t>
            </a:r>
            <a:endParaRPr lang="en-US" dirty="0"/>
          </a:p>
        </p:txBody>
      </p:sp>
      <p:sp>
        <p:nvSpPr>
          <p:cNvPr id="3" name="Content Placeholder 2">
            <a:extLst>
              <a:ext uri="{FF2B5EF4-FFF2-40B4-BE49-F238E27FC236}">
                <a16:creationId xmlns:a16="http://schemas.microsoft.com/office/drawing/2014/main" id="{0BECCF59-7BC4-43D4-A097-40F3621B9C28}"/>
              </a:ext>
            </a:extLst>
          </p:cNvPr>
          <p:cNvSpPr>
            <a:spLocks noGrp="1"/>
          </p:cNvSpPr>
          <p:nvPr>
            <p:ph idx="1"/>
          </p:nvPr>
        </p:nvSpPr>
        <p:spPr/>
        <p:txBody>
          <a:bodyPr>
            <a:normAutofit lnSpcReduction="10000"/>
          </a:bodyPr>
          <a:lstStyle/>
          <a:p>
            <a:r>
              <a:rPr lang="en-US" dirty="0"/>
              <a:t>All of this presumably explains why petitioners never cited </a:t>
            </a:r>
            <a:r>
              <a:rPr lang="en-US" i="1" dirty="0"/>
              <a:t>Tennessee Copper</a:t>
            </a:r>
            <a:r>
              <a:rPr lang="en-US" dirty="0"/>
              <a:t> in their briefs before this Court or the D. C. Circuit. </a:t>
            </a:r>
          </a:p>
          <a:p>
            <a:r>
              <a:rPr lang="en-US" dirty="0"/>
              <a:t>It presumably explains why not one of the legion of amici supporting petitioners ever cited the case. </a:t>
            </a:r>
          </a:p>
          <a:p>
            <a:r>
              <a:rPr lang="en-US" dirty="0"/>
              <a:t>And it presumably explains why not one of the three judges writing below ever cited the case either. </a:t>
            </a:r>
          </a:p>
          <a:p>
            <a:r>
              <a:rPr lang="en-US" dirty="0"/>
              <a:t>Given that one purpose of the standing requirement is " `to assure that concrete adverseness which sharpens the presentation of issues upon which the court so largely depends for illumination,' </a:t>
            </a:r>
            <a:r>
              <a:rPr lang="en-US" dirty="0">
                <a:highlight>
                  <a:srgbClr val="FFFF00"/>
                </a:highlight>
              </a:rPr>
              <a:t>it is ironic that the Court today adopts a new theory of Article III standing for States without the benefit of briefing or argument on the point.</a:t>
            </a:r>
          </a:p>
        </p:txBody>
      </p:sp>
      <p:sp>
        <p:nvSpPr>
          <p:cNvPr id="4" name="Slide Number Placeholder 3">
            <a:extLst>
              <a:ext uri="{FF2B5EF4-FFF2-40B4-BE49-F238E27FC236}">
                <a16:creationId xmlns:a16="http://schemas.microsoft.com/office/drawing/2014/main" id="{ACADEC3E-CE29-4903-B8A7-8CF6B5B16870}"/>
              </a:ext>
            </a:extLst>
          </p:cNvPr>
          <p:cNvSpPr>
            <a:spLocks noGrp="1"/>
          </p:cNvSpPr>
          <p:nvPr>
            <p:ph type="sldNum" sz="quarter" idx="12"/>
          </p:nvPr>
        </p:nvSpPr>
        <p:spPr/>
        <p:txBody>
          <a:bodyPr/>
          <a:lstStyle/>
          <a:p>
            <a:pPr>
              <a:defRPr/>
            </a:pPr>
            <a:fld id="{D87D7E05-7DBF-4760-945C-8A79699B3773}" type="slidenum">
              <a:rPr lang="en-US" smtClean="0"/>
              <a:pPr>
                <a:defRPr/>
              </a:pPr>
              <a:t>41</a:t>
            </a:fld>
            <a:endParaRPr lang="en-US"/>
          </a:p>
        </p:txBody>
      </p:sp>
    </p:spTree>
    <p:extLst>
      <p:ext uri="{BB962C8B-B14F-4D97-AF65-F5344CB8AC3E}">
        <p14:creationId xmlns:p14="http://schemas.microsoft.com/office/powerpoint/2010/main" val="210696012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87C68-5355-4558-8867-60C56A94493B}"/>
              </a:ext>
            </a:extLst>
          </p:cNvPr>
          <p:cNvSpPr>
            <a:spLocks noGrp="1"/>
          </p:cNvSpPr>
          <p:nvPr>
            <p:ph type="title"/>
          </p:nvPr>
        </p:nvSpPr>
        <p:spPr/>
        <p:txBody>
          <a:bodyPr/>
          <a:lstStyle/>
          <a:p>
            <a:r>
              <a:rPr lang="en-US" dirty="0"/>
              <a:t>The Redressability Problem </a:t>
            </a:r>
          </a:p>
        </p:txBody>
      </p:sp>
      <p:sp>
        <p:nvSpPr>
          <p:cNvPr id="3" name="Content Placeholder 2">
            <a:extLst>
              <a:ext uri="{FF2B5EF4-FFF2-40B4-BE49-F238E27FC236}">
                <a16:creationId xmlns:a16="http://schemas.microsoft.com/office/drawing/2014/main" id="{262FACC5-B88A-4E99-9F1C-1A66D68287C0}"/>
              </a:ext>
            </a:extLst>
          </p:cNvPr>
          <p:cNvSpPr>
            <a:spLocks noGrp="1"/>
          </p:cNvSpPr>
          <p:nvPr>
            <p:ph idx="1"/>
          </p:nvPr>
        </p:nvSpPr>
        <p:spPr/>
        <p:txBody>
          <a:bodyPr>
            <a:normAutofit/>
          </a:bodyPr>
          <a:lstStyle/>
          <a:p>
            <a:r>
              <a:rPr lang="en-US" dirty="0"/>
              <a:t>The injury the Court looks to is the asserted loss of land. …But even if regulation does reduce emissions -- to some indeterminate degree, given events elsewhere in the world </a:t>
            </a:r>
            <a:r>
              <a:rPr lang="en-US" dirty="0">
                <a:highlight>
                  <a:srgbClr val="FFFF00"/>
                </a:highlight>
              </a:rPr>
              <a:t>-- the Court never explains why that makes it likely that the injury in fact -- the loss of land -- will be redressed. </a:t>
            </a:r>
          </a:p>
          <a:p>
            <a:r>
              <a:rPr lang="en-US" dirty="0"/>
              <a:t>Schoolchildren know that a kingdom might be lost "all for the want of a horseshoe nail," but "likely" redressability is a different matter. The realities make it pure conjecture to suppose that EPA regulation of new automobile emissions will likely prevent the loss of Massachusetts coastal land.</a:t>
            </a:r>
          </a:p>
        </p:txBody>
      </p:sp>
      <p:sp>
        <p:nvSpPr>
          <p:cNvPr id="4" name="Slide Number Placeholder 3">
            <a:extLst>
              <a:ext uri="{FF2B5EF4-FFF2-40B4-BE49-F238E27FC236}">
                <a16:creationId xmlns:a16="http://schemas.microsoft.com/office/drawing/2014/main" id="{6B00AC59-1AE1-44F6-97BA-E319E40898A7}"/>
              </a:ext>
            </a:extLst>
          </p:cNvPr>
          <p:cNvSpPr>
            <a:spLocks noGrp="1"/>
          </p:cNvSpPr>
          <p:nvPr>
            <p:ph type="sldNum" sz="quarter" idx="12"/>
          </p:nvPr>
        </p:nvSpPr>
        <p:spPr/>
        <p:txBody>
          <a:bodyPr/>
          <a:lstStyle/>
          <a:p>
            <a:pPr>
              <a:defRPr/>
            </a:pPr>
            <a:fld id="{D87D7E05-7DBF-4760-945C-8A79699B3773}" type="slidenum">
              <a:rPr lang="en-US" smtClean="0"/>
              <a:pPr>
                <a:defRPr/>
              </a:pPr>
              <a:t>42</a:t>
            </a:fld>
            <a:endParaRPr lang="en-US"/>
          </a:p>
        </p:txBody>
      </p:sp>
    </p:spTree>
    <p:extLst>
      <p:ext uri="{BB962C8B-B14F-4D97-AF65-F5344CB8AC3E}">
        <p14:creationId xmlns:p14="http://schemas.microsoft.com/office/powerpoint/2010/main" val="34272842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96275E-9CB2-4438-9CA9-40BB8BBA9880}"/>
              </a:ext>
            </a:extLst>
          </p:cNvPr>
          <p:cNvSpPr>
            <a:spLocks noGrp="1"/>
          </p:cNvSpPr>
          <p:nvPr>
            <p:ph type="title"/>
          </p:nvPr>
        </p:nvSpPr>
        <p:spPr/>
        <p:txBody>
          <a:bodyPr/>
          <a:lstStyle/>
          <a:p>
            <a:r>
              <a:rPr lang="en-US" dirty="0"/>
              <a:t>What Happened in the </a:t>
            </a:r>
            <a:r>
              <a:rPr lang="en-US" i="1" dirty="0"/>
              <a:t>SCRAP</a:t>
            </a:r>
            <a:r>
              <a:rPr lang="en-US" dirty="0"/>
              <a:t> Case?</a:t>
            </a:r>
          </a:p>
        </p:txBody>
      </p:sp>
      <p:sp>
        <p:nvSpPr>
          <p:cNvPr id="3" name="Content Placeholder 2">
            <a:extLst>
              <a:ext uri="{FF2B5EF4-FFF2-40B4-BE49-F238E27FC236}">
                <a16:creationId xmlns:a16="http://schemas.microsoft.com/office/drawing/2014/main" id="{C6004A3B-594D-4E73-85CC-4BBFF80FB1E9}"/>
              </a:ext>
            </a:extLst>
          </p:cNvPr>
          <p:cNvSpPr>
            <a:spLocks noGrp="1"/>
          </p:cNvSpPr>
          <p:nvPr>
            <p:ph idx="1"/>
          </p:nvPr>
        </p:nvSpPr>
        <p:spPr/>
        <p:txBody>
          <a:bodyPr>
            <a:normAutofit/>
          </a:bodyPr>
          <a:lstStyle/>
          <a:p>
            <a:r>
              <a:rPr lang="en-US" dirty="0"/>
              <a:t>In </a:t>
            </a:r>
            <a:r>
              <a:rPr lang="en-US" i="1" dirty="0"/>
              <a:t>SCRAP</a:t>
            </a:r>
            <a:r>
              <a:rPr lang="en-US" dirty="0"/>
              <a:t>, the Court based an environmental group's standing to challenge a railroad freight rate surcharge on the group's allegation that </a:t>
            </a:r>
            <a:r>
              <a:rPr lang="en-US" dirty="0">
                <a:highlight>
                  <a:srgbClr val="FFFF00"/>
                </a:highlight>
              </a:rPr>
              <a:t>increases in railroad rates would cause an increase in the use of nonrecyclable goods, resulting in the increased need for natural resources to produce such goods</a:t>
            </a:r>
            <a:r>
              <a:rPr lang="en-US" dirty="0"/>
              <a:t>. According to the group, some of these resources might be taken from the Washington area, resulting in increased refuse that might find its way into area parks, harming the group's members. </a:t>
            </a:r>
          </a:p>
        </p:txBody>
      </p:sp>
      <p:sp>
        <p:nvSpPr>
          <p:cNvPr id="4" name="Slide Number Placeholder 3">
            <a:extLst>
              <a:ext uri="{FF2B5EF4-FFF2-40B4-BE49-F238E27FC236}">
                <a16:creationId xmlns:a16="http://schemas.microsoft.com/office/drawing/2014/main" id="{B5546E46-D9FF-4B8E-9E02-C94586948049}"/>
              </a:ext>
            </a:extLst>
          </p:cNvPr>
          <p:cNvSpPr>
            <a:spLocks noGrp="1"/>
          </p:cNvSpPr>
          <p:nvPr>
            <p:ph type="sldNum" sz="quarter" idx="12"/>
          </p:nvPr>
        </p:nvSpPr>
        <p:spPr/>
        <p:txBody>
          <a:bodyPr/>
          <a:lstStyle/>
          <a:p>
            <a:pPr>
              <a:defRPr/>
            </a:pPr>
            <a:fld id="{D87D7E05-7DBF-4760-945C-8A79699B3773}" type="slidenum">
              <a:rPr lang="en-US" smtClean="0"/>
              <a:pPr>
                <a:defRPr/>
              </a:pPr>
              <a:t>43</a:t>
            </a:fld>
            <a:endParaRPr lang="en-US"/>
          </a:p>
        </p:txBody>
      </p:sp>
    </p:spTree>
    <p:extLst>
      <p:ext uri="{BB962C8B-B14F-4D97-AF65-F5344CB8AC3E}">
        <p14:creationId xmlns:p14="http://schemas.microsoft.com/office/powerpoint/2010/main" val="277220254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AE911B-82E3-4A44-94AE-09421F83F81A}"/>
              </a:ext>
            </a:extLst>
          </p:cNvPr>
          <p:cNvSpPr>
            <a:spLocks noGrp="1"/>
          </p:cNvSpPr>
          <p:nvPr>
            <p:ph type="title"/>
          </p:nvPr>
        </p:nvSpPr>
        <p:spPr/>
        <p:txBody>
          <a:bodyPr/>
          <a:lstStyle/>
          <a:p>
            <a:r>
              <a:rPr lang="en-US" dirty="0"/>
              <a:t>What Does the Dissent Think of </a:t>
            </a:r>
            <a:r>
              <a:rPr lang="en-US" i="1" dirty="0"/>
              <a:t>SCRAP</a:t>
            </a:r>
            <a:r>
              <a:rPr lang="en-US" dirty="0"/>
              <a:t>?</a:t>
            </a:r>
          </a:p>
        </p:txBody>
      </p:sp>
      <p:sp>
        <p:nvSpPr>
          <p:cNvPr id="3" name="Content Placeholder 2">
            <a:extLst>
              <a:ext uri="{FF2B5EF4-FFF2-40B4-BE49-F238E27FC236}">
                <a16:creationId xmlns:a16="http://schemas.microsoft.com/office/drawing/2014/main" id="{7722016F-953B-439E-B504-11A6F2FC5935}"/>
              </a:ext>
            </a:extLst>
          </p:cNvPr>
          <p:cNvSpPr>
            <a:spLocks noGrp="1"/>
          </p:cNvSpPr>
          <p:nvPr>
            <p:ph idx="1"/>
          </p:nvPr>
        </p:nvSpPr>
        <p:spPr/>
        <p:txBody>
          <a:bodyPr/>
          <a:lstStyle/>
          <a:p>
            <a:r>
              <a:rPr lang="en-US" dirty="0"/>
              <a:t>Over time, </a:t>
            </a:r>
            <a:r>
              <a:rPr lang="en-US" i="1" dirty="0"/>
              <a:t>SCRAP</a:t>
            </a:r>
            <a:r>
              <a:rPr lang="en-US" dirty="0"/>
              <a:t> became emblematic not of the looseness of Article III standing requirements, but of how utterly </a:t>
            </a:r>
            <a:r>
              <a:rPr lang="en-US" dirty="0" err="1"/>
              <a:t>manipulable</a:t>
            </a:r>
            <a:r>
              <a:rPr lang="en-US" dirty="0"/>
              <a:t> they are if not taken seriously as a matter of judicial self-restraint. </a:t>
            </a:r>
            <a:r>
              <a:rPr lang="en-US" i="1" dirty="0">
                <a:highlight>
                  <a:srgbClr val="FFFF00"/>
                </a:highlight>
              </a:rPr>
              <a:t>SCRAP</a:t>
            </a:r>
            <a:r>
              <a:rPr lang="en-US" dirty="0">
                <a:highlight>
                  <a:srgbClr val="FFFF00"/>
                </a:highlight>
              </a:rPr>
              <a:t> made standing seem a lawyer's game, rather than a fundamental limitation ensuring that courts function as courts and not intrude on the politically accountable branches. </a:t>
            </a:r>
            <a:r>
              <a:rPr lang="en-US" dirty="0"/>
              <a:t>Today's decision is </a:t>
            </a:r>
            <a:r>
              <a:rPr lang="en-US" i="1" dirty="0"/>
              <a:t>SCRAP</a:t>
            </a:r>
            <a:r>
              <a:rPr lang="en-US" dirty="0"/>
              <a:t> for a new generation</a:t>
            </a:r>
          </a:p>
        </p:txBody>
      </p:sp>
      <p:sp>
        <p:nvSpPr>
          <p:cNvPr id="4" name="Slide Number Placeholder 3">
            <a:extLst>
              <a:ext uri="{FF2B5EF4-FFF2-40B4-BE49-F238E27FC236}">
                <a16:creationId xmlns:a16="http://schemas.microsoft.com/office/drawing/2014/main" id="{E4985D1E-4824-4673-A117-1266B4A70A4C}"/>
              </a:ext>
            </a:extLst>
          </p:cNvPr>
          <p:cNvSpPr>
            <a:spLocks noGrp="1"/>
          </p:cNvSpPr>
          <p:nvPr>
            <p:ph type="sldNum" sz="quarter" idx="12"/>
          </p:nvPr>
        </p:nvSpPr>
        <p:spPr/>
        <p:txBody>
          <a:bodyPr/>
          <a:lstStyle/>
          <a:p>
            <a:pPr>
              <a:defRPr/>
            </a:pPr>
            <a:fld id="{D87D7E05-7DBF-4760-945C-8A79699B3773}" type="slidenum">
              <a:rPr lang="en-US" smtClean="0"/>
              <a:pPr>
                <a:defRPr/>
              </a:pPr>
              <a:t>44</a:t>
            </a:fld>
            <a:endParaRPr lang="en-US"/>
          </a:p>
        </p:txBody>
      </p:sp>
    </p:spTree>
    <p:extLst>
      <p:ext uri="{BB962C8B-B14F-4D97-AF65-F5344CB8AC3E}">
        <p14:creationId xmlns:p14="http://schemas.microsoft.com/office/powerpoint/2010/main" val="165849500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E0A19-F384-4E25-98E0-7CAB8ACFB83C}"/>
              </a:ext>
            </a:extLst>
          </p:cNvPr>
          <p:cNvSpPr>
            <a:spLocks noGrp="1"/>
          </p:cNvSpPr>
          <p:nvPr>
            <p:ph type="title"/>
          </p:nvPr>
        </p:nvSpPr>
        <p:spPr/>
        <p:txBody>
          <a:bodyPr/>
          <a:lstStyle/>
          <a:p>
            <a:r>
              <a:rPr lang="en-US" dirty="0"/>
              <a:t>What Does the Dissent Predict About the Future of the Majority’s Position?</a:t>
            </a:r>
          </a:p>
        </p:txBody>
      </p:sp>
      <p:sp>
        <p:nvSpPr>
          <p:cNvPr id="3" name="Content Placeholder 2">
            <a:extLst>
              <a:ext uri="{FF2B5EF4-FFF2-40B4-BE49-F238E27FC236}">
                <a16:creationId xmlns:a16="http://schemas.microsoft.com/office/drawing/2014/main" id="{D19F17C0-3475-4A7C-B033-2E36A2E4A6E7}"/>
              </a:ext>
            </a:extLst>
          </p:cNvPr>
          <p:cNvSpPr>
            <a:spLocks noGrp="1"/>
          </p:cNvSpPr>
          <p:nvPr>
            <p:ph idx="1"/>
          </p:nvPr>
        </p:nvSpPr>
        <p:spPr/>
        <p:txBody>
          <a:bodyPr/>
          <a:lstStyle/>
          <a:p>
            <a:r>
              <a:rPr lang="en-US" dirty="0">
                <a:highlight>
                  <a:srgbClr val="FFFF00"/>
                </a:highlight>
              </a:rPr>
              <a:t>The good news is that the Court's "special solicitude" for Massachusetts limits the future applicability of the diluted standing requirements applied in this case. </a:t>
            </a:r>
            <a:r>
              <a:rPr lang="en-US" dirty="0"/>
              <a:t>The bad news is that the Court's self-professed relaxation of those Article III requirements has caused us to transgress "the proper -- and properly limited -- role of the courts in a democratic society."</a:t>
            </a:r>
          </a:p>
        </p:txBody>
      </p:sp>
      <p:sp>
        <p:nvSpPr>
          <p:cNvPr id="4" name="Slide Number Placeholder 3">
            <a:extLst>
              <a:ext uri="{FF2B5EF4-FFF2-40B4-BE49-F238E27FC236}">
                <a16:creationId xmlns:a16="http://schemas.microsoft.com/office/drawing/2014/main" id="{9D2D76B7-C8CA-40BB-93F4-86C04ABDD7E7}"/>
              </a:ext>
            </a:extLst>
          </p:cNvPr>
          <p:cNvSpPr>
            <a:spLocks noGrp="1"/>
          </p:cNvSpPr>
          <p:nvPr>
            <p:ph type="sldNum" sz="quarter" idx="12"/>
          </p:nvPr>
        </p:nvSpPr>
        <p:spPr/>
        <p:txBody>
          <a:bodyPr/>
          <a:lstStyle/>
          <a:p>
            <a:pPr>
              <a:defRPr/>
            </a:pPr>
            <a:fld id="{D87D7E05-7DBF-4760-945C-8A79699B3773}" type="slidenum">
              <a:rPr lang="en-US" smtClean="0"/>
              <a:pPr>
                <a:defRPr/>
              </a:pPr>
              <a:t>45</a:t>
            </a:fld>
            <a:endParaRPr lang="en-US"/>
          </a:p>
        </p:txBody>
      </p:sp>
    </p:spTree>
    <p:extLst>
      <p:ext uri="{BB962C8B-B14F-4D97-AF65-F5344CB8AC3E}">
        <p14:creationId xmlns:p14="http://schemas.microsoft.com/office/powerpoint/2010/main" val="16291191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i="1" dirty="0"/>
              <a:t>Massachusetts v. E.P.A., </a:t>
            </a:r>
            <a:r>
              <a:rPr lang="en-US" dirty="0"/>
              <a:t>549 U.S. 497 (2007) </a:t>
            </a:r>
          </a:p>
        </p:txBody>
      </p:sp>
      <p:sp>
        <p:nvSpPr>
          <p:cNvPr id="3075" name="Rectangle 3"/>
          <p:cNvSpPr>
            <a:spLocks noGrp="1" noChangeArrowheads="1"/>
          </p:cNvSpPr>
          <p:nvPr>
            <p:ph type="subTitle" idx="1"/>
          </p:nvPr>
        </p:nvSpPr>
        <p:spPr/>
        <p:txBody>
          <a:bodyPr>
            <a:normAutofit/>
          </a:bodyPr>
          <a:lstStyle/>
          <a:p>
            <a:pPr eaLnBrk="1" hangingPunct="1"/>
            <a:r>
              <a:rPr lang="en-US" sz="4800" dirty="0"/>
              <a:t>Standing – Majority Opinion</a:t>
            </a:r>
          </a:p>
          <a:p>
            <a:pPr eaLnBrk="1" hangingPunct="1"/>
            <a:r>
              <a:rPr lang="en-US" sz="4800" dirty="0"/>
              <a:t>Mobile Source Case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1BC5E-1F0D-4977-8AD1-18CAACEFDAA5}"/>
              </a:ext>
            </a:extLst>
          </p:cNvPr>
          <p:cNvSpPr>
            <a:spLocks noGrp="1"/>
          </p:cNvSpPr>
          <p:nvPr>
            <p:ph type="title"/>
          </p:nvPr>
        </p:nvSpPr>
        <p:spPr/>
        <p:txBody>
          <a:bodyPr/>
          <a:lstStyle/>
          <a:p>
            <a:r>
              <a:rPr lang="en-US" dirty="0"/>
              <a:t>The Cannon (EPA General Counsel) Memo - 1998</a:t>
            </a:r>
          </a:p>
        </p:txBody>
      </p:sp>
      <p:sp>
        <p:nvSpPr>
          <p:cNvPr id="3" name="Content Placeholder 2">
            <a:extLst>
              <a:ext uri="{FF2B5EF4-FFF2-40B4-BE49-F238E27FC236}">
                <a16:creationId xmlns:a16="http://schemas.microsoft.com/office/drawing/2014/main" id="{E82B465C-C8DB-4476-AD45-7335448A4143}"/>
              </a:ext>
            </a:extLst>
          </p:cNvPr>
          <p:cNvSpPr>
            <a:spLocks noGrp="1"/>
          </p:cNvSpPr>
          <p:nvPr>
            <p:ph idx="1"/>
          </p:nvPr>
        </p:nvSpPr>
        <p:spPr/>
        <p:txBody>
          <a:bodyPr/>
          <a:lstStyle/>
          <a:p>
            <a:r>
              <a:rPr lang="en-US" dirty="0"/>
              <a:t>This opinion was prepared in response to a request from Congressman DeLay…</a:t>
            </a:r>
          </a:p>
          <a:p>
            <a:r>
              <a:rPr lang="en-US" dirty="0"/>
              <a:t>As this opinion discusses, the Clean Air Act provides EPA authority to address </a:t>
            </a:r>
            <a:r>
              <a:rPr lang="en-US" dirty="0" err="1"/>
              <a:t>GHGs</a:t>
            </a:r>
            <a:r>
              <a:rPr lang="en-US" dirty="0"/>
              <a:t> as air pollution, and a number of specific provisions of the Act are potentially applicable to control these pollutants from electric power generation. </a:t>
            </a:r>
          </a:p>
          <a:p>
            <a:r>
              <a:rPr lang="en-US" dirty="0"/>
              <a:t>Clinton EPA</a:t>
            </a:r>
          </a:p>
          <a:p>
            <a:endParaRPr lang="en-US" dirty="0"/>
          </a:p>
        </p:txBody>
      </p:sp>
      <p:sp>
        <p:nvSpPr>
          <p:cNvPr id="4" name="Slide Number Placeholder 3">
            <a:extLst>
              <a:ext uri="{FF2B5EF4-FFF2-40B4-BE49-F238E27FC236}">
                <a16:creationId xmlns:a16="http://schemas.microsoft.com/office/drawing/2014/main" id="{C4D5170F-F5F5-41AF-8C1F-C833C2440C00}"/>
              </a:ext>
            </a:extLst>
          </p:cNvPr>
          <p:cNvSpPr>
            <a:spLocks noGrp="1"/>
          </p:cNvSpPr>
          <p:nvPr>
            <p:ph type="sldNum" sz="quarter" idx="12"/>
          </p:nvPr>
        </p:nvSpPr>
        <p:spPr/>
        <p:txBody>
          <a:bodyPr/>
          <a:lstStyle/>
          <a:p>
            <a:pPr>
              <a:defRPr/>
            </a:pPr>
            <a:fld id="{D87D7E05-7DBF-4760-945C-8A79699B3773}" type="slidenum">
              <a:rPr lang="en-US" smtClean="0"/>
              <a:pPr>
                <a:defRPr/>
              </a:pPr>
              <a:t>6</a:t>
            </a:fld>
            <a:endParaRPr lang="en-US"/>
          </a:p>
        </p:txBody>
      </p:sp>
    </p:spTree>
    <p:extLst>
      <p:ext uri="{BB962C8B-B14F-4D97-AF65-F5344CB8AC3E}">
        <p14:creationId xmlns:p14="http://schemas.microsoft.com/office/powerpoint/2010/main" val="2541366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C91122-9F7D-40F5-854E-1048F8CAA9BC}"/>
              </a:ext>
            </a:extLst>
          </p:cNvPr>
          <p:cNvSpPr>
            <a:spLocks noGrp="1"/>
          </p:cNvSpPr>
          <p:nvPr>
            <p:ph type="title"/>
          </p:nvPr>
        </p:nvSpPr>
        <p:spPr/>
        <p:txBody>
          <a:bodyPr/>
          <a:lstStyle/>
          <a:p>
            <a:r>
              <a:rPr lang="pt-BR" dirty="0"/>
              <a:t>5 U.S. Code § 553 – Petition for Rulemaking</a:t>
            </a:r>
            <a:endParaRPr lang="en-US" dirty="0"/>
          </a:p>
        </p:txBody>
      </p:sp>
      <p:sp>
        <p:nvSpPr>
          <p:cNvPr id="3" name="Content Placeholder 2">
            <a:extLst>
              <a:ext uri="{FF2B5EF4-FFF2-40B4-BE49-F238E27FC236}">
                <a16:creationId xmlns:a16="http://schemas.microsoft.com/office/drawing/2014/main" id="{795A1246-56D7-45A2-B517-CCD2F1958292}"/>
              </a:ext>
            </a:extLst>
          </p:cNvPr>
          <p:cNvSpPr>
            <a:spLocks noGrp="1"/>
          </p:cNvSpPr>
          <p:nvPr>
            <p:ph idx="1"/>
          </p:nvPr>
        </p:nvSpPr>
        <p:spPr/>
        <p:txBody>
          <a:bodyPr/>
          <a:lstStyle/>
          <a:p>
            <a:r>
              <a:rPr lang="en-US" dirty="0"/>
              <a:t>(e) Each agency shall give an interested person the right to petition for the issuance, amendment, or repeal of a rule.</a:t>
            </a:r>
          </a:p>
        </p:txBody>
      </p:sp>
      <p:sp>
        <p:nvSpPr>
          <p:cNvPr id="4" name="Slide Number Placeholder 3">
            <a:extLst>
              <a:ext uri="{FF2B5EF4-FFF2-40B4-BE49-F238E27FC236}">
                <a16:creationId xmlns:a16="http://schemas.microsoft.com/office/drawing/2014/main" id="{7543152A-8C0A-433B-B824-5D87EFB24F31}"/>
              </a:ext>
            </a:extLst>
          </p:cNvPr>
          <p:cNvSpPr>
            <a:spLocks noGrp="1"/>
          </p:cNvSpPr>
          <p:nvPr>
            <p:ph type="sldNum" sz="quarter" idx="12"/>
          </p:nvPr>
        </p:nvSpPr>
        <p:spPr/>
        <p:txBody>
          <a:bodyPr/>
          <a:lstStyle/>
          <a:p>
            <a:pPr>
              <a:defRPr/>
            </a:pPr>
            <a:fld id="{D87D7E05-7DBF-4760-945C-8A79699B3773}" type="slidenum">
              <a:rPr lang="en-US" smtClean="0"/>
              <a:pPr>
                <a:defRPr/>
              </a:pPr>
              <a:t>7</a:t>
            </a:fld>
            <a:endParaRPr lang="en-US"/>
          </a:p>
        </p:txBody>
      </p:sp>
    </p:spTree>
    <p:extLst>
      <p:ext uri="{BB962C8B-B14F-4D97-AF65-F5344CB8AC3E}">
        <p14:creationId xmlns:p14="http://schemas.microsoft.com/office/powerpoint/2010/main" val="40449650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8C7F69D-4632-4FB4-9FCC-D331D69C2ECE}" type="slidenum">
              <a:rPr lang="en-US" smtClean="0"/>
              <a:pPr/>
              <a:t>8</a:t>
            </a:fld>
            <a:endParaRPr lang="en-US"/>
          </a:p>
        </p:txBody>
      </p:sp>
      <p:sp>
        <p:nvSpPr>
          <p:cNvPr id="11267" name="Rectangle 2"/>
          <p:cNvSpPr>
            <a:spLocks noGrp="1" noChangeArrowheads="1"/>
          </p:cNvSpPr>
          <p:nvPr>
            <p:ph type="title"/>
          </p:nvPr>
        </p:nvSpPr>
        <p:spPr/>
        <p:txBody>
          <a:bodyPr/>
          <a:lstStyle/>
          <a:p>
            <a:pPr eaLnBrk="1" hangingPunct="1"/>
            <a:r>
              <a:rPr lang="en-US" dirty="0"/>
              <a:t>What did the Petition of October 20, 1999 ask the EPA to do? </a:t>
            </a:r>
          </a:p>
        </p:txBody>
      </p:sp>
      <p:sp>
        <p:nvSpPr>
          <p:cNvPr id="11268" name="Rectangle 3"/>
          <p:cNvSpPr>
            <a:spLocks noGrp="1" noChangeArrowheads="1"/>
          </p:cNvSpPr>
          <p:nvPr>
            <p:ph type="body" idx="1"/>
          </p:nvPr>
        </p:nvSpPr>
        <p:spPr/>
        <p:txBody>
          <a:bodyPr>
            <a:normAutofit/>
          </a:bodyPr>
          <a:lstStyle/>
          <a:p>
            <a:pPr eaLnBrk="1" hangingPunct="1"/>
            <a:r>
              <a:rPr lang="en-US" dirty="0"/>
              <a:t>On October 20, 1999, a group of 19 private organizations filed a rulemaking petition asking EPA to regulate "greenhouse gas emissions from new motor vehicles under §202 of the Clean Air Act." </a:t>
            </a:r>
          </a:p>
          <a:p>
            <a:pPr eaLnBrk="1" hangingPunct="1"/>
            <a:r>
              <a:rPr lang="en-US" dirty="0"/>
              <a:t>As to EPA's statutory authority, the petition observed that the agency itself had already confirmed that it had the power to regulate carbon dioxide. </a:t>
            </a:r>
          </a:p>
          <a:p>
            <a:pPr eaLnBrk="1" hangingPunct="1"/>
            <a:r>
              <a:rPr lang="en-US" dirty="0"/>
              <a:t>The Clinton EPA sat on the petition to run out the clock.</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589F2DF-7C83-4E70-98EE-2E23B07D5228}" type="slidenum">
              <a:rPr lang="en-US" smtClean="0"/>
              <a:pPr/>
              <a:t>9</a:t>
            </a:fld>
            <a:endParaRPr lang="en-US"/>
          </a:p>
        </p:txBody>
      </p:sp>
      <p:sp>
        <p:nvSpPr>
          <p:cNvPr id="13315" name="Rectangle 2"/>
          <p:cNvSpPr>
            <a:spLocks noGrp="1" noChangeArrowheads="1"/>
          </p:cNvSpPr>
          <p:nvPr>
            <p:ph type="title"/>
          </p:nvPr>
        </p:nvSpPr>
        <p:spPr/>
        <p:txBody>
          <a:bodyPr/>
          <a:lstStyle/>
          <a:p>
            <a:pPr eaLnBrk="1" hangingPunct="1"/>
            <a:r>
              <a:rPr lang="en-US" dirty="0"/>
              <a:t>When Did EPA Seek Public Comment on the Petition?</a:t>
            </a:r>
            <a:endParaRPr lang="en-US" sz="3200" dirty="0"/>
          </a:p>
        </p:txBody>
      </p:sp>
      <p:sp>
        <p:nvSpPr>
          <p:cNvPr id="13316" name="Rectangle 3"/>
          <p:cNvSpPr>
            <a:spLocks noGrp="1" noChangeArrowheads="1"/>
          </p:cNvSpPr>
          <p:nvPr>
            <p:ph type="body" idx="1"/>
          </p:nvPr>
        </p:nvSpPr>
        <p:spPr/>
        <p:txBody>
          <a:bodyPr>
            <a:normAutofit/>
          </a:bodyPr>
          <a:lstStyle/>
          <a:p>
            <a:pPr eaLnBrk="1" hangingPunct="1"/>
            <a:r>
              <a:rPr lang="en-US" dirty="0"/>
              <a:t>The Bush II EPA still had to address the petition.</a:t>
            </a:r>
          </a:p>
          <a:p>
            <a:pPr lvl="1" eaLnBrk="1" hangingPunct="1"/>
            <a:r>
              <a:rPr lang="en-US" dirty="0"/>
              <a:t>Bush II had said he would regulate </a:t>
            </a:r>
            <a:r>
              <a:rPr lang="en-US" dirty="0" err="1"/>
              <a:t>GHGs</a:t>
            </a:r>
            <a:r>
              <a:rPr lang="en-US" dirty="0"/>
              <a:t>.</a:t>
            </a:r>
          </a:p>
          <a:p>
            <a:pPr eaLnBrk="1" hangingPunct="1"/>
            <a:r>
              <a:rPr lang="en-US" dirty="0"/>
              <a:t>[45] Fifteen months after the petition's submission, EPA requested public comment on "all the issues raised in [the] petition," adding a "particular" request for comments on "any scientific, technical, legal, economic or other aspect of these issues that may be relevant to EPA's consideration of this petition." 66 Fed. Reg. 7486, 7487 (2001).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128</TotalTime>
  <Words>3772</Words>
  <Application>Microsoft Office PowerPoint</Application>
  <PresentationFormat>Widescreen</PresentationFormat>
  <Paragraphs>197</Paragraphs>
  <Slides>45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45</vt:i4>
      </vt:variant>
    </vt:vector>
  </HeadingPairs>
  <TitlesOfParts>
    <vt:vector size="50" baseType="lpstr">
      <vt:lpstr>Arial</vt:lpstr>
      <vt:lpstr>Calibri</vt:lpstr>
      <vt:lpstr>Calibri Light</vt:lpstr>
      <vt:lpstr>Tahoma</vt:lpstr>
      <vt:lpstr>Office Theme</vt:lpstr>
      <vt:lpstr>Mini Review of the Clean Air Act (CAA)</vt:lpstr>
      <vt:lpstr>Purpose of the Original CAA Was to Protect Human Health</vt:lpstr>
      <vt:lpstr>Stationary Sources</vt:lpstr>
      <vt:lpstr>Mobile Sources</vt:lpstr>
      <vt:lpstr>Massachusetts v. E.P.A., 549 U.S. 497 (2007) </vt:lpstr>
      <vt:lpstr>The Cannon (EPA General Counsel) Memo - 1998</vt:lpstr>
      <vt:lpstr>5 U.S. Code § 553 – Petition for Rulemaking</vt:lpstr>
      <vt:lpstr>What did the Petition of October 20, 1999 ask the EPA to do? </vt:lpstr>
      <vt:lpstr>When Did EPA Seek Public Comment on the Petition?</vt:lpstr>
      <vt:lpstr>What was EPA’s Response to the Petition?</vt:lpstr>
      <vt:lpstr>The Legal Action</vt:lpstr>
      <vt:lpstr>5 U.S. Code § 704 - Actions reviewable</vt:lpstr>
      <vt:lpstr>5 U.S. Code § 706 - Scope of review</vt:lpstr>
      <vt:lpstr>Standing to Challenge the Reply to the Petition Requesting Rulemaking.</vt:lpstr>
      <vt:lpstr>The Case and Controversy Question</vt:lpstr>
      <vt:lpstr>The Lujan Standard for Standing</vt:lpstr>
      <vt:lpstr>How is Particularized Injury Related to Case and Controversy?</vt:lpstr>
      <vt:lpstr>Lujan Relaxed Standing Requirements for Procedural Rights Cases</vt:lpstr>
      <vt:lpstr>Is this a Procedural Rights Case?</vt:lpstr>
      <vt:lpstr>What did Lujan Require for Standing in a Procedural Rights Case?</vt:lpstr>
      <vt:lpstr>Does Petitioner have to Prove EPA Would Issue a Rule if its Prevails?</vt:lpstr>
      <vt:lpstr>Does Massachusetts Have Special Standing Rights?</vt:lpstr>
      <vt:lpstr>What Does it Mean to Say that the State is acting as Parens Patriae?</vt:lpstr>
      <vt:lpstr>Why Can’t Massachusetts Protect its Citizens Itself?</vt:lpstr>
      <vt:lpstr>Nature of the Injury – Key Standing Question</vt:lpstr>
      <vt:lpstr>Massachusetts Injury Claims</vt:lpstr>
      <vt:lpstr>Causation</vt:lpstr>
      <vt:lpstr>Effect of Reducing CAFE on Projected 3.5C Warming by 2100 (Proposed Rule)</vt:lpstr>
      <vt:lpstr>Must the Regulation Fix the Problem?</vt:lpstr>
      <vt:lpstr>Redressability</vt:lpstr>
      <vt:lpstr>The Delay Between Regulations and Reducing Warming</vt:lpstr>
      <vt:lpstr>What about Other Countries?</vt:lpstr>
      <vt:lpstr>The Standing Facts for Massachusetts</vt:lpstr>
      <vt:lpstr>Massachusetts v. E.P.A., 127 S.Ct. 1438 (2007) </vt:lpstr>
      <vt:lpstr>Does the Dissent Deny Climate Change?</vt:lpstr>
      <vt:lpstr>Is it Being Ignored by the Government?</vt:lpstr>
      <vt:lpstr>Should States Get Special Treatment?</vt:lpstr>
      <vt:lpstr>The Tennessee Copper Case</vt:lpstr>
      <vt:lpstr>What about State Owned Land as Supporting Its Special Status?</vt:lpstr>
      <vt:lpstr>The State as Parens Patria versus the Federal Government</vt:lpstr>
      <vt:lpstr>The Majority’s Reliance on Tennessee Copper</vt:lpstr>
      <vt:lpstr>The Redressability Problem </vt:lpstr>
      <vt:lpstr>What Happened in the SCRAP Case?</vt:lpstr>
      <vt:lpstr>What Does the Dissent Think of SCRAP?</vt:lpstr>
      <vt:lpstr>What Does the Dissent Predict About the Future of the Majority’s Position?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Edward P Richards</dc:creator>
  <cp:lastModifiedBy>Edward Richards</cp:lastModifiedBy>
  <cp:revision>22</cp:revision>
  <dcterms:created xsi:type="dcterms:W3CDTF">2021-06-27T18:54:53Z</dcterms:created>
  <dcterms:modified xsi:type="dcterms:W3CDTF">2023-02-02T19:27:18Z</dcterms:modified>
</cp:coreProperties>
</file>