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0"/>
  </p:notesMasterIdLst>
  <p:sldIdLst>
    <p:sldId id="256" r:id="rId2"/>
    <p:sldId id="409" r:id="rId3"/>
    <p:sldId id="447" r:id="rId4"/>
    <p:sldId id="463" r:id="rId5"/>
    <p:sldId id="466" r:id="rId6"/>
    <p:sldId id="462" r:id="rId7"/>
    <p:sldId id="449" r:id="rId8"/>
    <p:sldId id="412" r:id="rId9"/>
    <p:sldId id="411" r:id="rId10"/>
    <p:sldId id="432" r:id="rId11"/>
    <p:sldId id="405" r:id="rId12"/>
    <p:sldId id="423" r:id="rId13"/>
    <p:sldId id="424" r:id="rId14"/>
    <p:sldId id="446" r:id="rId15"/>
    <p:sldId id="441" r:id="rId16"/>
    <p:sldId id="448" r:id="rId17"/>
    <p:sldId id="421" r:id="rId18"/>
    <p:sldId id="422" r:id="rId19"/>
    <p:sldId id="442" r:id="rId20"/>
    <p:sldId id="433" r:id="rId21"/>
    <p:sldId id="440" r:id="rId22"/>
    <p:sldId id="464" r:id="rId23"/>
    <p:sldId id="465" r:id="rId24"/>
    <p:sldId id="444" r:id="rId25"/>
    <p:sldId id="445" r:id="rId26"/>
    <p:sldId id="461" r:id="rId27"/>
    <p:sldId id="460" r:id="rId28"/>
    <p:sldId id="45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5" autoAdjust="0"/>
    <p:restoredTop sz="86410" autoAdjust="0"/>
  </p:normalViewPr>
  <p:slideViewPr>
    <p:cSldViewPr>
      <p:cViewPr varScale="1">
        <p:scale>
          <a:sx n="127" d="100"/>
          <a:sy n="127" d="100"/>
        </p:scale>
        <p:origin x="112" y="3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65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5A9971DF-C24B-2599-B6B2-34AC94863388}"/>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63843" name="Rectangle 3">
            <a:extLst>
              <a:ext uri="{FF2B5EF4-FFF2-40B4-BE49-F238E27FC236}">
                <a16:creationId xmlns:a16="http://schemas.microsoft.com/office/drawing/2014/main" id="{AD3B9740-48A9-4F64-B6C8-2661A25FFC2D}"/>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3076" name="Rectangle 4">
            <a:extLst>
              <a:ext uri="{FF2B5EF4-FFF2-40B4-BE49-F238E27FC236}">
                <a16:creationId xmlns:a16="http://schemas.microsoft.com/office/drawing/2014/main" id="{88BE27BA-B740-648F-3CBB-CADF954ACDB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45" name="Rectangle 5">
            <a:extLst>
              <a:ext uri="{FF2B5EF4-FFF2-40B4-BE49-F238E27FC236}">
                <a16:creationId xmlns:a16="http://schemas.microsoft.com/office/drawing/2014/main" id="{419A2E37-09BF-3504-99D9-CCF05A4F1765}"/>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63846" name="Rectangle 6">
            <a:extLst>
              <a:ext uri="{FF2B5EF4-FFF2-40B4-BE49-F238E27FC236}">
                <a16:creationId xmlns:a16="http://schemas.microsoft.com/office/drawing/2014/main" id="{2162F923-2A4C-EEA0-729F-551BE8C98B36}"/>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63847" name="Rectangle 7">
            <a:extLst>
              <a:ext uri="{FF2B5EF4-FFF2-40B4-BE49-F238E27FC236}">
                <a16:creationId xmlns:a16="http://schemas.microsoft.com/office/drawing/2014/main" id="{F00B22F8-6386-AF73-653E-1F3968F02475}"/>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696CFA6-2A45-48CC-BCF7-B33B22CCD26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421EA-5890-B7EB-DF91-6E4839E3A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9B5145-9951-111F-0803-B781401B8E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DB407-2545-812A-4BE1-66CD19FF91DA}"/>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00679872-B1F3-5F87-15AD-56D205DF233E}"/>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36C92A60-35F1-A9CE-1264-0CE90B0B61C3}"/>
              </a:ext>
            </a:extLst>
          </p:cNvPr>
          <p:cNvSpPr>
            <a:spLocks noGrp="1"/>
          </p:cNvSpPr>
          <p:nvPr>
            <p:ph type="sldNum" sz="quarter" idx="12"/>
          </p:nvPr>
        </p:nvSpPr>
        <p:spPr/>
        <p:txBody>
          <a:bodyPr/>
          <a:lstStyle/>
          <a:p>
            <a:pPr>
              <a:defRPr/>
            </a:pPr>
            <a:fld id="{7A75DD94-64DB-4BA6-956E-E5CA9E2DD054}" type="slidenum">
              <a:rPr lang="en-US" altLang="en-US" smtClean="0"/>
              <a:pPr>
                <a:defRPr/>
              </a:pPr>
              <a:t>‹#›</a:t>
            </a:fld>
            <a:endParaRPr lang="en-US" altLang="en-US"/>
          </a:p>
        </p:txBody>
      </p:sp>
    </p:spTree>
    <p:extLst>
      <p:ext uri="{BB962C8B-B14F-4D97-AF65-F5344CB8AC3E}">
        <p14:creationId xmlns:p14="http://schemas.microsoft.com/office/powerpoint/2010/main" val="809176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0CD7B-BE30-DC0A-C4F9-BE323BC670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328C3A-16E4-CF85-E6D8-C5F307EE64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D25CA-7C03-5392-8937-39FD1051BC99}"/>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7BE030B4-AFD8-96BB-7847-824F155B7335}"/>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75D14125-88FA-D94A-4A76-A07A1E5C8921}"/>
              </a:ext>
            </a:extLst>
          </p:cNvPr>
          <p:cNvSpPr>
            <a:spLocks noGrp="1"/>
          </p:cNvSpPr>
          <p:nvPr>
            <p:ph type="sldNum" sz="quarter" idx="12"/>
          </p:nvPr>
        </p:nvSpPr>
        <p:spPr/>
        <p:txBody>
          <a:bodyPr/>
          <a:lstStyle/>
          <a:p>
            <a:pPr>
              <a:defRPr/>
            </a:pPr>
            <a:fld id="{6627FC31-A8C7-4CC4-88E7-A53B583FBAC6}" type="slidenum">
              <a:rPr lang="en-US" altLang="en-US" smtClean="0"/>
              <a:pPr>
                <a:defRPr/>
              </a:pPr>
              <a:t>‹#›</a:t>
            </a:fld>
            <a:endParaRPr lang="en-US" altLang="en-US"/>
          </a:p>
        </p:txBody>
      </p:sp>
    </p:spTree>
    <p:extLst>
      <p:ext uri="{BB962C8B-B14F-4D97-AF65-F5344CB8AC3E}">
        <p14:creationId xmlns:p14="http://schemas.microsoft.com/office/powerpoint/2010/main" val="1352441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030A7A-47E2-0F60-11CF-9015A2842E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2E4214-F34E-00FA-A317-5C5D880C89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C1DB2-D83F-8405-1CC9-45F98F3BDE95}"/>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7596FD08-485C-094B-D05E-1B004D555F70}"/>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3E2AC67C-7165-E15D-B597-ECDEC896F3E8}"/>
              </a:ext>
            </a:extLst>
          </p:cNvPr>
          <p:cNvSpPr>
            <a:spLocks noGrp="1"/>
          </p:cNvSpPr>
          <p:nvPr>
            <p:ph type="sldNum" sz="quarter" idx="12"/>
          </p:nvPr>
        </p:nvSpPr>
        <p:spPr/>
        <p:txBody>
          <a:bodyPr/>
          <a:lstStyle/>
          <a:p>
            <a:pPr>
              <a:defRPr/>
            </a:pPr>
            <a:fld id="{EC4378D0-D66B-4EB8-9095-9734908A2D7A}" type="slidenum">
              <a:rPr lang="en-US" altLang="en-US" smtClean="0"/>
              <a:pPr>
                <a:defRPr/>
              </a:pPr>
              <a:t>‹#›</a:t>
            </a:fld>
            <a:endParaRPr lang="en-US" altLang="en-US"/>
          </a:p>
        </p:txBody>
      </p:sp>
    </p:spTree>
    <p:extLst>
      <p:ext uri="{BB962C8B-B14F-4D97-AF65-F5344CB8AC3E}">
        <p14:creationId xmlns:p14="http://schemas.microsoft.com/office/powerpoint/2010/main" val="3635735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A09C-E1EF-1537-6D38-58ACF9E4F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DD513-B8A5-4E4D-A6F7-C2F924DDA314}"/>
              </a:ext>
            </a:extLst>
          </p:cNvPr>
          <p:cNvSpPr>
            <a:spLocks noGrp="1"/>
          </p:cNvSpPr>
          <p:nvPr>
            <p:ph idx="1"/>
          </p:nvPr>
        </p:nvSpPr>
        <p:spPr/>
        <p:txBody>
          <a:bodyPr/>
          <a:lstStyle>
            <a:lvl2pPr>
              <a:defRPr sz="2800"/>
            </a:lvl2pPr>
            <a:lvl3pPr>
              <a:defRPr sz="2800"/>
            </a:lvl3pPr>
            <a:lvl4pPr>
              <a:defRPr sz="2800"/>
            </a:lvl4pPr>
            <a:lvl5pPr>
              <a:defRPr sz="2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513F3A-A02D-E339-3922-E098D2B877E6}"/>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73700D18-069C-017D-318A-6426D80449C3}"/>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2BE2A31F-46C1-125B-83CC-9F4D76AB8DBB}"/>
              </a:ext>
            </a:extLst>
          </p:cNvPr>
          <p:cNvSpPr>
            <a:spLocks noGrp="1"/>
          </p:cNvSpPr>
          <p:nvPr>
            <p:ph type="sldNum" sz="quarter" idx="12"/>
          </p:nvPr>
        </p:nvSpPr>
        <p:spPr/>
        <p:txBody>
          <a:bodyPr/>
          <a:lstStyle/>
          <a:p>
            <a:pPr>
              <a:defRPr/>
            </a:pPr>
            <a:fld id="{F9859294-5571-4B61-90B0-E59F10063709}" type="slidenum">
              <a:rPr lang="en-US" altLang="en-US" smtClean="0"/>
              <a:pPr>
                <a:defRPr/>
              </a:pPr>
              <a:t>‹#›</a:t>
            </a:fld>
            <a:endParaRPr lang="en-US" altLang="en-US"/>
          </a:p>
        </p:txBody>
      </p:sp>
    </p:spTree>
    <p:extLst>
      <p:ext uri="{BB962C8B-B14F-4D97-AF65-F5344CB8AC3E}">
        <p14:creationId xmlns:p14="http://schemas.microsoft.com/office/powerpoint/2010/main" val="192940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206D3-2CB7-4375-0780-4DAF51ABAE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0CC54E-A21A-84E6-8A70-A9D5A33BF2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27FDA9-A5BB-0D9F-48FA-2B28FA456F4E}"/>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16FF100C-E5A0-3868-D3CC-4A21EBFFFD22}"/>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CCDB90D9-7D7D-E4EC-BD43-EF8146B22B6F}"/>
              </a:ext>
            </a:extLst>
          </p:cNvPr>
          <p:cNvSpPr>
            <a:spLocks noGrp="1"/>
          </p:cNvSpPr>
          <p:nvPr>
            <p:ph type="sldNum" sz="quarter" idx="12"/>
          </p:nvPr>
        </p:nvSpPr>
        <p:spPr/>
        <p:txBody>
          <a:bodyPr/>
          <a:lstStyle/>
          <a:p>
            <a:pPr>
              <a:defRPr/>
            </a:pPr>
            <a:fld id="{BDD1D09E-D18F-4532-B087-D65493D9FC80}" type="slidenum">
              <a:rPr lang="en-US" altLang="en-US" smtClean="0"/>
              <a:pPr>
                <a:defRPr/>
              </a:pPr>
              <a:t>‹#›</a:t>
            </a:fld>
            <a:endParaRPr lang="en-US" altLang="en-US"/>
          </a:p>
        </p:txBody>
      </p:sp>
    </p:spTree>
    <p:extLst>
      <p:ext uri="{BB962C8B-B14F-4D97-AF65-F5344CB8AC3E}">
        <p14:creationId xmlns:p14="http://schemas.microsoft.com/office/powerpoint/2010/main" val="136559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DD344-3A85-D56B-9B0D-ED1E1D378D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401CD1-A6E7-6894-0FFB-F83EA8A5C29D}"/>
              </a:ext>
            </a:extLst>
          </p:cNvPr>
          <p:cNvSpPr>
            <a:spLocks noGrp="1"/>
          </p:cNvSpPr>
          <p:nvPr>
            <p:ph sz="half" idx="1"/>
          </p:nvPr>
        </p:nvSpPr>
        <p:spPr>
          <a:xfrm>
            <a:off x="838200" y="1825625"/>
            <a:ext cx="5181600" cy="435133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202F4D-4C2B-EA54-060A-A253B0D8D37A}"/>
              </a:ext>
            </a:extLst>
          </p:cNvPr>
          <p:cNvSpPr>
            <a:spLocks noGrp="1"/>
          </p:cNvSpPr>
          <p:nvPr>
            <p:ph sz="half" idx="2"/>
          </p:nvPr>
        </p:nvSpPr>
        <p:spPr>
          <a:xfrm>
            <a:off x="6172200" y="1825625"/>
            <a:ext cx="5181600" cy="435133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52F19EA-067B-3C96-2155-C345D21B74B7}"/>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DC22D069-E75D-BC3C-4003-4EAF27650BA8}"/>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F5779B5E-CA2A-DBE8-0AED-CA8C9B4BA758}"/>
              </a:ext>
            </a:extLst>
          </p:cNvPr>
          <p:cNvSpPr>
            <a:spLocks noGrp="1"/>
          </p:cNvSpPr>
          <p:nvPr>
            <p:ph type="sldNum" sz="quarter" idx="12"/>
          </p:nvPr>
        </p:nvSpPr>
        <p:spPr/>
        <p:txBody>
          <a:bodyPr/>
          <a:lstStyle/>
          <a:p>
            <a:pPr>
              <a:defRPr/>
            </a:pPr>
            <a:fld id="{7C9C26A0-719A-4557-8993-92BD4E4681C4}" type="slidenum">
              <a:rPr lang="en-US" altLang="en-US" smtClean="0"/>
              <a:pPr>
                <a:defRPr/>
              </a:pPr>
              <a:t>‹#›</a:t>
            </a:fld>
            <a:endParaRPr lang="en-US" altLang="en-US"/>
          </a:p>
        </p:txBody>
      </p:sp>
    </p:spTree>
    <p:extLst>
      <p:ext uri="{BB962C8B-B14F-4D97-AF65-F5344CB8AC3E}">
        <p14:creationId xmlns:p14="http://schemas.microsoft.com/office/powerpoint/2010/main" val="190310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4BA-C1C1-BB44-3BF5-86900C36A8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CC81E5-2442-AC5D-23E0-48AF1012C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64B550-079E-F87E-BA07-AAEC439B02C4}"/>
              </a:ext>
            </a:extLst>
          </p:cNvPr>
          <p:cNvSpPr>
            <a:spLocks noGrp="1"/>
          </p:cNvSpPr>
          <p:nvPr>
            <p:ph sz="half" idx="2"/>
          </p:nvPr>
        </p:nvSpPr>
        <p:spPr>
          <a:xfrm>
            <a:off x="839788" y="2505075"/>
            <a:ext cx="5157787" cy="368458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DB7D145-3309-6114-20EB-F3F7D719E9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483EFB-AA0B-2452-6BEB-D732DDE1D48A}"/>
              </a:ext>
            </a:extLst>
          </p:cNvPr>
          <p:cNvSpPr>
            <a:spLocks noGrp="1"/>
          </p:cNvSpPr>
          <p:nvPr>
            <p:ph sz="quarter" idx="4"/>
          </p:nvPr>
        </p:nvSpPr>
        <p:spPr>
          <a:xfrm>
            <a:off x="6172200" y="2505075"/>
            <a:ext cx="5183188" cy="3684588"/>
          </a:xfrm>
        </p:spPr>
        <p:txBody>
          <a:bodyPr/>
          <a:lstStyle>
            <a:lvl1pPr>
              <a:defRPr sz="2800"/>
            </a:lvl1pPr>
            <a:lvl2pPr>
              <a:defRPr sz="28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475B81E-7CEA-B1A5-60FE-56CC446B4A60}"/>
              </a:ext>
            </a:extLst>
          </p:cNvPr>
          <p:cNvSpPr>
            <a:spLocks noGrp="1"/>
          </p:cNvSpPr>
          <p:nvPr>
            <p:ph type="dt" sz="half" idx="10"/>
          </p:nvPr>
        </p:nvSpPr>
        <p:spPr/>
        <p:txBody>
          <a:bodyPr/>
          <a:lstStyle/>
          <a:p>
            <a:pPr>
              <a:defRPr/>
            </a:pPr>
            <a:endParaRPr lang="en-US" altLang="en-US"/>
          </a:p>
        </p:txBody>
      </p:sp>
      <p:sp>
        <p:nvSpPr>
          <p:cNvPr id="8" name="Footer Placeholder 7">
            <a:extLst>
              <a:ext uri="{FF2B5EF4-FFF2-40B4-BE49-F238E27FC236}">
                <a16:creationId xmlns:a16="http://schemas.microsoft.com/office/drawing/2014/main" id="{8241894A-09E6-238D-B93B-AE4D83FE5B08}"/>
              </a:ext>
            </a:extLst>
          </p:cNvPr>
          <p:cNvSpPr>
            <a:spLocks noGrp="1"/>
          </p:cNvSpPr>
          <p:nvPr>
            <p:ph type="ftr" sz="quarter" idx="11"/>
          </p:nvPr>
        </p:nvSpPr>
        <p:spPr/>
        <p:txBody>
          <a:bodyPr/>
          <a:lstStyle/>
          <a:p>
            <a:pPr>
              <a:defRPr/>
            </a:pPr>
            <a:endParaRPr lang="en-US" altLang="en-US"/>
          </a:p>
        </p:txBody>
      </p:sp>
      <p:sp>
        <p:nvSpPr>
          <p:cNvPr id="9" name="Slide Number Placeholder 8">
            <a:extLst>
              <a:ext uri="{FF2B5EF4-FFF2-40B4-BE49-F238E27FC236}">
                <a16:creationId xmlns:a16="http://schemas.microsoft.com/office/drawing/2014/main" id="{CC01E431-4774-A6A6-F073-472B4227851C}"/>
              </a:ext>
            </a:extLst>
          </p:cNvPr>
          <p:cNvSpPr>
            <a:spLocks noGrp="1"/>
          </p:cNvSpPr>
          <p:nvPr>
            <p:ph type="sldNum" sz="quarter" idx="12"/>
          </p:nvPr>
        </p:nvSpPr>
        <p:spPr/>
        <p:txBody>
          <a:bodyPr/>
          <a:lstStyle/>
          <a:p>
            <a:pPr>
              <a:defRPr/>
            </a:pPr>
            <a:fld id="{A057AF39-FDBA-4EAE-9AAA-C65FA1DB9D43}" type="slidenum">
              <a:rPr lang="en-US" altLang="en-US" smtClean="0"/>
              <a:pPr>
                <a:defRPr/>
              </a:pPr>
              <a:t>‹#›</a:t>
            </a:fld>
            <a:endParaRPr lang="en-US" altLang="en-US"/>
          </a:p>
        </p:txBody>
      </p:sp>
    </p:spTree>
    <p:extLst>
      <p:ext uri="{BB962C8B-B14F-4D97-AF65-F5344CB8AC3E}">
        <p14:creationId xmlns:p14="http://schemas.microsoft.com/office/powerpoint/2010/main" val="259769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CB506-B137-FD29-7A5A-D322590579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0C5239-D4DF-C6EB-A86D-65B0F9FA6447}"/>
              </a:ext>
            </a:extLst>
          </p:cNvPr>
          <p:cNvSpPr>
            <a:spLocks noGrp="1"/>
          </p:cNvSpPr>
          <p:nvPr>
            <p:ph type="dt" sz="half" idx="10"/>
          </p:nvPr>
        </p:nvSpPr>
        <p:spPr/>
        <p:txBody>
          <a:bodyPr/>
          <a:lstStyle/>
          <a:p>
            <a:pPr>
              <a:defRPr/>
            </a:pPr>
            <a:endParaRPr lang="en-US" altLang="en-US"/>
          </a:p>
        </p:txBody>
      </p:sp>
      <p:sp>
        <p:nvSpPr>
          <p:cNvPr id="4" name="Footer Placeholder 3">
            <a:extLst>
              <a:ext uri="{FF2B5EF4-FFF2-40B4-BE49-F238E27FC236}">
                <a16:creationId xmlns:a16="http://schemas.microsoft.com/office/drawing/2014/main" id="{678031CA-1F66-3076-6855-F7544A07E4BF}"/>
              </a:ext>
            </a:extLst>
          </p:cNvPr>
          <p:cNvSpPr>
            <a:spLocks noGrp="1"/>
          </p:cNvSpPr>
          <p:nvPr>
            <p:ph type="ftr" sz="quarter" idx="11"/>
          </p:nvPr>
        </p:nvSpPr>
        <p:spPr/>
        <p:txBody>
          <a:bodyPr/>
          <a:lstStyle/>
          <a:p>
            <a:pPr>
              <a:defRPr/>
            </a:pPr>
            <a:endParaRPr lang="en-US" altLang="en-US"/>
          </a:p>
        </p:txBody>
      </p:sp>
      <p:sp>
        <p:nvSpPr>
          <p:cNvPr id="5" name="Slide Number Placeholder 4">
            <a:extLst>
              <a:ext uri="{FF2B5EF4-FFF2-40B4-BE49-F238E27FC236}">
                <a16:creationId xmlns:a16="http://schemas.microsoft.com/office/drawing/2014/main" id="{D6140951-C3D7-6CC9-88BB-0311E17DA5B8}"/>
              </a:ext>
            </a:extLst>
          </p:cNvPr>
          <p:cNvSpPr>
            <a:spLocks noGrp="1"/>
          </p:cNvSpPr>
          <p:nvPr>
            <p:ph type="sldNum" sz="quarter" idx="12"/>
          </p:nvPr>
        </p:nvSpPr>
        <p:spPr/>
        <p:txBody>
          <a:bodyPr/>
          <a:lstStyle/>
          <a:p>
            <a:pPr>
              <a:defRPr/>
            </a:pPr>
            <a:fld id="{2C64DC7B-212C-41C3-87E1-817F8402469B}" type="slidenum">
              <a:rPr lang="en-US" altLang="en-US" smtClean="0"/>
              <a:pPr>
                <a:defRPr/>
              </a:pPr>
              <a:t>‹#›</a:t>
            </a:fld>
            <a:endParaRPr lang="en-US" altLang="en-US"/>
          </a:p>
        </p:txBody>
      </p:sp>
    </p:spTree>
    <p:extLst>
      <p:ext uri="{BB962C8B-B14F-4D97-AF65-F5344CB8AC3E}">
        <p14:creationId xmlns:p14="http://schemas.microsoft.com/office/powerpoint/2010/main" val="256758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B08363-B01D-0107-D8E1-11DD8EABC533}"/>
              </a:ext>
            </a:extLst>
          </p:cNvPr>
          <p:cNvSpPr>
            <a:spLocks noGrp="1"/>
          </p:cNvSpPr>
          <p:nvPr>
            <p:ph type="dt" sz="half" idx="10"/>
          </p:nvPr>
        </p:nvSpPr>
        <p:spPr/>
        <p:txBody>
          <a:bodyPr/>
          <a:lstStyle/>
          <a:p>
            <a:pPr>
              <a:defRPr/>
            </a:pPr>
            <a:endParaRPr lang="en-US" altLang="en-US"/>
          </a:p>
        </p:txBody>
      </p:sp>
      <p:sp>
        <p:nvSpPr>
          <p:cNvPr id="3" name="Footer Placeholder 2">
            <a:extLst>
              <a:ext uri="{FF2B5EF4-FFF2-40B4-BE49-F238E27FC236}">
                <a16:creationId xmlns:a16="http://schemas.microsoft.com/office/drawing/2014/main" id="{7F7C2576-5828-BF9A-5208-1F47ECC816CC}"/>
              </a:ext>
            </a:extLst>
          </p:cNvPr>
          <p:cNvSpPr>
            <a:spLocks noGrp="1"/>
          </p:cNvSpPr>
          <p:nvPr>
            <p:ph type="ftr" sz="quarter" idx="11"/>
          </p:nvPr>
        </p:nvSpPr>
        <p:spPr/>
        <p:txBody>
          <a:bodyPr/>
          <a:lstStyle/>
          <a:p>
            <a:pPr>
              <a:defRPr/>
            </a:pPr>
            <a:endParaRPr lang="en-US" altLang="en-US"/>
          </a:p>
        </p:txBody>
      </p:sp>
      <p:sp>
        <p:nvSpPr>
          <p:cNvPr id="4" name="Slide Number Placeholder 3">
            <a:extLst>
              <a:ext uri="{FF2B5EF4-FFF2-40B4-BE49-F238E27FC236}">
                <a16:creationId xmlns:a16="http://schemas.microsoft.com/office/drawing/2014/main" id="{BC5B3A02-D789-EC4C-7371-29E1F787618A}"/>
              </a:ext>
            </a:extLst>
          </p:cNvPr>
          <p:cNvSpPr>
            <a:spLocks noGrp="1"/>
          </p:cNvSpPr>
          <p:nvPr>
            <p:ph type="sldNum" sz="quarter" idx="12"/>
          </p:nvPr>
        </p:nvSpPr>
        <p:spPr/>
        <p:txBody>
          <a:bodyPr/>
          <a:lstStyle/>
          <a:p>
            <a:pPr>
              <a:defRPr/>
            </a:pPr>
            <a:fld id="{8E547AE2-7D9A-4D47-9343-FE1310F939BF}" type="slidenum">
              <a:rPr lang="en-US" altLang="en-US" smtClean="0"/>
              <a:pPr>
                <a:defRPr/>
              </a:pPr>
              <a:t>‹#›</a:t>
            </a:fld>
            <a:endParaRPr lang="en-US" altLang="en-US"/>
          </a:p>
        </p:txBody>
      </p:sp>
    </p:spTree>
    <p:extLst>
      <p:ext uri="{BB962C8B-B14F-4D97-AF65-F5344CB8AC3E}">
        <p14:creationId xmlns:p14="http://schemas.microsoft.com/office/powerpoint/2010/main" val="410768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63CD8-168D-62D3-104C-E4FD51348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FA5719-9CE3-C827-22B2-650FB92D9473}"/>
              </a:ext>
            </a:extLst>
          </p:cNvPr>
          <p:cNvSpPr>
            <a:spLocks noGrp="1"/>
          </p:cNvSpPr>
          <p:nvPr>
            <p:ph idx="1"/>
          </p:nvPr>
        </p:nvSpPr>
        <p:spPr>
          <a:xfrm>
            <a:off x="5183188" y="987425"/>
            <a:ext cx="6172200" cy="4873625"/>
          </a:xfrm>
        </p:spPr>
        <p:txBody>
          <a:bodyPr/>
          <a:lstStyle>
            <a:lvl1pPr>
              <a:defRPr sz="3200"/>
            </a:lvl1pPr>
            <a:lvl2pPr>
              <a:defRPr sz="2800"/>
            </a:lvl2pPr>
            <a:lvl3pPr>
              <a:defRPr sz="28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BA3F6D7E-FAB6-888B-D06A-412141627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A1C3AC-1EE3-1762-4EB5-0A19D1588210}"/>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FB564012-23B1-5726-6E51-EE8DCC471291}"/>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95103DA2-1B7F-1D99-F09D-36EE7EF37517}"/>
              </a:ext>
            </a:extLst>
          </p:cNvPr>
          <p:cNvSpPr>
            <a:spLocks noGrp="1"/>
          </p:cNvSpPr>
          <p:nvPr>
            <p:ph type="sldNum" sz="quarter" idx="12"/>
          </p:nvPr>
        </p:nvSpPr>
        <p:spPr/>
        <p:txBody>
          <a:bodyPr/>
          <a:lstStyle/>
          <a:p>
            <a:pPr>
              <a:defRPr/>
            </a:pPr>
            <a:fld id="{42255CFC-CD6A-4D1E-8107-D75C189B1F53}" type="slidenum">
              <a:rPr lang="en-US" altLang="en-US" smtClean="0"/>
              <a:pPr>
                <a:defRPr/>
              </a:pPr>
              <a:t>‹#›</a:t>
            </a:fld>
            <a:endParaRPr lang="en-US" altLang="en-US"/>
          </a:p>
        </p:txBody>
      </p:sp>
    </p:spTree>
    <p:extLst>
      <p:ext uri="{BB962C8B-B14F-4D97-AF65-F5344CB8AC3E}">
        <p14:creationId xmlns:p14="http://schemas.microsoft.com/office/powerpoint/2010/main" val="62759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0986-7B8D-EE14-0A73-3B0FE2E23A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271E75-C59A-6922-8E6F-B43A01E7D3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629D00C-6E4F-3310-6129-549A527634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A75D8-032E-4C13-EBFC-6C3D21698C46}"/>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AFC146E3-EB31-402B-EB2A-E0EDAEB4CBA6}"/>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9BFBC23F-ABA8-60D4-98FE-840A39A8ADEA}"/>
              </a:ext>
            </a:extLst>
          </p:cNvPr>
          <p:cNvSpPr>
            <a:spLocks noGrp="1"/>
          </p:cNvSpPr>
          <p:nvPr>
            <p:ph type="sldNum" sz="quarter" idx="12"/>
          </p:nvPr>
        </p:nvSpPr>
        <p:spPr/>
        <p:txBody>
          <a:bodyPr/>
          <a:lstStyle/>
          <a:p>
            <a:pPr>
              <a:defRPr/>
            </a:pPr>
            <a:fld id="{263E56EA-EEB9-414E-938D-8A471A4D107E}" type="slidenum">
              <a:rPr lang="en-US" altLang="en-US" smtClean="0"/>
              <a:pPr>
                <a:defRPr/>
              </a:pPr>
              <a:t>‹#›</a:t>
            </a:fld>
            <a:endParaRPr lang="en-US" altLang="en-US"/>
          </a:p>
        </p:txBody>
      </p:sp>
    </p:spTree>
    <p:extLst>
      <p:ext uri="{BB962C8B-B14F-4D97-AF65-F5344CB8AC3E}">
        <p14:creationId xmlns:p14="http://schemas.microsoft.com/office/powerpoint/2010/main" val="349740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DD8065-0887-2128-A6B4-81B22938D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8DD721-DE85-1C9D-3E5F-895E850B6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AEC7FB-137F-CA54-9066-456F3F2853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66FD4AE9-2FC1-FE53-8866-8F1EFE602A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C68C9F2B-90C3-E41C-C96A-CA12B24A84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AE63F46-DC30-45D6-9DDD-5846AE96D68B}" type="slidenum">
              <a:rPr lang="en-US" altLang="en-US" smtClean="0"/>
              <a:pPr>
                <a:defRPr/>
              </a:pPr>
              <a:t>‹#›</a:t>
            </a:fld>
            <a:endParaRPr lang="en-US" altLang="en-US"/>
          </a:p>
        </p:txBody>
      </p:sp>
    </p:spTree>
    <p:extLst>
      <p:ext uri="{BB962C8B-B14F-4D97-AF65-F5344CB8AC3E}">
        <p14:creationId xmlns:p14="http://schemas.microsoft.com/office/powerpoint/2010/main" val="1374315622"/>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iwc.int/convention" TargetMode="External"/><Relationship Id="rId13" Type="http://schemas.openxmlformats.org/officeDocument/2006/relationships/hyperlink" Target="https://www.epa.gov/ozone-layer-protection/international-treaties-and-cooperation-about-protection-stratospheric-ozone" TargetMode="External"/><Relationship Id="rId3" Type="http://schemas.openxmlformats.org/officeDocument/2006/relationships/hyperlink" Target="https://bch.cbd.int/protocol" TargetMode="External"/><Relationship Id="rId7" Type="http://schemas.openxmlformats.org/officeDocument/2006/relationships/hyperlink" Target="https://www.imo.org/en/About/Conventions/Pages/International-Convention-for-the-Prevention-of-Pollution-from-Ships-(MARPOL).aspx" TargetMode="External"/><Relationship Id="rId12" Type="http://schemas.openxmlformats.org/officeDocument/2006/relationships/hyperlink" Target="https://ustr.gov/sites/default/files/naaec.pdf" TargetMode="External"/><Relationship Id="rId2" Type="http://schemas.openxmlformats.org/officeDocument/2006/relationships/hyperlink" Target="http://www.basel.int/" TargetMode="External"/><Relationship Id="rId1" Type="http://schemas.openxmlformats.org/officeDocument/2006/relationships/slideLayout" Target="../slideLayouts/slideLayout4.xml"/><Relationship Id="rId6" Type="http://schemas.openxmlformats.org/officeDocument/2006/relationships/hyperlink" Target="https://unfccc.int/files/essential_background/convention/background/application/pdf/convention_text_with_annexes_english_for_posting.pdf" TargetMode="External"/><Relationship Id="rId11" Type="http://schemas.openxmlformats.org/officeDocument/2006/relationships/hyperlink" Target="https://unece.org/convention-and-its-achievements" TargetMode="External"/><Relationship Id="rId5" Type="http://schemas.openxmlformats.org/officeDocument/2006/relationships/hyperlink" Target="https://www.internationalwaterlaw.org/documents/intldocs/" TargetMode="External"/><Relationship Id="rId15" Type="http://schemas.openxmlformats.org/officeDocument/2006/relationships/hyperlink" Target="http://chm.pops.int/Home/tabid/2121/Default.aspx#convtext" TargetMode="External"/><Relationship Id="rId10" Type="http://schemas.openxmlformats.org/officeDocument/2006/relationships/hyperlink" Target="https://www.un.org/Depts/los/convention_agreements/convention_overview_convention.htm" TargetMode="External"/><Relationship Id="rId4" Type="http://schemas.openxmlformats.org/officeDocument/2006/relationships/hyperlink" Target="https://cites.org/eng/disc/text.php" TargetMode="External"/><Relationship Id="rId9" Type="http://schemas.openxmlformats.org/officeDocument/2006/relationships/hyperlink" Target="https://unfccc.int/resource/docs/convkp/kpeng.pdf" TargetMode="External"/><Relationship Id="rId14" Type="http://schemas.openxmlformats.org/officeDocument/2006/relationships/hyperlink" Target="https://unfccc.int/process-and-meetings/the-paris-agreement/the-paris-agree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7430BB8F-1F7B-9DA6-6210-6BBAD6EEC739}"/>
              </a:ext>
            </a:extLst>
          </p:cNvPr>
          <p:cNvSpPr>
            <a:spLocks noGrp="1" noChangeArrowheads="1"/>
          </p:cNvSpPr>
          <p:nvPr>
            <p:ph type="ctrTitle"/>
          </p:nvPr>
        </p:nvSpPr>
        <p:spPr/>
        <p:txBody>
          <a:bodyPr>
            <a:normAutofit/>
          </a:bodyPr>
          <a:lstStyle/>
          <a:p>
            <a:pPr eaLnBrk="1" hangingPunct="1"/>
            <a:r>
              <a:rPr lang="en-US" altLang="en-US" dirty="0"/>
              <a:t>Introduction to Treaties and International Agreements</a:t>
            </a:r>
          </a:p>
        </p:txBody>
      </p:sp>
      <p:sp>
        <p:nvSpPr>
          <p:cNvPr id="4100" name="Rectangle 4">
            <a:extLst>
              <a:ext uri="{FF2B5EF4-FFF2-40B4-BE49-F238E27FC236}">
                <a16:creationId xmlns:a16="http://schemas.microsoft.com/office/drawing/2014/main" id="{43043984-C241-2CCA-085E-D4574B793A33}"/>
              </a:ext>
            </a:extLst>
          </p:cNvPr>
          <p:cNvSpPr>
            <a:spLocks noGrp="1" noChangeArrowheads="1"/>
          </p:cNvSpPr>
          <p:nvPr>
            <p:ph type="subTitle" idx="1"/>
          </p:nvPr>
        </p:nvSpPr>
        <p:spPr/>
        <p:txBody>
          <a:bodyPr/>
          <a:lstStyle/>
          <a:p>
            <a:pPr eaLnBrk="1" hangingPunct="1"/>
            <a:endParaRPr lang="en-US" altLang="en-US"/>
          </a:p>
        </p:txBody>
      </p:sp>
      <p:sp>
        <p:nvSpPr>
          <p:cNvPr id="4098" name="Rectangle 16">
            <a:extLst>
              <a:ext uri="{FF2B5EF4-FFF2-40B4-BE49-F238E27FC236}">
                <a16:creationId xmlns:a16="http://schemas.microsoft.com/office/drawing/2014/main" id="{D9BB78B6-4AA0-E6DC-87D6-478A1F1CC7B5}"/>
              </a:ext>
            </a:extLst>
          </p:cNvPr>
          <p:cNvSpPr>
            <a:spLocks noGrp="1" noChangeArrowheads="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070643F-F075-491B-AF07-28CF7B8C938B}" type="slidenum">
              <a:rPr lang="en-US" altLang="en-US" sz="1400" b="0">
                <a:solidFill>
                  <a:schemeClr val="bg2"/>
                </a:solidFill>
                <a:latin typeface="Tahoma" panose="020B0604030504040204" pitchFamily="34" charset="0"/>
              </a:rPr>
              <a:pPr>
                <a:spcBef>
                  <a:spcPct val="0"/>
                </a:spcBef>
                <a:buClrTx/>
                <a:buSzTx/>
                <a:buFontTx/>
                <a:buNone/>
              </a:pPr>
              <a:t>1</a:t>
            </a:fld>
            <a:endParaRPr lang="en-US" altLang="en-US" sz="1400" b="0">
              <a:solidFill>
                <a:schemeClr val="bg2"/>
              </a:solidFill>
              <a:latin typeface="Tahom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F8D6AEC9-70F6-080D-3AAE-89D9297A6B38}"/>
              </a:ext>
            </a:extLst>
          </p:cNvPr>
          <p:cNvSpPr>
            <a:spLocks noGrp="1" noChangeArrowheads="1"/>
          </p:cNvSpPr>
          <p:nvPr>
            <p:ph type="title"/>
          </p:nvPr>
        </p:nvSpPr>
        <p:spPr/>
        <p:txBody>
          <a:bodyPr/>
          <a:lstStyle/>
          <a:p>
            <a:pPr eaLnBrk="1" hangingPunct="1"/>
            <a:r>
              <a:rPr lang="en-US" altLang="en-US" dirty="0"/>
              <a:t>Enforcement of International Treaties</a:t>
            </a:r>
          </a:p>
        </p:txBody>
      </p:sp>
      <p:sp>
        <p:nvSpPr>
          <p:cNvPr id="9220" name="Rectangle 3">
            <a:extLst>
              <a:ext uri="{FF2B5EF4-FFF2-40B4-BE49-F238E27FC236}">
                <a16:creationId xmlns:a16="http://schemas.microsoft.com/office/drawing/2014/main" id="{F781569C-9B7D-04A4-97CC-CDB3E7EA3EED}"/>
              </a:ext>
            </a:extLst>
          </p:cNvPr>
          <p:cNvSpPr>
            <a:spLocks noGrp="1" noChangeArrowheads="1"/>
          </p:cNvSpPr>
          <p:nvPr>
            <p:ph idx="1"/>
          </p:nvPr>
        </p:nvSpPr>
        <p:spPr/>
        <p:txBody>
          <a:bodyPr/>
          <a:lstStyle/>
          <a:p>
            <a:pPr lvl="1" eaLnBrk="1" hangingPunct="1">
              <a:lnSpc>
                <a:spcPct val="90000"/>
              </a:lnSpc>
            </a:pPr>
            <a:r>
              <a:rPr lang="en-US" altLang="en-US" dirty="0"/>
              <a:t>As the Supreme Court said in the Head Money Cases, a treaty ‘‘depends for the enforcement of its provisions on the interest and honor of the governments which are parties to it. If these fail, its infraction becomes the subject of international negotiations and reclamations . . . [but] with all this the judicial courts have nothing to do and can give no redress.’’ Head Money Cases, 112 U.S. 580 (1884)</a:t>
            </a:r>
          </a:p>
        </p:txBody>
      </p:sp>
      <p:sp>
        <p:nvSpPr>
          <p:cNvPr id="9218" name="Slide Number Placeholder 5">
            <a:extLst>
              <a:ext uri="{FF2B5EF4-FFF2-40B4-BE49-F238E27FC236}">
                <a16:creationId xmlns:a16="http://schemas.microsoft.com/office/drawing/2014/main" id="{74991F29-2E1F-B86F-8AE5-8FAF29487CC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617A17B-8E5A-43F2-8CCB-9F3FC4669406}" type="slidenum">
              <a:rPr lang="en-US" altLang="en-US" sz="1400" b="0">
                <a:latin typeface="Tahoma" panose="020B0604030504040204" pitchFamily="34" charset="0"/>
              </a:rPr>
              <a:pPr>
                <a:spcBef>
                  <a:spcPct val="0"/>
                </a:spcBef>
                <a:buClrTx/>
                <a:buSzTx/>
                <a:buFontTx/>
                <a:buNone/>
              </a:pPr>
              <a:t>10</a:t>
            </a:fld>
            <a:endParaRPr lang="en-US" altLang="en-US" sz="1400" b="0">
              <a:latin typeface="Tahom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id="{FD878297-D31A-F631-86D6-9FC05ADE5D3A}"/>
              </a:ext>
            </a:extLst>
          </p:cNvPr>
          <p:cNvSpPr>
            <a:spLocks noGrp="1" noChangeArrowheads="1"/>
          </p:cNvSpPr>
          <p:nvPr>
            <p:ph type="title"/>
          </p:nvPr>
        </p:nvSpPr>
        <p:spPr/>
        <p:txBody>
          <a:bodyPr/>
          <a:lstStyle/>
          <a:p>
            <a:pPr eaLnBrk="1" hangingPunct="1"/>
            <a:r>
              <a:rPr lang="en-US" altLang="en-US" dirty="0"/>
              <a:t>Abrogating Treaties - </a:t>
            </a:r>
            <a:r>
              <a:rPr lang="en-US" altLang="en-US" i="1" dirty="0"/>
              <a:t>Goldwater v. Carter, 617 F.2d 697</a:t>
            </a:r>
            <a:r>
              <a:rPr lang="en-US" altLang="en-US" dirty="0"/>
              <a:t> (1979)</a:t>
            </a:r>
          </a:p>
        </p:txBody>
      </p:sp>
      <p:sp>
        <p:nvSpPr>
          <p:cNvPr id="11268" name="Rectangle 3">
            <a:extLst>
              <a:ext uri="{FF2B5EF4-FFF2-40B4-BE49-F238E27FC236}">
                <a16:creationId xmlns:a16="http://schemas.microsoft.com/office/drawing/2014/main" id="{5B1C325B-DCC9-E83B-14DD-78B3049930B7}"/>
              </a:ext>
            </a:extLst>
          </p:cNvPr>
          <p:cNvSpPr>
            <a:spLocks noGrp="1" noChangeArrowheads="1"/>
          </p:cNvSpPr>
          <p:nvPr>
            <p:ph idx="1"/>
          </p:nvPr>
        </p:nvSpPr>
        <p:spPr/>
        <p:txBody>
          <a:bodyPr/>
          <a:lstStyle/>
          <a:p>
            <a:pPr eaLnBrk="1" hangingPunct="1">
              <a:lnSpc>
                <a:spcPct val="90000"/>
              </a:lnSpc>
            </a:pPr>
            <a:r>
              <a:rPr lang="en-US" altLang="en-US" dirty="0"/>
              <a:t>Vacated by United States Supreme Court as non-justiciable</a:t>
            </a:r>
          </a:p>
          <a:p>
            <a:pPr eaLnBrk="1" hangingPunct="1">
              <a:lnSpc>
                <a:spcPct val="90000"/>
              </a:lnSpc>
            </a:pPr>
            <a:r>
              <a:rPr lang="en-US" altLang="en-US" dirty="0"/>
              <a:t>What happens if conditions change, say an ally goes communist?</a:t>
            </a:r>
          </a:p>
          <a:p>
            <a:pPr lvl="1" eaLnBrk="1" hangingPunct="1">
              <a:lnSpc>
                <a:spcPct val="90000"/>
              </a:lnSpc>
            </a:pPr>
            <a:r>
              <a:rPr lang="en-US" altLang="en-US" dirty="0"/>
              <a:t>Who evaluates these changes?</a:t>
            </a:r>
          </a:p>
          <a:p>
            <a:pPr lvl="1" eaLnBrk="1" hangingPunct="1">
              <a:lnSpc>
                <a:spcPct val="90000"/>
              </a:lnSpc>
            </a:pPr>
            <a:r>
              <a:rPr lang="en-US" altLang="en-US" dirty="0"/>
              <a:t>Why not go to the senate to get the treaty modified?</a:t>
            </a:r>
          </a:p>
          <a:p>
            <a:pPr lvl="1" eaLnBrk="1" hangingPunct="1">
              <a:lnSpc>
                <a:spcPct val="90000"/>
              </a:lnSpc>
            </a:pPr>
            <a:r>
              <a:rPr lang="en-US" altLang="en-US" dirty="0"/>
              <a:t>When do modifications amount to abrogating the treaty?</a:t>
            </a:r>
          </a:p>
          <a:p>
            <a:pPr eaLnBrk="1" hangingPunct="1">
              <a:lnSpc>
                <a:spcPct val="90000"/>
              </a:lnSpc>
            </a:pPr>
            <a:r>
              <a:rPr lang="en-US" altLang="en-US" dirty="0"/>
              <a:t>Who has final authority to send in troops when there is a mutual defense treaty?</a:t>
            </a:r>
          </a:p>
        </p:txBody>
      </p:sp>
      <p:sp>
        <p:nvSpPr>
          <p:cNvPr id="11266" name="Slide Number Placeholder 5">
            <a:extLst>
              <a:ext uri="{FF2B5EF4-FFF2-40B4-BE49-F238E27FC236}">
                <a16:creationId xmlns:a16="http://schemas.microsoft.com/office/drawing/2014/main" id="{AE3093AD-2D31-ECBA-6863-69A9AB3B3AF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37092AFB-1377-4CF9-A484-A935D8DCCEC3}" type="slidenum">
              <a:rPr lang="en-US" altLang="en-US" sz="1400" b="0">
                <a:latin typeface="Tahoma" panose="020B0604030504040204" pitchFamily="34" charset="0"/>
              </a:rPr>
              <a:pPr>
                <a:spcBef>
                  <a:spcPct val="0"/>
                </a:spcBef>
                <a:buClrTx/>
                <a:buSzTx/>
                <a:buFontTx/>
                <a:buNone/>
              </a:pPr>
              <a:t>11</a:t>
            </a:fld>
            <a:endParaRPr lang="en-US" altLang="en-US" sz="1400" b="0">
              <a:latin typeface="Tahom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0FF821B-1296-47FB-8B6B-AB39DA4F032E}"/>
              </a:ext>
            </a:extLst>
          </p:cNvPr>
          <p:cNvSpPr>
            <a:spLocks noGrp="1" noChangeArrowheads="1"/>
          </p:cNvSpPr>
          <p:nvPr>
            <p:ph type="ctrTitle"/>
          </p:nvPr>
        </p:nvSpPr>
        <p:spPr/>
        <p:txBody>
          <a:bodyPr/>
          <a:lstStyle/>
          <a:p>
            <a:pPr eaLnBrk="1" hangingPunct="1"/>
            <a:r>
              <a:rPr lang="en-US" altLang="en-US" dirty="0"/>
              <a:t>Executive and Other Agreements</a:t>
            </a:r>
          </a:p>
        </p:txBody>
      </p:sp>
      <p:sp>
        <p:nvSpPr>
          <p:cNvPr id="12291" name="Rectangle 3">
            <a:extLst>
              <a:ext uri="{FF2B5EF4-FFF2-40B4-BE49-F238E27FC236}">
                <a16:creationId xmlns:a16="http://schemas.microsoft.com/office/drawing/2014/main" id="{5882C636-02C4-759D-9D3D-0BE4BF257E36}"/>
              </a:ext>
            </a:extLst>
          </p:cNvPr>
          <p:cNvSpPr>
            <a:spLocks noGrp="1" noChangeArrowheads="1"/>
          </p:cNvSpPr>
          <p:nvPr>
            <p:ph type="subTitle" idx="1"/>
          </p:nvPr>
        </p:nvSpPr>
        <p:spPr/>
        <p:txBody>
          <a:bodyPr/>
          <a:lstStyle/>
          <a:p>
            <a:pPr eaLnBrk="1" hangingPunct="1"/>
            <a:r>
              <a:rPr lang="en-US" altLang="en-US" dirty="0"/>
              <a:t>Turns out that we sign very few treaties anymore, preferring to do everything with executive agreements</a:t>
            </a:r>
          </a:p>
        </p:txBody>
      </p:sp>
      <p:sp>
        <p:nvSpPr>
          <p:cNvPr id="12292" name="Slide Number Placeholder 5">
            <a:extLst>
              <a:ext uri="{FF2B5EF4-FFF2-40B4-BE49-F238E27FC236}">
                <a16:creationId xmlns:a16="http://schemas.microsoft.com/office/drawing/2014/main" id="{F18900C7-E5E4-94C7-B627-7C26DC0D91C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B7645D7-9455-4C42-B959-0AB4EE92D5B1}" type="slidenum">
              <a:rPr lang="en-US" altLang="en-US" sz="1400" b="0">
                <a:latin typeface="Tahoma" panose="020B0604030504040204" pitchFamily="34" charset="0"/>
              </a:rPr>
              <a:pPr>
                <a:spcBef>
                  <a:spcPct val="0"/>
                </a:spcBef>
                <a:buClrTx/>
                <a:buSzTx/>
                <a:buFontTx/>
                <a:buNone/>
              </a:pPr>
              <a:t>12</a:t>
            </a:fld>
            <a:endParaRPr lang="en-US" altLang="en-US" sz="1400" b="0">
              <a:latin typeface="Tahoma" panose="020B060403050404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5A4AC593-278B-244E-6992-03EBD611FA20}"/>
              </a:ext>
            </a:extLst>
          </p:cNvPr>
          <p:cNvSpPr>
            <a:spLocks noGrp="1" noChangeArrowheads="1"/>
          </p:cNvSpPr>
          <p:nvPr>
            <p:ph type="title"/>
          </p:nvPr>
        </p:nvSpPr>
        <p:spPr/>
        <p:txBody>
          <a:bodyPr/>
          <a:lstStyle/>
          <a:p>
            <a:pPr eaLnBrk="1" hangingPunct="1"/>
            <a:r>
              <a:rPr lang="en-US" altLang="en-US" dirty="0"/>
              <a:t>Types of Executive agreements</a:t>
            </a:r>
          </a:p>
        </p:txBody>
      </p:sp>
      <p:sp>
        <p:nvSpPr>
          <p:cNvPr id="13316" name="Rectangle 3">
            <a:extLst>
              <a:ext uri="{FF2B5EF4-FFF2-40B4-BE49-F238E27FC236}">
                <a16:creationId xmlns:a16="http://schemas.microsoft.com/office/drawing/2014/main" id="{D0E32AEE-5A75-C6EA-4E79-214EC1C893F1}"/>
              </a:ext>
            </a:extLst>
          </p:cNvPr>
          <p:cNvSpPr>
            <a:spLocks noGrp="1" noChangeArrowheads="1"/>
          </p:cNvSpPr>
          <p:nvPr>
            <p:ph idx="1"/>
          </p:nvPr>
        </p:nvSpPr>
        <p:spPr/>
        <p:txBody>
          <a:bodyPr/>
          <a:lstStyle/>
          <a:p>
            <a:pPr eaLnBrk="1" hangingPunct="1"/>
            <a:r>
              <a:rPr lang="en-US" altLang="en-US" dirty="0"/>
              <a:t>Congressional-executive agreements</a:t>
            </a:r>
          </a:p>
          <a:p>
            <a:pPr lvl="1" eaLnBrk="1" hangingPunct="1"/>
            <a:r>
              <a:rPr lang="en-US" altLang="en-US" dirty="0"/>
              <a:t>Congress either approves them or delegates approval to the president</a:t>
            </a:r>
          </a:p>
          <a:p>
            <a:pPr eaLnBrk="1" hangingPunct="1"/>
            <a:r>
              <a:rPr lang="en-US" altLang="en-US" dirty="0"/>
              <a:t>Agreements made pursuant to treaty</a:t>
            </a:r>
          </a:p>
          <a:p>
            <a:pPr lvl="1" eaLnBrk="1" hangingPunct="1"/>
            <a:r>
              <a:rPr lang="en-US" altLang="en-US" dirty="0"/>
              <a:t>Probably implicitly authorized by the treaty</a:t>
            </a:r>
          </a:p>
          <a:p>
            <a:pPr eaLnBrk="1" hangingPunct="1"/>
            <a:r>
              <a:rPr lang="en-US" altLang="en-US" dirty="0"/>
              <a:t>Pure executive agreements, such as the Iran hostage settlement and joining the Paris Climate Accord.</a:t>
            </a:r>
          </a:p>
        </p:txBody>
      </p:sp>
      <p:sp>
        <p:nvSpPr>
          <p:cNvPr id="13314" name="Slide Number Placeholder 5">
            <a:extLst>
              <a:ext uri="{FF2B5EF4-FFF2-40B4-BE49-F238E27FC236}">
                <a16:creationId xmlns:a16="http://schemas.microsoft.com/office/drawing/2014/main" id="{785A3870-F95A-81D6-8E34-D49D4517B50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92F9814-3980-4347-9E02-F78B43D30E39}" type="slidenum">
              <a:rPr lang="en-US" altLang="en-US" sz="1400" b="0">
                <a:latin typeface="Tahoma" panose="020B0604030504040204" pitchFamily="34" charset="0"/>
              </a:rPr>
              <a:pPr>
                <a:spcBef>
                  <a:spcPct val="0"/>
                </a:spcBef>
                <a:buClrTx/>
                <a:buSzTx/>
                <a:buFontTx/>
                <a:buNone/>
              </a:pPr>
              <a:t>13</a:t>
            </a:fld>
            <a:endParaRPr lang="en-US" altLang="en-US" sz="1400" b="0">
              <a:latin typeface="Tahom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E112E5D-9594-0BAF-AEA2-896493374A41}"/>
              </a:ext>
            </a:extLst>
          </p:cNvPr>
          <p:cNvSpPr>
            <a:spLocks noGrp="1" noChangeArrowheads="1"/>
          </p:cNvSpPr>
          <p:nvPr>
            <p:ph type="title"/>
          </p:nvPr>
        </p:nvSpPr>
        <p:spPr/>
        <p:txBody>
          <a:bodyPr/>
          <a:lstStyle/>
          <a:p>
            <a:r>
              <a:rPr lang="en-US" altLang="en-US" dirty="0"/>
              <a:t>Legal Status of Executive Agreements</a:t>
            </a:r>
          </a:p>
        </p:txBody>
      </p:sp>
      <p:sp>
        <p:nvSpPr>
          <p:cNvPr id="14339" name="Content Placeholder 2">
            <a:extLst>
              <a:ext uri="{FF2B5EF4-FFF2-40B4-BE49-F238E27FC236}">
                <a16:creationId xmlns:a16="http://schemas.microsoft.com/office/drawing/2014/main" id="{F826AF88-6CA5-369E-4EB4-1929CBB77E61}"/>
              </a:ext>
            </a:extLst>
          </p:cNvPr>
          <p:cNvSpPr>
            <a:spLocks noGrp="1" noChangeArrowheads="1"/>
          </p:cNvSpPr>
          <p:nvPr>
            <p:ph idx="1"/>
          </p:nvPr>
        </p:nvSpPr>
        <p:spPr/>
        <p:txBody>
          <a:bodyPr/>
          <a:lstStyle/>
          <a:p>
            <a:r>
              <a:rPr lang="en-US" altLang="en-US" dirty="0"/>
              <a:t>Legal authority derives from the president’s powers under the constitution and legislation. </a:t>
            </a:r>
          </a:p>
          <a:p>
            <a:r>
              <a:rPr lang="en-US" altLang="en-US" dirty="0"/>
              <a:t>They do not give him additional powers, but neither do treaties unless enabled by statutes</a:t>
            </a:r>
          </a:p>
          <a:p>
            <a:pPr eaLnBrk="1" hangingPunct="1"/>
            <a:r>
              <a:rPr lang="en-US" altLang="en-US" dirty="0"/>
              <a:t>The Case-</a:t>
            </a:r>
            <a:r>
              <a:rPr lang="en-US" altLang="en-US" dirty="0" err="1"/>
              <a:t>Zablocki</a:t>
            </a:r>
            <a:r>
              <a:rPr lang="en-US" altLang="en-US" dirty="0"/>
              <a:t> Act requires reporting agreements to Congress</a:t>
            </a:r>
          </a:p>
          <a:p>
            <a:pPr lvl="1" eaLnBrk="1" hangingPunct="1"/>
            <a:r>
              <a:rPr lang="en-US" altLang="en-US" dirty="0"/>
              <a:t>What if the president does not comply?</a:t>
            </a:r>
          </a:p>
          <a:p>
            <a:pPr lvl="1" eaLnBrk="1" hangingPunct="1"/>
            <a:r>
              <a:rPr lang="en-US" altLang="en-US" dirty="0"/>
              <a:t>It does not make the agreement void.</a:t>
            </a:r>
          </a:p>
        </p:txBody>
      </p:sp>
      <p:sp>
        <p:nvSpPr>
          <p:cNvPr id="14340" name="Slide Number Placeholder 3">
            <a:extLst>
              <a:ext uri="{FF2B5EF4-FFF2-40B4-BE49-F238E27FC236}">
                <a16:creationId xmlns:a16="http://schemas.microsoft.com/office/drawing/2014/main" id="{D9AF0D14-C9DE-7AB2-3ED7-843BB2E7C67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1E7B0AB-244A-4152-ADEE-4DF89913A79D}" type="slidenum">
              <a:rPr lang="en-US" altLang="en-US" sz="1400" b="0">
                <a:latin typeface="Tahoma" panose="020B0604030504040204" pitchFamily="34" charset="0"/>
              </a:rPr>
              <a:pPr>
                <a:spcBef>
                  <a:spcPct val="0"/>
                </a:spcBef>
                <a:buClrTx/>
                <a:buSzTx/>
                <a:buFontTx/>
                <a:buNone/>
              </a:pPr>
              <a:t>14</a:t>
            </a:fld>
            <a:endParaRPr lang="en-US" altLang="en-US" sz="1400" b="0">
              <a:latin typeface="Tahom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671A36DF-3534-1FA2-C2E6-BA883E799A28}"/>
              </a:ext>
            </a:extLst>
          </p:cNvPr>
          <p:cNvSpPr>
            <a:spLocks noGrp="1" noChangeArrowheads="1"/>
          </p:cNvSpPr>
          <p:nvPr>
            <p:ph type="title"/>
          </p:nvPr>
        </p:nvSpPr>
        <p:spPr/>
        <p:txBody>
          <a:bodyPr/>
          <a:lstStyle/>
          <a:p>
            <a:pPr eaLnBrk="1" hangingPunct="1"/>
            <a:r>
              <a:rPr lang="en-US" altLang="en-US" dirty="0"/>
              <a:t>Abrogating Multilateral Agreements</a:t>
            </a:r>
          </a:p>
        </p:txBody>
      </p:sp>
      <p:sp>
        <p:nvSpPr>
          <p:cNvPr id="3" name="Content Placeholder 2">
            <a:extLst>
              <a:ext uri="{FF2B5EF4-FFF2-40B4-BE49-F238E27FC236}">
                <a16:creationId xmlns:a16="http://schemas.microsoft.com/office/drawing/2014/main" id="{06E2272C-D8C6-0D17-8E96-F731E587744D}"/>
              </a:ext>
            </a:extLst>
          </p:cNvPr>
          <p:cNvSpPr>
            <a:spLocks noGrp="1"/>
          </p:cNvSpPr>
          <p:nvPr>
            <p:ph idx="1"/>
          </p:nvPr>
        </p:nvSpPr>
        <p:spPr/>
        <p:txBody>
          <a:bodyPr>
            <a:normAutofit/>
          </a:bodyPr>
          <a:lstStyle/>
          <a:p>
            <a:pPr eaLnBrk="1" hangingPunct="1">
              <a:defRPr/>
            </a:pPr>
            <a:r>
              <a:rPr lang="en-US" dirty="0"/>
              <a:t>Trump abrogated the multinational agreement the Obama administration struck with Iran and other nations in 2015, the Joint Comprehensive Plan of Action (JCPOA), and </a:t>
            </a:r>
            <a:r>
              <a:rPr lang="en-US" dirty="0" err="1"/>
              <a:t>reimposed</a:t>
            </a:r>
            <a:r>
              <a:rPr lang="en-US" dirty="0"/>
              <a:t> U.S. sanctions on Iran.</a:t>
            </a:r>
          </a:p>
          <a:p>
            <a:pPr eaLnBrk="1" hangingPunct="1">
              <a:defRPr/>
            </a:pPr>
            <a:r>
              <a:rPr lang="en-US" dirty="0"/>
              <a:t>This agreement was “recognized” by the UN Security Council.</a:t>
            </a:r>
          </a:p>
          <a:p>
            <a:pPr eaLnBrk="1" hangingPunct="1">
              <a:defRPr/>
            </a:pPr>
            <a:r>
              <a:rPr lang="en-US" dirty="0"/>
              <a:t>Does the US abrogation of the agreement affect its legal status between the remaining signers?</a:t>
            </a:r>
          </a:p>
          <a:p>
            <a:pPr eaLnBrk="1" hangingPunct="1">
              <a:defRPr/>
            </a:pPr>
            <a:r>
              <a:rPr lang="en-US" dirty="0"/>
              <a:t>What if the US tries to punish them for supporting the agreement?</a:t>
            </a:r>
          </a:p>
          <a:p>
            <a:pPr lvl="1" eaLnBrk="1" hangingPunct="1">
              <a:defRPr/>
            </a:pPr>
            <a:r>
              <a:rPr lang="en-US" dirty="0"/>
              <a:t>The dollar problem.</a:t>
            </a:r>
          </a:p>
        </p:txBody>
      </p:sp>
      <p:sp>
        <p:nvSpPr>
          <p:cNvPr id="15364" name="Slide Number Placeholder 3">
            <a:extLst>
              <a:ext uri="{FF2B5EF4-FFF2-40B4-BE49-F238E27FC236}">
                <a16:creationId xmlns:a16="http://schemas.microsoft.com/office/drawing/2014/main" id="{AA8BEEDD-3A49-94B5-5BEF-8AA76A0C9AD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5EA621B-6108-4DC3-98A7-78DA80A00113}" type="slidenum">
              <a:rPr lang="en-US" altLang="en-US" sz="1400" b="0">
                <a:latin typeface="Tahoma" panose="020B0604030504040204" pitchFamily="34" charset="0"/>
              </a:rPr>
              <a:pPr>
                <a:spcBef>
                  <a:spcPct val="0"/>
                </a:spcBef>
                <a:buClrTx/>
                <a:buSzTx/>
                <a:buFontTx/>
                <a:buNone/>
              </a:pPr>
              <a:t>15</a:t>
            </a:fld>
            <a:endParaRPr lang="en-US" altLang="en-US" sz="1400" b="0">
              <a:latin typeface="Tahom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a:extLst>
              <a:ext uri="{FF2B5EF4-FFF2-40B4-BE49-F238E27FC236}">
                <a16:creationId xmlns:a16="http://schemas.microsoft.com/office/drawing/2014/main" id="{1187AEB6-5822-D0AD-94E0-7C5991392CCA}"/>
              </a:ext>
            </a:extLst>
          </p:cNvPr>
          <p:cNvSpPr>
            <a:spLocks noGrp="1" noChangeArrowheads="1"/>
          </p:cNvSpPr>
          <p:nvPr>
            <p:ph type="ctrTitle"/>
          </p:nvPr>
        </p:nvSpPr>
        <p:spPr/>
        <p:txBody>
          <a:bodyPr>
            <a:normAutofit fontScale="90000"/>
          </a:bodyPr>
          <a:lstStyle/>
          <a:p>
            <a:r>
              <a:rPr lang="en-US" altLang="en-US" dirty="0"/>
              <a:t>Domestic Effect of International Law, Treaties, and Executive Agreements</a:t>
            </a:r>
          </a:p>
        </p:txBody>
      </p:sp>
      <p:sp>
        <p:nvSpPr>
          <p:cNvPr id="16387" name="Subtitle 5">
            <a:extLst>
              <a:ext uri="{FF2B5EF4-FFF2-40B4-BE49-F238E27FC236}">
                <a16:creationId xmlns:a16="http://schemas.microsoft.com/office/drawing/2014/main" id="{91962E0E-0BA3-86E7-C716-2587533AFD15}"/>
              </a:ext>
            </a:extLst>
          </p:cNvPr>
          <p:cNvSpPr>
            <a:spLocks noGrp="1" noChangeArrowheads="1"/>
          </p:cNvSpPr>
          <p:nvPr>
            <p:ph type="subTitle" idx="1"/>
          </p:nvPr>
        </p:nvSpPr>
        <p:spPr/>
        <p:txBody>
          <a:bodyPr/>
          <a:lstStyle/>
          <a:p>
            <a:endParaRPr lang="en-US" altLang="en-US"/>
          </a:p>
        </p:txBody>
      </p:sp>
      <p:sp>
        <p:nvSpPr>
          <p:cNvPr id="16388" name="Slide Number Placeholder 3">
            <a:extLst>
              <a:ext uri="{FF2B5EF4-FFF2-40B4-BE49-F238E27FC236}">
                <a16:creationId xmlns:a16="http://schemas.microsoft.com/office/drawing/2014/main" id="{8D62B98D-0EC6-A1AC-6860-48F3321B840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684E4BB-B45C-4D3B-9349-F7B0EFC80DC9}" type="slidenum">
              <a:rPr lang="en-US" altLang="en-US" sz="1400" b="0">
                <a:solidFill>
                  <a:schemeClr val="bg2"/>
                </a:solidFill>
                <a:latin typeface="Tahoma" panose="020B0604030504040204" pitchFamily="34" charset="0"/>
              </a:rPr>
              <a:pPr>
                <a:spcBef>
                  <a:spcPct val="0"/>
                </a:spcBef>
                <a:buClrTx/>
                <a:buSzTx/>
                <a:buFontTx/>
                <a:buNone/>
              </a:pPr>
              <a:t>16</a:t>
            </a:fld>
            <a:endParaRPr lang="en-US" altLang="en-US" sz="1400" b="0">
              <a:solidFill>
                <a:schemeClr val="bg2"/>
              </a:solidFill>
              <a:latin typeface="Tahoma" panose="020B060403050404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a:extLst>
              <a:ext uri="{FF2B5EF4-FFF2-40B4-BE49-F238E27FC236}">
                <a16:creationId xmlns:a16="http://schemas.microsoft.com/office/drawing/2014/main" id="{CA5B0742-CC69-F322-1F1D-390EF39FDA72}"/>
              </a:ext>
            </a:extLst>
          </p:cNvPr>
          <p:cNvSpPr>
            <a:spLocks noGrp="1" noChangeArrowheads="1"/>
          </p:cNvSpPr>
          <p:nvPr>
            <p:ph type="title"/>
          </p:nvPr>
        </p:nvSpPr>
        <p:spPr/>
        <p:txBody>
          <a:bodyPr/>
          <a:lstStyle/>
          <a:p>
            <a:pPr eaLnBrk="1" hangingPunct="1"/>
            <a:r>
              <a:rPr lang="en-US" altLang="en-US" dirty="0"/>
              <a:t>Self-Executing Treaties</a:t>
            </a:r>
          </a:p>
        </p:txBody>
      </p:sp>
      <p:sp>
        <p:nvSpPr>
          <p:cNvPr id="8196" name="Rectangle 3">
            <a:extLst>
              <a:ext uri="{FF2B5EF4-FFF2-40B4-BE49-F238E27FC236}">
                <a16:creationId xmlns:a16="http://schemas.microsoft.com/office/drawing/2014/main" id="{0AF5814F-873A-6D36-D1EB-226BFE2CDEFF}"/>
              </a:ext>
            </a:extLst>
          </p:cNvPr>
          <p:cNvSpPr>
            <a:spLocks noGrp="1" noChangeArrowheads="1"/>
          </p:cNvSpPr>
          <p:nvPr>
            <p:ph idx="1"/>
          </p:nvPr>
        </p:nvSpPr>
        <p:spPr/>
        <p:txBody>
          <a:bodyPr>
            <a:normAutofit/>
          </a:bodyPr>
          <a:lstStyle/>
          <a:p>
            <a:pPr eaLnBrk="1" hangingPunct="1">
              <a:lnSpc>
                <a:spcPct val="80000"/>
              </a:lnSpc>
              <a:defRPr/>
            </a:pPr>
            <a:r>
              <a:rPr lang="en-US" altLang="en-US" dirty="0"/>
              <a:t>Presidential enforcement requires less detail in treaties because the courts will defer to executive interpretation of the treaty</a:t>
            </a:r>
          </a:p>
          <a:p>
            <a:pPr lvl="1" eaLnBrk="1" hangingPunct="1">
              <a:lnSpc>
                <a:spcPct val="80000"/>
              </a:lnSpc>
              <a:defRPr/>
            </a:pPr>
            <a:r>
              <a:rPr lang="en-US" altLang="en-US" dirty="0"/>
              <a:t>Like </a:t>
            </a:r>
            <a:r>
              <a:rPr lang="en-US" altLang="en-US" i="1" dirty="0"/>
              <a:t>Chevron</a:t>
            </a:r>
          </a:p>
          <a:p>
            <a:pPr eaLnBrk="1" hangingPunct="1">
              <a:lnSpc>
                <a:spcPct val="80000"/>
              </a:lnSpc>
              <a:defRPr/>
            </a:pPr>
            <a:r>
              <a:rPr lang="en-US" altLang="en-US" dirty="0"/>
              <a:t>Most treaties do not contain enough specific detail to allow private enforcement</a:t>
            </a:r>
          </a:p>
          <a:p>
            <a:pPr lvl="1" eaLnBrk="1" hangingPunct="1">
              <a:lnSpc>
                <a:spcPct val="80000"/>
              </a:lnSpc>
              <a:defRPr/>
            </a:pPr>
            <a:r>
              <a:rPr lang="en-US" altLang="en-US" dirty="0"/>
              <a:t>This requires Congress to pass legislation to enable the treaty.</a:t>
            </a:r>
          </a:p>
          <a:p>
            <a:pPr eaLnBrk="1" hangingPunct="1">
              <a:lnSpc>
                <a:spcPct val="80000"/>
              </a:lnSpc>
              <a:defRPr/>
            </a:pPr>
            <a:r>
              <a:rPr lang="en-US" altLang="en-US" dirty="0"/>
              <a:t>Treaties with enough detail on their face for enforcement are called self-executing treaties.</a:t>
            </a:r>
          </a:p>
          <a:p>
            <a:pPr lvl="1" eaLnBrk="1" hangingPunct="1">
              <a:lnSpc>
                <a:spcPct val="80000"/>
              </a:lnSpc>
              <a:defRPr/>
            </a:pPr>
            <a:r>
              <a:rPr lang="en-US" altLang="en-US" dirty="0"/>
              <a:t>This is a judicial call, not a bright line.</a:t>
            </a:r>
          </a:p>
          <a:p>
            <a:pPr eaLnBrk="1" hangingPunct="1">
              <a:lnSpc>
                <a:spcPct val="80000"/>
              </a:lnSpc>
              <a:defRPr/>
            </a:pPr>
            <a:r>
              <a:rPr lang="en-US" altLang="en-US" dirty="0"/>
              <a:t>All treaties are subject to constitutional limits.</a:t>
            </a:r>
          </a:p>
        </p:txBody>
      </p:sp>
      <p:sp>
        <p:nvSpPr>
          <p:cNvPr id="17410" name="Slide Number Placeholder 5">
            <a:extLst>
              <a:ext uri="{FF2B5EF4-FFF2-40B4-BE49-F238E27FC236}">
                <a16:creationId xmlns:a16="http://schemas.microsoft.com/office/drawing/2014/main" id="{6CF538EF-1D58-4542-3201-3875EF665A6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B089427-4935-45E0-B0EA-CAB8ED016852}" type="slidenum">
              <a:rPr lang="en-US" altLang="en-US" sz="1400" b="0">
                <a:latin typeface="Tahoma" panose="020B0604030504040204" pitchFamily="34" charset="0"/>
              </a:rPr>
              <a:pPr>
                <a:spcBef>
                  <a:spcPct val="0"/>
                </a:spcBef>
                <a:buClrTx/>
                <a:buSzTx/>
                <a:buFontTx/>
                <a:buNone/>
              </a:pPr>
              <a:t>17</a:t>
            </a:fld>
            <a:endParaRPr lang="en-US" altLang="en-US" sz="1400" b="0">
              <a:latin typeface="Tahom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id="{1F0D57E6-7C89-B910-3A63-1568349A46D5}"/>
              </a:ext>
            </a:extLst>
          </p:cNvPr>
          <p:cNvSpPr>
            <a:spLocks noGrp="1" noChangeArrowheads="1"/>
          </p:cNvSpPr>
          <p:nvPr>
            <p:ph type="title"/>
          </p:nvPr>
        </p:nvSpPr>
        <p:spPr/>
        <p:txBody>
          <a:bodyPr/>
          <a:lstStyle/>
          <a:p>
            <a:pPr eaLnBrk="1" hangingPunct="1"/>
            <a:r>
              <a:rPr lang="en-US" altLang="en-US" dirty="0"/>
              <a:t>Legislative Enabling of the Treaty</a:t>
            </a:r>
          </a:p>
        </p:txBody>
      </p:sp>
      <p:sp>
        <p:nvSpPr>
          <p:cNvPr id="18436" name="Rectangle 3">
            <a:extLst>
              <a:ext uri="{FF2B5EF4-FFF2-40B4-BE49-F238E27FC236}">
                <a16:creationId xmlns:a16="http://schemas.microsoft.com/office/drawing/2014/main" id="{EF1B673C-35FC-F019-5DE6-4CDF9F9A6385}"/>
              </a:ext>
            </a:extLst>
          </p:cNvPr>
          <p:cNvSpPr>
            <a:spLocks noGrp="1" noChangeArrowheads="1"/>
          </p:cNvSpPr>
          <p:nvPr>
            <p:ph idx="1"/>
          </p:nvPr>
        </p:nvSpPr>
        <p:spPr/>
        <p:txBody>
          <a:bodyPr>
            <a:normAutofit lnSpcReduction="10000"/>
          </a:bodyPr>
          <a:lstStyle/>
          <a:p>
            <a:pPr eaLnBrk="1" hangingPunct="1"/>
            <a:r>
              <a:rPr lang="en-US" altLang="en-US" dirty="0"/>
              <a:t>What if Congress has passed legislation to enable the treaty?</a:t>
            </a:r>
          </a:p>
          <a:p>
            <a:pPr eaLnBrk="1" hangingPunct="1"/>
            <a:r>
              <a:rPr lang="en-US" altLang="en-US" dirty="0"/>
              <a:t>Does the president's abrogation of the underlying treaty change this legislation?</a:t>
            </a:r>
          </a:p>
          <a:p>
            <a:pPr lvl="1" eaLnBrk="1" hangingPunct="1"/>
            <a:r>
              <a:rPr lang="en-US" altLang="en-US" dirty="0"/>
              <a:t>How must the legislation be changed?</a:t>
            </a:r>
          </a:p>
          <a:p>
            <a:pPr eaLnBrk="1" hangingPunct="1"/>
            <a:r>
              <a:rPr lang="en-US" altLang="en-US" dirty="0"/>
              <a:t>While the president might refuse to enforce the legislation, will the courts be bound to respect this decision as regards private enforcement?</a:t>
            </a:r>
          </a:p>
          <a:p>
            <a:pPr eaLnBrk="1" hangingPunct="1"/>
            <a:r>
              <a:rPr lang="en-US" altLang="en-US" dirty="0"/>
              <a:t>Does this legislation have any international significance?</a:t>
            </a:r>
          </a:p>
          <a:p>
            <a:pPr lvl="1"/>
            <a:r>
              <a:rPr lang="en-US" altLang="en-US" dirty="0"/>
              <a:t>Congress may pass legislation with extraterritorial effects but must do so clearly and explicitly. </a:t>
            </a:r>
          </a:p>
        </p:txBody>
      </p:sp>
      <p:sp>
        <p:nvSpPr>
          <p:cNvPr id="18434" name="Slide Number Placeholder 5">
            <a:extLst>
              <a:ext uri="{FF2B5EF4-FFF2-40B4-BE49-F238E27FC236}">
                <a16:creationId xmlns:a16="http://schemas.microsoft.com/office/drawing/2014/main" id="{5BCE8134-A3A7-0D3E-926D-710AA2EB722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CBC89A5-7336-43A4-8165-236C277DA229}" type="slidenum">
              <a:rPr lang="en-US" altLang="en-US" sz="1400" b="0">
                <a:latin typeface="Tahoma" panose="020B0604030504040204" pitchFamily="34" charset="0"/>
              </a:rPr>
              <a:pPr>
                <a:spcBef>
                  <a:spcPct val="0"/>
                </a:spcBef>
                <a:buClrTx/>
                <a:buSzTx/>
                <a:buFontTx/>
                <a:buNone/>
              </a:pPr>
              <a:t>18</a:t>
            </a:fld>
            <a:endParaRPr lang="en-US" altLang="en-US" sz="1400" b="0">
              <a:latin typeface="Tahoma" panose="020B060403050404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B8771EC-D58A-0597-6204-A8BDC258CC94}"/>
              </a:ext>
            </a:extLst>
          </p:cNvPr>
          <p:cNvSpPr>
            <a:spLocks noGrp="1" noChangeArrowheads="1"/>
          </p:cNvSpPr>
          <p:nvPr>
            <p:ph type="title"/>
          </p:nvPr>
        </p:nvSpPr>
        <p:spPr/>
        <p:txBody>
          <a:bodyPr/>
          <a:lstStyle/>
          <a:p>
            <a:r>
              <a:rPr lang="en-US" altLang="en-US" dirty="0"/>
              <a:t>Effect of Treaties and Executive Agreements on State Law</a:t>
            </a:r>
          </a:p>
        </p:txBody>
      </p:sp>
      <p:sp>
        <p:nvSpPr>
          <p:cNvPr id="3" name="Content Placeholder 2">
            <a:extLst>
              <a:ext uri="{FF2B5EF4-FFF2-40B4-BE49-F238E27FC236}">
                <a16:creationId xmlns:a16="http://schemas.microsoft.com/office/drawing/2014/main" id="{9E2100B0-89C5-39AC-F830-C0A774C5EAA6}"/>
              </a:ext>
            </a:extLst>
          </p:cNvPr>
          <p:cNvSpPr>
            <a:spLocks noGrp="1"/>
          </p:cNvSpPr>
          <p:nvPr>
            <p:ph idx="1"/>
          </p:nvPr>
        </p:nvSpPr>
        <p:spPr/>
        <p:txBody>
          <a:bodyPr>
            <a:normAutofit/>
          </a:bodyPr>
          <a:lstStyle/>
          <a:p>
            <a:pPr>
              <a:defRPr/>
            </a:pPr>
            <a:r>
              <a:rPr lang="en-US" dirty="0"/>
              <a:t>Which issues are reserved solely to the federal government?</a:t>
            </a:r>
          </a:p>
          <a:p>
            <a:pPr>
              <a:defRPr/>
            </a:pPr>
            <a:r>
              <a:rPr lang="en-US" dirty="0"/>
              <a:t>What is the conflict if California decides to have its own foreign policy and passes laws that affect international affairs?</a:t>
            </a:r>
          </a:p>
          <a:p>
            <a:pPr lvl="1">
              <a:defRPr/>
            </a:pPr>
            <a:r>
              <a:rPr lang="en-US" dirty="0"/>
              <a:t>California does not get to have foreign policy - </a:t>
            </a:r>
            <a:r>
              <a:rPr lang="en-US" i="1" dirty="0"/>
              <a:t>American Insurance </a:t>
            </a:r>
            <a:r>
              <a:rPr lang="en-US" i="1" dirty="0" err="1"/>
              <a:t>Ass’n</a:t>
            </a:r>
            <a:r>
              <a:rPr lang="en-US" i="1" dirty="0"/>
              <a:t> v. Garamendi</a:t>
            </a:r>
            <a:r>
              <a:rPr lang="en-US" dirty="0"/>
              <a:t>, 539 U.S. 396 (2003)</a:t>
            </a:r>
          </a:p>
          <a:p>
            <a:pPr>
              <a:defRPr/>
            </a:pPr>
            <a:r>
              <a:rPr lang="en-US" dirty="0"/>
              <a:t>What about executive agreements?</a:t>
            </a:r>
          </a:p>
          <a:p>
            <a:pPr>
              <a:defRPr/>
            </a:pPr>
            <a:r>
              <a:rPr lang="en-US" dirty="0"/>
              <a:t>Does it matter whether the issue is one that the president controls intrinsically? </a:t>
            </a:r>
          </a:p>
        </p:txBody>
      </p:sp>
      <p:sp>
        <p:nvSpPr>
          <p:cNvPr id="19460" name="Slide Number Placeholder 3">
            <a:extLst>
              <a:ext uri="{FF2B5EF4-FFF2-40B4-BE49-F238E27FC236}">
                <a16:creationId xmlns:a16="http://schemas.microsoft.com/office/drawing/2014/main" id="{7A8DFA35-D85A-0428-D767-AF064149ABA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8F092C38-862F-44CE-BBD0-3D62790066D8}" type="slidenum">
              <a:rPr lang="en-US" altLang="en-US" sz="1400" b="0">
                <a:latin typeface="Tahoma" panose="020B0604030504040204" pitchFamily="34" charset="0"/>
              </a:rPr>
              <a:pPr>
                <a:spcBef>
                  <a:spcPct val="0"/>
                </a:spcBef>
                <a:buClrTx/>
                <a:buSzTx/>
                <a:buFontTx/>
                <a:buNone/>
              </a:pPr>
              <a:t>19</a:t>
            </a:fld>
            <a:endParaRPr lang="en-US" altLang="en-US" sz="1400" b="0">
              <a:latin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3B9E7390-08FA-DCF2-83CF-322ACBF9AF80}"/>
              </a:ext>
            </a:extLst>
          </p:cNvPr>
          <p:cNvSpPr>
            <a:spLocks noGrp="1" noChangeArrowheads="1"/>
          </p:cNvSpPr>
          <p:nvPr>
            <p:ph type="title"/>
          </p:nvPr>
        </p:nvSpPr>
        <p:spPr/>
        <p:txBody>
          <a:bodyPr/>
          <a:lstStyle/>
          <a:p>
            <a:pPr eaLnBrk="1" hangingPunct="1"/>
            <a:r>
              <a:rPr lang="en-US" altLang="en-US" dirty="0"/>
              <a:t>What Makes a Treaty?</a:t>
            </a:r>
          </a:p>
        </p:txBody>
      </p:sp>
      <p:sp>
        <p:nvSpPr>
          <p:cNvPr id="6148" name="Rectangle 3">
            <a:extLst>
              <a:ext uri="{FF2B5EF4-FFF2-40B4-BE49-F238E27FC236}">
                <a16:creationId xmlns:a16="http://schemas.microsoft.com/office/drawing/2014/main" id="{553E0FF7-1782-4BFC-F4C3-23044955E5E2}"/>
              </a:ext>
            </a:extLst>
          </p:cNvPr>
          <p:cNvSpPr>
            <a:spLocks noGrp="1" noChangeArrowheads="1"/>
          </p:cNvSpPr>
          <p:nvPr>
            <p:ph idx="1"/>
          </p:nvPr>
        </p:nvSpPr>
        <p:spPr>
          <a:xfrm>
            <a:off x="838200" y="1524000"/>
            <a:ext cx="10515600" cy="4652963"/>
          </a:xfrm>
        </p:spPr>
        <p:txBody>
          <a:bodyPr>
            <a:normAutofit lnSpcReduction="10000"/>
          </a:bodyPr>
          <a:lstStyle/>
          <a:p>
            <a:pPr eaLnBrk="1" hangingPunct="1"/>
            <a:r>
              <a:rPr lang="en-US" altLang="en-US" dirty="0"/>
              <a:t>(1) the states intend the agreement to be legally binding under international law; </a:t>
            </a:r>
          </a:p>
          <a:p>
            <a:pPr eaLnBrk="1" hangingPunct="1"/>
            <a:r>
              <a:rPr lang="en-US" altLang="en-US" dirty="0"/>
              <a:t>(2) the agreement deals with significant matters; </a:t>
            </a:r>
          </a:p>
          <a:p>
            <a:pPr eaLnBrk="1" hangingPunct="1"/>
            <a:r>
              <a:rPr lang="en-US" altLang="en-US" dirty="0"/>
              <a:t>(3) it clearly describes the obligations of the parties; and </a:t>
            </a:r>
          </a:p>
          <a:p>
            <a:pPr eaLnBrk="1" hangingPunct="1"/>
            <a:r>
              <a:rPr lang="en-US" altLang="en-US" dirty="0"/>
              <a:t>(4) it takes a form consistent with the intent that it be legally binding.</a:t>
            </a:r>
          </a:p>
          <a:p>
            <a:pPr eaLnBrk="1" hangingPunct="1"/>
            <a:r>
              <a:rPr lang="en-US" altLang="en-US" dirty="0"/>
              <a:t>If the treaty is meant to be enforced, rather than being purely voluntary, it must also contain its enforcement mechanisms.</a:t>
            </a:r>
          </a:p>
          <a:p>
            <a:pPr lvl="1"/>
            <a:r>
              <a:rPr lang="en-US" altLang="en-US" dirty="0"/>
              <a:t>There are no international bodies which do general treaty enforcement.</a:t>
            </a:r>
          </a:p>
          <a:p>
            <a:r>
              <a:rPr lang="en-US" altLang="en-US" dirty="0"/>
              <a:t>If the other parties agree, the US may participate even if the Senate has not approved the treaty.</a:t>
            </a:r>
          </a:p>
        </p:txBody>
      </p:sp>
      <p:sp>
        <p:nvSpPr>
          <p:cNvPr id="6146" name="Slide Number Placeholder 5">
            <a:extLst>
              <a:ext uri="{FF2B5EF4-FFF2-40B4-BE49-F238E27FC236}">
                <a16:creationId xmlns:a16="http://schemas.microsoft.com/office/drawing/2014/main" id="{077C513A-4F51-02CC-007D-34B6C1BA8BF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FC3942D-80D8-4F67-AA30-C5E7B66C650E}" type="slidenum">
              <a:rPr lang="en-US" altLang="en-US" sz="1400" b="0">
                <a:latin typeface="Tahoma" panose="020B0604030504040204" pitchFamily="34" charset="0"/>
              </a:rPr>
              <a:pPr>
                <a:spcBef>
                  <a:spcPct val="0"/>
                </a:spcBef>
                <a:buClrTx/>
                <a:buSzTx/>
                <a:buFontTx/>
                <a:buNone/>
              </a:pPr>
              <a:t>2</a:t>
            </a:fld>
            <a:endParaRPr lang="en-US" altLang="en-US" sz="1400" b="0">
              <a:latin typeface="Tahoma" panose="020B0604030504040204" pitchFamily="34" charset="0"/>
            </a:endParaRPr>
          </a:p>
        </p:txBody>
      </p:sp>
    </p:spTree>
    <p:extLst>
      <p:ext uri="{BB962C8B-B14F-4D97-AF65-F5344CB8AC3E}">
        <p14:creationId xmlns:p14="http://schemas.microsoft.com/office/powerpoint/2010/main" val="1806210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a:extLst>
              <a:ext uri="{FF2B5EF4-FFF2-40B4-BE49-F238E27FC236}">
                <a16:creationId xmlns:a16="http://schemas.microsoft.com/office/drawing/2014/main" id="{5DFCF0E9-B2E7-8EF6-F75A-D2734C668572}"/>
              </a:ext>
            </a:extLst>
          </p:cNvPr>
          <p:cNvSpPr>
            <a:spLocks noGrp="1" noChangeArrowheads="1"/>
          </p:cNvSpPr>
          <p:nvPr>
            <p:ph type="title"/>
          </p:nvPr>
        </p:nvSpPr>
        <p:spPr/>
        <p:txBody>
          <a:bodyPr/>
          <a:lstStyle/>
          <a:p>
            <a:pPr eaLnBrk="1" hangingPunct="1"/>
            <a:r>
              <a:rPr lang="en-US" altLang="en-US" dirty="0"/>
              <a:t>Can Congress Abrogate International Obligations?</a:t>
            </a:r>
          </a:p>
        </p:txBody>
      </p:sp>
      <p:sp>
        <p:nvSpPr>
          <p:cNvPr id="29700" name="Rectangle 3">
            <a:extLst>
              <a:ext uri="{FF2B5EF4-FFF2-40B4-BE49-F238E27FC236}">
                <a16:creationId xmlns:a16="http://schemas.microsoft.com/office/drawing/2014/main" id="{0F7BC49F-CB5B-3D81-21A7-9726B213F7B8}"/>
              </a:ext>
            </a:extLst>
          </p:cNvPr>
          <p:cNvSpPr>
            <a:spLocks noGrp="1" noChangeArrowheads="1"/>
          </p:cNvSpPr>
          <p:nvPr>
            <p:ph idx="1"/>
          </p:nvPr>
        </p:nvSpPr>
        <p:spPr>
          <a:xfrm>
            <a:off x="838200" y="1985639"/>
            <a:ext cx="10515600" cy="4351338"/>
          </a:xfrm>
        </p:spPr>
        <p:txBody>
          <a:bodyPr>
            <a:normAutofit lnSpcReduction="10000"/>
          </a:bodyPr>
          <a:lstStyle/>
          <a:p>
            <a:pPr eaLnBrk="1" hangingPunct="1">
              <a:defRPr/>
            </a:pPr>
            <a:r>
              <a:rPr lang="en-US" altLang="en-US" dirty="0"/>
              <a:t>The UN Security Council required an economic boycott of Rhodesia</a:t>
            </a:r>
          </a:p>
          <a:p>
            <a:pPr lvl="1" eaLnBrk="1" hangingPunct="1">
              <a:defRPr/>
            </a:pPr>
            <a:r>
              <a:rPr lang="en-US" altLang="en-US" dirty="0"/>
              <a:t>What does that tell us about the US president's position at the time on the resolution?</a:t>
            </a:r>
          </a:p>
          <a:p>
            <a:pPr eaLnBrk="1" hangingPunct="1">
              <a:defRPr/>
            </a:pPr>
            <a:r>
              <a:rPr lang="en-US" altLang="en-US" dirty="0"/>
              <a:t>Senator Byrd amended a statute to block the boycott</a:t>
            </a:r>
          </a:p>
          <a:p>
            <a:pPr eaLnBrk="1" hangingPunct="1">
              <a:defRPr/>
            </a:pPr>
            <a:r>
              <a:rPr lang="en-US" altLang="en-US" dirty="0"/>
              <a:t>Did the court find that this abrogated our treaty obligations?</a:t>
            </a:r>
          </a:p>
          <a:p>
            <a:pPr lvl="1" eaLnBrk="1" hangingPunct="1">
              <a:defRPr/>
            </a:pPr>
            <a:r>
              <a:rPr lang="en-US" dirty="0"/>
              <a:t>“Congress can denounce treaties if it sees fit to do so, and there is nothing the other branches of government can do about it…[; thus] the complaint [states] no tenable claim in law.” </a:t>
            </a:r>
            <a:r>
              <a:rPr lang="en-US" altLang="en-US" i="1" dirty="0"/>
              <a:t>Diggs v. Shultz</a:t>
            </a:r>
            <a:r>
              <a:rPr lang="en-US" altLang="en-US" dirty="0"/>
              <a:t>, 470 F.2d 461 (D.C. Cir. 1972)</a:t>
            </a:r>
          </a:p>
          <a:p>
            <a:pPr eaLnBrk="1" hangingPunct="1">
              <a:defRPr/>
            </a:pPr>
            <a:r>
              <a:rPr lang="en-US" altLang="en-US" dirty="0"/>
              <a:t>Did the UN kick us out?</a:t>
            </a:r>
          </a:p>
        </p:txBody>
      </p:sp>
      <p:sp>
        <p:nvSpPr>
          <p:cNvPr id="20482" name="Slide Number Placeholder 5">
            <a:extLst>
              <a:ext uri="{FF2B5EF4-FFF2-40B4-BE49-F238E27FC236}">
                <a16:creationId xmlns:a16="http://schemas.microsoft.com/office/drawing/2014/main" id="{C5B9180E-9F04-78C8-90CB-8DDDD2FB2AB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3012063E-14DA-4355-B2C3-2E937B81A534}" type="slidenum">
              <a:rPr lang="en-US" altLang="en-US" sz="1400" b="0">
                <a:latin typeface="Tahoma" panose="020B0604030504040204" pitchFamily="34" charset="0"/>
              </a:rPr>
              <a:pPr>
                <a:spcBef>
                  <a:spcPct val="0"/>
                </a:spcBef>
                <a:buClrTx/>
                <a:buSzTx/>
                <a:buFontTx/>
                <a:buNone/>
              </a:pPr>
              <a:t>20</a:t>
            </a:fld>
            <a:endParaRPr lang="en-US" altLang="en-US" sz="1400" b="0">
              <a:latin typeface="Tahoma" panose="020B060403050404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830D214-ECCE-615E-0424-FB775C522EEF}"/>
              </a:ext>
            </a:extLst>
          </p:cNvPr>
          <p:cNvSpPr>
            <a:spLocks noGrp="1" noChangeArrowheads="1"/>
          </p:cNvSpPr>
          <p:nvPr>
            <p:ph type="title"/>
          </p:nvPr>
        </p:nvSpPr>
        <p:spPr/>
        <p:txBody>
          <a:bodyPr/>
          <a:lstStyle/>
          <a:p>
            <a:pPr eaLnBrk="1" hangingPunct="1"/>
            <a:r>
              <a:rPr lang="en-US" altLang="en-US" dirty="0"/>
              <a:t>Statutory Incorporation of International Law</a:t>
            </a:r>
          </a:p>
        </p:txBody>
      </p:sp>
      <p:sp>
        <p:nvSpPr>
          <p:cNvPr id="3" name="Content Placeholder 2">
            <a:extLst>
              <a:ext uri="{FF2B5EF4-FFF2-40B4-BE49-F238E27FC236}">
                <a16:creationId xmlns:a16="http://schemas.microsoft.com/office/drawing/2014/main" id="{BC757ABD-1C02-D7A2-BAC1-AA6104C9AD93}"/>
              </a:ext>
            </a:extLst>
          </p:cNvPr>
          <p:cNvSpPr>
            <a:spLocks noGrp="1"/>
          </p:cNvSpPr>
          <p:nvPr>
            <p:ph idx="1"/>
          </p:nvPr>
        </p:nvSpPr>
        <p:spPr/>
        <p:txBody>
          <a:bodyPr>
            <a:normAutofit/>
          </a:bodyPr>
          <a:lstStyle/>
          <a:p>
            <a:pPr eaLnBrk="1" hangingPunct="1">
              <a:defRPr/>
            </a:pPr>
            <a:r>
              <a:rPr lang="en-US" dirty="0"/>
              <a:t>Congress sometimes incorporates international law as part of legislation necessary to comply with treaty obligations. </a:t>
            </a:r>
          </a:p>
          <a:p>
            <a:pPr lvl="1" eaLnBrk="1" hangingPunct="1">
              <a:defRPr/>
            </a:pPr>
            <a:r>
              <a:rPr lang="en-US" dirty="0"/>
              <a:t>This may be by detailed statute, as criminalizing war crimes as part of the Geneva Convention obligations.</a:t>
            </a:r>
          </a:p>
          <a:p>
            <a:pPr lvl="1" eaLnBrk="1" hangingPunct="1">
              <a:defRPr/>
            </a:pPr>
            <a:r>
              <a:rPr lang="en-US" dirty="0"/>
              <a:t>It may also be by incorporating general international law concepts into US law and leaving the courts to figure out what they.</a:t>
            </a:r>
          </a:p>
          <a:p>
            <a:pPr eaLnBrk="1" hangingPunct="1">
              <a:defRPr/>
            </a:pPr>
            <a:r>
              <a:rPr lang="en-US" dirty="0"/>
              <a:t>Is this any special about international law?</a:t>
            </a:r>
          </a:p>
          <a:p>
            <a:pPr lvl="1">
              <a:defRPr/>
            </a:pPr>
            <a:r>
              <a:rPr lang="en-US" dirty="0"/>
              <a:t>Can Congress incorporate private standards, such as building codes?</a:t>
            </a:r>
          </a:p>
        </p:txBody>
      </p:sp>
      <p:sp>
        <p:nvSpPr>
          <p:cNvPr id="21508" name="Slide Number Placeholder 3">
            <a:extLst>
              <a:ext uri="{FF2B5EF4-FFF2-40B4-BE49-F238E27FC236}">
                <a16:creationId xmlns:a16="http://schemas.microsoft.com/office/drawing/2014/main" id="{3AA06359-0101-73C2-30BB-7A561D9B86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713F027-4CB5-4E2B-BAF4-2082A26C81C4}" type="slidenum">
              <a:rPr lang="en-US" altLang="en-US" sz="1400" b="0">
                <a:latin typeface="Tahoma" panose="020B0604030504040204" pitchFamily="34" charset="0"/>
              </a:rPr>
              <a:pPr>
                <a:spcBef>
                  <a:spcPct val="0"/>
                </a:spcBef>
                <a:buClrTx/>
                <a:buSzTx/>
                <a:buFontTx/>
                <a:buNone/>
              </a:pPr>
              <a:t>21</a:t>
            </a:fld>
            <a:endParaRPr lang="en-US" altLang="en-US" sz="1400" b="0">
              <a:latin typeface="Tahoma" panose="020B060403050404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C4476-D876-5B77-4686-1257B7107885}"/>
              </a:ext>
            </a:extLst>
          </p:cNvPr>
          <p:cNvSpPr>
            <a:spLocks noGrp="1"/>
          </p:cNvSpPr>
          <p:nvPr>
            <p:ph type="title"/>
          </p:nvPr>
        </p:nvSpPr>
        <p:spPr/>
        <p:txBody>
          <a:bodyPr/>
          <a:lstStyle/>
          <a:p>
            <a:r>
              <a:rPr lang="en-US" dirty="0"/>
              <a:t>What is Customary International Law?</a:t>
            </a:r>
          </a:p>
        </p:txBody>
      </p:sp>
      <p:sp>
        <p:nvSpPr>
          <p:cNvPr id="3" name="Content Placeholder 2">
            <a:extLst>
              <a:ext uri="{FF2B5EF4-FFF2-40B4-BE49-F238E27FC236}">
                <a16:creationId xmlns:a16="http://schemas.microsoft.com/office/drawing/2014/main" id="{0CFF3BA7-7FE6-4B08-1F2E-8867C75F869A}"/>
              </a:ext>
            </a:extLst>
          </p:cNvPr>
          <p:cNvSpPr>
            <a:spLocks noGrp="1"/>
          </p:cNvSpPr>
          <p:nvPr>
            <p:ph idx="1"/>
          </p:nvPr>
        </p:nvSpPr>
        <p:spPr/>
        <p:txBody>
          <a:bodyPr>
            <a:normAutofit lnSpcReduction="10000"/>
          </a:bodyPr>
          <a:lstStyle/>
          <a:p>
            <a:r>
              <a:rPr lang="en-US" dirty="0"/>
              <a:t>Customary International Law is a body of legal rules that restrict the activities of states and are not written down or codified in any particular source.  Customary international law arises when a significant number of states consistently engage in a pattern of behavior AND the conviction has developed among states that this behavior is required by international law (otherwise known as </a:t>
            </a:r>
            <a:r>
              <a:rPr lang="en-US" dirty="0" err="1"/>
              <a:t>opinio</a:t>
            </a:r>
            <a:r>
              <a:rPr lang="en-US" dirty="0"/>
              <a:t> juris).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schemeClr val="tx1"/>
                </a:solidFill>
                <a:effectLst/>
                <a:latin typeface="+mn-lt"/>
                <a:ea typeface="+mn-ea"/>
                <a:cs typeface="+mn-cs"/>
              </a:rPr>
              <a:t>Customary international law, like international law defined by treaties and other international agreements, rests on the consent of states. A state that persistently objects to a norm of customary international law…is not bound.…</a:t>
            </a:r>
            <a:endParaRPr lang="en-US" sz="2800" dirty="0">
              <a:effectLst/>
            </a:endParaRPr>
          </a:p>
        </p:txBody>
      </p:sp>
      <p:sp>
        <p:nvSpPr>
          <p:cNvPr id="4" name="Slide Number Placeholder 3">
            <a:extLst>
              <a:ext uri="{FF2B5EF4-FFF2-40B4-BE49-F238E27FC236}">
                <a16:creationId xmlns:a16="http://schemas.microsoft.com/office/drawing/2014/main" id="{DF4ED775-102F-5B2E-6ECE-EA4BCDE08E26}"/>
              </a:ext>
            </a:extLst>
          </p:cNvPr>
          <p:cNvSpPr>
            <a:spLocks noGrp="1"/>
          </p:cNvSpPr>
          <p:nvPr>
            <p:ph type="sldNum" sz="quarter" idx="12"/>
          </p:nvPr>
        </p:nvSpPr>
        <p:spPr/>
        <p:txBody>
          <a:bodyPr/>
          <a:lstStyle/>
          <a:p>
            <a:pPr>
              <a:defRPr/>
            </a:pPr>
            <a:fld id="{F9859294-5571-4B61-90B0-E59F10063709}" type="slidenum">
              <a:rPr lang="en-US" altLang="en-US" smtClean="0"/>
              <a:pPr>
                <a:defRPr/>
              </a:pPr>
              <a:t>22</a:t>
            </a:fld>
            <a:endParaRPr lang="en-US" altLang="en-US"/>
          </a:p>
        </p:txBody>
      </p:sp>
    </p:spTree>
    <p:extLst>
      <p:ext uri="{BB962C8B-B14F-4D97-AF65-F5344CB8AC3E}">
        <p14:creationId xmlns:p14="http://schemas.microsoft.com/office/powerpoint/2010/main" val="1278091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D4B2-A468-89A4-187E-724B5359334E}"/>
              </a:ext>
            </a:extLst>
          </p:cNvPr>
          <p:cNvSpPr>
            <a:spLocks noGrp="1"/>
          </p:cNvSpPr>
          <p:nvPr>
            <p:ph type="title"/>
          </p:nvPr>
        </p:nvSpPr>
        <p:spPr/>
        <p:txBody>
          <a:bodyPr/>
          <a:lstStyle/>
          <a:p>
            <a:pPr lvl="0"/>
            <a:r>
              <a:rPr lang="en-US" altLang="en-US" i="1" dirty="0"/>
              <a:t>Jus Cogens</a:t>
            </a:r>
            <a:endParaRPr lang="en-US" i="1" dirty="0"/>
          </a:p>
        </p:txBody>
      </p:sp>
      <p:sp>
        <p:nvSpPr>
          <p:cNvPr id="3" name="Content Placeholder 2">
            <a:extLst>
              <a:ext uri="{FF2B5EF4-FFF2-40B4-BE49-F238E27FC236}">
                <a16:creationId xmlns:a16="http://schemas.microsoft.com/office/drawing/2014/main" id="{A4D793C6-7B58-4904-21DA-E49FD035FD47}"/>
              </a:ext>
            </a:extLst>
          </p:cNvPr>
          <p:cNvSpPr>
            <a:spLocks noGrp="1"/>
          </p:cNvSpPr>
          <p:nvPr>
            <p:ph idx="1"/>
          </p:nvPr>
        </p:nvSpPr>
        <p:spPr/>
        <p:txBody>
          <a:bodyPr/>
          <a:lstStyle/>
          <a:p>
            <a:pPr>
              <a:defRPr/>
            </a:pPr>
            <a:r>
              <a:rPr lang="en-US" dirty="0"/>
              <a:t>In contrast, </a:t>
            </a:r>
            <a:r>
              <a:rPr lang="en-US" i="1" dirty="0"/>
              <a:t>jus cogens </a:t>
            </a:r>
            <a:r>
              <a:rPr lang="en-US" dirty="0"/>
              <a:t>“embraces customary laws considered binding on all nations” and is “derived from values taken to be fundamental by the international community, rather than from the fortuitous or self-interested choices of nations”.…[T]he fundamental and universal norms constituting jus cogens transcend such consent, as exemplified by the theories underlying the judgments of the Nuremberg tribunals following World War II.</a:t>
            </a:r>
          </a:p>
          <a:p>
            <a:pPr>
              <a:defRPr/>
            </a:pPr>
            <a:r>
              <a:rPr lang="en-US" dirty="0"/>
              <a:t>This was our legal justification for prosecuting Nazi and Japanese officials for war crimes which were not defined at the time they were committed.</a:t>
            </a:r>
          </a:p>
        </p:txBody>
      </p:sp>
      <p:sp>
        <p:nvSpPr>
          <p:cNvPr id="4" name="Slide Number Placeholder 3">
            <a:extLst>
              <a:ext uri="{FF2B5EF4-FFF2-40B4-BE49-F238E27FC236}">
                <a16:creationId xmlns:a16="http://schemas.microsoft.com/office/drawing/2014/main" id="{F36EA50E-EB0A-E3FF-9EF3-9B1E3255A939}"/>
              </a:ext>
            </a:extLst>
          </p:cNvPr>
          <p:cNvSpPr>
            <a:spLocks noGrp="1"/>
          </p:cNvSpPr>
          <p:nvPr>
            <p:ph type="sldNum" sz="quarter" idx="12"/>
          </p:nvPr>
        </p:nvSpPr>
        <p:spPr/>
        <p:txBody>
          <a:bodyPr/>
          <a:lstStyle/>
          <a:p>
            <a:pPr>
              <a:defRPr/>
            </a:pPr>
            <a:fld id="{F9859294-5571-4B61-90B0-E59F10063709}" type="slidenum">
              <a:rPr lang="en-US" altLang="en-US" smtClean="0"/>
              <a:pPr>
                <a:defRPr/>
              </a:pPr>
              <a:t>23</a:t>
            </a:fld>
            <a:endParaRPr lang="en-US" altLang="en-US"/>
          </a:p>
        </p:txBody>
      </p:sp>
    </p:spTree>
    <p:extLst>
      <p:ext uri="{BB962C8B-B14F-4D97-AF65-F5344CB8AC3E}">
        <p14:creationId xmlns:p14="http://schemas.microsoft.com/office/powerpoint/2010/main" val="600252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337F080-4AC9-C78F-088F-072823B82079}"/>
              </a:ext>
            </a:extLst>
          </p:cNvPr>
          <p:cNvSpPr>
            <a:spLocks noGrp="1" noChangeArrowheads="1"/>
          </p:cNvSpPr>
          <p:nvPr>
            <p:ph type="title"/>
          </p:nvPr>
        </p:nvSpPr>
        <p:spPr/>
        <p:txBody>
          <a:bodyPr/>
          <a:lstStyle/>
          <a:p>
            <a:r>
              <a:rPr lang="en-US" altLang="en-US" dirty="0"/>
              <a:t>What are Examples of </a:t>
            </a:r>
            <a:r>
              <a:rPr lang="en-US" altLang="en-US" i="1" dirty="0"/>
              <a:t>Jus Cogens</a:t>
            </a:r>
            <a:r>
              <a:rPr lang="en-US" altLang="en-US" dirty="0"/>
              <a:t>?</a:t>
            </a:r>
          </a:p>
        </p:txBody>
      </p:sp>
      <p:sp>
        <p:nvSpPr>
          <p:cNvPr id="24579" name="Content Placeholder 2">
            <a:extLst>
              <a:ext uri="{FF2B5EF4-FFF2-40B4-BE49-F238E27FC236}">
                <a16:creationId xmlns:a16="http://schemas.microsoft.com/office/drawing/2014/main" id="{873C92F6-815D-77C1-EF21-CDF139201260}"/>
              </a:ext>
            </a:extLst>
          </p:cNvPr>
          <p:cNvSpPr>
            <a:spLocks noGrp="1" noChangeArrowheads="1"/>
          </p:cNvSpPr>
          <p:nvPr>
            <p:ph idx="1"/>
          </p:nvPr>
        </p:nvSpPr>
        <p:spPr/>
        <p:txBody>
          <a:bodyPr/>
          <a:lstStyle/>
          <a:p>
            <a:r>
              <a:rPr lang="en-US" altLang="en-US" dirty="0"/>
              <a:t>Examples of jus cogens norms include prohibitions against crimes against humanity, torture, genocide, and human trafficking.</a:t>
            </a:r>
          </a:p>
          <a:p>
            <a:r>
              <a:rPr lang="en-US" altLang="en-US" dirty="0"/>
              <a:t>In theory, Congress cannot abrogate the US duty to comply with </a:t>
            </a:r>
            <a:r>
              <a:rPr lang="en-US" altLang="en-US" i="1" dirty="0"/>
              <a:t>jus cogens</a:t>
            </a:r>
            <a:r>
              <a:rPr lang="en-US" altLang="en-US" dirty="0"/>
              <a:t>.</a:t>
            </a:r>
          </a:p>
          <a:p>
            <a:r>
              <a:rPr lang="en-US" altLang="en-US" dirty="0"/>
              <a:t>But - are these well-defined terms that would pass a vagueness challenge if used as the basis for a criminal trial in the United States?</a:t>
            </a:r>
          </a:p>
          <a:p>
            <a:r>
              <a:rPr lang="en-US" altLang="en-US" dirty="0"/>
              <a:t>Congress has defined torture by statute as being what would violate the constitutional prohibition on cruel and unusual punishment.</a:t>
            </a:r>
          </a:p>
          <a:p>
            <a:pPr lvl="1"/>
            <a:r>
              <a:rPr lang="en-US" altLang="en-US" dirty="0"/>
              <a:t>Is that consistent with international norms? </a:t>
            </a:r>
          </a:p>
          <a:p>
            <a:endParaRPr lang="en-US" altLang="en-US" dirty="0"/>
          </a:p>
        </p:txBody>
      </p:sp>
      <p:sp>
        <p:nvSpPr>
          <p:cNvPr id="24580" name="Slide Number Placeholder 3">
            <a:extLst>
              <a:ext uri="{FF2B5EF4-FFF2-40B4-BE49-F238E27FC236}">
                <a16:creationId xmlns:a16="http://schemas.microsoft.com/office/drawing/2014/main" id="{88CCA74F-D69E-FF79-FC8A-01D03AF70C3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ACAFA8A-8C78-4ED7-A207-3E149103A162}" type="slidenum">
              <a:rPr lang="en-US" altLang="en-US" sz="1400" b="0">
                <a:latin typeface="Tahoma" panose="020B0604030504040204" pitchFamily="34" charset="0"/>
              </a:rPr>
              <a:pPr>
                <a:spcBef>
                  <a:spcPct val="0"/>
                </a:spcBef>
                <a:buClrTx/>
                <a:buSzTx/>
                <a:buFontTx/>
                <a:buNone/>
              </a:pPr>
              <a:t>24</a:t>
            </a:fld>
            <a:endParaRPr lang="en-US" altLang="en-US" sz="1400" b="0">
              <a:latin typeface="Tahom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5E22008C-7DB7-4C98-A75E-D990335BD22B}"/>
              </a:ext>
            </a:extLst>
          </p:cNvPr>
          <p:cNvSpPr>
            <a:spLocks noGrp="1" noChangeArrowheads="1"/>
          </p:cNvSpPr>
          <p:nvPr>
            <p:ph type="ctrTitle"/>
          </p:nvPr>
        </p:nvSpPr>
        <p:spPr>
          <a:xfrm>
            <a:off x="845573" y="1122363"/>
            <a:ext cx="10235381" cy="2387600"/>
          </a:xfrm>
        </p:spPr>
        <p:txBody>
          <a:bodyPr>
            <a:normAutofit fontScale="90000"/>
          </a:bodyPr>
          <a:lstStyle/>
          <a:p>
            <a:r>
              <a:rPr lang="en-US" altLang="en-US" dirty="0"/>
              <a:t>Current Supreme Court Justices on International Law Norms as US Law</a:t>
            </a:r>
          </a:p>
        </p:txBody>
      </p:sp>
      <p:sp>
        <p:nvSpPr>
          <p:cNvPr id="2" name="Subtitle 1">
            <a:extLst>
              <a:ext uri="{FF2B5EF4-FFF2-40B4-BE49-F238E27FC236}">
                <a16:creationId xmlns:a16="http://schemas.microsoft.com/office/drawing/2014/main" id="{C7427267-FC01-2334-2B8D-F34F28272D8C}"/>
              </a:ext>
            </a:extLst>
          </p:cNvPr>
          <p:cNvSpPr>
            <a:spLocks noGrp="1"/>
          </p:cNvSpPr>
          <p:nvPr>
            <p:ph type="subTitle" idx="1"/>
          </p:nvPr>
        </p:nvSpPr>
        <p:spPr/>
        <p:txBody>
          <a:bodyPr/>
          <a:lstStyle/>
          <a:p>
            <a:endParaRPr lang="en-US"/>
          </a:p>
        </p:txBody>
      </p:sp>
      <p:sp>
        <p:nvSpPr>
          <p:cNvPr id="37892" name="Slide Number Placeholder 3">
            <a:extLst>
              <a:ext uri="{FF2B5EF4-FFF2-40B4-BE49-F238E27FC236}">
                <a16:creationId xmlns:a16="http://schemas.microsoft.com/office/drawing/2014/main" id="{92E6A745-DE3A-4819-9276-68A67E88291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3EBE44C-037A-498A-8E97-60EA0992B99E}" type="slidenum">
              <a:rPr lang="en-US" altLang="en-US">
                <a:latin typeface="Tahoma" panose="020B0604030504040204" pitchFamily="34" charset="0"/>
              </a:rPr>
              <a:pPr fontAlgn="base">
                <a:spcBef>
                  <a:spcPct val="0"/>
                </a:spcBef>
                <a:spcAft>
                  <a:spcPct val="0"/>
                </a:spcAft>
              </a:pPr>
              <a:t>25</a:t>
            </a:fld>
            <a:endParaRPr lang="en-US" altLang="en-US">
              <a:latin typeface="Tahoma" panose="020B060403050404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847DA-36E2-A1FB-24A4-4D1C7143805A}"/>
              </a:ext>
            </a:extLst>
          </p:cNvPr>
          <p:cNvSpPr>
            <a:spLocks noGrp="1"/>
          </p:cNvSpPr>
          <p:nvPr>
            <p:ph type="title"/>
          </p:nvPr>
        </p:nvSpPr>
        <p:spPr/>
        <p:txBody>
          <a:bodyPr/>
          <a:lstStyle/>
          <a:p>
            <a:pPr lvl="0"/>
            <a:r>
              <a:rPr lang="en-US" altLang="en-US" dirty="0"/>
              <a:t>Judge Kavanaugh</a:t>
            </a:r>
            <a:endParaRPr lang="en-US" dirty="0"/>
          </a:p>
        </p:txBody>
      </p:sp>
      <p:sp>
        <p:nvSpPr>
          <p:cNvPr id="3" name="Content Placeholder 2">
            <a:extLst>
              <a:ext uri="{FF2B5EF4-FFF2-40B4-BE49-F238E27FC236}">
                <a16:creationId xmlns:a16="http://schemas.microsoft.com/office/drawing/2014/main" id="{98B29DC9-BE9C-A9E2-2C66-3DC675196314}"/>
              </a:ext>
            </a:extLst>
          </p:cNvPr>
          <p:cNvSpPr>
            <a:spLocks noGrp="1"/>
          </p:cNvSpPr>
          <p:nvPr>
            <p:ph idx="1"/>
          </p:nvPr>
        </p:nvSpPr>
        <p:spPr>
          <a:xfrm>
            <a:off x="838200" y="1425677"/>
            <a:ext cx="10055942" cy="4751286"/>
          </a:xfrm>
        </p:spPr>
        <p:txBody>
          <a:bodyPr/>
          <a:lstStyle/>
          <a:p>
            <a:pPr lvl="0"/>
            <a:r>
              <a:rPr lang="en-US" altLang="en-US" dirty="0"/>
              <a:t>“First, international-law norms are not domestic U.S. law in the absence of action by the political branches to codify those norms. Congress and the President can and often do incorporate international-law principles into domestic U.S. law by way of a statute (or executive regulations issued pursuant to statutory authority) or a self-executing treaty.” (Al-</a:t>
            </a:r>
            <a:r>
              <a:rPr lang="en-US" altLang="en-US" dirty="0" err="1"/>
              <a:t>Bihani</a:t>
            </a:r>
            <a:r>
              <a:rPr lang="en-US" altLang="en-US" dirty="0"/>
              <a:t> v. Obama)</a:t>
            </a:r>
          </a:p>
          <a:p>
            <a:pPr lvl="0"/>
            <a:r>
              <a:rPr lang="en-US" altLang="en-US" dirty="0"/>
              <a:t>They are not implicitly incorporated in statutes. Incorporation must be explicit.</a:t>
            </a:r>
            <a:endParaRPr lang="en-US" dirty="0"/>
          </a:p>
        </p:txBody>
      </p:sp>
    </p:spTree>
    <p:extLst>
      <p:ext uri="{BB962C8B-B14F-4D97-AF65-F5344CB8AC3E}">
        <p14:creationId xmlns:p14="http://schemas.microsoft.com/office/powerpoint/2010/main" val="3662633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F374-748A-CF2A-FB20-ACF3D4B745CF}"/>
              </a:ext>
            </a:extLst>
          </p:cNvPr>
          <p:cNvSpPr>
            <a:spLocks noGrp="1"/>
          </p:cNvSpPr>
          <p:nvPr>
            <p:ph type="title"/>
          </p:nvPr>
        </p:nvSpPr>
        <p:spPr/>
        <p:txBody>
          <a:bodyPr/>
          <a:lstStyle/>
          <a:p>
            <a:pPr lvl="0"/>
            <a:r>
              <a:rPr lang="en-US" altLang="en-US" dirty="0"/>
              <a:t>Justice Alito</a:t>
            </a:r>
            <a:endParaRPr lang="en-US" dirty="0"/>
          </a:p>
        </p:txBody>
      </p:sp>
      <p:sp>
        <p:nvSpPr>
          <p:cNvPr id="3" name="Content Placeholder 2">
            <a:extLst>
              <a:ext uri="{FF2B5EF4-FFF2-40B4-BE49-F238E27FC236}">
                <a16:creationId xmlns:a16="http://schemas.microsoft.com/office/drawing/2014/main" id="{B28626D3-2F3F-D02F-3E31-97F7EC901D07}"/>
              </a:ext>
            </a:extLst>
          </p:cNvPr>
          <p:cNvSpPr>
            <a:spLocks noGrp="1"/>
          </p:cNvSpPr>
          <p:nvPr>
            <p:ph idx="1"/>
          </p:nvPr>
        </p:nvSpPr>
        <p:spPr>
          <a:xfrm>
            <a:off x="838200" y="1568224"/>
            <a:ext cx="9261021" cy="4608739"/>
          </a:xfrm>
        </p:spPr>
        <p:txBody>
          <a:bodyPr/>
          <a:lstStyle/>
          <a:p>
            <a:pPr lvl="0"/>
            <a:r>
              <a:rPr lang="en-US" altLang="en-US" dirty="0"/>
              <a:t>Congress may act to bring provisions of international law into federal law, but they cannot find their way there on their own. “The law of nations is not embodied in any provision of the Constitution, nor in any treaty, act of Congress, or any authority, or commission derived from the United States.”</a:t>
            </a:r>
            <a:endParaRPr lang="en-US" dirty="0"/>
          </a:p>
        </p:txBody>
      </p:sp>
    </p:spTree>
    <p:extLst>
      <p:ext uri="{BB962C8B-B14F-4D97-AF65-F5344CB8AC3E}">
        <p14:creationId xmlns:p14="http://schemas.microsoft.com/office/powerpoint/2010/main" val="3931882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D183-0CAA-BDA7-AE84-267CFE2F0433}"/>
              </a:ext>
            </a:extLst>
          </p:cNvPr>
          <p:cNvSpPr>
            <a:spLocks noGrp="1"/>
          </p:cNvSpPr>
          <p:nvPr>
            <p:ph type="title"/>
          </p:nvPr>
        </p:nvSpPr>
        <p:spPr/>
        <p:txBody>
          <a:bodyPr/>
          <a:lstStyle/>
          <a:p>
            <a:pPr lvl="0"/>
            <a:r>
              <a:rPr lang="en-US" altLang="en-US" dirty="0"/>
              <a:t>Justice Thomas</a:t>
            </a:r>
            <a:endParaRPr lang="en-US" dirty="0"/>
          </a:p>
        </p:txBody>
      </p:sp>
      <p:sp>
        <p:nvSpPr>
          <p:cNvPr id="3" name="Content Placeholder 2">
            <a:extLst>
              <a:ext uri="{FF2B5EF4-FFF2-40B4-BE49-F238E27FC236}">
                <a16:creationId xmlns:a16="http://schemas.microsoft.com/office/drawing/2014/main" id="{F2DB6861-5AF2-0C5F-2087-56BE26B5CA79}"/>
              </a:ext>
            </a:extLst>
          </p:cNvPr>
          <p:cNvSpPr>
            <a:spLocks noGrp="1"/>
          </p:cNvSpPr>
          <p:nvPr>
            <p:ph idx="1"/>
          </p:nvPr>
        </p:nvSpPr>
        <p:spPr>
          <a:xfrm>
            <a:off x="838200" y="1568224"/>
            <a:ext cx="9869129" cy="4608739"/>
          </a:xfrm>
        </p:spPr>
        <p:txBody>
          <a:bodyPr/>
          <a:lstStyle/>
          <a:p>
            <a:pPr lvl="0"/>
            <a:r>
              <a:rPr lang="en-US" dirty="0"/>
              <a:t> “While Congress, as a legislature, may wish to consider the actions of other nations on any issue it likes, this Court’s Eighth Amendment jurisprudence should not impose foreign moods, fads, or fashions on Americans.”</a:t>
            </a:r>
          </a:p>
          <a:p>
            <a:pPr lvl="0"/>
            <a:endParaRPr lang="en-US" altLang="en-US" dirty="0"/>
          </a:p>
          <a:p>
            <a:pPr lvl="0"/>
            <a:r>
              <a:rPr lang="en-US" altLang="en-US" dirty="0"/>
              <a:t>These are inline with the views of the other conservative justices.</a:t>
            </a:r>
          </a:p>
          <a:p>
            <a:endParaRPr lang="en-US" dirty="0"/>
          </a:p>
        </p:txBody>
      </p:sp>
    </p:spTree>
    <p:extLst>
      <p:ext uri="{BB962C8B-B14F-4D97-AF65-F5344CB8AC3E}">
        <p14:creationId xmlns:p14="http://schemas.microsoft.com/office/powerpoint/2010/main" val="361398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0BFE0F3-7C03-6E35-3B99-97B4CF053BE9}"/>
              </a:ext>
            </a:extLst>
          </p:cNvPr>
          <p:cNvSpPr>
            <a:spLocks noGrp="1" noChangeArrowheads="1"/>
          </p:cNvSpPr>
          <p:nvPr>
            <p:ph type="title"/>
          </p:nvPr>
        </p:nvSpPr>
        <p:spPr/>
        <p:txBody>
          <a:bodyPr/>
          <a:lstStyle/>
          <a:p>
            <a:r>
              <a:rPr lang="en-US" altLang="en-US" dirty="0"/>
              <a:t>Examples of International Enforcement Systems</a:t>
            </a:r>
          </a:p>
        </p:txBody>
      </p:sp>
      <p:sp>
        <p:nvSpPr>
          <p:cNvPr id="3" name="Content Placeholder 2">
            <a:extLst>
              <a:ext uri="{FF2B5EF4-FFF2-40B4-BE49-F238E27FC236}">
                <a16:creationId xmlns:a16="http://schemas.microsoft.com/office/drawing/2014/main" id="{382E18A6-B77D-7A0A-2A9A-2CE3A2ACDBA2}"/>
              </a:ext>
            </a:extLst>
          </p:cNvPr>
          <p:cNvSpPr>
            <a:spLocks noGrp="1"/>
          </p:cNvSpPr>
          <p:nvPr>
            <p:ph idx="1"/>
          </p:nvPr>
        </p:nvSpPr>
        <p:spPr/>
        <p:txBody>
          <a:bodyPr>
            <a:normAutofit fontScale="77500" lnSpcReduction="20000"/>
          </a:bodyPr>
          <a:lstStyle/>
          <a:p>
            <a:pPr>
              <a:defRPr/>
            </a:pPr>
            <a:r>
              <a:rPr lang="en-US" dirty="0"/>
              <a:t>UN Security Council</a:t>
            </a:r>
          </a:p>
          <a:p>
            <a:pPr lvl="1">
              <a:defRPr/>
            </a:pPr>
            <a:r>
              <a:rPr lang="en-US" dirty="0"/>
              <a:t>Violations of another member nation’s sovereignty.</a:t>
            </a:r>
          </a:p>
          <a:p>
            <a:pPr lvl="1">
              <a:defRPr/>
            </a:pPr>
            <a:r>
              <a:rPr lang="en-US" dirty="0"/>
              <a:t>Subject to veto by any security council member.</a:t>
            </a:r>
          </a:p>
          <a:p>
            <a:pPr>
              <a:defRPr/>
            </a:pPr>
            <a:r>
              <a:rPr lang="en-US" dirty="0"/>
              <a:t>WTO</a:t>
            </a:r>
          </a:p>
          <a:p>
            <a:pPr lvl="1">
              <a:defRPr/>
            </a:pPr>
            <a:r>
              <a:rPr lang="en-US" dirty="0"/>
              <a:t>Agree to the dispute resolution system or leave the WTO and give up its protections.</a:t>
            </a:r>
          </a:p>
          <a:p>
            <a:pPr lvl="1">
              <a:defRPr/>
            </a:pPr>
            <a:r>
              <a:rPr lang="en-US" dirty="0"/>
              <a:t>Or just ignore it and see what happens, as Trump and now Biden are doing.</a:t>
            </a:r>
          </a:p>
          <a:p>
            <a:pPr>
              <a:defRPr/>
            </a:pPr>
            <a:r>
              <a:rPr lang="en-US" dirty="0"/>
              <a:t>International Trade Law</a:t>
            </a:r>
          </a:p>
          <a:p>
            <a:pPr lvl="1">
              <a:defRPr/>
            </a:pPr>
            <a:r>
              <a:rPr lang="en-US" dirty="0"/>
              <a:t>Follow it, or no one will trade with you</a:t>
            </a:r>
          </a:p>
          <a:p>
            <a:pPr>
              <a:defRPr/>
            </a:pPr>
            <a:r>
              <a:rPr lang="en-US" dirty="0"/>
              <a:t>International Criminal Court (ICC)</a:t>
            </a:r>
          </a:p>
          <a:p>
            <a:pPr lvl="1">
              <a:defRPr/>
            </a:pPr>
            <a:r>
              <a:rPr lang="en-US" dirty="0"/>
              <a:t>Prosecution of individuals</a:t>
            </a:r>
          </a:p>
          <a:p>
            <a:pPr>
              <a:defRPr/>
            </a:pPr>
            <a:r>
              <a:rPr lang="en-US" dirty="0"/>
              <a:t>International Court of Justice</a:t>
            </a:r>
          </a:p>
          <a:p>
            <a:pPr lvl="1">
              <a:defRPr/>
            </a:pPr>
            <a:r>
              <a:rPr lang="en-US" dirty="0"/>
              <a:t>Prosecution of states.</a:t>
            </a:r>
          </a:p>
        </p:txBody>
      </p:sp>
      <p:sp>
        <p:nvSpPr>
          <p:cNvPr id="10244" name="Slide Number Placeholder 3">
            <a:extLst>
              <a:ext uri="{FF2B5EF4-FFF2-40B4-BE49-F238E27FC236}">
                <a16:creationId xmlns:a16="http://schemas.microsoft.com/office/drawing/2014/main" id="{92CE3174-6B50-6FC4-ECFD-FD3C0AEECC9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88DB5490-2594-4241-8204-AE73C30E1B3E}" type="slidenum">
              <a:rPr lang="en-US" altLang="en-US" sz="1400" b="0">
                <a:latin typeface="Tahoma" panose="020B0604030504040204" pitchFamily="34" charset="0"/>
              </a:rPr>
              <a:pPr>
                <a:spcBef>
                  <a:spcPct val="0"/>
                </a:spcBef>
                <a:buClrTx/>
                <a:buSzTx/>
                <a:buFontTx/>
                <a:buNone/>
              </a:pPr>
              <a:t>3</a:t>
            </a:fld>
            <a:endParaRPr lang="en-US" altLang="en-US" sz="1400" b="0">
              <a:latin typeface="Tahoma" panose="020B0604030504040204" pitchFamily="34" charset="0"/>
            </a:endParaRPr>
          </a:p>
        </p:txBody>
      </p:sp>
    </p:spTree>
    <p:extLst>
      <p:ext uri="{BB962C8B-B14F-4D97-AF65-F5344CB8AC3E}">
        <p14:creationId xmlns:p14="http://schemas.microsoft.com/office/powerpoint/2010/main" val="91575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99C2D-CC17-B0F6-3390-4982C8C2A6A6}"/>
              </a:ext>
            </a:extLst>
          </p:cNvPr>
          <p:cNvSpPr>
            <a:spLocks noGrp="1"/>
          </p:cNvSpPr>
          <p:nvPr>
            <p:ph type="title"/>
          </p:nvPr>
        </p:nvSpPr>
        <p:spPr/>
        <p:txBody>
          <a:bodyPr/>
          <a:lstStyle/>
          <a:p>
            <a:pPr algn="ctr"/>
            <a:r>
              <a:rPr lang="en-US" dirty="0"/>
              <a:t>Example International Environmental Agreements</a:t>
            </a:r>
          </a:p>
        </p:txBody>
      </p:sp>
      <p:sp>
        <p:nvSpPr>
          <p:cNvPr id="5" name="Content Placeholder 4">
            <a:extLst>
              <a:ext uri="{FF2B5EF4-FFF2-40B4-BE49-F238E27FC236}">
                <a16:creationId xmlns:a16="http://schemas.microsoft.com/office/drawing/2014/main" id="{9B172BE0-5650-FD57-885B-B4EF70A7BDA1}"/>
              </a:ext>
            </a:extLst>
          </p:cNvPr>
          <p:cNvSpPr>
            <a:spLocks noGrp="1"/>
          </p:cNvSpPr>
          <p:nvPr>
            <p:ph sz="half" idx="1"/>
          </p:nvPr>
        </p:nvSpPr>
        <p:spPr/>
        <p:txBody>
          <a:bodyPr>
            <a:normAutofit fontScale="62500" lnSpcReduction="20000"/>
          </a:bodyPr>
          <a:lstStyle/>
          <a:p>
            <a:pPr algn="l">
              <a:buFont typeface="Arial" panose="020B0604020202020204" pitchFamily="34" charset="0"/>
              <a:buChar char="•"/>
            </a:pPr>
            <a:r>
              <a:rPr lang="en-US" b="1" i="0" u="sng" dirty="0">
                <a:solidFill>
                  <a:srgbClr val="555555"/>
                </a:solidFill>
                <a:effectLst/>
                <a:latin typeface="Georgia" panose="02040502050405020303" pitchFamily="18" charset="0"/>
                <a:hlinkClick r:id="rId2"/>
              </a:rPr>
              <a:t>Basel Convention on the Control of Transboundary Movements of Hazardous Wastes and Their Disposal</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3"/>
              </a:rPr>
              <a:t>The Cartagena Protocol on Biosafety</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4"/>
              </a:rPr>
              <a:t>Convention on International Trade in Endangered Species of Wild Fauna and Flora (CITES)</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5"/>
              </a:rPr>
              <a:t>Convention on the Law of the Non-Navigational Uses of International Watercourses</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6"/>
              </a:rPr>
              <a:t>UN Framework Convention on Climate Change</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7"/>
              </a:rPr>
              <a:t>International Convention for the Prevention of Pollution from Ships (MARPOL)</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8"/>
              </a:rPr>
              <a:t>International Convention for the Regulation of Whaling</a:t>
            </a:r>
            <a:endParaRPr lang="en-US" b="0" i="0" dirty="0">
              <a:solidFill>
                <a:srgbClr val="3A3938"/>
              </a:solidFill>
              <a:effectLst/>
              <a:latin typeface="Georgia" panose="02040502050405020303" pitchFamily="18" charset="0"/>
            </a:endParaRPr>
          </a:p>
          <a:p>
            <a:endParaRPr lang="en-US" dirty="0"/>
          </a:p>
        </p:txBody>
      </p:sp>
      <p:sp>
        <p:nvSpPr>
          <p:cNvPr id="6" name="Content Placeholder 5">
            <a:extLst>
              <a:ext uri="{FF2B5EF4-FFF2-40B4-BE49-F238E27FC236}">
                <a16:creationId xmlns:a16="http://schemas.microsoft.com/office/drawing/2014/main" id="{87B26005-5824-698A-A45E-59D3FADAA8C2}"/>
              </a:ext>
            </a:extLst>
          </p:cNvPr>
          <p:cNvSpPr>
            <a:spLocks noGrp="1"/>
          </p:cNvSpPr>
          <p:nvPr>
            <p:ph sz="half" idx="2"/>
          </p:nvPr>
        </p:nvSpPr>
        <p:spPr/>
        <p:txBody>
          <a:bodyPr>
            <a:normAutofit fontScale="62500" lnSpcReduction="20000"/>
          </a:bodyPr>
          <a:lstStyle/>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9"/>
              </a:rPr>
              <a:t>Kyoto Protocol to the United Nations Framework Convention on Climate Change</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10"/>
              </a:rPr>
              <a:t>Law of the Sea (LOS)</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11"/>
              </a:rPr>
              <a:t>Long-Range Transboundary Air Pollution</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12"/>
              </a:rPr>
              <a:t>North American Agreement on Environmental Cooperation (NAFTA side agreement)</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13"/>
              </a:rPr>
              <a:t>Ozone Treaties</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14"/>
              </a:rPr>
              <a:t>The Paris Agreement (United Nations Climate Change)</a:t>
            </a:r>
            <a:endParaRPr lang="en-US" b="0" i="0" dirty="0">
              <a:solidFill>
                <a:srgbClr val="3A3938"/>
              </a:solidFill>
              <a:effectLst/>
              <a:latin typeface="Georgia" panose="02040502050405020303" pitchFamily="18" charset="0"/>
            </a:endParaRPr>
          </a:p>
          <a:p>
            <a:pPr algn="l">
              <a:buFont typeface="Arial" panose="020B0604020202020204" pitchFamily="34" charset="0"/>
              <a:buChar char="•"/>
            </a:pPr>
            <a:r>
              <a:rPr lang="en-US" b="1" i="0" u="none" strike="noStrike" dirty="0">
                <a:solidFill>
                  <a:srgbClr val="3061AB"/>
                </a:solidFill>
                <a:effectLst/>
                <a:latin typeface="Georgia" panose="02040502050405020303" pitchFamily="18" charset="0"/>
                <a:hlinkClick r:id="rId15"/>
              </a:rPr>
              <a:t>Stockholm Convention on Persistent Organic Pollutants (POPS)</a:t>
            </a:r>
            <a:endParaRPr lang="en-US" b="0" i="0" dirty="0">
              <a:solidFill>
                <a:srgbClr val="3A3938"/>
              </a:solidFill>
              <a:effectLst/>
              <a:latin typeface="Georgia" panose="02040502050405020303" pitchFamily="18" charset="0"/>
            </a:endParaRPr>
          </a:p>
          <a:p>
            <a:endParaRPr lang="en-US" dirty="0"/>
          </a:p>
        </p:txBody>
      </p:sp>
      <p:sp>
        <p:nvSpPr>
          <p:cNvPr id="4" name="Slide Number Placeholder 3">
            <a:extLst>
              <a:ext uri="{FF2B5EF4-FFF2-40B4-BE49-F238E27FC236}">
                <a16:creationId xmlns:a16="http://schemas.microsoft.com/office/drawing/2014/main" id="{3B875F6E-22C3-17E2-292C-75287E1D03A0}"/>
              </a:ext>
            </a:extLst>
          </p:cNvPr>
          <p:cNvSpPr>
            <a:spLocks noGrp="1"/>
          </p:cNvSpPr>
          <p:nvPr>
            <p:ph type="sldNum" sz="quarter" idx="12"/>
          </p:nvPr>
        </p:nvSpPr>
        <p:spPr/>
        <p:txBody>
          <a:bodyPr/>
          <a:lstStyle/>
          <a:p>
            <a:pPr>
              <a:defRPr/>
            </a:pPr>
            <a:fld id="{F9859294-5571-4B61-90B0-E59F10063709}" type="slidenum">
              <a:rPr lang="en-US" altLang="en-US" smtClean="0"/>
              <a:pPr>
                <a:defRPr/>
              </a:pPr>
              <a:t>4</a:t>
            </a:fld>
            <a:endParaRPr lang="en-US" altLang="en-US"/>
          </a:p>
        </p:txBody>
      </p:sp>
      <p:sp>
        <p:nvSpPr>
          <p:cNvPr id="7" name="TextBox 6">
            <a:extLst>
              <a:ext uri="{FF2B5EF4-FFF2-40B4-BE49-F238E27FC236}">
                <a16:creationId xmlns:a16="http://schemas.microsoft.com/office/drawing/2014/main" id="{0E28C5F3-FA3D-07C1-2CEB-AB88A3F235E0}"/>
              </a:ext>
            </a:extLst>
          </p:cNvPr>
          <p:cNvSpPr txBox="1"/>
          <p:nvPr/>
        </p:nvSpPr>
        <p:spPr>
          <a:xfrm>
            <a:off x="3352800" y="6176963"/>
            <a:ext cx="5105400" cy="461665"/>
          </a:xfrm>
          <a:prstGeom prst="rect">
            <a:avLst/>
          </a:prstGeom>
          <a:noFill/>
        </p:spPr>
        <p:txBody>
          <a:bodyPr wrap="square" rtlCol="0">
            <a:spAutoFit/>
          </a:bodyPr>
          <a:lstStyle/>
          <a:p>
            <a:pPr algn="ctr"/>
            <a:r>
              <a:rPr lang="en-US" sz="2400" b="1" dirty="0"/>
              <a:t>The US has not ratified many of these</a:t>
            </a:r>
          </a:p>
        </p:txBody>
      </p:sp>
    </p:spTree>
    <p:extLst>
      <p:ext uri="{BB962C8B-B14F-4D97-AF65-F5344CB8AC3E}">
        <p14:creationId xmlns:p14="http://schemas.microsoft.com/office/powerpoint/2010/main" val="421928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E929090-E63F-A7E6-2007-8364392D37B0}"/>
              </a:ext>
            </a:extLst>
          </p:cNvPr>
          <p:cNvSpPr>
            <a:spLocks noGrp="1"/>
          </p:cNvSpPr>
          <p:nvPr>
            <p:ph type="title"/>
          </p:nvPr>
        </p:nvSpPr>
        <p:spPr/>
        <p:txBody>
          <a:bodyPr/>
          <a:lstStyle/>
          <a:p>
            <a:r>
              <a:rPr lang="en-US" dirty="0"/>
              <a:t>The Real Value of International Law</a:t>
            </a:r>
          </a:p>
        </p:txBody>
      </p:sp>
      <p:sp>
        <p:nvSpPr>
          <p:cNvPr id="7" name="Content Placeholder 6">
            <a:extLst>
              <a:ext uri="{FF2B5EF4-FFF2-40B4-BE49-F238E27FC236}">
                <a16:creationId xmlns:a16="http://schemas.microsoft.com/office/drawing/2014/main" id="{FFC2E0CF-3D85-DA57-D4B7-E3101D6898E3}"/>
              </a:ext>
            </a:extLst>
          </p:cNvPr>
          <p:cNvSpPr>
            <a:spLocks noGrp="1"/>
          </p:cNvSpPr>
          <p:nvPr>
            <p:ph idx="1"/>
          </p:nvPr>
        </p:nvSpPr>
        <p:spPr/>
        <p:txBody>
          <a:bodyPr/>
          <a:lstStyle/>
          <a:p>
            <a:r>
              <a:rPr lang="en-US" dirty="0"/>
              <a:t>It shows shared values.</a:t>
            </a:r>
          </a:p>
          <a:p>
            <a:r>
              <a:rPr lang="en-US" dirty="0"/>
              <a:t>It is a goal for countries to aspire to.</a:t>
            </a:r>
          </a:p>
          <a:p>
            <a:r>
              <a:rPr lang="en-US" dirty="0"/>
              <a:t>It is a standard for diplomacy.</a:t>
            </a:r>
          </a:p>
        </p:txBody>
      </p:sp>
      <p:sp>
        <p:nvSpPr>
          <p:cNvPr id="5" name="Slide Number Placeholder 4">
            <a:extLst>
              <a:ext uri="{FF2B5EF4-FFF2-40B4-BE49-F238E27FC236}">
                <a16:creationId xmlns:a16="http://schemas.microsoft.com/office/drawing/2014/main" id="{243AAF58-3774-8F1D-569B-4C8E72DC7593}"/>
              </a:ext>
            </a:extLst>
          </p:cNvPr>
          <p:cNvSpPr>
            <a:spLocks noGrp="1"/>
          </p:cNvSpPr>
          <p:nvPr>
            <p:ph type="sldNum" sz="quarter" idx="12"/>
          </p:nvPr>
        </p:nvSpPr>
        <p:spPr/>
        <p:txBody>
          <a:bodyPr/>
          <a:lstStyle/>
          <a:p>
            <a:pPr>
              <a:defRPr/>
            </a:pPr>
            <a:fld id="{7C9C26A0-719A-4557-8993-92BD4E4681C4}" type="slidenum">
              <a:rPr lang="en-US" altLang="en-US" smtClean="0"/>
              <a:pPr>
                <a:defRPr/>
              </a:pPr>
              <a:t>5</a:t>
            </a:fld>
            <a:endParaRPr lang="en-US" altLang="en-US"/>
          </a:p>
        </p:txBody>
      </p:sp>
    </p:spTree>
    <p:extLst>
      <p:ext uri="{BB962C8B-B14F-4D97-AF65-F5344CB8AC3E}">
        <p14:creationId xmlns:p14="http://schemas.microsoft.com/office/powerpoint/2010/main" val="328429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7430BB8F-1F7B-9DA6-6210-6BBAD6EEC739}"/>
              </a:ext>
            </a:extLst>
          </p:cNvPr>
          <p:cNvSpPr>
            <a:spLocks noGrp="1" noChangeArrowheads="1"/>
          </p:cNvSpPr>
          <p:nvPr>
            <p:ph type="title"/>
          </p:nvPr>
        </p:nvSpPr>
        <p:spPr/>
        <p:txBody>
          <a:bodyPr>
            <a:normAutofit/>
          </a:bodyPr>
          <a:lstStyle/>
          <a:p>
            <a:r>
              <a:rPr lang="en-US" altLang="en-US" dirty="0"/>
              <a:t>In the US Courts</a:t>
            </a:r>
          </a:p>
        </p:txBody>
      </p:sp>
      <p:sp>
        <p:nvSpPr>
          <p:cNvPr id="2" name="Text Placeholder 1">
            <a:extLst>
              <a:ext uri="{FF2B5EF4-FFF2-40B4-BE49-F238E27FC236}">
                <a16:creationId xmlns:a16="http://schemas.microsoft.com/office/drawing/2014/main" id="{31ECDFAC-1774-825C-3768-3780618EF48A}"/>
              </a:ext>
            </a:extLst>
          </p:cNvPr>
          <p:cNvSpPr>
            <a:spLocks noGrp="1"/>
          </p:cNvSpPr>
          <p:nvPr>
            <p:ph type="body" idx="1"/>
          </p:nvPr>
        </p:nvSpPr>
        <p:spPr/>
        <p:txBody>
          <a:bodyPr/>
          <a:lstStyle/>
          <a:p>
            <a:endParaRPr lang="en-US"/>
          </a:p>
        </p:txBody>
      </p:sp>
      <p:sp>
        <p:nvSpPr>
          <p:cNvPr id="4098" name="Rectangle 16">
            <a:extLst>
              <a:ext uri="{FF2B5EF4-FFF2-40B4-BE49-F238E27FC236}">
                <a16:creationId xmlns:a16="http://schemas.microsoft.com/office/drawing/2014/main" id="{D9BB78B6-4AA0-E6DC-87D6-478A1F1CC7B5}"/>
              </a:ext>
            </a:extLst>
          </p:cNvPr>
          <p:cNvSpPr>
            <a:spLocks noGrp="1" noChangeArrowheads="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070643F-F075-491B-AF07-28CF7B8C938B}" type="slidenum">
              <a:rPr lang="en-US" altLang="en-US" sz="1400" b="0">
                <a:solidFill>
                  <a:schemeClr val="bg2"/>
                </a:solidFill>
                <a:latin typeface="Tahoma" panose="020B0604030504040204" pitchFamily="34" charset="0"/>
              </a:rPr>
              <a:pPr>
                <a:spcBef>
                  <a:spcPct val="0"/>
                </a:spcBef>
                <a:buClrTx/>
                <a:buSzTx/>
                <a:buFontTx/>
                <a:buNone/>
              </a:pPr>
              <a:t>6</a:t>
            </a:fld>
            <a:endParaRPr lang="en-US" altLang="en-US" sz="1400" b="0">
              <a:solidFill>
                <a:schemeClr val="bg2"/>
              </a:solidFill>
              <a:latin typeface="Tahoma" panose="020B0604030504040204" pitchFamily="34" charset="0"/>
            </a:endParaRPr>
          </a:p>
        </p:txBody>
      </p:sp>
    </p:spTree>
    <p:extLst>
      <p:ext uri="{BB962C8B-B14F-4D97-AF65-F5344CB8AC3E}">
        <p14:creationId xmlns:p14="http://schemas.microsoft.com/office/powerpoint/2010/main" val="407151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a:extLst>
              <a:ext uri="{FF2B5EF4-FFF2-40B4-BE49-F238E27FC236}">
                <a16:creationId xmlns:a16="http://schemas.microsoft.com/office/drawing/2014/main" id="{D9FB5D1B-97EF-4519-1BB1-ECF52BC7AD48}"/>
              </a:ext>
            </a:extLst>
          </p:cNvPr>
          <p:cNvSpPr>
            <a:spLocks noGrp="1" noChangeArrowheads="1"/>
          </p:cNvSpPr>
          <p:nvPr>
            <p:ph type="ctrTitle"/>
          </p:nvPr>
        </p:nvSpPr>
        <p:spPr/>
        <p:txBody>
          <a:bodyPr/>
          <a:lstStyle/>
          <a:p>
            <a:r>
              <a:rPr lang="en-US" altLang="en-US" dirty="0"/>
              <a:t>Key Principle of Sovereignty</a:t>
            </a:r>
          </a:p>
        </p:txBody>
      </p:sp>
      <p:sp>
        <p:nvSpPr>
          <p:cNvPr id="5123" name="Subtitle 5">
            <a:extLst>
              <a:ext uri="{FF2B5EF4-FFF2-40B4-BE49-F238E27FC236}">
                <a16:creationId xmlns:a16="http://schemas.microsoft.com/office/drawing/2014/main" id="{9F233D36-EA35-8A8F-800B-AEC44E3D7B31}"/>
              </a:ext>
            </a:extLst>
          </p:cNvPr>
          <p:cNvSpPr>
            <a:spLocks noGrp="1" noChangeArrowheads="1"/>
          </p:cNvSpPr>
          <p:nvPr>
            <p:ph type="subTitle" idx="1"/>
          </p:nvPr>
        </p:nvSpPr>
        <p:spPr/>
        <p:txBody>
          <a:bodyPr/>
          <a:lstStyle/>
          <a:p>
            <a:r>
              <a:rPr lang="en-US" altLang="en-US" dirty="0"/>
              <a:t>A state may not be compelled to do anything it has not voluntarily agreed to do.</a:t>
            </a:r>
          </a:p>
          <a:p>
            <a:r>
              <a:rPr lang="en-US" altLang="en-US" dirty="0"/>
              <a:t>Except through war, conquest, and blackmail.</a:t>
            </a:r>
          </a:p>
        </p:txBody>
      </p:sp>
      <p:sp>
        <p:nvSpPr>
          <p:cNvPr id="5124" name="Slide Number Placeholder 3">
            <a:extLst>
              <a:ext uri="{FF2B5EF4-FFF2-40B4-BE49-F238E27FC236}">
                <a16:creationId xmlns:a16="http://schemas.microsoft.com/office/drawing/2014/main" id="{A7AD03B5-7CCC-5BE8-6A07-366C5DD1FAD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D97AA93-F072-490A-B92D-FF86F24BAC3B}" type="slidenum">
              <a:rPr lang="en-US" altLang="en-US" sz="1400" b="0">
                <a:latin typeface="Tahoma" panose="020B0604030504040204" pitchFamily="34" charset="0"/>
              </a:rPr>
              <a:pPr>
                <a:spcBef>
                  <a:spcPct val="0"/>
                </a:spcBef>
                <a:buClrTx/>
                <a:buSzTx/>
                <a:buFontTx/>
                <a:buNone/>
              </a:pPr>
              <a:t>7</a:t>
            </a:fld>
            <a:endParaRPr lang="en-US" altLang="en-US" sz="1400" b="0">
              <a:latin typeface="Tahom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8CF6BACA-193C-61B6-DAD8-7B898BF3C161}"/>
              </a:ext>
            </a:extLst>
          </p:cNvPr>
          <p:cNvSpPr>
            <a:spLocks noGrp="1" noChangeArrowheads="1"/>
          </p:cNvSpPr>
          <p:nvPr>
            <p:ph type="title"/>
          </p:nvPr>
        </p:nvSpPr>
        <p:spPr/>
        <p:txBody>
          <a:bodyPr/>
          <a:lstStyle/>
          <a:p>
            <a:pPr eaLnBrk="1" hangingPunct="1"/>
            <a:r>
              <a:rPr lang="en-US" altLang="en-US" dirty="0"/>
              <a:t>The President's Role in Making Treaties</a:t>
            </a:r>
          </a:p>
        </p:txBody>
      </p:sp>
      <p:sp>
        <p:nvSpPr>
          <p:cNvPr id="7172" name="Rectangle 3">
            <a:extLst>
              <a:ext uri="{FF2B5EF4-FFF2-40B4-BE49-F238E27FC236}">
                <a16:creationId xmlns:a16="http://schemas.microsoft.com/office/drawing/2014/main" id="{32A79585-DEA5-7C37-2B9E-32D82BED2BA0}"/>
              </a:ext>
            </a:extLst>
          </p:cNvPr>
          <p:cNvSpPr>
            <a:spLocks noGrp="1" noChangeArrowheads="1"/>
          </p:cNvSpPr>
          <p:nvPr>
            <p:ph idx="1"/>
          </p:nvPr>
        </p:nvSpPr>
        <p:spPr/>
        <p:txBody>
          <a:bodyPr/>
          <a:lstStyle/>
          <a:p>
            <a:pPr eaLnBrk="1" hangingPunct="1"/>
            <a:r>
              <a:rPr lang="en-US" altLang="en-US" dirty="0"/>
              <a:t>What are the president's dual roles in treaties?</a:t>
            </a:r>
          </a:p>
          <a:p>
            <a:pPr lvl="1" eaLnBrk="1" hangingPunct="1"/>
            <a:r>
              <a:rPr lang="en-US" altLang="en-US" dirty="0"/>
              <a:t>Negotiates the treaty</a:t>
            </a:r>
          </a:p>
          <a:p>
            <a:pPr lvl="1" eaLnBrk="1" hangingPunct="1"/>
            <a:r>
              <a:rPr lang="en-US" altLang="en-US" dirty="0"/>
              <a:t>Enforces the treaty</a:t>
            </a:r>
          </a:p>
          <a:p>
            <a:pPr eaLnBrk="1" hangingPunct="1"/>
            <a:r>
              <a:rPr lang="en-US" altLang="en-US" dirty="0"/>
              <a:t>Why is the enforcement role critical?</a:t>
            </a:r>
          </a:p>
          <a:p>
            <a:pPr eaLnBrk="1" hangingPunct="1"/>
            <a:r>
              <a:rPr lang="en-US" altLang="en-US" dirty="0"/>
              <a:t>Why is the president's role more important in international law?</a:t>
            </a:r>
          </a:p>
        </p:txBody>
      </p:sp>
      <p:sp>
        <p:nvSpPr>
          <p:cNvPr id="7170" name="Slide Number Placeholder 5">
            <a:extLst>
              <a:ext uri="{FF2B5EF4-FFF2-40B4-BE49-F238E27FC236}">
                <a16:creationId xmlns:a16="http://schemas.microsoft.com/office/drawing/2014/main" id="{6ED35F76-C104-28F1-A614-DFA57EC523A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835376A1-34E5-41E4-9ACE-176898E8B5E7}" type="slidenum">
              <a:rPr lang="en-US" altLang="en-US" sz="1400" b="0">
                <a:latin typeface="Tahoma" panose="020B0604030504040204" pitchFamily="34" charset="0"/>
              </a:rPr>
              <a:pPr>
                <a:spcBef>
                  <a:spcPct val="0"/>
                </a:spcBef>
                <a:buClrTx/>
                <a:buSzTx/>
                <a:buFontTx/>
                <a:buNone/>
              </a:pPr>
              <a:t>8</a:t>
            </a:fld>
            <a:endParaRPr lang="en-US" altLang="en-US" sz="1400" b="0">
              <a:latin typeface="Tahom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A75D522C-8763-FF85-D720-52AEEEFF24D0}"/>
              </a:ext>
            </a:extLst>
          </p:cNvPr>
          <p:cNvSpPr>
            <a:spLocks noGrp="1" noChangeArrowheads="1"/>
          </p:cNvSpPr>
          <p:nvPr>
            <p:ph type="title"/>
          </p:nvPr>
        </p:nvSpPr>
        <p:spPr/>
        <p:txBody>
          <a:bodyPr/>
          <a:lstStyle/>
          <a:p>
            <a:pPr eaLnBrk="1" hangingPunct="1"/>
            <a:r>
              <a:rPr lang="en-US" altLang="en-US" dirty="0"/>
              <a:t>Senate Approval</a:t>
            </a:r>
          </a:p>
        </p:txBody>
      </p:sp>
      <p:sp>
        <p:nvSpPr>
          <p:cNvPr id="8196" name="Rectangle 3">
            <a:extLst>
              <a:ext uri="{FF2B5EF4-FFF2-40B4-BE49-F238E27FC236}">
                <a16:creationId xmlns:a16="http://schemas.microsoft.com/office/drawing/2014/main" id="{A8479175-8A68-AE54-3932-E36AB9C1243E}"/>
              </a:ext>
            </a:extLst>
          </p:cNvPr>
          <p:cNvSpPr>
            <a:spLocks noGrp="1" noChangeArrowheads="1"/>
          </p:cNvSpPr>
          <p:nvPr>
            <p:ph idx="1"/>
          </p:nvPr>
        </p:nvSpPr>
        <p:spPr/>
        <p:txBody>
          <a:bodyPr>
            <a:normAutofit fontScale="92500" lnSpcReduction="10000"/>
          </a:bodyPr>
          <a:lstStyle/>
          <a:p>
            <a:pPr eaLnBrk="1" hangingPunct="1"/>
            <a:r>
              <a:rPr lang="en-US" altLang="en-US" dirty="0"/>
              <a:t>What is the legal effect of approval?</a:t>
            </a:r>
          </a:p>
          <a:p>
            <a:pPr lvl="1"/>
            <a:r>
              <a:rPr lang="en-US" altLang="en-US" dirty="0"/>
              <a:t>Ratification occurs when the President returns the signed and approved treaty to the other participants for acceptance.</a:t>
            </a:r>
          </a:p>
          <a:p>
            <a:pPr eaLnBrk="1" hangingPunct="1"/>
            <a:r>
              <a:rPr lang="en-US" altLang="en-US" dirty="0"/>
              <a:t>What does advice and consent mean?</a:t>
            </a:r>
          </a:p>
          <a:p>
            <a:pPr eaLnBrk="1" hangingPunct="1"/>
            <a:r>
              <a:rPr lang="en-US" altLang="en-US" dirty="0"/>
              <a:t>Was the senate meant to participate in drafting treaties?</a:t>
            </a:r>
          </a:p>
          <a:p>
            <a:pPr lvl="1" eaLnBrk="1" hangingPunct="1"/>
            <a:r>
              <a:rPr lang="en-US" altLang="en-US" dirty="0"/>
              <a:t>What is the downside to senate participation?</a:t>
            </a:r>
          </a:p>
          <a:p>
            <a:pPr eaLnBrk="1" hangingPunct="1"/>
            <a:r>
              <a:rPr lang="en-US" altLang="en-US" dirty="0"/>
              <a:t>What if the senate will not approve without changes?</a:t>
            </a:r>
          </a:p>
          <a:p>
            <a:pPr lvl="1" eaLnBrk="1" hangingPunct="1"/>
            <a:r>
              <a:rPr lang="en-US" altLang="en-US" dirty="0"/>
              <a:t>Does this undermine the president's constitutional right to negotiate treaties?</a:t>
            </a:r>
          </a:p>
          <a:p>
            <a:pPr eaLnBrk="1" hangingPunct="1"/>
            <a:r>
              <a:rPr lang="en-US" altLang="en-US" dirty="0"/>
              <a:t>Fast track - the Senate promises to not mess with the treaty, only to vote it up or down.</a:t>
            </a:r>
          </a:p>
        </p:txBody>
      </p:sp>
      <p:sp>
        <p:nvSpPr>
          <p:cNvPr id="8194" name="Slide Number Placeholder 5">
            <a:extLst>
              <a:ext uri="{FF2B5EF4-FFF2-40B4-BE49-F238E27FC236}">
                <a16:creationId xmlns:a16="http://schemas.microsoft.com/office/drawing/2014/main" id="{03178658-F597-BF5D-0215-93FDBBFE824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folHlink"/>
              </a:buClr>
              <a:buSzPct val="60000"/>
              <a:buFont typeface="Wingdings" panose="05000000000000000000" pitchFamily="2" charset="2"/>
              <a:buChar char="n"/>
              <a:defRPr sz="3200" b="1">
                <a:solidFill>
                  <a:schemeClr val="tx1"/>
                </a:solidFill>
                <a:latin typeface="Arial Narrow" panose="020B0606020202030204" pitchFamily="34" charset="0"/>
              </a:defRPr>
            </a:lvl1pPr>
            <a:lvl2pPr marL="742950" indent="-285750">
              <a:spcBef>
                <a:spcPct val="20000"/>
              </a:spcBef>
              <a:buClr>
                <a:schemeClr val="hlink"/>
              </a:buClr>
              <a:buSzPct val="55000"/>
              <a:buFont typeface="Wingdings" panose="05000000000000000000" pitchFamily="2" charset="2"/>
              <a:buChar char="n"/>
              <a:defRPr sz="3200" b="1">
                <a:solidFill>
                  <a:schemeClr val="tx1"/>
                </a:solidFill>
                <a:latin typeface="Arial Narrow" panose="020B060602020203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AC65268-F85F-42EE-BC6A-3822E67D5A2C}" type="slidenum">
              <a:rPr lang="en-US" altLang="en-US" sz="1400" b="0">
                <a:latin typeface="Tahoma" panose="020B0604030504040204" pitchFamily="34" charset="0"/>
              </a:rPr>
              <a:pPr>
                <a:spcBef>
                  <a:spcPct val="0"/>
                </a:spcBef>
                <a:buClrTx/>
                <a:buSzTx/>
                <a:buFontTx/>
                <a:buNone/>
              </a:pPr>
              <a:t>9</a:t>
            </a:fld>
            <a:endParaRPr lang="en-US" altLang="en-US" sz="1400" b="0">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R-Blank.potx" id="{E024D0A1-2BA4-4A1C-A866-4E54371AD6CB}" vid="{93EBAEAF-8CF7-42B3-A6D0-FB34466BC3B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EPR-Blank</Template>
  <TotalTime>555</TotalTime>
  <Words>1914</Words>
  <Application>Microsoft Office PowerPoint</Application>
  <PresentationFormat>Widescreen</PresentationFormat>
  <Paragraphs>172</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Georgia</vt:lpstr>
      <vt:lpstr>Tahoma</vt:lpstr>
      <vt:lpstr>Office Theme</vt:lpstr>
      <vt:lpstr>Introduction to Treaties and International Agreements</vt:lpstr>
      <vt:lpstr>What Makes a Treaty?</vt:lpstr>
      <vt:lpstr>Examples of International Enforcement Systems</vt:lpstr>
      <vt:lpstr>Example International Environmental Agreements</vt:lpstr>
      <vt:lpstr>The Real Value of International Law</vt:lpstr>
      <vt:lpstr>In the US Courts</vt:lpstr>
      <vt:lpstr>Key Principle of Sovereignty</vt:lpstr>
      <vt:lpstr>The President's Role in Making Treaties</vt:lpstr>
      <vt:lpstr>Senate Approval</vt:lpstr>
      <vt:lpstr>Enforcement of International Treaties</vt:lpstr>
      <vt:lpstr>Abrogating Treaties - Goldwater v. Carter, 617 F.2d 697 (1979)</vt:lpstr>
      <vt:lpstr>Executive and Other Agreements</vt:lpstr>
      <vt:lpstr>Types of Executive agreements</vt:lpstr>
      <vt:lpstr>Legal Status of Executive Agreements</vt:lpstr>
      <vt:lpstr>Abrogating Multilateral Agreements</vt:lpstr>
      <vt:lpstr>Domestic Effect of International Law, Treaties, and Executive Agreements</vt:lpstr>
      <vt:lpstr>Self-Executing Treaties</vt:lpstr>
      <vt:lpstr>Legislative Enabling of the Treaty</vt:lpstr>
      <vt:lpstr>Effect of Treaties and Executive Agreements on State Law</vt:lpstr>
      <vt:lpstr>Can Congress Abrogate International Obligations?</vt:lpstr>
      <vt:lpstr>Statutory Incorporation of International Law</vt:lpstr>
      <vt:lpstr>What is Customary International Law?</vt:lpstr>
      <vt:lpstr>Jus Cogens</vt:lpstr>
      <vt:lpstr>What are Examples of Jus Cogens?</vt:lpstr>
      <vt:lpstr>Current Supreme Court Justices on International Law Norms as US Law</vt:lpstr>
      <vt:lpstr>Judge Kavanaugh</vt:lpstr>
      <vt:lpstr>Justice Alito</vt:lpstr>
      <vt:lpstr>Justice Thomas</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 The Domestic Effect of International Law</dc:title>
  <dc:creator>edward</dc:creator>
  <cp:lastModifiedBy>Edward Richards</cp:lastModifiedBy>
  <cp:revision>100</cp:revision>
  <dcterms:created xsi:type="dcterms:W3CDTF">2009-02-04T18:20:47Z</dcterms:created>
  <dcterms:modified xsi:type="dcterms:W3CDTF">2023-03-02T19:32:03Z</dcterms:modified>
</cp:coreProperties>
</file>