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8"/>
  </p:notesMasterIdLst>
  <p:sldIdLst>
    <p:sldId id="256" r:id="rId2"/>
    <p:sldId id="257" r:id="rId3"/>
    <p:sldId id="264" r:id="rId4"/>
    <p:sldId id="265" r:id="rId5"/>
    <p:sldId id="266" r:id="rId6"/>
    <p:sldId id="309" r:id="rId7"/>
    <p:sldId id="273" r:id="rId8"/>
    <p:sldId id="310" r:id="rId9"/>
    <p:sldId id="311" r:id="rId10"/>
    <p:sldId id="277" r:id="rId11"/>
    <p:sldId id="278" r:id="rId12"/>
    <p:sldId id="289" r:id="rId13"/>
    <p:sldId id="294" r:id="rId14"/>
    <p:sldId id="280" r:id="rId15"/>
    <p:sldId id="295" r:id="rId16"/>
    <p:sldId id="288" r:id="rId17"/>
    <p:sldId id="304" r:id="rId18"/>
    <p:sldId id="297" r:id="rId19"/>
    <p:sldId id="296" r:id="rId20"/>
    <p:sldId id="316" r:id="rId21"/>
    <p:sldId id="314" r:id="rId22"/>
    <p:sldId id="258" r:id="rId23"/>
    <p:sldId id="298" r:id="rId24"/>
    <p:sldId id="259" r:id="rId25"/>
    <p:sldId id="299" r:id="rId26"/>
    <p:sldId id="300" r:id="rId27"/>
    <p:sldId id="301" r:id="rId28"/>
    <p:sldId id="315" r:id="rId29"/>
    <p:sldId id="303" r:id="rId30"/>
    <p:sldId id="302" r:id="rId31"/>
    <p:sldId id="312" r:id="rId32"/>
    <p:sldId id="260" r:id="rId33"/>
    <p:sldId id="261" r:id="rId34"/>
    <p:sldId id="262" r:id="rId35"/>
    <p:sldId id="263" r:id="rId36"/>
    <p:sldId id="313" r:id="rId3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439" autoAdjust="0"/>
  </p:normalViewPr>
  <p:slideViewPr>
    <p:cSldViewPr>
      <p:cViewPr varScale="1">
        <p:scale>
          <a:sx n="71" d="100"/>
          <a:sy n="71" d="100"/>
        </p:scale>
        <p:origin x="595" y="29"/>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Lst>
  </p:outlineViewPr>
  <p:notesTextViewPr>
    <p:cViewPr>
      <p:scale>
        <a:sx n="100" d="100"/>
        <a:sy n="100" d="100"/>
      </p:scale>
      <p:origin x="0" y="0"/>
    </p:cViewPr>
  </p:notesTextViewPr>
  <p:sorterViewPr>
    <p:cViewPr>
      <p:scale>
        <a:sx n="150" d="100"/>
        <a:sy n="150" d="100"/>
      </p:scale>
      <p:origin x="0" y="-1005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14.xml"/><Relationship Id="rId13" Type="http://schemas.openxmlformats.org/officeDocument/2006/relationships/slide" Target="slides/slide23.xml"/><Relationship Id="rId18" Type="http://schemas.openxmlformats.org/officeDocument/2006/relationships/slide" Target="slides/slide29.xml"/><Relationship Id="rId3" Type="http://schemas.openxmlformats.org/officeDocument/2006/relationships/slide" Target="slides/slide4.xml"/><Relationship Id="rId21" Type="http://schemas.openxmlformats.org/officeDocument/2006/relationships/slide" Target="slides/slide33.xml"/><Relationship Id="rId7" Type="http://schemas.openxmlformats.org/officeDocument/2006/relationships/slide" Target="slides/slide11.xml"/><Relationship Id="rId12" Type="http://schemas.openxmlformats.org/officeDocument/2006/relationships/slide" Target="slides/slide22.xml"/><Relationship Id="rId17" Type="http://schemas.openxmlformats.org/officeDocument/2006/relationships/slide" Target="slides/slide27.xml"/><Relationship Id="rId2" Type="http://schemas.openxmlformats.org/officeDocument/2006/relationships/slide" Target="slides/slide3.xml"/><Relationship Id="rId16" Type="http://schemas.openxmlformats.org/officeDocument/2006/relationships/slide" Target="slides/slide26.xml"/><Relationship Id="rId20" Type="http://schemas.openxmlformats.org/officeDocument/2006/relationships/slide" Target="slides/slide32.xml"/><Relationship Id="rId1" Type="http://schemas.openxmlformats.org/officeDocument/2006/relationships/slide" Target="slides/slide1.xml"/><Relationship Id="rId6" Type="http://schemas.openxmlformats.org/officeDocument/2006/relationships/slide" Target="slides/slide10.xml"/><Relationship Id="rId11" Type="http://schemas.openxmlformats.org/officeDocument/2006/relationships/slide" Target="slides/slide19.xml"/><Relationship Id="rId5" Type="http://schemas.openxmlformats.org/officeDocument/2006/relationships/slide" Target="slides/slide9.xml"/><Relationship Id="rId15" Type="http://schemas.openxmlformats.org/officeDocument/2006/relationships/slide" Target="slides/slide25.xml"/><Relationship Id="rId23" Type="http://schemas.openxmlformats.org/officeDocument/2006/relationships/slide" Target="slides/slide35.xml"/><Relationship Id="rId10" Type="http://schemas.openxmlformats.org/officeDocument/2006/relationships/slide" Target="slides/slide17.xml"/><Relationship Id="rId19" Type="http://schemas.openxmlformats.org/officeDocument/2006/relationships/slide" Target="slides/slide30.xml"/><Relationship Id="rId4" Type="http://schemas.openxmlformats.org/officeDocument/2006/relationships/slide" Target="slides/slide5.xml"/><Relationship Id="rId9" Type="http://schemas.openxmlformats.org/officeDocument/2006/relationships/slide" Target="slides/slide16.xml"/><Relationship Id="rId14" Type="http://schemas.openxmlformats.org/officeDocument/2006/relationships/slide" Target="slides/slide24.xml"/><Relationship Id="rId22"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788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88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88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788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8624C330-6AE1-4AB0-80CA-09621783F906}" type="slidenum">
              <a:rPr lang="en-US"/>
              <a:pPr>
                <a:defRPr/>
              </a:pPr>
              <a:t>‹#›</a:t>
            </a:fld>
            <a:endParaRPr lang="en-US"/>
          </a:p>
        </p:txBody>
      </p:sp>
    </p:spTree>
    <p:extLst>
      <p:ext uri="{BB962C8B-B14F-4D97-AF65-F5344CB8AC3E}">
        <p14:creationId xmlns:p14="http://schemas.microsoft.com/office/powerpoint/2010/main" val="42174678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pPr lvl="0"/>
            <a:r>
              <a:rPr lang="en-US" noProof="0" smtClean="0"/>
              <a:t>Click to edit Master title style</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200B2F46-EA9E-4D39-9D4B-6421413C4C45}" type="slidenum">
              <a:rPr lang="en-US"/>
              <a:pPr>
                <a:defRPr/>
              </a:pPr>
              <a:t>‹#›</a:t>
            </a:fld>
            <a:endParaRPr lang="en-US"/>
          </a:p>
        </p:txBody>
      </p:sp>
    </p:spTree>
    <p:extLst>
      <p:ext uri="{BB962C8B-B14F-4D97-AF65-F5344CB8AC3E}">
        <p14:creationId xmlns:p14="http://schemas.microsoft.com/office/powerpoint/2010/main" val="249941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F202B67-4890-4C5D-B0F3-3996616AA3B3}" type="slidenum">
              <a:rPr lang="en-US"/>
              <a:pPr>
                <a:defRPr/>
              </a:pPr>
              <a:t>‹#›</a:t>
            </a:fld>
            <a:endParaRPr lang="en-US"/>
          </a:p>
        </p:txBody>
      </p:sp>
    </p:spTree>
    <p:extLst>
      <p:ext uri="{BB962C8B-B14F-4D97-AF65-F5344CB8AC3E}">
        <p14:creationId xmlns:p14="http://schemas.microsoft.com/office/powerpoint/2010/main" val="1095048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4975" y="214313"/>
            <a:ext cx="2159000" cy="6338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14313"/>
            <a:ext cx="6327775" cy="6338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4F750180-BD95-4BDE-9B44-1E396EBAE26E}" type="slidenum">
              <a:rPr lang="en-US"/>
              <a:pPr>
                <a:defRPr/>
              </a:pPr>
              <a:t>‹#›</a:t>
            </a:fld>
            <a:endParaRPr lang="en-US"/>
          </a:p>
        </p:txBody>
      </p:sp>
    </p:spTree>
    <p:extLst>
      <p:ext uri="{BB962C8B-B14F-4D97-AF65-F5344CB8AC3E}">
        <p14:creationId xmlns:p14="http://schemas.microsoft.com/office/powerpoint/2010/main" val="1825925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D87D7E05-7DBF-4760-945C-8A79699B3773}" type="slidenum">
              <a:rPr lang="en-US"/>
              <a:pPr>
                <a:defRPr/>
              </a:pPr>
              <a:t>‹#›</a:t>
            </a:fld>
            <a:endParaRPr lang="en-US"/>
          </a:p>
        </p:txBody>
      </p:sp>
    </p:spTree>
    <p:extLst>
      <p:ext uri="{BB962C8B-B14F-4D97-AF65-F5344CB8AC3E}">
        <p14:creationId xmlns:p14="http://schemas.microsoft.com/office/powerpoint/2010/main" val="2564282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ABA17C6C-E938-4D8E-A13D-CA837276843E}" type="slidenum">
              <a:rPr lang="en-US"/>
              <a:pPr>
                <a:defRPr/>
              </a:pPr>
              <a:t>‹#›</a:t>
            </a:fld>
            <a:endParaRPr lang="en-US"/>
          </a:p>
        </p:txBody>
      </p:sp>
    </p:spTree>
    <p:extLst>
      <p:ext uri="{BB962C8B-B14F-4D97-AF65-F5344CB8AC3E}">
        <p14:creationId xmlns:p14="http://schemas.microsoft.com/office/powerpoint/2010/main" val="3760953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D2E4E12B-2913-4785-871D-DD79D1149626}" type="slidenum">
              <a:rPr lang="en-US"/>
              <a:pPr>
                <a:defRPr/>
              </a:pPr>
              <a:t>‹#›</a:t>
            </a:fld>
            <a:endParaRPr lang="en-US"/>
          </a:p>
        </p:txBody>
      </p:sp>
    </p:spTree>
    <p:extLst>
      <p:ext uri="{BB962C8B-B14F-4D97-AF65-F5344CB8AC3E}">
        <p14:creationId xmlns:p14="http://schemas.microsoft.com/office/powerpoint/2010/main" val="3375743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0D38C364-6EC3-43F7-B903-1A3B895EC013}" type="slidenum">
              <a:rPr lang="en-US"/>
              <a:pPr>
                <a:defRPr/>
              </a:pPr>
              <a:t>‹#›</a:t>
            </a:fld>
            <a:endParaRPr lang="en-US"/>
          </a:p>
        </p:txBody>
      </p:sp>
    </p:spTree>
    <p:extLst>
      <p:ext uri="{BB962C8B-B14F-4D97-AF65-F5344CB8AC3E}">
        <p14:creationId xmlns:p14="http://schemas.microsoft.com/office/powerpoint/2010/main" val="3420115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AD400A7B-72BD-496C-9AC4-2BB7DB34A715}" type="slidenum">
              <a:rPr lang="en-US"/>
              <a:pPr>
                <a:defRPr/>
              </a:pPr>
              <a:t>‹#›</a:t>
            </a:fld>
            <a:endParaRPr lang="en-US"/>
          </a:p>
        </p:txBody>
      </p:sp>
    </p:spTree>
    <p:extLst>
      <p:ext uri="{BB962C8B-B14F-4D97-AF65-F5344CB8AC3E}">
        <p14:creationId xmlns:p14="http://schemas.microsoft.com/office/powerpoint/2010/main" val="881743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2DE0F686-ACCD-4EDF-9A44-9039D9562C1C}" type="slidenum">
              <a:rPr lang="en-US"/>
              <a:pPr>
                <a:defRPr/>
              </a:pPr>
              <a:t>‹#›</a:t>
            </a:fld>
            <a:endParaRPr lang="en-US"/>
          </a:p>
        </p:txBody>
      </p:sp>
    </p:spTree>
    <p:extLst>
      <p:ext uri="{BB962C8B-B14F-4D97-AF65-F5344CB8AC3E}">
        <p14:creationId xmlns:p14="http://schemas.microsoft.com/office/powerpoint/2010/main" val="149458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A7B2CFC2-8752-46EE-B472-AEBF4D07CD47}" type="slidenum">
              <a:rPr lang="en-US"/>
              <a:pPr>
                <a:defRPr/>
              </a:pPr>
              <a:t>‹#›</a:t>
            </a:fld>
            <a:endParaRPr lang="en-US"/>
          </a:p>
        </p:txBody>
      </p:sp>
    </p:spTree>
    <p:extLst>
      <p:ext uri="{BB962C8B-B14F-4D97-AF65-F5344CB8AC3E}">
        <p14:creationId xmlns:p14="http://schemas.microsoft.com/office/powerpoint/2010/main" val="2418779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A894362F-256C-4B71-A71A-338C7B7B2B0F}" type="slidenum">
              <a:rPr lang="en-US"/>
              <a:pPr>
                <a:defRPr/>
              </a:pPr>
              <a:t>‹#›</a:t>
            </a:fld>
            <a:endParaRPr lang="en-US"/>
          </a:p>
        </p:txBody>
      </p:sp>
    </p:spTree>
    <p:extLst>
      <p:ext uri="{BB962C8B-B14F-4D97-AF65-F5344CB8AC3E}">
        <p14:creationId xmlns:p14="http://schemas.microsoft.com/office/powerpoint/2010/main" val="3814713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304800" y="2057400"/>
            <a:ext cx="8534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4108"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F86FF64E-75DE-4BE0-B048-2A251DAFD1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Narrow" pitchFamily="34" charset="0"/>
        </a:defRPr>
      </a:lvl2pPr>
      <a:lvl3pPr algn="l" rtl="0" eaLnBrk="0" fontAlgn="base" hangingPunct="0">
        <a:spcBef>
          <a:spcPct val="0"/>
        </a:spcBef>
        <a:spcAft>
          <a:spcPct val="0"/>
        </a:spcAft>
        <a:defRPr sz="3600" b="1">
          <a:solidFill>
            <a:schemeClr val="tx1"/>
          </a:solidFill>
          <a:latin typeface="Arial Narrow" pitchFamily="34" charset="0"/>
        </a:defRPr>
      </a:lvl3pPr>
      <a:lvl4pPr algn="l" rtl="0" eaLnBrk="0" fontAlgn="base" hangingPunct="0">
        <a:spcBef>
          <a:spcPct val="0"/>
        </a:spcBef>
        <a:spcAft>
          <a:spcPct val="0"/>
        </a:spcAft>
        <a:defRPr sz="3600" b="1">
          <a:solidFill>
            <a:schemeClr val="tx1"/>
          </a:solidFill>
          <a:latin typeface="Arial Narrow" pitchFamily="34" charset="0"/>
        </a:defRPr>
      </a:lvl4pPr>
      <a:lvl5pPr algn="l" rtl="0" eaLnBrk="0" fontAlgn="base" hangingPunct="0">
        <a:spcBef>
          <a:spcPct val="0"/>
        </a:spcBef>
        <a:spcAft>
          <a:spcPct val="0"/>
        </a:spcAft>
        <a:defRPr sz="3600" b="1">
          <a:solidFill>
            <a:schemeClr val="tx1"/>
          </a:solidFill>
          <a:latin typeface="Arial Narrow" pitchFamily="34" charset="0"/>
        </a:defRPr>
      </a:lvl5pPr>
      <a:lvl6pPr marL="457200" algn="l" rtl="0" fontAlgn="base">
        <a:spcBef>
          <a:spcPct val="0"/>
        </a:spcBef>
        <a:spcAft>
          <a:spcPct val="0"/>
        </a:spcAft>
        <a:defRPr sz="3600" b="1">
          <a:solidFill>
            <a:schemeClr val="tx1"/>
          </a:solidFill>
          <a:latin typeface="Arial Narrow" pitchFamily="34" charset="0"/>
        </a:defRPr>
      </a:lvl6pPr>
      <a:lvl7pPr marL="914400" algn="l" rtl="0" fontAlgn="base">
        <a:spcBef>
          <a:spcPct val="0"/>
        </a:spcBef>
        <a:spcAft>
          <a:spcPct val="0"/>
        </a:spcAft>
        <a:defRPr sz="3600" b="1">
          <a:solidFill>
            <a:schemeClr val="tx1"/>
          </a:solidFill>
          <a:latin typeface="Arial Narrow" pitchFamily="34" charset="0"/>
        </a:defRPr>
      </a:lvl7pPr>
      <a:lvl8pPr marL="1371600" algn="l" rtl="0" fontAlgn="base">
        <a:spcBef>
          <a:spcPct val="0"/>
        </a:spcBef>
        <a:spcAft>
          <a:spcPct val="0"/>
        </a:spcAft>
        <a:defRPr sz="3600" b="1">
          <a:solidFill>
            <a:schemeClr val="tx1"/>
          </a:solidFill>
          <a:latin typeface="Arial Narrow" pitchFamily="34" charset="0"/>
        </a:defRPr>
      </a:lvl8pPr>
      <a:lvl9pPr marL="1828800" algn="l" rtl="0" fontAlgn="base">
        <a:spcBef>
          <a:spcPct val="0"/>
        </a:spcBef>
        <a:spcAft>
          <a:spcPct val="0"/>
        </a:spcAft>
        <a:defRPr sz="36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3200" b="1">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Tahoma" pitchFamily="34" charset="0"/>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Tahoma" pitchFamily="34" charset="0"/>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youtu.be/R6dm9rN6oTs" TargetMode="External"/><Relationship Id="rId2" Type="http://schemas.openxmlformats.org/officeDocument/2006/relationships/hyperlink" Target="https://www.law.cornell.edu/uscode/text/42/7602"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biotech.law.lsu.edu/cases/adlaw/Lujan_v_Defenders.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smtClean="0"/>
              <a:t>Massachusetts v. E.P.A., 127 S.Ct. 1438 (2007) </a:t>
            </a:r>
          </a:p>
        </p:txBody>
      </p:sp>
      <p:sp>
        <p:nvSpPr>
          <p:cNvPr id="3075" name="Rectangle 3"/>
          <p:cNvSpPr>
            <a:spLocks noGrp="1" noChangeArrowheads="1"/>
          </p:cNvSpPr>
          <p:nvPr>
            <p:ph type="subTitle" idx="1"/>
          </p:nvPr>
        </p:nvSpPr>
        <p:spPr/>
        <p:txBody>
          <a:bodyPr/>
          <a:lstStyle/>
          <a:p>
            <a:pPr eaLnBrk="1" hangingPunct="1"/>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B1F4C24-AE6E-47BC-8026-6D8BCEE1B097}" type="slidenum">
              <a:rPr lang="en-US" smtClean="0"/>
              <a:pPr/>
              <a:t>10</a:t>
            </a:fld>
            <a:endParaRPr lang="en-US" smtClean="0"/>
          </a:p>
        </p:txBody>
      </p:sp>
      <p:sp>
        <p:nvSpPr>
          <p:cNvPr id="24579" name="Rectangle 2"/>
          <p:cNvSpPr>
            <a:spLocks noGrp="1" noChangeArrowheads="1"/>
          </p:cNvSpPr>
          <p:nvPr>
            <p:ph type="title"/>
          </p:nvPr>
        </p:nvSpPr>
        <p:spPr/>
        <p:txBody>
          <a:bodyPr/>
          <a:lstStyle/>
          <a:p>
            <a:pPr eaLnBrk="1" hangingPunct="1"/>
            <a:r>
              <a:rPr lang="en-US" sz="3200" dirty="0" smtClean="0"/>
              <a:t>Does Plaintiff in a procedural rights case have to show that the result would change?</a:t>
            </a:r>
          </a:p>
        </p:txBody>
      </p:sp>
      <p:sp>
        <p:nvSpPr>
          <p:cNvPr id="25604" name="Rectangle 3"/>
          <p:cNvSpPr>
            <a:spLocks noGrp="1" noChangeArrowheads="1"/>
          </p:cNvSpPr>
          <p:nvPr>
            <p:ph type="body" idx="1"/>
          </p:nvPr>
        </p:nvSpPr>
        <p:spPr/>
        <p:txBody>
          <a:bodyPr>
            <a:normAutofit lnSpcReduction="10000"/>
          </a:bodyPr>
          <a:lstStyle/>
          <a:p>
            <a:pPr eaLnBrk="1" hangingPunct="1">
              <a:lnSpc>
                <a:spcPct val="90000"/>
              </a:lnSpc>
              <a:defRPr/>
            </a:pPr>
            <a:r>
              <a:rPr lang="en-US" dirty="0"/>
              <a:t>Sugar Cane </a:t>
            </a:r>
            <a:r>
              <a:rPr lang="en-US" dirty="0" smtClean="0"/>
              <a:t>Growers:</a:t>
            </a:r>
          </a:p>
          <a:p>
            <a:pPr lvl="1" eaLnBrk="1" hangingPunct="1">
              <a:lnSpc>
                <a:spcPct val="90000"/>
              </a:lnSpc>
              <a:defRPr/>
            </a:pPr>
            <a:r>
              <a:rPr lang="en-US" dirty="0" smtClean="0"/>
              <a:t>"A [litigant] who alleges a deprivation of a procedural protection to which he is entitled </a:t>
            </a:r>
            <a:r>
              <a:rPr lang="en-US" i="1" dirty="0" smtClean="0"/>
              <a:t>never has to prove that if he had received the procedure the substantive result would have been altered</a:t>
            </a:r>
            <a:r>
              <a:rPr lang="en-US" dirty="0" smtClean="0"/>
              <a:t>. All that is necessary is to show that the procedural step was connected to the substantive result" </a:t>
            </a:r>
          </a:p>
          <a:p>
            <a:pPr eaLnBrk="1" hangingPunct="1">
              <a:lnSpc>
                <a:spcPct val="90000"/>
              </a:lnSpc>
              <a:defRPr/>
            </a:pPr>
            <a:r>
              <a:rPr lang="en-US" dirty="0" smtClean="0"/>
              <a:t>Why is this going to be critical for a global warming case?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3AFCEA8-01B4-4CCF-B5AA-601E32B576B2}" type="slidenum">
              <a:rPr lang="en-US" smtClean="0"/>
              <a:pPr/>
              <a:t>11</a:t>
            </a:fld>
            <a:endParaRPr lang="en-US" smtClean="0"/>
          </a:p>
        </p:txBody>
      </p:sp>
      <p:sp>
        <p:nvSpPr>
          <p:cNvPr id="25603" name="Rectangle 2"/>
          <p:cNvSpPr>
            <a:spLocks noGrp="1" noChangeArrowheads="1"/>
          </p:cNvSpPr>
          <p:nvPr>
            <p:ph type="title"/>
          </p:nvPr>
        </p:nvSpPr>
        <p:spPr/>
        <p:txBody>
          <a:bodyPr/>
          <a:lstStyle/>
          <a:p>
            <a:pPr eaLnBrk="1" hangingPunct="1"/>
            <a:r>
              <a:rPr lang="en-US" dirty="0" smtClean="0"/>
              <a:t>Do the same standing requirements apply to states as to individuals?</a:t>
            </a:r>
          </a:p>
        </p:txBody>
      </p:sp>
      <p:sp>
        <p:nvSpPr>
          <p:cNvPr id="25604" name="Rectangle 3"/>
          <p:cNvSpPr>
            <a:spLocks noGrp="1" noChangeArrowheads="1"/>
          </p:cNvSpPr>
          <p:nvPr>
            <p:ph type="body" idx="1"/>
          </p:nvPr>
        </p:nvSpPr>
        <p:spPr/>
        <p:txBody>
          <a:bodyPr/>
          <a:lstStyle/>
          <a:p>
            <a:pPr eaLnBrk="1" hangingPunct="1">
              <a:lnSpc>
                <a:spcPct val="80000"/>
              </a:lnSpc>
            </a:pPr>
            <a:r>
              <a:rPr lang="en-US" sz="2800" smtClean="0"/>
              <a:t>" This is a suit by a State for an injury to it in its capacity of quasi-sovereign. In that capacity the State has an interest independent of and behind the titles of its citizens, in all the earth and air within its domain. It has the last word as to whether its mountains shall be stripped of their forests and its inhabitants shall breathe pure air." </a:t>
            </a:r>
          </a:p>
          <a:p>
            <a:pPr lvl="1" eaLnBrk="1" hangingPunct="1">
              <a:lnSpc>
                <a:spcPct val="80000"/>
              </a:lnSpc>
            </a:pPr>
            <a:r>
              <a:rPr lang="en-US" sz="2800" smtClean="0"/>
              <a:t>Justice Holmes explained in Georgia v. Tennessee Copper Co., 206 U. S. 230, 237 (1907) </a:t>
            </a:r>
          </a:p>
          <a:p>
            <a:pPr eaLnBrk="1" hangingPunct="1">
              <a:lnSpc>
                <a:spcPct val="80000"/>
              </a:lnSpc>
            </a:pPr>
            <a:r>
              <a:rPr lang="en-US" sz="2800" smtClean="0"/>
              <a:t>Did anyone notice this case in lower court litigation?</a:t>
            </a:r>
          </a:p>
          <a:p>
            <a:pPr lvl="1" eaLnBrk="1" hangingPunct="1">
              <a:lnSpc>
                <a:spcPct val="80000"/>
              </a:lnSpc>
            </a:pPr>
            <a:r>
              <a:rPr lang="en-US" sz="2800" smtClean="0"/>
              <a:t>Why not?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Injury to all is injury to none?</a:t>
            </a:r>
          </a:p>
        </p:txBody>
      </p:sp>
      <p:sp>
        <p:nvSpPr>
          <p:cNvPr id="3" name="Content Placeholder 2"/>
          <p:cNvSpPr>
            <a:spLocks noGrp="1"/>
          </p:cNvSpPr>
          <p:nvPr>
            <p:ph idx="1"/>
          </p:nvPr>
        </p:nvSpPr>
        <p:spPr/>
        <p:txBody>
          <a:bodyPr>
            <a:normAutofit fontScale="85000" lnSpcReduction="20000"/>
          </a:bodyPr>
          <a:lstStyle/>
          <a:p>
            <a:pPr>
              <a:defRPr/>
            </a:pPr>
            <a:r>
              <a:rPr lang="en-US" dirty="0" smtClean="0"/>
              <a:t>"While it does not matter how many persons have been injured by the challenged action, the party bringing suit must show that the action injures him in a concrete and personal way. This requirement is not just an empty formality. It preserves the vitality of the adversarial process by assuring both that the parties before the court have an actual, as opposed to professed, stake in the outcome, and that the legal questions presented ... will be resolved, not in the rarified atmosphere of a debating society, but in a concrete factual context conducive to a realistic appreciation of the consequences of judicial action." 504 U. S., at 581 (Lujan)</a:t>
            </a:r>
            <a:endParaRPr lang="en-US" dirty="0"/>
          </a:p>
        </p:txBody>
      </p:sp>
      <p:sp>
        <p:nvSpPr>
          <p:cNvPr id="21508" name="Slide Number Placeholder 3"/>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84137D3-3251-4042-9418-BA472735763C}"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the Injury</a:t>
            </a:r>
            <a:endParaRPr lang="en-US" dirty="0"/>
          </a:p>
        </p:txBody>
      </p:sp>
      <p:sp>
        <p:nvSpPr>
          <p:cNvPr id="3" name="Content Placeholder 2"/>
          <p:cNvSpPr>
            <a:spLocks noGrp="1"/>
          </p:cNvSpPr>
          <p:nvPr>
            <p:ph idx="1"/>
          </p:nvPr>
        </p:nvSpPr>
        <p:spPr/>
        <p:txBody>
          <a:bodyPr/>
          <a:lstStyle/>
          <a:p>
            <a:r>
              <a:rPr lang="en-US" dirty="0" smtClean="0"/>
              <a:t>Is global warming and ocean rise an injury to everyone?</a:t>
            </a:r>
          </a:p>
          <a:p>
            <a:r>
              <a:rPr lang="en-US" dirty="0" smtClean="0"/>
              <a:t>How do the projected effects in southern Louisiana different from those in west Texas?</a:t>
            </a:r>
          </a:p>
          <a:p>
            <a:r>
              <a:rPr lang="en-US" dirty="0" smtClean="0"/>
              <a:t>How do we us</a:t>
            </a:r>
            <a:r>
              <a:rPr lang="en-US" dirty="0"/>
              <a:t>e this to craft an argument that </a:t>
            </a:r>
            <a:r>
              <a:rPr lang="en-US" dirty="0" smtClean="0"/>
              <a:t>Massachusetts suffers an injury that is sufficiently individualized to justify standing?</a:t>
            </a:r>
          </a:p>
          <a:p>
            <a:endParaRPr lang="en-US" dirty="0" smtClean="0"/>
          </a:p>
          <a:p>
            <a:endParaRPr lang="en-US" dirty="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48C2642B-668D-453E-B929-E3BB0854961A}" type="slidenum">
              <a:rPr lang="en-US" smtClean="0"/>
              <a:pPr>
                <a:defRPr/>
              </a:pPr>
              <a:t>13</a:t>
            </a:fld>
            <a:endParaRPr lang="en-US"/>
          </a:p>
        </p:txBody>
      </p:sp>
    </p:spTree>
    <p:extLst>
      <p:ext uri="{BB962C8B-B14F-4D97-AF65-F5344CB8AC3E}">
        <p14:creationId xmlns:p14="http://schemas.microsoft.com/office/powerpoint/2010/main" val="42583817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B6B02C4-15D3-4390-93FF-6EA250657CAE}" type="slidenum">
              <a:rPr lang="en-US" smtClean="0"/>
              <a:pPr/>
              <a:t>14</a:t>
            </a:fld>
            <a:endParaRPr lang="en-US" smtClean="0"/>
          </a:p>
        </p:txBody>
      </p:sp>
      <p:sp>
        <p:nvSpPr>
          <p:cNvPr id="26627" name="Rectangle 2"/>
          <p:cNvSpPr>
            <a:spLocks noGrp="1" noChangeArrowheads="1"/>
          </p:cNvSpPr>
          <p:nvPr>
            <p:ph type="title"/>
          </p:nvPr>
        </p:nvSpPr>
        <p:spPr/>
        <p:txBody>
          <a:bodyPr/>
          <a:lstStyle/>
          <a:p>
            <a:pPr eaLnBrk="1" hangingPunct="1"/>
            <a:r>
              <a:rPr lang="en-US" dirty="0" smtClean="0"/>
              <a:t>What is the particularized injury that Mass claims to its own lands? </a:t>
            </a:r>
          </a:p>
        </p:txBody>
      </p:sp>
      <p:sp>
        <p:nvSpPr>
          <p:cNvPr id="26628" name="Rectangle 3"/>
          <p:cNvSpPr>
            <a:spLocks noGrp="1" noChangeArrowheads="1"/>
          </p:cNvSpPr>
          <p:nvPr>
            <p:ph type="body" idx="1"/>
          </p:nvPr>
        </p:nvSpPr>
        <p:spPr/>
        <p:txBody>
          <a:bodyPr/>
          <a:lstStyle/>
          <a:p>
            <a:pPr eaLnBrk="1" hangingPunct="1"/>
            <a:r>
              <a:rPr lang="en-US" sz="2800" smtClean="0"/>
              <a:t>Because the Commonwealth "owns a substantial portion of the state's coastal property," it has alleged a particularized injury in its capacity as a landowner. The severity of that injury will only increase over the course of the next century: If sea levels continue to rise as predicted, one Massachusetts official believes that a significant fraction of coastal property will be "either permanently lost through inundation or temporarily lost through periodic storm surge and flooding events." </a:t>
            </a:r>
          </a:p>
          <a:p>
            <a:pPr eaLnBrk="1" hangingPunct="1"/>
            <a:r>
              <a:rPr lang="en-US" sz="2800" smtClean="0"/>
              <a:t>Sound familiar?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edressability</a:t>
            </a:r>
            <a:endParaRPr lang="en-US" dirty="0"/>
          </a:p>
        </p:txBody>
      </p:sp>
      <p:sp>
        <p:nvSpPr>
          <p:cNvPr id="3" name="Content Placeholder 2"/>
          <p:cNvSpPr>
            <a:spLocks noGrp="1"/>
          </p:cNvSpPr>
          <p:nvPr>
            <p:ph idx="1"/>
          </p:nvPr>
        </p:nvSpPr>
        <p:spPr/>
        <p:txBody>
          <a:bodyPr>
            <a:normAutofit fontScale="92500" lnSpcReduction="10000"/>
          </a:bodyPr>
          <a:lstStyle/>
          <a:p>
            <a:r>
              <a:rPr lang="en-US" dirty="0"/>
              <a:t>Assume that the EPA could reduce automobile exhaust emission to zero:</a:t>
            </a:r>
          </a:p>
          <a:p>
            <a:pPr lvl="1"/>
            <a:r>
              <a:rPr lang="en-US" dirty="0"/>
              <a:t>Would this solve global warming?</a:t>
            </a:r>
          </a:p>
          <a:p>
            <a:pPr lvl="1"/>
            <a:r>
              <a:rPr lang="en-US" dirty="0"/>
              <a:t>Can the US alone solve global warming?</a:t>
            </a:r>
          </a:p>
          <a:p>
            <a:pPr eaLnBrk="1" hangingPunct="1">
              <a:lnSpc>
                <a:spcPct val="80000"/>
              </a:lnSpc>
            </a:pPr>
            <a:r>
              <a:rPr lang="en-US" dirty="0"/>
              <a:t>Why would accepting the EPA's argument in this case hurt agencies in other cases when they want to regulate something?</a:t>
            </a:r>
          </a:p>
          <a:p>
            <a:pPr eaLnBrk="1" hangingPunct="1">
              <a:lnSpc>
                <a:spcPct val="80000"/>
              </a:lnSpc>
            </a:pPr>
            <a:r>
              <a:rPr lang="en-US" dirty="0"/>
              <a:t>Why does the court say small, incremental reforms are important?</a:t>
            </a:r>
          </a:p>
          <a:p>
            <a:pPr eaLnBrk="1" hangingPunct="1">
              <a:lnSpc>
                <a:spcPct val="80000"/>
              </a:lnSpc>
            </a:pPr>
            <a:r>
              <a:rPr lang="en-US" dirty="0"/>
              <a:t>Is this </a:t>
            </a:r>
            <a:r>
              <a:rPr lang="en-US" dirty="0" smtClean="0"/>
              <a:t>even the </a:t>
            </a:r>
            <a:r>
              <a:rPr lang="en-US" dirty="0"/>
              <a:t>right question in a procedural rights case?</a:t>
            </a:r>
          </a:p>
          <a:p>
            <a:pPr eaLnBrk="1" hangingPunct="1">
              <a:lnSpc>
                <a:spcPct val="80000"/>
              </a:lnSpc>
            </a:pPr>
            <a:endParaRPr lang="en-US" dirty="0"/>
          </a:p>
        </p:txBody>
      </p:sp>
      <p:sp>
        <p:nvSpPr>
          <p:cNvPr id="4" name="Slide Number Placeholder 3"/>
          <p:cNvSpPr>
            <a:spLocks noGrp="1"/>
          </p:cNvSpPr>
          <p:nvPr>
            <p:ph type="sldNum" sz="quarter" idx="12"/>
          </p:nvPr>
        </p:nvSpPr>
        <p:spPr/>
        <p:txBody>
          <a:bodyPr/>
          <a:lstStyle/>
          <a:p>
            <a:pPr>
              <a:defRPr/>
            </a:pPr>
            <a:fld id="{48C2642B-668D-453E-B929-E3BB0854961A}" type="slidenum">
              <a:rPr lang="en-US" smtClean="0"/>
              <a:pPr>
                <a:defRPr/>
              </a:pPr>
              <a:t>15</a:t>
            </a:fld>
            <a:endParaRPr lang="en-US"/>
          </a:p>
        </p:txBody>
      </p:sp>
    </p:spTree>
    <p:extLst>
      <p:ext uri="{BB962C8B-B14F-4D97-AF65-F5344CB8AC3E}">
        <p14:creationId xmlns:p14="http://schemas.microsoft.com/office/powerpoint/2010/main" val="39856754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E303CDE-C3E3-4AC5-9EBE-2305F0CB3983}" type="slidenum">
              <a:rPr lang="en-US" smtClean="0"/>
              <a:pPr/>
              <a:t>16</a:t>
            </a:fld>
            <a:endParaRPr lang="en-US" smtClean="0"/>
          </a:p>
        </p:txBody>
      </p:sp>
      <p:sp>
        <p:nvSpPr>
          <p:cNvPr id="27651" name="Rectangle 2"/>
          <p:cNvSpPr>
            <a:spLocks noGrp="1" noChangeArrowheads="1"/>
          </p:cNvSpPr>
          <p:nvPr>
            <p:ph type="title"/>
          </p:nvPr>
        </p:nvSpPr>
        <p:spPr/>
        <p:txBody>
          <a:bodyPr/>
          <a:lstStyle/>
          <a:p>
            <a:pPr eaLnBrk="1" hangingPunct="1"/>
            <a:r>
              <a:rPr lang="en-US" dirty="0" smtClean="0"/>
              <a:t>Dissent - The State as Parens Patria</a:t>
            </a:r>
          </a:p>
        </p:txBody>
      </p:sp>
      <p:sp>
        <p:nvSpPr>
          <p:cNvPr id="27652" name="Rectangle 3"/>
          <p:cNvSpPr>
            <a:spLocks noGrp="1" noChangeArrowheads="1"/>
          </p:cNvSpPr>
          <p:nvPr>
            <p:ph type="body" idx="1"/>
          </p:nvPr>
        </p:nvSpPr>
        <p:spPr/>
        <p:txBody>
          <a:bodyPr/>
          <a:lstStyle/>
          <a:p>
            <a:pPr eaLnBrk="1" hangingPunct="1"/>
            <a:r>
              <a:rPr lang="en-US" dirty="0" smtClean="0"/>
              <a:t>As a general rule, we have held that while a State might assert a quasi-sovereign right as </a:t>
            </a:r>
            <a:r>
              <a:rPr lang="en-US" dirty="0" err="1" smtClean="0"/>
              <a:t>parens</a:t>
            </a:r>
            <a:r>
              <a:rPr lang="en-US" dirty="0" smtClean="0"/>
              <a:t> </a:t>
            </a:r>
            <a:r>
              <a:rPr lang="en-US" dirty="0" err="1" smtClean="0"/>
              <a:t>patriae</a:t>
            </a:r>
            <a:r>
              <a:rPr lang="en-US" dirty="0" smtClean="0"/>
              <a:t> "for the protection of its citizens, it is no part of its duty or power to enforce their rights in respect of their relations with the Federal Government. In that field it is the United States, and not the State, which represents them." Massachusetts v. Mellon, 262 U. S. 447, 485-486 (1923)</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77FC309-5549-4A74-99EC-78729D587DC3}" type="slidenum">
              <a:rPr lang="en-US" smtClean="0"/>
              <a:pPr/>
              <a:t>17</a:t>
            </a:fld>
            <a:endParaRPr lang="en-US" smtClean="0"/>
          </a:p>
        </p:txBody>
      </p:sp>
      <p:sp>
        <p:nvSpPr>
          <p:cNvPr id="30723" name="Rectangle 2"/>
          <p:cNvSpPr>
            <a:spLocks noGrp="1" noChangeArrowheads="1"/>
          </p:cNvSpPr>
          <p:nvPr>
            <p:ph type="title"/>
          </p:nvPr>
        </p:nvSpPr>
        <p:spPr/>
        <p:txBody>
          <a:bodyPr/>
          <a:lstStyle/>
          <a:p>
            <a:pPr eaLnBrk="1" hangingPunct="1"/>
            <a:r>
              <a:rPr lang="en-US" dirty="0" smtClean="0"/>
              <a:t>Is this a Political Question?</a:t>
            </a:r>
          </a:p>
        </p:txBody>
      </p:sp>
      <p:sp>
        <p:nvSpPr>
          <p:cNvPr id="30724" name="Rectangle 3"/>
          <p:cNvSpPr>
            <a:spLocks noGrp="1" noChangeArrowheads="1"/>
          </p:cNvSpPr>
          <p:nvPr>
            <p:ph type="body" idx="1"/>
          </p:nvPr>
        </p:nvSpPr>
        <p:spPr/>
        <p:txBody>
          <a:bodyPr/>
          <a:lstStyle/>
          <a:p>
            <a:pPr eaLnBrk="1" hangingPunct="1"/>
            <a:r>
              <a:rPr lang="en-US" sz="2800" dirty="0" smtClean="0"/>
              <a:t>What is the heart of the dissent's belief that this is a political question?</a:t>
            </a:r>
          </a:p>
          <a:p>
            <a:pPr lvl="1" eaLnBrk="1" hangingPunct="1"/>
            <a:r>
              <a:rPr lang="en-US" sz="2800" dirty="0" smtClean="0"/>
              <a:t>Is there merit to this argument?</a:t>
            </a:r>
          </a:p>
          <a:p>
            <a:pPr eaLnBrk="1" hangingPunct="1"/>
            <a:r>
              <a:rPr lang="en-US" sz="2800" dirty="0" smtClean="0"/>
              <a:t>Will US auto emissions standards affect global warming in a measurable, as opposed to theoretical way?</a:t>
            </a:r>
          </a:p>
          <a:p>
            <a:pPr lvl="1" eaLnBrk="1" hangingPunct="1"/>
            <a:r>
              <a:rPr lang="en-US" sz="2800" dirty="0" smtClean="0"/>
              <a:t>Does this meet the traditional tests for redressability?</a:t>
            </a:r>
          </a:p>
          <a:p>
            <a:pPr eaLnBrk="1" hangingPunct="1"/>
            <a:r>
              <a:rPr lang="en-US" sz="2800" dirty="0" smtClean="0"/>
              <a:t>This was a 5-4 case on standing - will it survive?</a:t>
            </a:r>
          </a:p>
          <a:p>
            <a:pPr lvl="1" eaLnBrk="1" hangingPunct="1"/>
            <a:r>
              <a:rPr lang="en-US" sz="2800" dirty="0" smtClean="0"/>
              <a:t>The statutory interpretation question is more mainstream adlaw.</a:t>
            </a:r>
          </a:p>
        </p:txBody>
      </p:sp>
    </p:spTree>
    <p:extLst>
      <p:ext uri="{BB962C8B-B14F-4D97-AF65-F5344CB8AC3E}">
        <p14:creationId xmlns:p14="http://schemas.microsoft.com/office/powerpoint/2010/main" val="30106351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The Court has determined that the plaintiffs have standing.</a:t>
            </a:r>
          </a:p>
          <a:p>
            <a:r>
              <a:rPr lang="en-US" dirty="0" smtClean="0"/>
              <a:t>The court now</a:t>
            </a:r>
            <a:r>
              <a:rPr lang="en-US" baseline="0" dirty="0" smtClean="0"/>
              <a:t> addresses whether the agency was correct in finding that the Clean Air Act does not give it regulatory authority over green house gases </a:t>
            </a:r>
            <a:r>
              <a:rPr lang="en-US" baseline="0" smtClean="0"/>
              <a:t>from automobiles. </a:t>
            </a:r>
            <a:endParaRPr lang="en-US" dirty="0"/>
          </a:p>
        </p:txBody>
      </p:sp>
      <p:sp>
        <p:nvSpPr>
          <p:cNvPr id="4" name="Slide Number Placeholder 3"/>
          <p:cNvSpPr>
            <a:spLocks noGrp="1"/>
          </p:cNvSpPr>
          <p:nvPr>
            <p:ph type="sldNum" sz="quarter" idx="12"/>
          </p:nvPr>
        </p:nvSpPr>
        <p:spPr/>
        <p:txBody>
          <a:bodyPr/>
          <a:lstStyle/>
          <a:p>
            <a:pPr>
              <a:defRPr/>
            </a:pPr>
            <a:fld id="{D87D7E05-7DBF-4760-945C-8A79699B3773}" type="slidenum">
              <a:rPr lang="en-US" smtClean="0"/>
              <a:pPr>
                <a:defRPr/>
              </a:pPr>
              <a:t>18</a:t>
            </a:fld>
            <a:endParaRPr lang="en-US"/>
          </a:p>
        </p:txBody>
      </p:sp>
    </p:spTree>
    <p:extLst>
      <p:ext uri="{BB962C8B-B14F-4D97-AF65-F5344CB8AC3E}">
        <p14:creationId xmlns:p14="http://schemas.microsoft.com/office/powerpoint/2010/main" val="34737268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a:t>Chevron Analysis</a:t>
            </a:r>
          </a:p>
        </p:txBody>
      </p:sp>
      <p:sp>
        <p:nvSpPr>
          <p:cNvPr id="3075" name="Rectangle 3"/>
          <p:cNvSpPr>
            <a:spLocks noGrp="1" noChangeArrowheads="1"/>
          </p:cNvSpPr>
          <p:nvPr>
            <p:ph type="subTitle" idx="1"/>
          </p:nvPr>
        </p:nvSpPr>
        <p:spPr/>
        <p:txBody>
          <a:bodyPr/>
          <a:lstStyle/>
          <a:p>
            <a:pPr eaLnBrk="1" hangingPunct="1"/>
            <a:r>
              <a:rPr lang="en-US" dirty="0" smtClean="0"/>
              <a:t>On Board</a:t>
            </a:r>
          </a:p>
        </p:txBody>
      </p:sp>
    </p:spTree>
    <p:extLst>
      <p:ext uri="{BB962C8B-B14F-4D97-AF65-F5344CB8AC3E}">
        <p14:creationId xmlns:p14="http://schemas.microsoft.com/office/powerpoint/2010/main" val="4115293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dirty="0" smtClean="0"/>
              <a:t>Procedural Background</a:t>
            </a:r>
          </a:p>
        </p:txBody>
      </p:sp>
      <p:sp>
        <p:nvSpPr>
          <p:cNvPr id="4099" name="Rectangle 4"/>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Stopped Here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D87D7E05-7DBF-4760-945C-8A79699B3773}" type="slidenum">
              <a:rPr lang="en-US" smtClean="0"/>
              <a:pPr>
                <a:defRPr/>
              </a:pPr>
              <a:t>20</a:t>
            </a:fld>
            <a:endParaRPr lang="en-US"/>
          </a:p>
        </p:txBody>
      </p:sp>
    </p:spTree>
    <p:extLst>
      <p:ext uri="{BB962C8B-B14F-4D97-AF65-F5344CB8AC3E}">
        <p14:creationId xmlns:p14="http://schemas.microsoft.com/office/powerpoint/2010/main" val="211747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Chevron Test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Step 1</a:t>
            </a:r>
          </a:p>
          <a:p>
            <a:pPr lvl="1"/>
            <a:r>
              <a:rPr lang="en-US" dirty="0" smtClean="0"/>
              <a:t>Is the statute clear?</a:t>
            </a:r>
          </a:p>
          <a:p>
            <a:pPr lvl="1"/>
            <a:r>
              <a:rPr lang="en-US" dirty="0" smtClean="0"/>
              <a:t>Is the agency rule allowed/not allowed under the plain meaning of the statute?</a:t>
            </a:r>
          </a:p>
          <a:p>
            <a:r>
              <a:rPr lang="en-US" dirty="0" smtClean="0"/>
              <a:t>Step 2</a:t>
            </a:r>
          </a:p>
          <a:p>
            <a:pPr lvl="1"/>
            <a:r>
              <a:rPr lang="en-US" dirty="0" smtClean="0"/>
              <a:t>If the statute is ambiguous, is the agency’s rule based on a reasonable interpretation of the statute?</a:t>
            </a:r>
          </a:p>
          <a:p>
            <a:pPr lvl="1"/>
            <a:r>
              <a:rPr lang="en-US" dirty="0" smtClean="0"/>
              <a:t>Reasonable, not BEST – this is the fight</a:t>
            </a:r>
            <a:endParaRPr lang="en-US" dirty="0"/>
          </a:p>
        </p:txBody>
      </p:sp>
      <p:sp>
        <p:nvSpPr>
          <p:cNvPr id="4" name="Slide Number Placeholder 3"/>
          <p:cNvSpPr>
            <a:spLocks noGrp="1"/>
          </p:cNvSpPr>
          <p:nvPr>
            <p:ph type="sldNum" sz="quarter" idx="12"/>
          </p:nvPr>
        </p:nvSpPr>
        <p:spPr/>
        <p:txBody>
          <a:bodyPr/>
          <a:lstStyle/>
          <a:p>
            <a:pPr>
              <a:defRPr/>
            </a:pPr>
            <a:fld id="{D87D7E05-7DBF-4760-945C-8A79699B3773}" type="slidenum">
              <a:rPr lang="en-US" smtClean="0"/>
              <a:pPr>
                <a:defRPr/>
              </a:pPr>
              <a:t>21</a:t>
            </a:fld>
            <a:endParaRPr lang="en-US"/>
          </a:p>
        </p:txBody>
      </p:sp>
    </p:spTree>
    <p:extLst>
      <p:ext uri="{BB962C8B-B14F-4D97-AF65-F5344CB8AC3E}">
        <p14:creationId xmlns:p14="http://schemas.microsoft.com/office/powerpoint/2010/main" val="358085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FE2643F-AB42-4975-AAE7-C0770632DF28}" type="slidenum">
              <a:rPr lang="en-US" smtClean="0"/>
              <a:pPr/>
              <a:t>22</a:t>
            </a:fld>
            <a:endParaRPr lang="en-US" smtClean="0"/>
          </a:p>
        </p:txBody>
      </p:sp>
      <p:sp>
        <p:nvSpPr>
          <p:cNvPr id="5123" name="Rectangle 2"/>
          <p:cNvSpPr>
            <a:spLocks noGrp="1" noChangeArrowheads="1"/>
          </p:cNvSpPr>
          <p:nvPr>
            <p:ph type="title"/>
          </p:nvPr>
        </p:nvSpPr>
        <p:spPr/>
        <p:txBody>
          <a:bodyPr/>
          <a:lstStyle/>
          <a:p>
            <a:pPr eaLnBrk="1" hangingPunct="1"/>
            <a:r>
              <a:rPr lang="en-US" dirty="0" smtClean="0"/>
              <a:t>What does the Clean Air Act §7521(a)(1) require the EPA to issue regulations on? </a:t>
            </a:r>
          </a:p>
        </p:txBody>
      </p:sp>
      <p:sp>
        <p:nvSpPr>
          <p:cNvPr id="5124" name="Rectangle 3"/>
          <p:cNvSpPr>
            <a:spLocks noGrp="1" noChangeArrowheads="1"/>
          </p:cNvSpPr>
          <p:nvPr>
            <p:ph type="body" idx="1"/>
          </p:nvPr>
        </p:nvSpPr>
        <p:spPr/>
        <p:txBody>
          <a:bodyPr>
            <a:normAutofit fontScale="92500" lnSpcReduction="10000"/>
          </a:bodyPr>
          <a:lstStyle/>
          <a:p>
            <a:pPr eaLnBrk="1" hangingPunct="1">
              <a:defRPr/>
            </a:pPr>
            <a:r>
              <a:rPr lang="en-US" dirty="0" smtClean="0"/>
              <a:t>[35] "The [EPA] Administrator shall by regulation prescribe (and from time to time revise) in accordance with the provisions of this section, standards applicable to the emission of any air pollutant from any class or classes of new motor vehicles or new motor vehicle engines, which in his judgment cause, or contribute to, air pollution which may reasonably be anticipated to endanger public health or welfare ... </a:t>
            </a:r>
          </a:p>
          <a:p>
            <a:pPr eaLnBrk="1" hangingPunct="1">
              <a:defRPr/>
            </a:pPr>
            <a:r>
              <a:rPr lang="en-US" dirty="0" smtClean="0"/>
              <a:t>What other agency regulates autos?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93B3A6B-186D-4221-91A3-60E64917ABDE}" type="slidenum">
              <a:rPr lang="en-US" smtClean="0"/>
              <a:pPr/>
              <a:t>23</a:t>
            </a:fld>
            <a:endParaRPr lang="en-US" smtClean="0"/>
          </a:p>
        </p:txBody>
      </p:sp>
      <p:sp>
        <p:nvSpPr>
          <p:cNvPr id="14339" name="Rectangle 2"/>
          <p:cNvSpPr>
            <a:spLocks noGrp="1" noChangeArrowheads="1"/>
          </p:cNvSpPr>
          <p:nvPr>
            <p:ph type="title"/>
          </p:nvPr>
        </p:nvSpPr>
        <p:spPr>
          <a:xfrm>
            <a:off x="1143000" y="152400"/>
            <a:ext cx="7793037" cy="1462087"/>
          </a:xfrm>
        </p:spPr>
        <p:txBody>
          <a:bodyPr/>
          <a:lstStyle/>
          <a:p>
            <a:pPr eaLnBrk="1" hangingPunct="1"/>
            <a:r>
              <a:rPr lang="en-US" dirty="0" smtClean="0"/>
              <a:t>What were EPA's two findings when it ruled on the petition in 2003? </a:t>
            </a:r>
          </a:p>
        </p:txBody>
      </p:sp>
      <p:sp>
        <p:nvSpPr>
          <p:cNvPr id="14340" name="Rectangle 3"/>
          <p:cNvSpPr>
            <a:spLocks noGrp="1" noChangeArrowheads="1"/>
          </p:cNvSpPr>
          <p:nvPr>
            <p:ph type="body" idx="1"/>
          </p:nvPr>
        </p:nvSpPr>
        <p:spPr/>
        <p:txBody>
          <a:bodyPr/>
          <a:lstStyle/>
          <a:p>
            <a:pPr eaLnBrk="1" hangingPunct="1">
              <a:lnSpc>
                <a:spcPct val="90000"/>
              </a:lnSpc>
            </a:pPr>
            <a:r>
              <a:rPr lang="en-US" dirty="0" smtClean="0"/>
              <a:t> (1) that contrary to the opinions of its former general counsels, the Clean Air Act does not authorize EPA to issue mandatory regulations to address global climate change, see id., at 52925-52929; and </a:t>
            </a:r>
          </a:p>
          <a:p>
            <a:pPr eaLnBrk="1" hangingPunct="1">
              <a:lnSpc>
                <a:spcPct val="90000"/>
              </a:lnSpc>
            </a:pPr>
            <a:r>
              <a:rPr lang="en-US" dirty="0" smtClean="0"/>
              <a:t>(2) that even if the agency had the authority to set greenhouse gas emission standards, it would be unwise to do so at this time</a:t>
            </a:r>
            <a:r>
              <a:rPr lang="en-US" dirty="0"/>
              <a:t>.</a:t>
            </a:r>
            <a:endParaRPr lang="en-US" dirty="0" smtClean="0"/>
          </a:p>
        </p:txBody>
      </p:sp>
    </p:spTree>
    <p:extLst>
      <p:ext uri="{BB962C8B-B14F-4D97-AF65-F5344CB8AC3E}">
        <p14:creationId xmlns:p14="http://schemas.microsoft.com/office/powerpoint/2010/main" val="9134007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6EDA1D2-11EF-40C3-AC65-0973C2A7DC70}" type="slidenum">
              <a:rPr lang="en-US" smtClean="0"/>
              <a:pPr/>
              <a:t>24</a:t>
            </a:fld>
            <a:endParaRPr lang="en-US" smtClean="0"/>
          </a:p>
        </p:txBody>
      </p:sp>
      <p:sp>
        <p:nvSpPr>
          <p:cNvPr id="6147" name="Rectangle 2"/>
          <p:cNvSpPr>
            <a:spLocks noGrp="1" noChangeArrowheads="1"/>
          </p:cNvSpPr>
          <p:nvPr>
            <p:ph type="title"/>
          </p:nvPr>
        </p:nvSpPr>
        <p:spPr/>
        <p:txBody>
          <a:bodyPr/>
          <a:lstStyle/>
          <a:p>
            <a:pPr eaLnBrk="1" hangingPunct="1"/>
            <a:r>
              <a:rPr lang="en-US" dirty="0" smtClean="0">
                <a:hlinkClick r:id="rId2"/>
              </a:rPr>
              <a:t>What is the definition of pollutant in the act? </a:t>
            </a:r>
            <a:endParaRPr lang="en-US" dirty="0" smtClean="0"/>
          </a:p>
        </p:txBody>
      </p:sp>
      <p:sp>
        <p:nvSpPr>
          <p:cNvPr id="6148" name="Rectangle 3"/>
          <p:cNvSpPr>
            <a:spLocks noGrp="1" noChangeArrowheads="1"/>
          </p:cNvSpPr>
          <p:nvPr>
            <p:ph type="body" idx="1"/>
          </p:nvPr>
        </p:nvSpPr>
        <p:spPr/>
        <p:txBody>
          <a:bodyPr>
            <a:normAutofit fontScale="92500"/>
          </a:bodyPr>
          <a:lstStyle/>
          <a:p>
            <a:pPr eaLnBrk="1" hangingPunct="1"/>
            <a:r>
              <a:rPr lang="en-US" dirty="0" smtClean="0"/>
              <a:t>[36] The Act defines "air pollutant" to include "any air pollution agent or combination of such agents, including any physical, chemical, biological, radioactive ... substance or matter which is emitted into or otherwise enters the ambient air." §7602(g). </a:t>
            </a:r>
          </a:p>
          <a:p>
            <a:pPr eaLnBrk="1" hangingPunct="1"/>
            <a:r>
              <a:rPr lang="en-US" dirty="0" smtClean="0"/>
              <a:t>"Welfare" is also defined broadly: among other things, it includes "effects on ... weather ... and climate." §7602(h). </a:t>
            </a:r>
          </a:p>
          <a:p>
            <a:pPr eaLnBrk="1" hangingPunct="1"/>
            <a:r>
              <a:rPr lang="en-US" dirty="0" smtClean="0">
                <a:hlinkClick r:id="rId3"/>
              </a:rPr>
              <a:t>Can you be a polluter under the law?</a:t>
            </a: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8B2D13D-E984-40D3-ADC1-94B7864FEB28}" type="slidenum">
              <a:rPr lang="en-US" smtClean="0"/>
              <a:pPr/>
              <a:t>25</a:t>
            </a:fld>
            <a:endParaRPr lang="en-US" smtClean="0"/>
          </a:p>
        </p:txBody>
      </p:sp>
      <p:sp>
        <p:nvSpPr>
          <p:cNvPr id="15363" name="Rectangle 2"/>
          <p:cNvSpPr>
            <a:spLocks noGrp="1" noChangeArrowheads="1"/>
          </p:cNvSpPr>
          <p:nvPr>
            <p:ph type="title"/>
          </p:nvPr>
        </p:nvSpPr>
        <p:spPr/>
        <p:txBody>
          <a:bodyPr/>
          <a:lstStyle/>
          <a:p>
            <a:pPr eaLnBrk="1" hangingPunct="1"/>
            <a:r>
              <a:rPr lang="en-US" dirty="0" smtClean="0"/>
              <a:t>What was the EPA evidence of Congressional intent? </a:t>
            </a:r>
          </a:p>
        </p:txBody>
      </p:sp>
      <p:sp>
        <p:nvSpPr>
          <p:cNvPr id="15364" name="Rectangle 3"/>
          <p:cNvSpPr>
            <a:spLocks noGrp="1" noChangeArrowheads="1"/>
          </p:cNvSpPr>
          <p:nvPr>
            <p:ph type="body" idx="1"/>
          </p:nvPr>
        </p:nvSpPr>
        <p:spPr/>
        <p:txBody>
          <a:bodyPr/>
          <a:lstStyle/>
          <a:p>
            <a:pPr eaLnBrk="1" hangingPunct="1">
              <a:lnSpc>
                <a:spcPct val="90000"/>
              </a:lnSpc>
            </a:pPr>
            <a:r>
              <a:rPr lang="en-US" smtClean="0"/>
              <a:t>[48] In concluding that it lacked statutory authority over greenhouse gases, EPA observed that Congress "was well aware of the global climate change issue when it last comprehensively amended the [Clean Air Act] in 1990," yet it declined to adopt a proposed amendment establishing binding emissions limitations. Id., at 52926. Congress instead chose to authorize further investigation into climate change. </a:t>
            </a:r>
          </a:p>
        </p:txBody>
      </p:sp>
    </p:spTree>
    <p:extLst>
      <p:ext uri="{BB962C8B-B14F-4D97-AF65-F5344CB8AC3E}">
        <p14:creationId xmlns:p14="http://schemas.microsoft.com/office/powerpoint/2010/main" val="24199458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44A633C-96BC-4FBD-8120-76FA32C86ED7}" type="slidenum">
              <a:rPr lang="en-US" smtClean="0"/>
              <a:pPr/>
              <a:t>26</a:t>
            </a:fld>
            <a:endParaRPr lang="en-US" smtClean="0"/>
          </a:p>
        </p:txBody>
      </p:sp>
      <p:sp>
        <p:nvSpPr>
          <p:cNvPr id="16387" name="Rectangle 2"/>
          <p:cNvSpPr>
            <a:spLocks noGrp="1" noChangeArrowheads="1"/>
          </p:cNvSpPr>
          <p:nvPr>
            <p:ph type="title"/>
          </p:nvPr>
        </p:nvSpPr>
        <p:spPr/>
        <p:txBody>
          <a:bodyPr/>
          <a:lstStyle/>
          <a:p>
            <a:pPr eaLnBrk="1" hangingPunct="1"/>
            <a:r>
              <a:rPr lang="en-US" dirty="0" smtClean="0"/>
              <a:t>Was there specific legislation on global atmospheric issues?</a:t>
            </a:r>
          </a:p>
        </p:txBody>
      </p:sp>
      <p:sp>
        <p:nvSpPr>
          <p:cNvPr id="16388" name="Rectangle 3"/>
          <p:cNvSpPr>
            <a:spLocks noGrp="1" noChangeArrowheads="1"/>
          </p:cNvSpPr>
          <p:nvPr>
            <p:ph type="body" idx="1"/>
          </p:nvPr>
        </p:nvSpPr>
        <p:spPr/>
        <p:txBody>
          <a:bodyPr>
            <a:normAutofit lnSpcReduction="10000"/>
          </a:bodyPr>
          <a:lstStyle/>
          <a:p>
            <a:pPr eaLnBrk="1" hangingPunct="1">
              <a:lnSpc>
                <a:spcPct val="90000"/>
              </a:lnSpc>
            </a:pPr>
            <a:r>
              <a:rPr lang="en-US" dirty="0" smtClean="0"/>
              <a:t>EPA further reasoned that Congress' "specially tailored solutions to global atmospheric issues," 68 Fed. Reg. 52926 -- in particular, its 1990 enactment of a comprehensive scheme to regulate pollutants that depleted the ozone layer -- counseled against reading the general authorization of §202(a)(1) to confer regulatory authority over greenhouse gases. </a:t>
            </a:r>
          </a:p>
          <a:p>
            <a:pPr lvl="1" eaLnBrk="1" hangingPunct="1">
              <a:lnSpc>
                <a:spcPct val="90000"/>
              </a:lnSpc>
            </a:pPr>
            <a:r>
              <a:rPr lang="en-US" dirty="0" smtClean="0"/>
              <a:t>Is ozone the same issue as CO2?</a:t>
            </a:r>
          </a:p>
          <a:p>
            <a:pPr eaLnBrk="1" hangingPunct="1">
              <a:lnSpc>
                <a:spcPct val="90000"/>
              </a:lnSpc>
            </a:pPr>
            <a:r>
              <a:rPr lang="en-US" dirty="0" smtClean="0"/>
              <a:t>When does the specific rule out the general?</a:t>
            </a:r>
          </a:p>
        </p:txBody>
      </p:sp>
    </p:spTree>
    <p:extLst>
      <p:ext uri="{BB962C8B-B14F-4D97-AF65-F5344CB8AC3E}">
        <p14:creationId xmlns:p14="http://schemas.microsoft.com/office/powerpoint/2010/main" val="39575641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11D1366-DDA8-4433-BDA7-152C2F76BD7E}" type="slidenum">
              <a:rPr lang="en-US" smtClean="0"/>
              <a:pPr/>
              <a:t>27</a:t>
            </a:fld>
            <a:endParaRPr lang="en-US" smtClean="0"/>
          </a:p>
        </p:txBody>
      </p:sp>
      <p:sp>
        <p:nvSpPr>
          <p:cNvPr id="17411" name="Rectangle 2"/>
          <p:cNvSpPr>
            <a:spLocks noGrp="1" noChangeArrowheads="1"/>
          </p:cNvSpPr>
          <p:nvPr>
            <p:ph type="title"/>
          </p:nvPr>
        </p:nvSpPr>
        <p:spPr/>
        <p:txBody>
          <a:bodyPr/>
          <a:lstStyle/>
          <a:p>
            <a:pPr eaLnBrk="1" hangingPunct="1"/>
            <a:r>
              <a:rPr lang="en-US" dirty="0" smtClean="0"/>
              <a:t>How was this position strengthened by the political history of the Clean Air Act? </a:t>
            </a:r>
          </a:p>
        </p:txBody>
      </p:sp>
      <p:sp>
        <p:nvSpPr>
          <p:cNvPr id="17412" name="Rectangle 3"/>
          <p:cNvSpPr>
            <a:spLocks noGrp="1" noChangeArrowheads="1"/>
          </p:cNvSpPr>
          <p:nvPr>
            <p:ph type="body" idx="1"/>
          </p:nvPr>
        </p:nvSpPr>
        <p:spPr/>
        <p:txBody>
          <a:bodyPr/>
          <a:lstStyle/>
          <a:p>
            <a:pPr eaLnBrk="1" hangingPunct="1">
              <a:lnSpc>
                <a:spcPct val="90000"/>
              </a:lnSpc>
            </a:pPr>
            <a:r>
              <a:rPr lang="en-US" dirty="0" smtClean="0"/>
              <a:t>[50] EPA reasoned that climate change had its own "political history": Congress designed the original Clean Air Act to address local air pollutants rather than a substance that "is fairly consistent in its concentration throughout the world's atmosphere," declined in 1990 to enact proposed amendments to force EPA to set carbon dioxide emission standards for motor vehicles, ibid.  and addressed global climate change in other legislation, 68 Fed. Reg. 52927. </a:t>
            </a:r>
          </a:p>
        </p:txBody>
      </p:sp>
    </p:spTree>
    <p:extLst>
      <p:ext uri="{BB962C8B-B14F-4D97-AF65-F5344CB8AC3E}">
        <p14:creationId xmlns:p14="http://schemas.microsoft.com/office/powerpoint/2010/main" val="24446977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Brown and Williamson v. FDA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Can the FDA regulate tobacco?</a:t>
            </a:r>
          </a:p>
          <a:p>
            <a:r>
              <a:rPr lang="en-US" dirty="0" smtClean="0"/>
              <a:t>The Food and Drug Act defines as a drug as anything sold to “affect the structure or function of the body”.</a:t>
            </a:r>
          </a:p>
          <a:p>
            <a:pPr lvl="1"/>
            <a:r>
              <a:rPr lang="en-US" dirty="0" smtClean="0"/>
              <a:t>People use tobacco for the physiologic effect, thus it should be a drug, subject to regulation.</a:t>
            </a:r>
          </a:p>
          <a:p>
            <a:pPr lvl="1"/>
            <a:r>
              <a:rPr lang="en-US" dirty="0" smtClean="0"/>
              <a:t>Regulating tobacco under the Act might require banning it, because it is not safe for its intended use.</a:t>
            </a:r>
          </a:p>
          <a:p>
            <a:r>
              <a:rPr lang="en-US" dirty="0" smtClean="0"/>
              <a:t>The court found that the history of no regulation and the conflicts in regulation meant that the act did not apply.</a:t>
            </a:r>
            <a:endParaRPr lang="en-US" dirty="0"/>
          </a:p>
        </p:txBody>
      </p:sp>
      <p:sp>
        <p:nvSpPr>
          <p:cNvPr id="4" name="Slide Number Placeholder 3"/>
          <p:cNvSpPr>
            <a:spLocks noGrp="1"/>
          </p:cNvSpPr>
          <p:nvPr>
            <p:ph type="sldNum" sz="quarter" idx="12"/>
          </p:nvPr>
        </p:nvSpPr>
        <p:spPr/>
        <p:txBody>
          <a:bodyPr/>
          <a:lstStyle/>
          <a:p>
            <a:pPr>
              <a:defRPr/>
            </a:pPr>
            <a:fld id="{D87D7E05-7DBF-4760-945C-8A79699B3773}" type="slidenum">
              <a:rPr lang="en-US" smtClean="0"/>
              <a:pPr>
                <a:defRPr/>
              </a:pPr>
              <a:t>28</a:t>
            </a:fld>
            <a:endParaRPr lang="en-US"/>
          </a:p>
        </p:txBody>
      </p:sp>
    </p:spTree>
    <p:extLst>
      <p:ext uri="{BB962C8B-B14F-4D97-AF65-F5344CB8AC3E}">
        <p14:creationId xmlns:p14="http://schemas.microsoft.com/office/powerpoint/2010/main" val="31156572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C4C177D-AC7F-4933-9CA7-F933945239E4}" type="slidenum">
              <a:rPr lang="en-US" smtClean="0"/>
              <a:pPr/>
              <a:t>29</a:t>
            </a:fld>
            <a:endParaRPr lang="en-US" smtClean="0"/>
          </a:p>
        </p:txBody>
      </p:sp>
      <p:sp>
        <p:nvSpPr>
          <p:cNvPr id="19459" name="Rectangle 2"/>
          <p:cNvSpPr>
            <a:spLocks noGrp="1" noChangeArrowheads="1"/>
          </p:cNvSpPr>
          <p:nvPr>
            <p:ph type="title"/>
          </p:nvPr>
        </p:nvSpPr>
        <p:spPr/>
        <p:txBody>
          <a:bodyPr/>
          <a:lstStyle/>
          <a:p>
            <a:pPr eaLnBrk="1" hangingPunct="1"/>
            <a:r>
              <a:rPr lang="en-US" dirty="0" smtClean="0"/>
              <a:t>Impact of Unilateral EPA Regs on Global Warming Treaties</a:t>
            </a:r>
          </a:p>
        </p:txBody>
      </p:sp>
      <p:sp>
        <p:nvSpPr>
          <p:cNvPr id="19460" name="Rectangle 3"/>
          <p:cNvSpPr>
            <a:spLocks noGrp="1" noChangeArrowheads="1"/>
          </p:cNvSpPr>
          <p:nvPr>
            <p:ph type="body" idx="1"/>
          </p:nvPr>
        </p:nvSpPr>
        <p:spPr/>
        <p:txBody>
          <a:bodyPr/>
          <a:lstStyle/>
          <a:p>
            <a:pPr eaLnBrk="1" hangingPunct="1"/>
            <a:r>
              <a:rPr lang="en-US" smtClean="0"/>
              <a:t>Why would motor vehicle regulations conflict with the goal of a comprehensive approach to global warming? </a:t>
            </a:r>
          </a:p>
          <a:p>
            <a:pPr eaLnBrk="1" hangingPunct="1"/>
            <a:r>
              <a:rPr lang="en-US" smtClean="0"/>
              <a:t>Why would such regulations weaken the president's ability to persuade developing countries to lower their emissions?</a:t>
            </a:r>
          </a:p>
        </p:txBody>
      </p:sp>
    </p:spTree>
    <p:extLst>
      <p:ext uri="{BB962C8B-B14F-4D97-AF65-F5344CB8AC3E}">
        <p14:creationId xmlns:p14="http://schemas.microsoft.com/office/powerpoint/2010/main" val="1076412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8C7F69D-4632-4FB4-9FCC-D331D69C2ECE}" type="slidenum">
              <a:rPr lang="en-US" smtClean="0"/>
              <a:pPr/>
              <a:t>3</a:t>
            </a:fld>
            <a:endParaRPr lang="en-US" smtClean="0"/>
          </a:p>
        </p:txBody>
      </p:sp>
      <p:sp>
        <p:nvSpPr>
          <p:cNvPr id="11267" name="Rectangle 2"/>
          <p:cNvSpPr>
            <a:spLocks noGrp="1" noChangeArrowheads="1"/>
          </p:cNvSpPr>
          <p:nvPr>
            <p:ph type="title"/>
          </p:nvPr>
        </p:nvSpPr>
        <p:spPr/>
        <p:txBody>
          <a:bodyPr/>
          <a:lstStyle/>
          <a:p>
            <a:pPr eaLnBrk="1" hangingPunct="1"/>
            <a:r>
              <a:rPr lang="en-US" dirty="0" smtClean="0"/>
              <a:t>What did the petition of October 20, 1999 ask the EPA to do? </a:t>
            </a:r>
          </a:p>
        </p:txBody>
      </p:sp>
      <p:sp>
        <p:nvSpPr>
          <p:cNvPr id="11268" name="Rectangle 3"/>
          <p:cNvSpPr>
            <a:spLocks noGrp="1" noChangeArrowheads="1"/>
          </p:cNvSpPr>
          <p:nvPr>
            <p:ph type="body" idx="1"/>
          </p:nvPr>
        </p:nvSpPr>
        <p:spPr/>
        <p:txBody>
          <a:bodyPr/>
          <a:lstStyle/>
          <a:p>
            <a:pPr eaLnBrk="1" hangingPunct="1"/>
            <a:r>
              <a:rPr lang="en-US" sz="2800" smtClean="0"/>
              <a:t>On October 20, 1999, a group of 19 private organizations filed a rulemaking petition asking EPA to regulate "greenhouse gas emissions from new motor vehicles under §202 of the Clean Air Act." </a:t>
            </a:r>
          </a:p>
          <a:p>
            <a:pPr eaLnBrk="1" hangingPunct="1"/>
            <a:r>
              <a:rPr lang="en-US" sz="2800" smtClean="0"/>
              <a:t>As to EPA's statutory authority, the petition observed that the agency itself had already confirmed that it had the power to regulate carbon dioxide. </a:t>
            </a:r>
          </a:p>
          <a:p>
            <a:pPr eaLnBrk="1" hangingPunct="1"/>
            <a:r>
              <a:rPr lang="en-US" sz="2800" smtClean="0"/>
              <a:t>What does the EPA have to do with a request?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26E13A9-EB3F-4671-BBA8-BF113383CA97}" type="slidenum">
              <a:rPr lang="en-US" smtClean="0"/>
              <a:pPr/>
              <a:t>30</a:t>
            </a:fld>
            <a:endParaRPr lang="en-US" smtClean="0"/>
          </a:p>
        </p:txBody>
      </p:sp>
      <p:sp>
        <p:nvSpPr>
          <p:cNvPr id="18435" name="Rectangle 2"/>
          <p:cNvSpPr>
            <a:spLocks noGrp="1" noChangeArrowheads="1"/>
          </p:cNvSpPr>
          <p:nvPr>
            <p:ph type="title"/>
          </p:nvPr>
        </p:nvSpPr>
        <p:spPr/>
        <p:txBody>
          <a:bodyPr/>
          <a:lstStyle/>
          <a:p>
            <a:pPr eaLnBrk="1" hangingPunct="1"/>
            <a:r>
              <a:rPr lang="en-US" dirty="0" smtClean="0"/>
              <a:t>Administrative Policy Rationale for the EPA Position</a:t>
            </a:r>
          </a:p>
        </p:txBody>
      </p:sp>
      <p:sp>
        <p:nvSpPr>
          <p:cNvPr id="18436" name="Rectangle 3"/>
          <p:cNvSpPr>
            <a:spLocks noGrp="1" noChangeArrowheads="1"/>
          </p:cNvSpPr>
          <p:nvPr>
            <p:ph type="body" idx="1"/>
          </p:nvPr>
        </p:nvSpPr>
        <p:spPr/>
        <p:txBody>
          <a:bodyPr/>
          <a:lstStyle/>
          <a:p>
            <a:pPr eaLnBrk="1" hangingPunct="1"/>
            <a:r>
              <a:rPr lang="en-US" smtClean="0"/>
              <a:t>What did EPA want from Congress before regulating green house gasses?</a:t>
            </a:r>
          </a:p>
          <a:p>
            <a:pPr eaLnBrk="1" hangingPunct="1"/>
            <a:r>
              <a:rPr lang="en-US" smtClean="0"/>
              <a:t>What is the regulatory conflicts problem with the EPA regulating gasoline mileage? </a:t>
            </a:r>
          </a:p>
          <a:p>
            <a:pPr eaLnBrk="1" hangingPunct="1"/>
            <a:r>
              <a:rPr lang="en-US" smtClean="0"/>
              <a:t>What does the EPA think of the association between global warming and human production of greenhouse gases? </a:t>
            </a:r>
          </a:p>
          <a:p>
            <a:pPr lvl="1" eaLnBrk="1" hangingPunct="1"/>
            <a:r>
              <a:rPr lang="en-US" smtClean="0"/>
              <a:t>Is this really a technical decision?</a:t>
            </a:r>
          </a:p>
        </p:txBody>
      </p:sp>
    </p:spTree>
    <p:extLst>
      <p:ext uri="{BB962C8B-B14F-4D97-AF65-F5344CB8AC3E}">
        <p14:creationId xmlns:p14="http://schemas.microsoft.com/office/powerpoint/2010/main" val="4094098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What is the Evidence of Congressional Intent to Include Greenhouse Gases?</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D87D7E05-7DBF-4760-945C-8A79699B3773}" type="slidenum">
              <a:rPr lang="en-US" smtClean="0"/>
              <a:pPr>
                <a:defRPr/>
              </a:pPr>
              <a:t>31</a:t>
            </a:fld>
            <a:endParaRPr lang="en-US"/>
          </a:p>
        </p:txBody>
      </p:sp>
    </p:spTree>
    <p:extLst>
      <p:ext uri="{BB962C8B-B14F-4D97-AF65-F5344CB8AC3E}">
        <p14:creationId xmlns:p14="http://schemas.microsoft.com/office/powerpoint/2010/main" val="4786142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BC65640-5468-41B7-B754-6A5625F4A8EF}" type="slidenum">
              <a:rPr lang="en-US" smtClean="0"/>
              <a:pPr/>
              <a:t>32</a:t>
            </a:fld>
            <a:endParaRPr lang="en-US" smtClean="0"/>
          </a:p>
        </p:txBody>
      </p:sp>
      <p:sp>
        <p:nvSpPr>
          <p:cNvPr id="7171" name="Rectangle 2"/>
          <p:cNvSpPr>
            <a:spLocks noGrp="1" noChangeArrowheads="1"/>
          </p:cNvSpPr>
          <p:nvPr>
            <p:ph type="title"/>
          </p:nvPr>
        </p:nvSpPr>
        <p:spPr/>
        <p:txBody>
          <a:bodyPr/>
          <a:lstStyle/>
          <a:p>
            <a:pPr eaLnBrk="1" hangingPunct="1"/>
            <a:r>
              <a:rPr lang="en-US" dirty="0" smtClean="0"/>
              <a:t>What was the National Climate Program Act of 1978? </a:t>
            </a:r>
          </a:p>
        </p:txBody>
      </p:sp>
      <p:sp>
        <p:nvSpPr>
          <p:cNvPr id="7172" name="Rectangle 3"/>
          <p:cNvSpPr>
            <a:spLocks noGrp="1" noChangeArrowheads="1"/>
          </p:cNvSpPr>
          <p:nvPr>
            <p:ph type="body" idx="1"/>
          </p:nvPr>
        </p:nvSpPr>
        <p:spPr/>
        <p:txBody>
          <a:bodyPr>
            <a:normAutofit lnSpcReduction="10000"/>
          </a:bodyPr>
          <a:lstStyle/>
          <a:p>
            <a:pPr eaLnBrk="1" hangingPunct="1"/>
            <a:r>
              <a:rPr lang="en-US" dirty="0" smtClean="0"/>
              <a:t>In 1978, Congress enacted the National Climate Program Act, 92 Stat. 601, which required the President to establish a program to "...assist the Nation and the world to understand and respond to natural and man-induced climate processes and their implications..." </a:t>
            </a:r>
          </a:p>
          <a:p>
            <a:pPr eaLnBrk="1" hangingPunct="1"/>
            <a:r>
              <a:rPr lang="en-US" dirty="0" smtClean="0"/>
              <a:t>What does this tell us about concerns with greenhouse gasses (GHG) – is it just something Al Gore thought up?</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BEA55D3-9994-4DF0-B517-DC3CE70915D8}" type="slidenum">
              <a:rPr lang="en-US" smtClean="0"/>
              <a:pPr/>
              <a:t>33</a:t>
            </a:fld>
            <a:endParaRPr lang="en-US" smtClean="0"/>
          </a:p>
        </p:txBody>
      </p:sp>
      <p:sp>
        <p:nvSpPr>
          <p:cNvPr id="8195" name="Rectangle 2"/>
          <p:cNvSpPr>
            <a:spLocks noGrp="1" noChangeArrowheads="1"/>
          </p:cNvSpPr>
          <p:nvPr>
            <p:ph type="title"/>
          </p:nvPr>
        </p:nvSpPr>
        <p:spPr/>
        <p:txBody>
          <a:bodyPr/>
          <a:lstStyle/>
          <a:p>
            <a:pPr eaLnBrk="1" hangingPunct="1"/>
            <a:r>
              <a:rPr lang="en-US" dirty="0" smtClean="0"/>
              <a:t>What did the National Academy of Sciences Tell President Carter?</a:t>
            </a:r>
          </a:p>
        </p:txBody>
      </p:sp>
      <p:sp>
        <p:nvSpPr>
          <p:cNvPr id="8196" name="Rectangle 3"/>
          <p:cNvSpPr>
            <a:spLocks noGrp="1" noChangeArrowheads="1"/>
          </p:cNvSpPr>
          <p:nvPr>
            <p:ph type="body" idx="1"/>
          </p:nvPr>
        </p:nvSpPr>
        <p:spPr/>
        <p:txBody>
          <a:bodyPr/>
          <a:lstStyle/>
          <a:p>
            <a:pPr eaLnBrk="1" hangingPunct="1"/>
            <a:r>
              <a:rPr lang="en-US" smtClean="0"/>
              <a:t>"If carbon dioxide continues to increase, the study group finds no reason to doubt that climate changes will result and no reason to believe that these changes will be negligible... . A wait-and-see policy may mean waiting until it is too late."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531801A-BD92-4F16-B43E-919D14F79BE2}" type="slidenum">
              <a:rPr lang="en-US" smtClean="0"/>
              <a:pPr/>
              <a:t>34</a:t>
            </a:fld>
            <a:endParaRPr lang="en-US" smtClean="0"/>
          </a:p>
        </p:txBody>
      </p:sp>
      <p:sp>
        <p:nvSpPr>
          <p:cNvPr id="9219" name="Rectangle 2"/>
          <p:cNvSpPr>
            <a:spLocks noGrp="1" noChangeArrowheads="1"/>
          </p:cNvSpPr>
          <p:nvPr>
            <p:ph type="title"/>
          </p:nvPr>
        </p:nvSpPr>
        <p:spPr/>
        <p:txBody>
          <a:bodyPr/>
          <a:lstStyle/>
          <a:p>
            <a:pPr eaLnBrk="1" hangingPunct="1"/>
            <a:r>
              <a:rPr lang="en-US" dirty="0" smtClean="0"/>
              <a:t>What did the Global Climate Protection Act of 1987 require the EPA to do? </a:t>
            </a:r>
          </a:p>
        </p:txBody>
      </p:sp>
      <p:sp>
        <p:nvSpPr>
          <p:cNvPr id="9220" name="Rectangle 3"/>
          <p:cNvSpPr>
            <a:spLocks noGrp="1" noChangeArrowheads="1"/>
          </p:cNvSpPr>
          <p:nvPr>
            <p:ph type="body" idx="1"/>
          </p:nvPr>
        </p:nvSpPr>
        <p:spPr/>
        <p:txBody>
          <a:bodyPr/>
          <a:lstStyle/>
          <a:p>
            <a:pPr eaLnBrk="1" hangingPunct="1">
              <a:lnSpc>
                <a:spcPct val="80000"/>
              </a:lnSpc>
            </a:pPr>
            <a:r>
              <a:rPr lang="en-US" sz="2800" dirty="0" smtClean="0"/>
              <a:t>Finding that "manmade pollution -- the release of carbon dioxide, chlorofluorocarbons, methane, and other trace gases into the atmosphere -- may be producing a long-term and substantial increase in the average temperature on Earth," §1102(1), 101 Stat. 1408, Congress directed EPA to propose to Congress a "coordinated national policy on global climate change...Congress emphasized that "ongoing pollution and deforestation may be contributing now to an irreversible process" and that "[n]</a:t>
            </a:r>
            <a:r>
              <a:rPr lang="en-US" sz="2800" dirty="0" err="1" smtClean="0"/>
              <a:t>ecessary</a:t>
            </a:r>
            <a:r>
              <a:rPr lang="en-US" sz="2800" dirty="0" smtClean="0"/>
              <a:t> actions must be identified and implemented in time to protect the climate." </a:t>
            </a:r>
          </a:p>
          <a:p>
            <a:pPr eaLnBrk="1" hangingPunct="1">
              <a:lnSpc>
                <a:spcPct val="80000"/>
              </a:lnSpc>
            </a:pPr>
            <a:r>
              <a:rPr lang="en-US" sz="2800" dirty="0" smtClean="0"/>
              <a:t>Who was president in 1987? Is this really a liberal plot?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0B000C1-B04A-405D-A4E5-F3194BACA3A9}" type="slidenum">
              <a:rPr lang="en-US" smtClean="0"/>
              <a:pPr/>
              <a:t>35</a:t>
            </a:fld>
            <a:endParaRPr lang="en-US" smtClean="0"/>
          </a:p>
        </p:txBody>
      </p:sp>
      <p:sp>
        <p:nvSpPr>
          <p:cNvPr id="10243" name="Rectangle 2"/>
          <p:cNvSpPr>
            <a:spLocks noGrp="1" noChangeArrowheads="1"/>
          </p:cNvSpPr>
          <p:nvPr>
            <p:ph type="title"/>
          </p:nvPr>
        </p:nvSpPr>
        <p:spPr/>
        <p:txBody>
          <a:bodyPr/>
          <a:lstStyle/>
          <a:p>
            <a:pPr eaLnBrk="1" hangingPunct="1"/>
            <a:r>
              <a:rPr lang="en-US" dirty="0" smtClean="0"/>
              <a:t>The First Global Warming Treaty</a:t>
            </a:r>
          </a:p>
        </p:txBody>
      </p:sp>
      <p:sp>
        <p:nvSpPr>
          <p:cNvPr id="10244" name="Rectangle 3"/>
          <p:cNvSpPr>
            <a:spLocks noGrp="1" noChangeArrowheads="1"/>
          </p:cNvSpPr>
          <p:nvPr>
            <p:ph type="body" idx="1"/>
          </p:nvPr>
        </p:nvSpPr>
        <p:spPr/>
        <p:txBody>
          <a:bodyPr/>
          <a:lstStyle/>
          <a:p>
            <a:pPr eaLnBrk="1" hangingPunct="1">
              <a:lnSpc>
                <a:spcPct val="90000"/>
              </a:lnSpc>
            </a:pPr>
            <a:r>
              <a:rPr lang="en-US" smtClean="0"/>
              <a:t>What is the Kyoto Protocol?</a:t>
            </a:r>
          </a:p>
          <a:p>
            <a:pPr eaLnBrk="1" hangingPunct="1">
              <a:lnSpc>
                <a:spcPct val="90000"/>
              </a:lnSpc>
            </a:pPr>
            <a:r>
              <a:rPr lang="en-US" smtClean="0"/>
              <a:t>Why did the senate say it would reject it?</a:t>
            </a:r>
          </a:p>
          <a:p>
            <a:pPr lvl="1" eaLnBrk="1" hangingPunct="1">
              <a:lnSpc>
                <a:spcPct val="90000"/>
              </a:lnSpc>
            </a:pPr>
            <a:r>
              <a:rPr lang="en-US" smtClean="0"/>
              <a:t>Did it apply equally to all countries?</a:t>
            </a:r>
          </a:p>
          <a:p>
            <a:pPr eaLnBrk="1" hangingPunct="1">
              <a:lnSpc>
                <a:spcPct val="90000"/>
              </a:lnSpc>
            </a:pPr>
            <a:r>
              <a:rPr lang="en-US" smtClean="0"/>
              <a:t>What was Congress worried about?</a:t>
            </a:r>
          </a:p>
          <a:p>
            <a:pPr lvl="1" eaLnBrk="1" hangingPunct="1">
              <a:lnSpc>
                <a:spcPct val="90000"/>
              </a:lnSpc>
            </a:pPr>
            <a:r>
              <a:rPr lang="en-US" smtClean="0"/>
              <a:t>What is the potential economic consequence of the treaty for the US?</a:t>
            </a:r>
          </a:p>
          <a:p>
            <a:pPr eaLnBrk="1" hangingPunct="1">
              <a:lnSpc>
                <a:spcPct val="90000"/>
              </a:lnSpc>
            </a:pPr>
            <a:r>
              <a:rPr lang="en-US" smtClean="0"/>
              <a:t>Was this a partisan vote?</a:t>
            </a:r>
          </a:p>
          <a:p>
            <a:pPr lvl="1" eaLnBrk="1" hangingPunct="1">
              <a:lnSpc>
                <a:spcPct val="90000"/>
              </a:lnSpc>
            </a:pPr>
            <a:r>
              <a:rPr lang="en-US" smtClean="0"/>
              <a:t>Who was President?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effect of this analysis?</a:t>
            </a:r>
            <a:endParaRPr lang="en-US" dirty="0"/>
          </a:p>
        </p:txBody>
      </p:sp>
      <p:sp>
        <p:nvSpPr>
          <p:cNvPr id="3" name="Content Placeholder 2"/>
          <p:cNvSpPr>
            <a:spLocks noGrp="1"/>
          </p:cNvSpPr>
          <p:nvPr>
            <p:ph idx="1"/>
          </p:nvPr>
        </p:nvSpPr>
        <p:spPr/>
        <p:txBody>
          <a:bodyPr/>
          <a:lstStyle/>
          <a:p>
            <a:r>
              <a:rPr lang="en-US" dirty="0" smtClean="0"/>
              <a:t>Does the court find that the EPA has the authority to regulate GHGs?</a:t>
            </a:r>
          </a:p>
          <a:p>
            <a:r>
              <a:rPr lang="en-US" dirty="0" smtClean="0"/>
              <a:t>What has to happen before it can exercise the authority?</a:t>
            </a:r>
          </a:p>
          <a:p>
            <a:pPr lvl="1"/>
            <a:r>
              <a:rPr lang="en-US" dirty="0" smtClean="0"/>
              <a:t>It must find that CO2 endangers the public health.</a:t>
            </a:r>
          </a:p>
          <a:p>
            <a:r>
              <a:rPr lang="en-US" dirty="0" smtClean="0"/>
              <a:t>Does it have the authority to not regulate CO2 if there is an endangerment finding?</a:t>
            </a:r>
          </a:p>
        </p:txBody>
      </p:sp>
      <p:sp>
        <p:nvSpPr>
          <p:cNvPr id="4" name="Slide Number Placeholder 3"/>
          <p:cNvSpPr>
            <a:spLocks noGrp="1"/>
          </p:cNvSpPr>
          <p:nvPr>
            <p:ph type="sldNum" sz="quarter" idx="12"/>
          </p:nvPr>
        </p:nvSpPr>
        <p:spPr/>
        <p:txBody>
          <a:bodyPr/>
          <a:lstStyle/>
          <a:p>
            <a:pPr>
              <a:defRPr/>
            </a:pPr>
            <a:fld id="{D87D7E05-7DBF-4760-945C-8A79699B3773}" type="slidenum">
              <a:rPr lang="en-US" smtClean="0"/>
              <a:pPr>
                <a:defRPr/>
              </a:pPr>
              <a:t>36</a:t>
            </a:fld>
            <a:endParaRPr lang="en-US"/>
          </a:p>
        </p:txBody>
      </p:sp>
    </p:spTree>
    <p:extLst>
      <p:ext uri="{BB962C8B-B14F-4D97-AF65-F5344CB8AC3E}">
        <p14:creationId xmlns:p14="http://schemas.microsoft.com/office/powerpoint/2010/main" val="2122877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4822F78-D251-4A13-820B-E03FFF4DEAF6}" type="slidenum">
              <a:rPr lang="en-US" smtClean="0"/>
              <a:pPr/>
              <a:t>4</a:t>
            </a:fld>
            <a:endParaRPr lang="en-US" smtClean="0"/>
          </a:p>
        </p:txBody>
      </p:sp>
      <p:sp>
        <p:nvSpPr>
          <p:cNvPr id="12291" name="Rectangle 2"/>
          <p:cNvSpPr>
            <a:spLocks noGrp="1" noChangeArrowheads="1"/>
          </p:cNvSpPr>
          <p:nvPr>
            <p:ph type="title"/>
          </p:nvPr>
        </p:nvSpPr>
        <p:spPr/>
        <p:txBody>
          <a:bodyPr/>
          <a:lstStyle/>
          <a:p>
            <a:pPr eaLnBrk="1" hangingPunct="1"/>
            <a:r>
              <a:rPr lang="en-US" dirty="0" smtClean="0"/>
              <a:t>What had the EPA said about its authority over CO2 in the past? </a:t>
            </a:r>
          </a:p>
        </p:txBody>
      </p:sp>
      <p:sp>
        <p:nvSpPr>
          <p:cNvPr id="12292" name="Rectangle 3"/>
          <p:cNvSpPr>
            <a:spLocks noGrp="1" noChangeArrowheads="1"/>
          </p:cNvSpPr>
          <p:nvPr>
            <p:ph type="body" idx="1"/>
          </p:nvPr>
        </p:nvSpPr>
        <p:spPr/>
        <p:txBody>
          <a:bodyPr/>
          <a:lstStyle/>
          <a:p>
            <a:pPr eaLnBrk="1" hangingPunct="1"/>
            <a:r>
              <a:rPr lang="en-US" dirty="0" smtClean="0"/>
              <a:t>In 1998, Jonathan Z. Cannon, then EPA's General Counsel, prepared a legal opinion concluding that "CO2 emissions are within the scope of EPA's authority to regulate," even as he recognized that EPA had so far declined to exercise that authority.</a:t>
            </a:r>
          </a:p>
          <a:p>
            <a:pPr lvl="1" eaLnBrk="1" hangingPunct="1"/>
            <a:r>
              <a:rPr lang="en-US" dirty="0" smtClean="0"/>
              <a:t>Is CO2 regulated in other contexts?</a:t>
            </a:r>
          </a:p>
          <a:p>
            <a:pPr lvl="1" eaLnBrk="1" hangingPunct="1"/>
            <a:r>
              <a:rPr lang="en-US" dirty="0" smtClean="0"/>
              <a:t>Where would CO2 pose an acute threat? </a:t>
            </a:r>
          </a:p>
          <a:p>
            <a:pPr eaLnBrk="1" hangingPunct="1"/>
            <a:r>
              <a:rPr lang="en-US" dirty="0" smtClean="0"/>
              <a:t>Whose EPA was this?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589F2DF-7C83-4E70-98EE-2E23B07D5228}" type="slidenum">
              <a:rPr lang="en-US" smtClean="0"/>
              <a:pPr/>
              <a:t>5</a:t>
            </a:fld>
            <a:endParaRPr lang="en-US" smtClean="0"/>
          </a:p>
        </p:txBody>
      </p:sp>
      <p:sp>
        <p:nvSpPr>
          <p:cNvPr id="13315" name="Rectangle 2"/>
          <p:cNvSpPr>
            <a:spLocks noGrp="1" noChangeArrowheads="1"/>
          </p:cNvSpPr>
          <p:nvPr>
            <p:ph type="title"/>
          </p:nvPr>
        </p:nvSpPr>
        <p:spPr/>
        <p:txBody>
          <a:bodyPr/>
          <a:lstStyle/>
          <a:p>
            <a:pPr eaLnBrk="1" hangingPunct="1"/>
            <a:r>
              <a:rPr lang="en-US" dirty="0" smtClean="0"/>
              <a:t>Did EPA seek public comment on the petition?</a:t>
            </a:r>
            <a:endParaRPr lang="en-US" sz="3200" dirty="0" smtClean="0"/>
          </a:p>
        </p:txBody>
      </p:sp>
      <p:sp>
        <p:nvSpPr>
          <p:cNvPr id="13316" name="Rectangle 3"/>
          <p:cNvSpPr>
            <a:spLocks noGrp="1" noChangeArrowheads="1"/>
          </p:cNvSpPr>
          <p:nvPr>
            <p:ph type="body" idx="1"/>
          </p:nvPr>
        </p:nvSpPr>
        <p:spPr/>
        <p:txBody>
          <a:bodyPr/>
          <a:lstStyle/>
          <a:p>
            <a:pPr eaLnBrk="1" hangingPunct="1"/>
            <a:r>
              <a:rPr lang="en-US" smtClean="0"/>
              <a:t>[45] Fifteen months after the petition's submission, EPA requested public comment on "all the issues raised in [the] petition," adding a "particular" request for comments on "any scientific, technical, legal, economic or other aspect of these issues that may be relevant to EPA's consideration of this petition." 66 Fed. Reg. 7486, 7487 (2001).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was the response to the petition?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“On </a:t>
            </a:r>
            <a:r>
              <a:rPr lang="en-US" dirty="0"/>
              <a:t>September 8, 2003, EPA entered an order denying the rulemaking petition. 68 Fed. Reg. 52922. The agency gave two reasons for its decision: </a:t>
            </a:r>
            <a:endParaRPr lang="en-US" dirty="0" smtClean="0"/>
          </a:p>
          <a:p>
            <a:r>
              <a:rPr lang="en-US" dirty="0" smtClean="0"/>
              <a:t>(</a:t>
            </a:r>
            <a:r>
              <a:rPr lang="en-US" dirty="0"/>
              <a:t>1) that contrary to the opinions of its former general counsels, the Clean Air Act does not authorize EPA to issue mandatory regulations to address global climate change</a:t>
            </a:r>
            <a:r>
              <a:rPr lang="en-US" dirty="0" smtClean="0"/>
              <a:t>, </a:t>
            </a:r>
            <a:r>
              <a:rPr lang="en-US" dirty="0"/>
              <a:t>and </a:t>
            </a:r>
            <a:endParaRPr lang="en-US" dirty="0" smtClean="0"/>
          </a:p>
          <a:p>
            <a:r>
              <a:rPr lang="en-US" dirty="0" smtClean="0"/>
              <a:t>(</a:t>
            </a:r>
            <a:r>
              <a:rPr lang="en-US" dirty="0"/>
              <a:t>2) that even if the agency had the authority to set greenhouse gas emission standards, it would be unwise to do so at this </a:t>
            </a:r>
            <a:r>
              <a:rPr lang="en-US" dirty="0" smtClean="0"/>
              <a:t>time.”</a:t>
            </a:r>
            <a:endParaRPr lang="en-US" dirty="0"/>
          </a:p>
        </p:txBody>
      </p:sp>
      <p:sp>
        <p:nvSpPr>
          <p:cNvPr id="4" name="Slide Number Placeholder 3"/>
          <p:cNvSpPr>
            <a:spLocks noGrp="1"/>
          </p:cNvSpPr>
          <p:nvPr>
            <p:ph type="sldNum" sz="quarter" idx="12"/>
          </p:nvPr>
        </p:nvSpPr>
        <p:spPr/>
        <p:txBody>
          <a:bodyPr/>
          <a:lstStyle/>
          <a:p>
            <a:pPr>
              <a:defRPr/>
            </a:pPr>
            <a:fld id="{D87D7E05-7DBF-4760-945C-8A79699B3773}" type="slidenum">
              <a:rPr lang="en-US" smtClean="0"/>
              <a:pPr>
                <a:defRPr/>
              </a:pPr>
              <a:t>6</a:t>
            </a:fld>
            <a:endParaRPr lang="en-US"/>
          </a:p>
        </p:txBody>
      </p:sp>
    </p:spTree>
    <p:extLst>
      <p:ext uri="{BB962C8B-B14F-4D97-AF65-F5344CB8AC3E}">
        <p14:creationId xmlns:p14="http://schemas.microsoft.com/office/powerpoint/2010/main" val="294197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p:txBody>
          <a:bodyPr/>
          <a:lstStyle/>
          <a:p>
            <a:pPr eaLnBrk="1" hangingPunct="1"/>
            <a:r>
              <a:rPr lang="en-US" dirty="0" smtClean="0"/>
              <a:t>Standing in This Case</a:t>
            </a:r>
          </a:p>
        </p:txBody>
      </p:sp>
      <p:sp>
        <p:nvSpPr>
          <p:cNvPr id="20483" name="Rectangle 4"/>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C97A0EC-5590-4BE2-961F-92CFF239E28B}" type="slidenum">
              <a:rPr lang="en-US" smtClean="0"/>
              <a:pPr/>
              <a:t>8</a:t>
            </a:fld>
            <a:endParaRPr lang="en-US" smtClean="0"/>
          </a:p>
        </p:txBody>
      </p:sp>
      <p:sp>
        <p:nvSpPr>
          <p:cNvPr id="13315" name="Rectangle 2"/>
          <p:cNvSpPr>
            <a:spLocks noGrp="1" noChangeArrowheads="1"/>
          </p:cNvSpPr>
          <p:nvPr>
            <p:ph type="title"/>
          </p:nvPr>
        </p:nvSpPr>
        <p:spPr/>
        <p:txBody>
          <a:bodyPr/>
          <a:lstStyle/>
          <a:p>
            <a:pPr eaLnBrk="1" hangingPunct="1"/>
            <a:r>
              <a:rPr lang="en-US" dirty="0" smtClean="0"/>
              <a:t>What is the Test for Constitutionally Required Standing?</a:t>
            </a:r>
          </a:p>
        </p:txBody>
      </p:sp>
      <p:sp>
        <p:nvSpPr>
          <p:cNvPr id="13316" name="Rectangle 3"/>
          <p:cNvSpPr>
            <a:spLocks noGrp="1" noChangeArrowheads="1"/>
          </p:cNvSpPr>
          <p:nvPr>
            <p:ph type="body" idx="1"/>
          </p:nvPr>
        </p:nvSpPr>
        <p:spPr/>
        <p:txBody>
          <a:bodyPr/>
          <a:lstStyle/>
          <a:p>
            <a:pPr eaLnBrk="1" hangingPunct="1"/>
            <a:r>
              <a:rPr lang="en-US" dirty="0" smtClean="0"/>
              <a:t> </a:t>
            </a:r>
            <a:r>
              <a:rPr lang="en-US" dirty="0" smtClean="0">
                <a:hlinkClick r:id="rId2"/>
              </a:rPr>
              <a:t>Lujan v. Defenders of Wildlife, 504 U.S. 555 (1992)</a:t>
            </a:r>
            <a:endParaRPr lang="en-US" dirty="0" smtClean="0"/>
          </a:p>
          <a:p>
            <a:pPr eaLnBrk="1" hangingPunct="1"/>
            <a:r>
              <a:rPr lang="en-US" dirty="0" smtClean="0"/>
              <a:t>Injury in fact</a:t>
            </a:r>
          </a:p>
          <a:p>
            <a:pPr eaLnBrk="1" hangingPunct="1"/>
            <a:r>
              <a:rPr lang="en-US" dirty="0" smtClean="0"/>
              <a:t>Causation</a:t>
            </a:r>
          </a:p>
          <a:p>
            <a:pPr eaLnBrk="1" hangingPunct="1"/>
            <a:r>
              <a:rPr lang="en-US" dirty="0" smtClean="0"/>
              <a:t>Redressability</a:t>
            </a:r>
          </a:p>
        </p:txBody>
      </p:sp>
    </p:spTree>
    <p:extLst>
      <p:ext uri="{BB962C8B-B14F-4D97-AF65-F5344CB8AC3E}">
        <p14:creationId xmlns:p14="http://schemas.microsoft.com/office/powerpoint/2010/main" val="1362691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600D6E9-2770-465B-921A-22D7AE7AAF86}" type="slidenum">
              <a:rPr lang="en-US" smtClean="0"/>
              <a:pPr/>
              <a:t>9</a:t>
            </a:fld>
            <a:endParaRPr lang="en-US" smtClean="0"/>
          </a:p>
        </p:txBody>
      </p:sp>
      <p:sp>
        <p:nvSpPr>
          <p:cNvPr id="7171" name="Rectangle 2"/>
          <p:cNvSpPr>
            <a:spLocks noGrp="1" noChangeArrowheads="1"/>
          </p:cNvSpPr>
          <p:nvPr>
            <p:ph type="title"/>
          </p:nvPr>
        </p:nvSpPr>
        <p:spPr/>
        <p:txBody>
          <a:bodyPr/>
          <a:lstStyle/>
          <a:p>
            <a:pPr eaLnBrk="1" hangingPunct="1"/>
            <a:r>
              <a:rPr lang="en-US" dirty="0"/>
              <a:t>Is this a Procedural Rights Case?</a:t>
            </a:r>
            <a:endParaRPr lang="en-US" dirty="0" smtClean="0"/>
          </a:p>
        </p:txBody>
      </p:sp>
      <p:sp>
        <p:nvSpPr>
          <p:cNvPr id="7172" name="Rectangle 3"/>
          <p:cNvSpPr>
            <a:spLocks noGrp="1" noChangeArrowheads="1"/>
          </p:cNvSpPr>
          <p:nvPr>
            <p:ph type="body" idx="1"/>
          </p:nvPr>
        </p:nvSpPr>
        <p:spPr/>
        <p:txBody>
          <a:bodyPr>
            <a:normAutofit/>
          </a:bodyPr>
          <a:lstStyle/>
          <a:p>
            <a:pPr eaLnBrk="1" hangingPunct="1">
              <a:lnSpc>
                <a:spcPct val="90000"/>
              </a:lnSpc>
            </a:pPr>
            <a:r>
              <a:rPr lang="en-US" dirty="0"/>
              <a:t>In Lujan v. Defenders of Wildlife, the Court said, “[t]he person who has been accorded a procedural right to protect his concrete interests can assert that right without meeting all the normal standards for redressability and immediacy</a:t>
            </a:r>
            <a:r>
              <a:rPr lang="en-US" dirty="0" smtClean="0"/>
              <a:t>."</a:t>
            </a:r>
            <a:endParaRPr lang="en-US" dirty="0"/>
          </a:p>
        </p:txBody>
      </p:sp>
    </p:spTree>
    <p:extLst>
      <p:ext uri="{BB962C8B-B14F-4D97-AF65-F5344CB8AC3E}">
        <p14:creationId xmlns:p14="http://schemas.microsoft.com/office/powerpoint/2010/main" val="3843366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 - modified</Template>
  <TotalTime>344</TotalTime>
  <Words>2441</Words>
  <Application>Microsoft Office PowerPoint</Application>
  <PresentationFormat>On-screen Show (4:3)</PresentationFormat>
  <Paragraphs>160</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 Narrow</vt:lpstr>
      <vt:lpstr>Tahoma</vt:lpstr>
      <vt:lpstr>Times New Roman</vt:lpstr>
      <vt:lpstr>Wingdings</vt:lpstr>
      <vt:lpstr>Blends</vt:lpstr>
      <vt:lpstr>Massachusetts v. E.P.A., 127 S.Ct. 1438 (2007) </vt:lpstr>
      <vt:lpstr>Procedural Background</vt:lpstr>
      <vt:lpstr>What did the petition of October 20, 1999 ask the EPA to do? </vt:lpstr>
      <vt:lpstr>What had the EPA said about its authority over CO2 in the past? </vt:lpstr>
      <vt:lpstr>Did EPA seek public comment on the petition?</vt:lpstr>
      <vt:lpstr>What was the response to the petition?</vt:lpstr>
      <vt:lpstr>Standing in This Case</vt:lpstr>
      <vt:lpstr>What is the Test for Constitutionally Required Standing?</vt:lpstr>
      <vt:lpstr>Is this a Procedural Rights Case?</vt:lpstr>
      <vt:lpstr>Does Plaintiff in a procedural rights case have to show that the result would change?</vt:lpstr>
      <vt:lpstr>Do the same standing requirements apply to states as to individuals?</vt:lpstr>
      <vt:lpstr>Injury to all is injury to none?</vt:lpstr>
      <vt:lpstr>Nature of the Injury</vt:lpstr>
      <vt:lpstr>What is the particularized injury that Mass claims to its own lands? </vt:lpstr>
      <vt:lpstr>Redressability</vt:lpstr>
      <vt:lpstr>Dissent - The State as Parens Patria</vt:lpstr>
      <vt:lpstr>Is this a Political Question?</vt:lpstr>
      <vt:lpstr>Background</vt:lpstr>
      <vt:lpstr>Chevron Analysis</vt:lpstr>
      <vt:lpstr>Stopped Here</vt:lpstr>
      <vt:lpstr>The Chevron Test</vt:lpstr>
      <vt:lpstr>What does the Clean Air Act §7521(a)(1) require the EPA to issue regulations on? </vt:lpstr>
      <vt:lpstr>What were EPA's two findings when it ruled on the petition in 2003? </vt:lpstr>
      <vt:lpstr>What is the definition of pollutant in the act? </vt:lpstr>
      <vt:lpstr>What was the EPA evidence of Congressional intent? </vt:lpstr>
      <vt:lpstr>Was there specific legislation on global atmospheric issues?</vt:lpstr>
      <vt:lpstr>How was this position strengthened by the political history of the Clean Air Act? </vt:lpstr>
      <vt:lpstr>Brown and Williamson v. FDA</vt:lpstr>
      <vt:lpstr>Impact of Unilateral EPA Regs on Global Warming Treaties</vt:lpstr>
      <vt:lpstr>Administrative Policy Rationale for the EPA Position</vt:lpstr>
      <vt:lpstr>What is the Evidence of Congressional Intent to Include Greenhouse Gases?</vt:lpstr>
      <vt:lpstr>What was the National Climate Program Act of 1978? </vt:lpstr>
      <vt:lpstr>What did the National Academy of Sciences Tell President Carter?</vt:lpstr>
      <vt:lpstr>What did the Global Climate Protection Act of 1987 require the EPA to do? </vt:lpstr>
      <vt:lpstr>The First Global Warming Treaty</vt:lpstr>
      <vt:lpstr>What is the effect of this analysis?</vt:lpstr>
    </vt:vector>
  </TitlesOfParts>
  <Company>LSU Law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Massachusetts v. E.P.A., 127 S.Ct. 1438 (2007)</dc:title>
  <dc:creator>edward</dc:creator>
  <cp:lastModifiedBy>Edward P Richards</cp:lastModifiedBy>
  <cp:revision>111</cp:revision>
  <dcterms:created xsi:type="dcterms:W3CDTF">2009-10-27T12:28:23Z</dcterms:created>
  <dcterms:modified xsi:type="dcterms:W3CDTF">2018-02-21T03:05:24Z</dcterms:modified>
</cp:coreProperties>
</file>