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256" r:id="rId2"/>
    <p:sldId id="506" r:id="rId3"/>
    <p:sldId id="512" r:id="rId4"/>
    <p:sldId id="513" r:id="rId5"/>
    <p:sldId id="514" r:id="rId6"/>
    <p:sldId id="515" r:id="rId7"/>
    <p:sldId id="516" r:id="rId8"/>
    <p:sldId id="522" r:id="rId9"/>
    <p:sldId id="524" r:id="rId10"/>
    <p:sldId id="523" r:id="rId11"/>
    <p:sldId id="525" r:id="rId12"/>
    <p:sldId id="428" r:id="rId13"/>
    <p:sldId id="459" r:id="rId14"/>
    <p:sldId id="427" r:id="rId15"/>
    <p:sldId id="477" r:id="rId16"/>
    <p:sldId id="426" r:id="rId17"/>
    <p:sldId id="478" r:id="rId18"/>
    <p:sldId id="4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66" autoAdjust="0"/>
    <p:restoredTop sz="86424" autoAdjust="0"/>
  </p:normalViewPr>
  <p:slideViewPr>
    <p:cSldViewPr>
      <p:cViewPr varScale="1">
        <p:scale>
          <a:sx n="118" d="100"/>
          <a:sy n="118" d="100"/>
        </p:scale>
        <p:origin x="1168" y="92"/>
      </p:cViewPr>
      <p:guideLst>
        <p:guide orient="horz" pos="2160"/>
        <p:guide pos="2880"/>
      </p:guideLst>
    </p:cSldViewPr>
  </p:slideViewPr>
  <p:outlineViewPr>
    <p:cViewPr>
      <p:scale>
        <a:sx n="33" d="100"/>
        <a:sy n="33" d="100"/>
      </p:scale>
      <p:origin x="0" y="-48288"/>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26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426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426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26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26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426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249E4EC4-86D7-43D7-84D6-5B7300EF85C7}" type="slidenum">
              <a:rPr lang="en-US"/>
              <a:pPr/>
              <a:t>‹#›</a:t>
            </a:fld>
            <a:endParaRPr lang="en-US"/>
          </a:p>
        </p:txBody>
      </p:sp>
    </p:spTree>
    <p:extLst>
      <p:ext uri="{BB962C8B-B14F-4D97-AF65-F5344CB8AC3E}">
        <p14:creationId xmlns:p14="http://schemas.microsoft.com/office/powerpoint/2010/main" val="4272926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03021-C3B3-4CC2-BE78-7274C876EF1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80483FC-3010-44AD-9E6B-5DF3375ED4E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EB49247-060C-47B0-920C-2F474688F5E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2321499-B517-43AF-9615-4D68AD76B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247753-D1EE-4873-A93E-5AA805B2DC83}"/>
              </a:ext>
            </a:extLst>
          </p:cNvPr>
          <p:cNvSpPr>
            <a:spLocks noGrp="1"/>
          </p:cNvSpPr>
          <p:nvPr>
            <p:ph type="sldNum" sz="quarter" idx="12"/>
          </p:nvPr>
        </p:nvSpPr>
        <p:spPr/>
        <p:txBody>
          <a:bodyPr/>
          <a:lstStyle/>
          <a:p>
            <a:fld id="{EF4355F8-9098-4473-812A-9202C411EDED}" type="slidenum">
              <a:rPr lang="en-US" smtClean="0"/>
              <a:pPr/>
              <a:t>‹#›</a:t>
            </a:fld>
            <a:endParaRPr lang="en-US"/>
          </a:p>
        </p:txBody>
      </p:sp>
    </p:spTree>
    <p:extLst>
      <p:ext uri="{BB962C8B-B14F-4D97-AF65-F5344CB8AC3E}">
        <p14:creationId xmlns:p14="http://schemas.microsoft.com/office/powerpoint/2010/main" val="253972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BABD-4A6C-4EBA-AA25-37F50E83AE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370736-EC2E-416E-9F63-3F22E1A454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57D7FD-07A2-4836-8F47-C8FA47B6731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81304E2-01C8-46BE-A535-F39E3D761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255468-ED75-44FF-8E64-F1B904001FD4}"/>
              </a:ext>
            </a:extLst>
          </p:cNvPr>
          <p:cNvSpPr>
            <a:spLocks noGrp="1"/>
          </p:cNvSpPr>
          <p:nvPr>
            <p:ph type="sldNum" sz="quarter" idx="12"/>
          </p:nvPr>
        </p:nvSpPr>
        <p:spPr/>
        <p:txBody>
          <a:bodyPr/>
          <a:lstStyle/>
          <a:p>
            <a:fld id="{E8F75194-081D-49BB-A0B5-7647061630DA}" type="slidenum">
              <a:rPr lang="en-US" smtClean="0"/>
              <a:pPr/>
              <a:t>‹#›</a:t>
            </a:fld>
            <a:endParaRPr lang="en-US"/>
          </a:p>
        </p:txBody>
      </p:sp>
    </p:spTree>
    <p:extLst>
      <p:ext uri="{BB962C8B-B14F-4D97-AF65-F5344CB8AC3E}">
        <p14:creationId xmlns:p14="http://schemas.microsoft.com/office/powerpoint/2010/main" val="264774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D48A2C-7F22-426F-A62B-20379A0EC3E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EF1D15-5F5E-4B4C-8268-85C0E2DC2BB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C6E82-D433-4BA3-9487-92F2B523278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27AC5BA-D4F5-4034-9735-3A02F3DAD8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64725-05FD-4BC6-95FF-EA998779B866}"/>
              </a:ext>
            </a:extLst>
          </p:cNvPr>
          <p:cNvSpPr>
            <a:spLocks noGrp="1"/>
          </p:cNvSpPr>
          <p:nvPr>
            <p:ph type="sldNum" sz="quarter" idx="12"/>
          </p:nvPr>
        </p:nvSpPr>
        <p:spPr/>
        <p:txBody>
          <a:bodyPr/>
          <a:lstStyle/>
          <a:p>
            <a:fld id="{4C26D951-FCED-40E8-A422-6503C61EE879}" type="slidenum">
              <a:rPr lang="en-US" smtClean="0"/>
              <a:pPr/>
              <a:t>‹#›</a:t>
            </a:fld>
            <a:endParaRPr lang="en-US"/>
          </a:p>
        </p:txBody>
      </p:sp>
    </p:spTree>
    <p:extLst>
      <p:ext uri="{BB962C8B-B14F-4D97-AF65-F5344CB8AC3E}">
        <p14:creationId xmlns:p14="http://schemas.microsoft.com/office/powerpoint/2010/main" val="9910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DF2CC-9260-42A5-8C04-D45CF30CF6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C9BC8C-BD69-40C2-AB6E-11C6714319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41BD90-E74D-45A5-A3EA-CF835382D06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DDD36AB-FC44-48B3-8488-8EFF49AACC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F97AB-1FD4-4722-8E32-548AE7592EE7}"/>
              </a:ext>
            </a:extLst>
          </p:cNvPr>
          <p:cNvSpPr>
            <a:spLocks noGrp="1"/>
          </p:cNvSpPr>
          <p:nvPr>
            <p:ph type="sldNum" sz="quarter" idx="12"/>
          </p:nvPr>
        </p:nvSpPr>
        <p:spPr/>
        <p:txBody>
          <a:bodyPr/>
          <a:lstStyle/>
          <a:p>
            <a:fld id="{BCC21087-A49D-4470-98A1-5FCFA4653EB6}" type="slidenum">
              <a:rPr lang="en-US" smtClean="0"/>
              <a:pPr/>
              <a:t>‹#›</a:t>
            </a:fld>
            <a:endParaRPr lang="en-US"/>
          </a:p>
        </p:txBody>
      </p:sp>
    </p:spTree>
    <p:extLst>
      <p:ext uri="{BB962C8B-B14F-4D97-AF65-F5344CB8AC3E}">
        <p14:creationId xmlns:p14="http://schemas.microsoft.com/office/powerpoint/2010/main" val="236012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51E3E-6028-45E7-97C3-489D7F69735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8B603D0-8E53-4E90-AEE6-636200E117C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1A300F-A8E9-4F19-9E5B-5C2D2614BE3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911726A-343E-4072-B96A-99EB3D9CC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E20DB-6EAA-4119-AD1C-B6EF02EEBE5E}"/>
              </a:ext>
            </a:extLst>
          </p:cNvPr>
          <p:cNvSpPr>
            <a:spLocks noGrp="1"/>
          </p:cNvSpPr>
          <p:nvPr>
            <p:ph type="sldNum" sz="quarter" idx="12"/>
          </p:nvPr>
        </p:nvSpPr>
        <p:spPr/>
        <p:txBody>
          <a:bodyPr/>
          <a:lstStyle/>
          <a:p>
            <a:fld id="{565C98BA-6CC5-48EE-A4C9-9E50F1B2DD54}" type="slidenum">
              <a:rPr lang="en-US" smtClean="0"/>
              <a:pPr/>
              <a:t>‹#›</a:t>
            </a:fld>
            <a:endParaRPr lang="en-US"/>
          </a:p>
        </p:txBody>
      </p:sp>
    </p:spTree>
    <p:extLst>
      <p:ext uri="{BB962C8B-B14F-4D97-AF65-F5344CB8AC3E}">
        <p14:creationId xmlns:p14="http://schemas.microsoft.com/office/powerpoint/2010/main" val="261562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2B06-6A7C-4FB9-AE96-2B94C1DC6C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1BC38C-9F53-4768-9EE9-D24613804C83}"/>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CE2ACB-41D3-4D45-9D19-4C2E4B875BBB}"/>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E89DC9-646D-4AB8-A1DA-63C92288275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58F839C6-C193-4E81-B2FF-B771F1605B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C0F4C-45E8-4BBE-AEBE-570F4409F10E}"/>
              </a:ext>
            </a:extLst>
          </p:cNvPr>
          <p:cNvSpPr>
            <a:spLocks noGrp="1"/>
          </p:cNvSpPr>
          <p:nvPr>
            <p:ph type="sldNum" sz="quarter" idx="12"/>
          </p:nvPr>
        </p:nvSpPr>
        <p:spPr/>
        <p:txBody>
          <a:bodyPr/>
          <a:lstStyle/>
          <a:p>
            <a:fld id="{153921C1-E0A4-4963-9D24-BFED2A38CF44}" type="slidenum">
              <a:rPr lang="en-US" smtClean="0"/>
              <a:pPr/>
              <a:t>‹#›</a:t>
            </a:fld>
            <a:endParaRPr lang="en-US"/>
          </a:p>
        </p:txBody>
      </p:sp>
    </p:spTree>
    <p:extLst>
      <p:ext uri="{BB962C8B-B14F-4D97-AF65-F5344CB8AC3E}">
        <p14:creationId xmlns:p14="http://schemas.microsoft.com/office/powerpoint/2010/main" val="215301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1B55-A1A9-44DC-9D31-826C2F131602}"/>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1514FF-F85A-4DD8-ADE6-922E65B6E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94D2DBC-F26A-40A8-A6F6-D5801017451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3EF9E7-DDAA-43D7-8B01-2BD9F3047AB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906D5C9-279C-4441-A4F5-EE2C3A37A39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AFCE15-CF6D-4E1F-8AE3-5F9D58C55FBB}"/>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5D06A5D4-3452-47B4-BE7C-2F8E3A9BF4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C8B4BF-BDFC-493D-80DA-E83F2FC0405D}"/>
              </a:ext>
            </a:extLst>
          </p:cNvPr>
          <p:cNvSpPr>
            <a:spLocks noGrp="1"/>
          </p:cNvSpPr>
          <p:nvPr>
            <p:ph type="sldNum" sz="quarter" idx="12"/>
          </p:nvPr>
        </p:nvSpPr>
        <p:spPr/>
        <p:txBody>
          <a:bodyPr/>
          <a:lstStyle/>
          <a:p>
            <a:fld id="{937E10A5-89D4-46B2-85C7-043791069768}" type="slidenum">
              <a:rPr lang="en-US" smtClean="0"/>
              <a:pPr/>
              <a:t>‹#›</a:t>
            </a:fld>
            <a:endParaRPr lang="en-US"/>
          </a:p>
        </p:txBody>
      </p:sp>
    </p:spTree>
    <p:extLst>
      <p:ext uri="{BB962C8B-B14F-4D97-AF65-F5344CB8AC3E}">
        <p14:creationId xmlns:p14="http://schemas.microsoft.com/office/powerpoint/2010/main" val="1363901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0391F-37C5-432E-8E1C-770E0527BB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C27445-1815-4F74-8FA2-59957163AF85}"/>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F5138088-54BE-4CB7-9FA1-012869CC66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2BB5BB-2E3C-42B4-93AC-2C10D0FCF4AA}"/>
              </a:ext>
            </a:extLst>
          </p:cNvPr>
          <p:cNvSpPr>
            <a:spLocks noGrp="1"/>
          </p:cNvSpPr>
          <p:nvPr>
            <p:ph type="sldNum" sz="quarter" idx="12"/>
          </p:nvPr>
        </p:nvSpPr>
        <p:spPr/>
        <p:txBody>
          <a:bodyPr/>
          <a:lstStyle/>
          <a:p>
            <a:fld id="{47C46A45-E962-4FA9-B5F5-4DA8F09D79A5}" type="slidenum">
              <a:rPr lang="en-US" smtClean="0"/>
              <a:pPr/>
              <a:t>‹#›</a:t>
            </a:fld>
            <a:endParaRPr lang="en-US"/>
          </a:p>
        </p:txBody>
      </p:sp>
    </p:spTree>
    <p:extLst>
      <p:ext uri="{BB962C8B-B14F-4D97-AF65-F5344CB8AC3E}">
        <p14:creationId xmlns:p14="http://schemas.microsoft.com/office/powerpoint/2010/main" val="252061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331BC7-637B-442F-824A-210DA8C20843}"/>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71755274-52E7-474F-BA7B-ACD5E9C737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BC2351-8CC8-4A30-980B-A2D349886D79}"/>
              </a:ext>
            </a:extLst>
          </p:cNvPr>
          <p:cNvSpPr>
            <a:spLocks noGrp="1"/>
          </p:cNvSpPr>
          <p:nvPr>
            <p:ph type="sldNum" sz="quarter" idx="12"/>
          </p:nvPr>
        </p:nvSpPr>
        <p:spPr/>
        <p:txBody>
          <a:bodyPr/>
          <a:lstStyle/>
          <a:p>
            <a:fld id="{FF4E4B15-02A8-4F1F-BDFE-62CB435D0E3C}" type="slidenum">
              <a:rPr lang="en-US" smtClean="0"/>
              <a:pPr/>
              <a:t>‹#›</a:t>
            </a:fld>
            <a:endParaRPr lang="en-US"/>
          </a:p>
        </p:txBody>
      </p:sp>
    </p:spTree>
    <p:extLst>
      <p:ext uri="{BB962C8B-B14F-4D97-AF65-F5344CB8AC3E}">
        <p14:creationId xmlns:p14="http://schemas.microsoft.com/office/powerpoint/2010/main" val="224835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A174-79D5-4DC6-8531-180E5A697E4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500A7D0-FA5C-4986-B68B-F8DCF362C8D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C8D403-827D-436C-B110-D36F4F86F90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5E29720-F7B7-46AE-8741-03FFEC4792BF}"/>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D2B41D49-2DF8-41A3-B966-237FD4CF14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8EC6F5-3D39-44B1-8C51-E90A83D48ABB}"/>
              </a:ext>
            </a:extLst>
          </p:cNvPr>
          <p:cNvSpPr>
            <a:spLocks noGrp="1"/>
          </p:cNvSpPr>
          <p:nvPr>
            <p:ph type="sldNum" sz="quarter" idx="12"/>
          </p:nvPr>
        </p:nvSpPr>
        <p:spPr/>
        <p:txBody>
          <a:bodyPr/>
          <a:lstStyle/>
          <a:p>
            <a:fld id="{FF54F3D6-D28C-4B29-9352-6D96468A365F}" type="slidenum">
              <a:rPr lang="en-US" smtClean="0"/>
              <a:pPr/>
              <a:t>‹#›</a:t>
            </a:fld>
            <a:endParaRPr lang="en-US"/>
          </a:p>
        </p:txBody>
      </p:sp>
    </p:spTree>
    <p:extLst>
      <p:ext uri="{BB962C8B-B14F-4D97-AF65-F5344CB8AC3E}">
        <p14:creationId xmlns:p14="http://schemas.microsoft.com/office/powerpoint/2010/main" val="19430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2C610-2F05-466A-B268-24C7D9A5A46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51489F0-8219-4971-BCF0-2327C3646D0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5DE50B22-232C-464D-B561-12C81578A02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2BA121B-8CDC-4A44-9F1F-7FD70CF1C9D1}"/>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FDAB18E-1F34-4074-9BC6-274F283FB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A51570-D877-4AF1-972A-AF774112F8C0}"/>
              </a:ext>
            </a:extLst>
          </p:cNvPr>
          <p:cNvSpPr>
            <a:spLocks noGrp="1"/>
          </p:cNvSpPr>
          <p:nvPr>
            <p:ph type="sldNum" sz="quarter" idx="12"/>
          </p:nvPr>
        </p:nvSpPr>
        <p:spPr/>
        <p:txBody>
          <a:bodyPr/>
          <a:lstStyle/>
          <a:p>
            <a:fld id="{9B105F30-50EA-425C-8D4D-62E57F8C3FA1}" type="slidenum">
              <a:rPr lang="en-US" smtClean="0"/>
              <a:pPr/>
              <a:t>‹#›</a:t>
            </a:fld>
            <a:endParaRPr lang="en-US"/>
          </a:p>
        </p:txBody>
      </p:sp>
    </p:spTree>
    <p:extLst>
      <p:ext uri="{BB962C8B-B14F-4D97-AF65-F5344CB8AC3E}">
        <p14:creationId xmlns:p14="http://schemas.microsoft.com/office/powerpoint/2010/main" val="3639292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B82377-34CE-4831-BE2E-499F86D13F4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40342F-ACF4-45B2-B77F-774AD3C80CC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FD648-4635-4794-9918-1FE25D6F1F5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5E4D657F-E72E-4EBF-AB33-19AD5AB5936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4168F5-E3DB-4336-9ECF-3A6E97134DB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91A025-CFBD-424B-A61F-29EAB95EBC24}" type="slidenum">
              <a:rPr lang="en-US" smtClean="0"/>
              <a:pPr/>
              <a:t>‹#›</a:t>
            </a:fld>
            <a:endParaRPr lang="en-US"/>
          </a:p>
        </p:txBody>
      </p:sp>
    </p:spTree>
    <p:extLst>
      <p:ext uri="{BB962C8B-B14F-4D97-AF65-F5344CB8AC3E}">
        <p14:creationId xmlns:p14="http://schemas.microsoft.com/office/powerpoint/2010/main" val="223341059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4 - Congressional National Security Powers</a:t>
            </a:r>
          </a:p>
        </p:txBody>
      </p:sp>
      <p:sp>
        <p:nvSpPr>
          <p:cNvPr id="2051" name="Rectangle 3"/>
          <p:cNvSpPr>
            <a:spLocks noGrp="1" noChangeArrowheads="1"/>
          </p:cNvSpPr>
          <p:nvPr>
            <p:ph type="subTitle" idx="1"/>
          </p:nvPr>
        </p:nvSpPr>
        <p:spPr/>
        <p:txBody>
          <a:bodyPr>
            <a:normAutofit/>
          </a:bodyPr>
          <a:lstStyle/>
          <a:p>
            <a:pPr>
              <a:lnSpc>
                <a:spcPct val="90000"/>
              </a:lnSpc>
            </a:pPr>
            <a:r>
              <a:rPr lang="en-US" sz="2800" dirty="0"/>
              <a:t>Part II</a:t>
            </a:r>
          </a:p>
        </p:txBody>
      </p:sp>
      <p:sp>
        <p:nvSpPr>
          <p:cNvPr id="5" name="Slide Number Placeholder 5"/>
          <p:cNvSpPr>
            <a:spLocks noGrp="1"/>
          </p:cNvSpPr>
          <p:nvPr>
            <p:ph type="sldNum" sz="quarter" idx="12"/>
          </p:nvPr>
        </p:nvSpPr>
        <p:spPr/>
        <p:txBody>
          <a:bodyPr/>
          <a:lstStyle/>
          <a:p>
            <a:fld id="{1E924C6B-1A3F-4FFD-9046-2734A9D8B1B6}" type="slidenum">
              <a:rPr lang="en-US"/>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83950-C0C0-45B1-9EC4-F7CA57414749}"/>
              </a:ext>
            </a:extLst>
          </p:cNvPr>
          <p:cNvSpPr>
            <a:spLocks noGrp="1"/>
          </p:cNvSpPr>
          <p:nvPr>
            <p:ph type="title"/>
          </p:nvPr>
        </p:nvSpPr>
        <p:spPr/>
        <p:txBody>
          <a:bodyPr/>
          <a:lstStyle/>
          <a:p>
            <a:r>
              <a:rPr lang="en-US" dirty="0"/>
              <a:t>What is the Court Reviewing?</a:t>
            </a:r>
          </a:p>
        </p:txBody>
      </p:sp>
      <p:sp>
        <p:nvSpPr>
          <p:cNvPr id="3" name="Content Placeholder 2">
            <a:extLst>
              <a:ext uri="{FF2B5EF4-FFF2-40B4-BE49-F238E27FC236}">
                <a16:creationId xmlns:a16="http://schemas.microsoft.com/office/drawing/2014/main" id="{90E4EAF5-B362-4F58-A563-7BBA6DD858AD}"/>
              </a:ext>
            </a:extLst>
          </p:cNvPr>
          <p:cNvSpPr>
            <a:spLocks noGrp="1"/>
          </p:cNvSpPr>
          <p:nvPr>
            <p:ph idx="1"/>
          </p:nvPr>
        </p:nvSpPr>
        <p:spPr/>
        <p:txBody>
          <a:bodyPr/>
          <a:lstStyle/>
          <a:p>
            <a:r>
              <a:rPr lang="en-US" dirty="0"/>
              <a:t>Whether there is sufficient evidence that Congress prohibited the spending on the border wall to justify an injunction during the litigation.</a:t>
            </a:r>
          </a:p>
        </p:txBody>
      </p:sp>
      <p:sp>
        <p:nvSpPr>
          <p:cNvPr id="4" name="Slide Number Placeholder 3">
            <a:extLst>
              <a:ext uri="{FF2B5EF4-FFF2-40B4-BE49-F238E27FC236}">
                <a16:creationId xmlns:a16="http://schemas.microsoft.com/office/drawing/2014/main" id="{413D741A-5217-42FB-9B11-5B84CAEE31EB}"/>
              </a:ext>
            </a:extLst>
          </p:cNvPr>
          <p:cNvSpPr>
            <a:spLocks noGrp="1"/>
          </p:cNvSpPr>
          <p:nvPr>
            <p:ph type="sldNum" sz="quarter" idx="12"/>
          </p:nvPr>
        </p:nvSpPr>
        <p:spPr/>
        <p:txBody>
          <a:bodyPr/>
          <a:lstStyle/>
          <a:p>
            <a:fld id="{BCC21087-A49D-4470-98A1-5FCFA4653EB6}" type="slidenum">
              <a:rPr lang="en-US" smtClean="0"/>
              <a:pPr/>
              <a:t>10</a:t>
            </a:fld>
            <a:endParaRPr lang="en-US"/>
          </a:p>
        </p:txBody>
      </p:sp>
    </p:spTree>
    <p:extLst>
      <p:ext uri="{BB962C8B-B14F-4D97-AF65-F5344CB8AC3E}">
        <p14:creationId xmlns:p14="http://schemas.microsoft.com/office/powerpoint/2010/main" val="3968704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A5CB9-61C1-4353-A313-8D2A8259E241}"/>
              </a:ext>
            </a:extLst>
          </p:cNvPr>
          <p:cNvSpPr>
            <a:spLocks noGrp="1"/>
          </p:cNvSpPr>
          <p:nvPr>
            <p:ph type="title"/>
          </p:nvPr>
        </p:nvSpPr>
        <p:spPr/>
        <p:txBody>
          <a:bodyPr/>
          <a:lstStyle/>
          <a:p>
            <a:r>
              <a:rPr lang="en-US" dirty="0"/>
              <a:t>What does the Court Find?</a:t>
            </a:r>
          </a:p>
        </p:txBody>
      </p:sp>
      <p:sp>
        <p:nvSpPr>
          <p:cNvPr id="3" name="Content Placeholder 2">
            <a:extLst>
              <a:ext uri="{FF2B5EF4-FFF2-40B4-BE49-F238E27FC236}">
                <a16:creationId xmlns:a16="http://schemas.microsoft.com/office/drawing/2014/main" id="{E448B1A9-BAFC-415D-9571-9800EB582B91}"/>
              </a:ext>
            </a:extLst>
          </p:cNvPr>
          <p:cNvSpPr>
            <a:spLocks noGrp="1"/>
          </p:cNvSpPr>
          <p:nvPr>
            <p:ph idx="1"/>
          </p:nvPr>
        </p:nvSpPr>
        <p:spPr/>
        <p:txBody>
          <a:bodyPr/>
          <a:lstStyle/>
          <a:p>
            <a:r>
              <a:rPr lang="en-US" dirty="0"/>
              <a:t>There was sufficient evidence for the injunction:</a:t>
            </a:r>
          </a:p>
          <a:p>
            <a:r>
              <a:rPr lang="en-US" dirty="0"/>
              <a:t>The refusal of the funding request;</a:t>
            </a:r>
          </a:p>
          <a:p>
            <a:r>
              <a:rPr lang="en-US" dirty="0"/>
              <a:t>The shutting down of the government;</a:t>
            </a:r>
          </a:p>
          <a:p>
            <a:r>
              <a:rPr lang="en-US" dirty="0"/>
              <a:t>The limited specific appropriation;</a:t>
            </a:r>
          </a:p>
          <a:p>
            <a:r>
              <a:rPr lang="en-US" dirty="0"/>
              <a:t>Questions about the limits on the statutes which were triggered by the proclamation.</a:t>
            </a:r>
          </a:p>
        </p:txBody>
      </p:sp>
      <p:sp>
        <p:nvSpPr>
          <p:cNvPr id="4" name="Slide Number Placeholder 3">
            <a:extLst>
              <a:ext uri="{FF2B5EF4-FFF2-40B4-BE49-F238E27FC236}">
                <a16:creationId xmlns:a16="http://schemas.microsoft.com/office/drawing/2014/main" id="{3E789652-BB98-4B68-B6D4-8DB4266543A0}"/>
              </a:ext>
            </a:extLst>
          </p:cNvPr>
          <p:cNvSpPr>
            <a:spLocks noGrp="1"/>
          </p:cNvSpPr>
          <p:nvPr>
            <p:ph type="sldNum" sz="quarter" idx="12"/>
          </p:nvPr>
        </p:nvSpPr>
        <p:spPr/>
        <p:txBody>
          <a:bodyPr/>
          <a:lstStyle/>
          <a:p>
            <a:fld id="{BCC21087-A49D-4470-98A1-5FCFA4653EB6}" type="slidenum">
              <a:rPr lang="en-US" smtClean="0"/>
              <a:pPr/>
              <a:t>11</a:t>
            </a:fld>
            <a:endParaRPr lang="en-US"/>
          </a:p>
        </p:txBody>
      </p:sp>
    </p:spTree>
    <p:extLst>
      <p:ext uri="{BB962C8B-B14F-4D97-AF65-F5344CB8AC3E}">
        <p14:creationId xmlns:p14="http://schemas.microsoft.com/office/powerpoint/2010/main" val="2243965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ctrTitle"/>
          </p:nvPr>
        </p:nvSpPr>
        <p:spPr/>
        <p:txBody>
          <a:bodyPr/>
          <a:lstStyle/>
          <a:p>
            <a:r>
              <a:rPr lang="en-US" dirty="0"/>
              <a:t>LIMITATIONS ON CONGRESSIONAL WAR POWERS</a:t>
            </a:r>
          </a:p>
        </p:txBody>
      </p:sp>
      <p:sp>
        <p:nvSpPr>
          <p:cNvPr id="179204" name="Rectangle 4"/>
          <p:cNvSpPr>
            <a:spLocks noGrp="1" noChangeArrowheads="1"/>
          </p:cNvSpPr>
          <p:nvPr>
            <p:ph type="subTitle" idx="1"/>
          </p:nvPr>
        </p:nvSpPr>
        <p:spPr/>
        <p:txBody>
          <a:bodyPr/>
          <a:lstStyle/>
          <a:p>
            <a:endParaRPr lang="en-US"/>
          </a:p>
        </p:txBody>
      </p:sp>
      <p:sp>
        <p:nvSpPr>
          <p:cNvPr id="5" name="Rectangle 16"/>
          <p:cNvSpPr>
            <a:spLocks noGrp="1" noChangeArrowheads="1"/>
          </p:cNvSpPr>
          <p:nvPr>
            <p:ph type="sldNum" sz="quarter" idx="12"/>
          </p:nvPr>
        </p:nvSpPr>
        <p:spPr/>
        <p:txBody>
          <a:bodyPr/>
          <a:lstStyle/>
          <a:p>
            <a:fld id="{4E3F2D54-C824-4288-BBEF-EF6ADEADFF0B}"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n-US" dirty="0"/>
              <a:t>Making Sense of Delegation Cases</a:t>
            </a:r>
          </a:p>
        </p:txBody>
      </p:sp>
      <p:sp>
        <p:nvSpPr>
          <p:cNvPr id="229379" name="Rectangle 3"/>
          <p:cNvSpPr>
            <a:spLocks noGrp="1" noChangeArrowheads="1"/>
          </p:cNvSpPr>
          <p:nvPr>
            <p:ph idx="1"/>
          </p:nvPr>
        </p:nvSpPr>
        <p:spPr>
          <a:xfrm>
            <a:off x="628650" y="1447800"/>
            <a:ext cx="7886700" cy="4729163"/>
          </a:xfrm>
        </p:spPr>
        <p:txBody>
          <a:bodyPr>
            <a:normAutofit fontScale="92500" lnSpcReduction="10000"/>
          </a:bodyPr>
          <a:lstStyle/>
          <a:p>
            <a:pPr>
              <a:lnSpc>
                <a:spcPct val="80000"/>
              </a:lnSpc>
            </a:pPr>
            <a:r>
              <a:rPr lang="en-US" sz="2800" dirty="0"/>
              <a:t>The text raises theoretical questions about the extent of Congressional power to delegate war powers to the president.</a:t>
            </a:r>
          </a:p>
          <a:p>
            <a:pPr lvl="1">
              <a:lnSpc>
                <a:spcPct val="80000"/>
              </a:lnSpc>
            </a:pPr>
            <a:r>
              <a:rPr lang="en-US" sz="2800" dirty="0"/>
              <a:t>The court has not upheld a constitutional challenge on delegation grounds since 1936.</a:t>
            </a:r>
          </a:p>
          <a:p>
            <a:pPr lvl="1">
              <a:lnSpc>
                <a:spcPct val="80000"/>
              </a:lnSpc>
            </a:pPr>
            <a:r>
              <a:rPr lang="en-US" sz="2800" dirty="0"/>
              <a:t>While the current (2021) court might resurrect the nondelegation doctrine, it is very unlikely that it would be for war powers. </a:t>
            </a:r>
          </a:p>
          <a:p>
            <a:pPr>
              <a:lnSpc>
                <a:spcPct val="80000"/>
              </a:lnSpc>
            </a:pPr>
            <a:r>
              <a:rPr lang="en-US" sz="2800" dirty="0"/>
              <a:t>The standard now is whether Congress has given enough direction so that the court can review the president's or the agency's actions.</a:t>
            </a:r>
          </a:p>
          <a:p>
            <a:pPr lvl="1">
              <a:lnSpc>
                <a:spcPct val="80000"/>
              </a:lnSpc>
            </a:pPr>
            <a:r>
              <a:rPr lang="en-US" sz="2800" dirty="0"/>
              <a:t>If not, the court will find that the delegation fails to transfer the power, not that it is unconstitutional.</a:t>
            </a:r>
          </a:p>
          <a:p>
            <a:pPr lvl="1">
              <a:lnSpc>
                <a:spcPct val="80000"/>
              </a:lnSpc>
            </a:pPr>
            <a:r>
              <a:rPr lang="en-US" sz="2800" dirty="0"/>
              <a:t>For national security, the direction can be very vague because of the president’s inherent powers.</a:t>
            </a:r>
          </a:p>
        </p:txBody>
      </p:sp>
      <p:sp>
        <p:nvSpPr>
          <p:cNvPr id="5" name="Slide Number Placeholder 5"/>
          <p:cNvSpPr>
            <a:spLocks noGrp="1"/>
          </p:cNvSpPr>
          <p:nvPr>
            <p:ph type="sldNum" sz="quarter" idx="12"/>
          </p:nvPr>
        </p:nvSpPr>
        <p:spPr/>
        <p:txBody>
          <a:bodyPr/>
          <a:lstStyle/>
          <a:p>
            <a:fld id="{5B99D869-32E7-4453-B506-1CE426F5570F}" type="slidenum">
              <a:rPr lang="en-US"/>
              <a:pPr/>
              <a:t>13</a:t>
            </a:fld>
            <a:endParaRPr lang="en-US"/>
          </a:p>
        </p:txBody>
      </p:sp>
    </p:spTree>
    <p:extLst>
      <p:ext uri="{BB962C8B-B14F-4D97-AF65-F5344CB8AC3E}">
        <p14:creationId xmlns:p14="http://schemas.microsoft.com/office/powerpoint/2010/main" val="2151709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dirty="0"/>
              <a:t>Lovett v. US, 328 US 303 (1946)</a:t>
            </a:r>
          </a:p>
        </p:txBody>
      </p:sp>
      <p:sp>
        <p:nvSpPr>
          <p:cNvPr id="178179" name="Rectangle 3"/>
          <p:cNvSpPr>
            <a:spLocks noGrp="1" noChangeArrowheads="1"/>
          </p:cNvSpPr>
          <p:nvPr>
            <p:ph idx="1"/>
          </p:nvPr>
        </p:nvSpPr>
        <p:spPr/>
        <p:txBody>
          <a:bodyPr>
            <a:normAutofit fontScale="85000" lnSpcReduction="20000"/>
          </a:bodyPr>
          <a:lstStyle/>
          <a:p>
            <a:r>
              <a:rPr lang="en-US" sz="2800" dirty="0"/>
              <a:t>What did congress use a rider in the spending bill to do?</a:t>
            </a:r>
          </a:p>
          <a:p>
            <a:r>
              <a:rPr lang="en-US" sz="2800" dirty="0"/>
              <a:t>There Congress had enacted a rider to the Wartime Urgent Deficiency Appropriation of 1943, which forbade the executive branch to disburse salaries to certain identified “subversive” employees unless they were reappointed with the advice and consent of the Senate. Because the House would not approve any appropriation without this provision, the Senate agreed to it. The President reluctantly signed the bill into law, asserting that the rider was unconstitutional.</a:t>
            </a:r>
          </a:p>
          <a:p>
            <a:r>
              <a:rPr lang="en-US" sz="2800" dirty="0"/>
              <a:t>What due process does this deny them?</a:t>
            </a:r>
          </a:p>
          <a:p>
            <a:r>
              <a:rPr lang="en-US" sz="2800" dirty="0"/>
              <a:t>Why is this a bill of attainder?</a:t>
            </a:r>
          </a:p>
          <a:p>
            <a:r>
              <a:rPr lang="en-US" sz="2800" dirty="0"/>
              <a:t>What is the general principle?</a:t>
            </a:r>
          </a:p>
          <a:p>
            <a:pPr lvl="1"/>
            <a:r>
              <a:rPr lang="en-US" sz="2800" dirty="0"/>
              <a:t>Can you use appropriations to accomplish things that Congress does not have the power to do directly?</a:t>
            </a:r>
          </a:p>
        </p:txBody>
      </p:sp>
      <p:sp>
        <p:nvSpPr>
          <p:cNvPr id="5" name="Slide Number Placeholder 5"/>
          <p:cNvSpPr>
            <a:spLocks noGrp="1"/>
          </p:cNvSpPr>
          <p:nvPr>
            <p:ph type="sldNum" sz="quarter" idx="12"/>
          </p:nvPr>
        </p:nvSpPr>
        <p:spPr/>
        <p:txBody>
          <a:bodyPr/>
          <a:lstStyle/>
          <a:p>
            <a:fld id="{189AB95D-73D7-4639-A35E-72A94735E727}"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 v. Chadha 462 U.S. 919 (1983)</a:t>
            </a:r>
          </a:p>
        </p:txBody>
      </p:sp>
      <p:sp>
        <p:nvSpPr>
          <p:cNvPr id="3" name="Content Placeholder 2"/>
          <p:cNvSpPr>
            <a:spLocks noGrp="1"/>
          </p:cNvSpPr>
          <p:nvPr>
            <p:ph idx="1"/>
          </p:nvPr>
        </p:nvSpPr>
        <p:spPr/>
        <p:txBody>
          <a:bodyPr/>
          <a:lstStyle/>
          <a:p>
            <a:r>
              <a:rPr lang="en-US" dirty="0"/>
              <a:t>What was the legislative veto?</a:t>
            </a:r>
          </a:p>
          <a:p>
            <a:r>
              <a:rPr lang="en-US" dirty="0"/>
              <a:t>What was the separation of powers issue?</a:t>
            </a:r>
          </a:p>
          <a:p>
            <a:r>
              <a:rPr lang="en-US" dirty="0"/>
              <a:t>Why does this prevent Congress from having legally binding resolutions?</a:t>
            </a:r>
          </a:p>
          <a:p>
            <a:r>
              <a:rPr lang="en-US" dirty="0"/>
              <a:t>What is the only joint resolution that does have </a:t>
            </a:r>
            <a:r>
              <a:rPr lang="en-US"/>
              <a:t>legal effect?</a:t>
            </a:r>
          </a:p>
          <a:p>
            <a:endParaRPr lang="en-US" dirty="0"/>
          </a:p>
        </p:txBody>
      </p:sp>
      <p:sp>
        <p:nvSpPr>
          <p:cNvPr id="4" name="Slide Number Placeholder 3"/>
          <p:cNvSpPr>
            <a:spLocks noGrp="1"/>
          </p:cNvSpPr>
          <p:nvPr>
            <p:ph type="sldNum" sz="quarter" idx="12"/>
          </p:nvPr>
        </p:nvSpPr>
        <p:spPr/>
        <p:txBody>
          <a:bodyPr/>
          <a:lstStyle/>
          <a:p>
            <a:fld id="{BCC21087-A49D-4470-98A1-5FCFA4653EB6}" type="slidenum">
              <a:rPr lang="en-US" smtClean="0"/>
              <a:pPr/>
              <a:t>15</a:t>
            </a:fld>
            <a:endParaRPr lang="en-US"/>
          </a:p>
        </p:txBody>
      </p:sp>
    </p:spTree>
    <p:extLst>
      <p:ext uri="{BB962C8B-B14F-4D97-AF65-F5344CB8AC3E}">
        <p14:creationId xmlns:p14="http://schemas.microsoft.com/office/powerpoint/2010/main" val="3367547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en-US" dirty="0"/>
              <a:t>May Congress use Appropriations to Control Foreign Policy?</a:t>
            </a:r>
          </a:p>
        </p:txBody>
      </p:sp>
      <p:sp>
        <p:nvSpPr>
          <p:cNvPr id="177155" name="Rectangle 3"/>
          <p:cNvSpPr>
            <a:spLocks noGrp="1" noChangeArrowheads="1"/>
          </p:cNvSpPr>
          <p:nvPr>
            <p:ph idx="1"/>
          </p:nvPr>
        </p:nvSpPr>
        <p:spPr/>
        <p:txBody>
          <a:bodyPr/>
          <a:lstStyle/>
          <a:p>
            <a:r>
              <a:rPr lang="en-US" sz="2800" dirty="0"/>
              <a:t>What is the problem in enforcing this?</a:t>
            </a:r>
          </a:p>
          <a:p>
            <a:r>
              <a:rPr lang="en-US" sz="2800" dirty="0"/>
              <a:t>What if congress just shuts down the state department?</a:t>
            </a:r>
          </a:p>
          <a:p>
            <a:r>
              <a:rPr lang="en-US" sz="2800" dirty="0"/>
              <a:t>Why does the use of omnibus bills make it difficult to fight about specific appropriations riders?</a:t>
            </a:r>
          </a:p>
          <a:p>
            <a:r>
              <a:rPr lang="en-US" sz="2800" dirty="0"/>
              <a:t>If congress is prohibited from using appropriations to mess with foreign policy, does it follow that the president may divert money from other appropriations to accomplish foreign policy purposes?</a:t>
            </a:r>
          </a:p>
        </p:txBody>
      </p:sp>
      <p:sp>
        <p:nvSpPr>
          <p:cNvPr id="5" name="Slide Number Placeholder 5"/>
          <p:cNvSpPr>
            <a:spLocks noGrp="1"/>
          </p:cNvSpPr>
          <p:nvPr>
            <p:ph type="sldNum" sz="quarter" idx="12"/>
          </p:nvPr>
        </p:nvSpPr>
        <p:spPr/>
        <p:txBody>
          <a:bodyPr/>
          <a:lstStyle/>
          <a:p>
            <a:fld id="{F29A9FE4-33FD-4931-A9D4-1BECC716CA3A}"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dirty="0"/>
              <a:t>Other Legislative Controls</a:t>
            </a:r>
          </a:p>
        </p:txBody>
      </p:sp>
      <p:sp>
        <p:nvSpPr>
          <p:cNvPr id="239619" name="Rectangle 3"/>
          <p:cNvSpPr>
            <a:spLocks noGrp="1" noChangeArrowheads="1"/>
          </p:cNvSpPr>
          <p:nvPr>
            <p:ph idx="1"/>
          </p:nvPr>
        </p:nvSpPr>
        <p:spPr/>
        <p:txBody>
          <a:bodyPr/>
          <a:lstStyle/>
          <a:p>
            <a:r>
              <a:rPr lang="en-US" sz="2800"/>
              <a:t>durational limits on authorizations (‘‘sunset’’ provisions), </a:t>
            </a:r>
          </a:p>
          <a:p>
            <a:r>
              <a:rPr lang="en-US" sz="2800"/>
              <a:t>joint resolutions of approval or disapproval (requiring presentment, unlike concurrent resolutions), and </a:t>
            </a:r>
          </a:p>
          <a:p>
            <a:r>
              <a:rPr lang="en-US" sz="2800"/>
              <a:t>report-and-wait rules that require reporting to Congress for some specified period before executive action becomes legally effective.</a:t>
            </a:r>
          </a:p>
          <a:p>
            <a:r>
              <a:rPr lang="en-US" sz="2800"/>
              <a:t>What if the president ignores the joint resolution or the reporting requirement?</a:t>
            </a:r>
          </a:p>
        </p:txBody>
      </p:sp>
      <p:sp>
        <p:nvSpPr>
          <p:cNvPr id="5" name="Slide Number Placeholder 5"/>
          <p:cNvSpPr>
            <a:spLocks noGrp="1"/>
          </p:cNvSpPr>
          <p:nvPr>
            <p:ph type="sldNum" sz="quarter" idx="12"/>
          </p:nvPr>
        </p:nvSpPr>
        <p:spPr/>
        <p:txBody>
          <a:bodyPr/>
          <a:lstStyle/>
          <a:p>
            <a:fld id="{9E8C26CA-4A04-4742-ACE0-AB40E3464591}"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n-US" dirty="0"/>
              <a:t>Line Item Veto </a:t>
            </a:r>
          </a:p>
        </p:txBody>
      </p:sp>
      <p:sp>
        <p:nvSpPr>
          <p:cNvPr id="232451" name="Rectangle 3"/>
          <p:cNvSpPr>
            <a:spLocks noGrp="1" noChangeArrowheads="1"/>
          </p:cNvSpPr>
          <p:nvPr>
            <p:ph idx="1"/>
          </p:nvPr>
        </p:nvSpPr>
        <p:spPr/>
        <p:txBody>
          <a:bodyPr>
            <a:normAutofit lnSpcReduction="10000"/>
          </a:bodyPr>
          <a:lstStyle/>
          <a:p>
            <a:pPr>
              <a:lnSpc>
                <a:spcPct val="80000"/>
              </a:lnSpc>
            </a:pPr>
            <a:r>
              <a:rPr lang="en-US" sz="2800"/>
              <a:t>What is a line item veto?</a:t>
            </a:r>
          </a:p>
          <a:p>
            <a:pPr>
              <a:lnSpc>
                <a:spcPct val="80000"/>
              </a:lnSpc>
            </a:pPr>
            <a:r>
              <a:rPr lang="en-US" sz="2800"/>
              <a:t>Why would congress give this to the president?</a:t>
            </a:r>
          </a:p>
          <a:p>
            <a:pPr>
              <a:lnSpc>
                <a:spcPct val="80000"/>
              </a:lnSpc>
            </a:pPr>
            <a:r>
              <a:rPr lang="en-US" sz="2800"/>
              <a:t>What is the constitutional problem with a line item veto?</a:t>
            </a:r>
          </a:p>
          <a:p>
            <a:pPr>
              <a:lnSpc>
                <a:spcPct val="80000"/>
              </a:lnSpc>
            </a:pPr>
            <a:r>
              <a:rPr lang="en-US" sz="2800"/>
              <a:t>Why did the founder's not think about a line item veto</a:t>
            </a:r>
          </a:p>
          <a:p>
            <a:pPr lvl="1">
              <a:lnSpc>
                <a:spcPct val="80000"/>
              </a:lnSpc>
            </a:pPr>
            <a:r>
              <a:rPr lang="en-US" sz="2800"/>
              <a:t>What did they anticipate about spending bills?</a:t>
            </a:r>
          </a:p>
          <a:p>
            <a:pPr lvl="1">
              <a:lnSpc>
                <a:spcPct val="80000"/>
              </a:lnSpc>
            </a:pPr>
            <a:r>
              <a:rPr lang="en-US" sz="2800"/>
              <a:t>What do does an OBRA spending bill look like?</a:t>
            </a:r>
          </a:p>
          <a:p>
            <a:pPr>
              <a:lnSpc>
                <a:spcPct val="80000"/>
              </a:lnSpc>
            </a:pPr>
            <a:r>
              <a:rPr lang="en-US" sz="2800"/>
              <a:t>Does Congress have a way to give the president flexibility?</a:t>
            </a:r>
          </a:p>
          <a:p>
            <a:pPr>
              <a:lnSpc>
                <a:spcPct val="80000"/>
              </a:lnSpc>
            </a:pPr>
            <a:r>
              <a:rPr lang="en-US" sz="2800"/>
              <a:t>What problems would this cause with secret budgets for the CIA and NSA?</a:t>
            </a:r>
          </a:p>
        </p:txBody>
      </p:sp>
      <p:sp>
        <p:nvSpPr>
          <p:cNvPr id="5" name="Slide Number Placeholder 5"/>
          <p:cNvSpPr>
            <a:spLocks noGrp="1"/>
          </p:cNvSpPr>
          <p:nvPr>
            <p:ph type="sldNum" sz="quarter" idx="12"/>
          </p:nvPr>
        </p:nvSpPr>
        <p:spPr/>
        <p:txBody>
          <a:bodyPr/>
          <a:lstStyle/>
          <a:p>
            <a:fld id="{03BB4A92-08E7-41BB-BBBC-DD82FF649EBE}" type="slidenum">
              <a:rPr lang="en-US"/>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C473B-4A1B-4649-8B49-72D6D2D458DC}"/>
              </a:ext>
            </a:extLst>
          </p:cNvPr>
          <p:cNvSpPr>
            <a:spLocks noGrp="1"/>
          </p:cNvSpPr>
          <p:nvPr>
            <p:ph type="title"/>
          </p:nvPr>
        </p:nvSpPr>
        <p:spPr/>
        <p:txBody>
          <a:bodyPr/>
          <a:lstStyle/>
          <a:p>
            <a:r>
              <a:rPr lang="en-US" dirty="0"/>
              <a:t>Sierra Club v. Trump, 929 F.3d 670 (9th Cir. 2019)</a:t>
            </a:r>
          </a:p>
        </p:txBody>
      </p:sp>
      <p:sp>
        <p:nvSpPr>
          <p:cNvPr id="3" name="Content Placeholder 2">
            <a:extLst>
              <a:ext uri="{FF2B5EF4-FFF2-40B4-BE49-F238E27FC236}">
                <a16:creationId xmlns:a16="http://schemas.microsoft.com/office/drawing/2014/main" id="{BB40C60E-835F-41C4-A1D3-E699AB61CF76}"/>
              </a:ext>
            </a:extLst>
          </p:cNvPr>
          <p:cNvSpPr>
            <a:spLocks noGrp="1"/>
          </p:cNvSpPr>
          <p:nvPr>
            <p:ph idx="1"/>
          </p:nvPr>
        </p:nvSpPr>
        <p:spPr/>
        <p:txBody>
          <a:bodyPr/>
          <a:lstStyle/>
          <a:p>
            <a:r>
              <a:rPr lang="en-US" dirty="0">
                <a:highlight>
                  <a:srgbClr val="FFFF00"/>
                </a:highlight>
              </a:rPr>
              <a:t>Why are we reading this case?</a:t>
            </a:r>
          </a:p>
          <a:p>
            <a:r>
              <a:rPr lang="en-US" dirty="0"/>
              <a:t>This is part of a series of cases over the use of the emergency powers and reprogramming money for the border fence that test the breadth of the president’s authority under the National Emergencies Act we discussed in Chapter 3, the President’s emergency powers.</a:t>
            </a:r>
          </a:p>
          <a:p>
            <a:r>
              <a:rPr lang="en-US" dirty="0"/>
              <a:t>This case deals with whether the president can use authority under the NEA to spend (reprogram) money authorized under statutes triggered by the NEA for a purpose opposed by Congress through the appropriation process.</a:t>
            </a:r>
          </a:p>
        </p:txBody>
      </p:sp>
      <p:sp>
        <p:nvSpPr>
          <p:cNvPr id="4" name="Slide Number Placeholder 3">
            <a:extLst>
              <a:ext uri="{FF2B5EF4-FFF2-40B4-BE49-F238E27FC236}">
                <a16:creationId xmlns:a16="http://schemas.microsoft.com/office/drawing/2014/main" id="{94617B78-9DEF-4557-AD31-CBEF04A282A0}"/>
              </a:ext>
            </a:extLst>
          </p:cNvPr>
          <p:cNvSpPr>
            <a:spLocks noGrp="1"/>
          </p:cNvSpPr>
          <p:nvPr>
            <p:ph type="sldNum" sz="quarter" idx="12"/>
          </p:nvPr>
        </p:nvSpPr>
        <p:spPr/>
        <p:txBody>
          <a:bodyPr/>
          <a:lstStyle/>
          <a:p>
            <a:fld id="{BCC21087-A49D-4470-98A1-5FCFA4653EB6}" type="slidenum">
              <a:rPr lang="en-US" smtClean="0"/>
              <a:pPr/>
              <a:t>2</a:t>
            </a:fld>
            <a:endParaRPr lang="en-US"/>
          </a:p>
        </p:txBody>
      </p:sp>
    </p:spTree>
    <p:extLst>
      <p:ext uri="{BB962C8B-B14F-4D97-AF65-F5344CB8AC3E}">
        <p14:creationId xmlns:p14="http://schemas.microsoft.com/office/powerpoint/2010/main" val="1882709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846B3-3DF6-4401-8D46-910F0F58211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D8BCB50-951D-48E7-994D-6AE749F4C7C5}"/>
              </a:ext>
            </a:extLst>
          </p:cNvPr>
          <p:cNvSpPr>
            <a:spLocks noGrp="1"/>
          </p:cNvSpPr>
          <p:nvPr>
            <p:ph idx="1"/>
          </p:nvPr>
        </p:nvSpPr>
        <p:spPr/>
        <p:txBody>
          <a:bodyPr/>
          <a:lstStyle/>
          <a:p>
            <a:r>
              <a:rPr lang="en-US" dirty="0"/>
              <a:t>Trump ran on a promise to build a wall on the Mexican border, paid for by Mexico.</a:t>
            </a:r>
          </a:p>
          <a:p>
            <a:r>
              <a:rPr lang="en-US" dirty="0"/>
              <a:t>This dispute arose when the Administration asked Congress for an appropriation to build a border wall.</a:t>
            </a:r>
          </a:p>
          <a:p>
            <a:r>
              <a:rPr lang="en-US" dirty="0"/>
              <a:t>Congress declined and the President threatened to veto legislation necessary to keep the government funded.</a:t>
            </a:r>
          </a:p>
          <a:p>
            <a:r>
              <a:rPr lang="en-US" dirty="0"/>
              <a:t>A compromise failed and the government was shut down for 35 days.</a:t>
            </a:r>
          </a:p>
          <a:p>
            <a:r>
              <a:rPr lang="en-US" dirty="0"/>
              <a:t>Congress added a small amount of funding, much less than requested, and the President signed the appropriations bill so that the government could open. </a:t>
            </a:r>
          </a:p>
          <a:p>
            <a:r>
              <a:rPr lang="en-US" dirty="0"/>
              <a:t>The President then issues a proclamation of national emergency under 10 U.S.C. §2808 (2018), which allows reprogramming certain funds.</a:t>
            </a:r>
          </a:p>
        </p:txBody>
      </p:sp>
      <p:sp>
        <p:nvSpPr>
          <p:cNvPr id="4" name="Slide Number Placeholder 3">
            <a:extLst>
              <a:ext uri="{FF2B5EF4-FFF2-40B4-BE49-F238E27FC236}">
                <a16:creationId xmlns:a16="http://schemas.microsoft.com/office/drawing/2014/main" id="{3F39AB76-AB28-43C5-8B4D-F986DD48AA26}"/>
              </a:ext>
            </a:extLst>
          </p:cNvPr>
          <p:cNvSpPr>
            <a:spLocks noGrp="1"/>
          </p:cNvSpPr>
          <p:nvPr>
            <p:ph type="sldNum" sz="quarter" idx="12"/>
          </p:nvPr>
        </p:nvSpPr>
        <p:spPr/>
        <p:txBody>
          <a:bodyPr/>
          <a:lstStyle/>
          <a:p>
            <a:fld id="{BCC21087-A49D-4470-98A1-5FCFA4653EB6}" type="slidenum">
              <a:rPr lang="en-US" smtClean="0"/>
              <a:pPr/>
              <a:t>3</a:t>
            </a:fld>
            <a:endParaRPr lang="en-US"/>
          </a:p>
        </p:txBody>
      </p:sp>
    </p:spTree>
    <p:extLst>
      <p:ext uri="{BB962C8B-B14F-4D97-AF65-F5344CB8AC3E}">
        <p14:creationId xmlns:p14="http://schemas.microsoft.com/office/powerpoint/2010/main" val="777881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B792D-6D04-4D94-AE0F-76625019CE67}"/>
              </a:ext>
            </a:extLst>
          </p:cNvPr>
          <p:cNvSpPr>
            <a:spLocks noGrp="1"/>
          </p:cNvSpPr>
          <p:nvPr>
            <p:ph type="title"/>
          </p:nvPr>
        </p:nvSpPr>
        <p:spPr/>
        <p:txBody>
          <a:bodyPr/>
          <a:lstStyle/>
          <a:p>
            <a:r>
              <a:rPr lang="en-US" dirty="0"/>
              <a:t>10 U.S.C. §2808 (2018)</a:t>
            </a:r>
          </a:p>
        </p:txBody>
      </p:sp>
      <p:sp>
        <p:nvSpPr>
          <p:cNvPr id="3" name="Content Placeholder 2">
            <a:extLst>
              <a:ext uri="{FF2B5EF4-FFF2-40B4-BE49-F238E27FC236}">
                <a16:creationId xmlns:a16="http://schemas.microsoft.com/office/drawing/2014/main" id="{40C7D471-A6EE-4380-8319-18B88955587B}"/>
              </a:ext>
            </a:extLst>
          </p:cNvPr>
          <p:cNvSpPr>
            <a:spLocks noGrp="1"/>
          </p:cNvSpPr>
          <p:nvPr>
            <p:ph idx="1"/>
          </p:nvPr>
        </p:nvSpPr>
        <p:spPr/>
        <p:txBody>
          <a:bodyPr/>
          <a:lstStyle/>
          <a:p>
            <a:r>
              <a:rPr lang="en-US" dirty="0"/>
              <a:t>(a) In the event of a declaration of war or the declaration by the President of a national emergency in accordance with the National Emergencies Act (50 U.S.C. 1601 et seq.) that requires use of the armed forces, the Secretary of Defense, without regard to any other provision of law, may undertake military construction projects, and may authorize the Secretaries of the military departments to undertake military construction projects, not otherwise authorized by law that are necessary to support such use of the armed forces. Such projects may be undertaken only within the total amount of funds that have been appropriated for military construction, including funds appropriated for family housing, that have not been obligated.</a:t>
            </a:r>
          </a:p>
        </p:txBody>
      </p:sp>
      <p:sp>
        <p:nvSpPr>
          <p:cNvPr id="4" name="Slide Number Placeholder 3">
            <a:extLst>
              <a:ext uri="{FF2B5EF4-FFF2-40B4-BE49-F238E27FC236}">
                <a16:creationId xmlns:a16="http://schemas.microsoft.com/office/drawing/2014/main" id="{20E4F816-9E7F-4F4A-BADE-A550AFDEEF76}"/>
              </a:ext>
            </a:extLst>
          </p:cNvPr>
          <p:cNvSpPr>
            <a:spLocks noGrp="1"/>
          </p:cNvSpPr>
          <p:nvPr>
            <p:ph type="sldNum" sz="quarter" idx="12"/>
          </p:nvPr>
        </p:nvSpPr>
        <p:spPr/>
        <p:txBody>
          <a:bodyPr/>
          <a:lstStyle/>
          <a:p>
            <a:fld id="{BCC21087-A49D-4470-98A1-5FCFA4653EB6}" type="slidenum">
              <a:rPr lang="en-US" smtClean="0"/>
              <a:pPr/>
              <a:t>4</a:t>
            </a:fld>
            <a:endParaRPr lang="en-US"/>
          </a:p>
        </p:txBody>
      </p:sp>
    </p:spTree>
    <p:extLst>
      <p:ext uri="{BB962C8B-B14F-4D97-AF65-F5344CB8AC3E}">
        <p14:creationId xmlns:p14="http://schemas.microsoft.com/office/powerpoint/2010/main" val="3580327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E9195-8387-4475-B441-B14DE4CDFD36}"/>
              </a:ext>
            </a:extLst>
          </p:cNvPr>
          <p:cNvSpPr>
            <a:spLocks noGrp="1"/>
          </p:cNvSpPr>
          <p:nvPr>
            <p:ph type="title"/>
          </p:nvPr>
        </p:nvSpPr>
        <p:spPr/>
        <p:txBody>
          <a:bodyPr/>
          <a:lstStyle/>
          <a:p>
            <a:r>
              <a:rPr lang="en-US" dirty="0"/>
              <a:t>Proclamation No. 9844</a:t>
            </a:r>
          </a:p>
        </p:txBody>
      </p:sp>
      <p:sp>
        <p:nvSpPr>
          <p:cNvPr id="3" name="Content Placeholder 2">
            <a:extLst>
              <a:ext uri="{FF2B5EF4-FFF2-40B4-BE49-F238E27FC236}">
                <a16:creationId xmlns:a16="http://schemas.microsoft.com/office/drawing/2014/main" id="{7192A875-2487-4ED4-9CB7-7FFFC2AD2141}"/>
              </a:ext>
            </a:extLst>
          </p:cNvPr>
          <p:cNvSpPr>
            <a:spLocks noGrp="1"/>
          </p:cNvSpPr>
          <p:nvPr>
            <p:ph idx="1"/>
          </p:nvPr>
        </p:nvSpPr>
        <p:spPr>
          <a:xfrm>
            <a:off x="628650" y="1447800"/>
            <a:ext cx="7886700" cy="5105400"/>
          </a:xfrm>
        </p:spPr>
        <p:txBody>
          <a:bodyPr>
            <a:normAutofit fontScale="92500"/>
          </a:bodyPr>
          <a:lstStyle/>
          <a:p>
            <a:r>
              <a:rPr lang="en-US" dirty="0">
                <a:highlight>
                  <a:srgbClr val="FFFF00"/>
                </a:highlight>
              </a:rPr>
              <a:t>The current situation at the southern border presents a border security and humanitarian crisis that threatens core national security interests and constitutes a national emergency. </a:t>
            </a:r>
            <a:r>
              <a:rPr lang="en-US" dirty="0"/>
              <a:t>The southern border is a major entry point for criminals, gang members, and illicit narcotics. The problem of large-scale unlawful migration through the southern border is long-standing, and despite the executive branch’s exercise of existing statutory authorities, the situation has worsened in certain respects in recent years. In particular, recent years have seen sharp increases in the number of family units entering and seeking entry to the United States and an inability to provide detention space for many of these aliens while their removal proceedings are pending. If not detained, such aliens are often released into the country and are often difficult to remove from the United States because they fail to appear for hearings, do not comply with orders of removal, or are otherwise difficult to locate. In response to the directive in my April 4, 2018, memorandum and subsequent requests for support by the Secretary of Homeland Security, the Department of Defense has provided support and resources to the Department of Homeland Security at the southern border. Because of the gravity of the current emergency situation, it is necessary for the Armed Forces to provide additional support to address the crisis.</a:t>
            </a:r>
          </a:p>
        </p:txBody>
      </p:sp>
      <p:sp>
        <p:nvSpPr>
          <p:cNvPr id="4" name="Slide Number Placeholder 3">
            <a:extLst>
              <a:ext uri="{FF2B5EF4-FFF2-40B4-BE49-F238E27FC236}">
                <a16:creationId xmlns:a16="http://schemas.microsoft.com/office/drawing/2014/main" id="{390496CA-54B6-4091-812D-218470CA6246}"/>
              </a:ext>
            </a:extLst>
          </p:cNvPr>
          <p:cNvSpPr>
            <a:spLocks noGrp="1"/>
          </p:cNvSpPr>
          <p:nvPr>
            <p:ph type="sldNum" sz="quarter" idx="12"/>
          </p:nvPr>
        </p:nvSpPr>
        <p:spPr/>
        <p:txBody>
          <a:bodyPr/>
          <a:lstStyle/>
          <a:p>
            <a:fld id="{BCC21087-A49D-4470-98A1-5FCFA4653EB6}" type="slidenum">
              <a:rPr lang="en-US" smtClean="0"/>
              <a:pPr/>
              <a:t>5</a:t>
            </a:fld>
            <a:endParaRPr lang="en-US"/>
          </a:p>
        </p:txBody>
      </p:sp>
    </p:spTree>
    <p:extLst>
      <p:ext uri="{BB962C8B-B14F-4D97-AF65-F5344CB8AC3E}">
        <p14:creationId xmlns:p14="http://schemas.microsoft.com/office/powerpoint/2010/main" val="169959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700B7-48D6-40E1-9F8E-9676913F854A}"/>
              </a:ext>
            </a:extLst>
          </p:cNvPr>
          <p:cNvSpPr>
            <a:spLocks noGrp="1"/>
          </p:cNvSpPr>
          <p:nvPr>
            <p:ph type="title"/>
          </p:nvPr>
        </p:nvSpPr>
        <p:spPr/>
        <p:txBody>
          <a:bodyPr/>
          <a:lstStyle/>
          <a:p>
            <a:r>
              <a:rPr lang="en-US" dirty="0"/>
              <a:t>Was this An Emergency?</a:t>
            </a:r>
          </a:p>
        </p:txBody>
      </p:sp>
      <p:sp>
        <p:nvSpPr>
          <p:cNvPr id="3" name="Content Placeholder 2">
            <a:extLst>
              <a:ext uri="{FF2B5EF4-FFF2-40B4-BE49-F238E27FC236}">
                <a16:creationId xmlns:a16="http://schemas.microsoft.com/office/drawing/2014/main" id="{2F42B5DA-63FD-4DDC-8493-13D6213174C6}"/>
              </a:ext>
            </a:extLst>
          </p:cNvPr>
          <p:cNvSpPr>
            <a:spLocks noGrp="1"/>
          </p:cNvSpPr>
          <p:nvPr>
            <p:ph idx="1"/>
          </p:nvPr>
        </p:nvSpPr>
        <p:spPr/>
        <p:txBody>
          <a:bodyPr/>
          <a:lstStyle/>
          <a:p>
            <a:r>
              <a:rPr lang="en-US" dirty="0"/>
              <a:t>None of this was unknown before the request for funds was denied.</a:t>
            </a:r>
          </a:p>
          <a:p>
            <a:r>
              <a:rPr lang="en-US" dirty="0"/>
              <a:t>Some is untrue – the evidence was that drugs come in through ports of entry. </a:t>
            </a:r>
          </a:p>
          <a:p>
            <a:r>
              <a:rPr lang="en-US" dirty="0"/>
              <a:t>As a legal matter, 10 U.S.C. §2808 (2018) says the president gets to make a declaration that there is an emergency and does not set criteria for evaluating the emergency. </a:t>
            </a:r>
          </a:p>
          <a:p>
            <a:r>
              <a:rPr lang="en-US" dirty="0"/>
              <a:t>This leaves the courts with a procedural review of the actual declaration, which is no  review at all.</a:t>
            </a:r>
          </a:p>
        </p:txBody>
      </p:sp>
      <p:sp>
        <p:nvSpPr>
          <p:cNvPr id="4" name="Slide Number Placeholder 3">
            <a:extLst>
              <a:ext uri="{FF2B5EF4-FFF2-40B4-BE49-F238E27FC236}">
                <a16:creationId xmlns:a16="http://schemas.microsoft.com/office/drawing/2014/main" id="{15CB7FEA-8301-4020-8992-162602F04945}"/>
              </a:ext>
            </a:extLst>
          </p:cNvPr>
          <p:cNvSpPr>
            <a:spLocks noGrp="1"/>
          </p:cNvSpPr>
          <p:nvPr>
            <p:ph type="sldNum" sz="quarter" idx="12"/>
          </p:nvPr>
        </p:nvSpPr>
        <p:spPr/>
        <p:txBody>
          <a:bodyPr/>
          <a:lstStyle/>
          <a:p>
            <a:fld id="{BCC21087-A49D-4470-98A1-5FCFA4653EB6}" type="slidenum">
              <a:rPr lang="en-US" smtClean="0"/>
              <a:pPr/>
              <a:t>6</a:t>
            </a:fld>
            <a:endParaRPr lang="en-US"/>
          </a:p>
        </p:txBody>
      </p:sp>
    </p:spTree>
    <p:extLst>
      <p:ext uri="{BB962C8B-B14F-4D97-AF65-F5344CB8AC3E}">
        <p14:creationId xmlns:p14="http://schemas.microsoft.com/office/powerpoint/2010/main" val="365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6265-B773-4E38-AF83-A3718DD7DD8B}"/>
              </a:ext>
            </a:extLst>
          </p:cNvPr>
          <p:cNvSpPr>
            <a:spLocks noGrp="1"/>
          </p:cNvSpPr>
          <p:nvPr>
            <p:ph type="title"/>
          </p:nvPr>
        </p:nvSpPr>
        <p:spPr/>
        <p:txBody>
          <a:bodyPr/>
          <a:lstStyle/>
          <a:p>
            <a:r>
              <a:rPr lang="en-US" dirty="0"/>
              <a:t>Standing</a:t>
            </a:r>
          </a:p>
        </p:txBody>
      </p:sp>
      <p:sp>
        <p:nvSpPr>
          <p:cNvPr id="3" name="Content Placeholder 2">
            <a:extLst>
              <a:ext uri="{FF2B5EF4-FFF2-40B4-BE49-F238E27FC236}">
                <a16:creationId xmlns:a16="http://schemas.microsoft.com/office/drawing/2014/main" id="{98317812-999D-4EF0-A333-FD403594D6F3}"/>
              </a:ext>
            </a:extLst>
          </p:cNvPr>
          <p:cNvSpPr>
            <a:spLocks noGrp="1"/>
          </p:cNvSpPr>
          <p:nvPr>
            <p:ph idx="1"/>
          </p:nvPr>
        </p:nvSpPr>
        <p:spPr/>
        <p:txBody>
          <a:bodyPr/>
          <a:lstStyle/>
          <a:p>
            <a:r>
              <a:rPr lang="en-US" dirty="0"/>
              <a:t>The plaintiff's core standing injury is damage to critical environment that will be damaged by the fence.</a:t>
            </a:r>
          </a:p>
          <a:p>
            <a:r>
              <a:rPr lang="en-US" dirty="0"/>
              <a:t>They satisfy </a:t>
            </a:r>
            <a:r>
              <a:rPr lang="en-US" i="1" dirty="0"/>
              <a:t>Lujan</a:t>
            </a:r>
            <a:r>
              <a:rPr lang="en-US" dirty="0"/>
              <a:t> by finding induvial members who meet the injury requirement by sufficient nexus with the public land at issue.</a:t>
            </a:r>
          </a:p>
          <a:p>
            <a:r>
              <a:rPr lang="en-US" dirty="0"/>
              <a:t>This has to be done before the court gets to the legal claims at issue.</a:t>
            </a:r>
          </a:p>
        </p:txBody>
      </p:sp>
      <p:sp>
        <p:nvSpPr>
          <p:cNvPr id="4" name="Slide Number Placeholder 3">
            <a:extLst>
              <a:ext uri="{FF2B5EF4-FFF2-40B4-BE49-F238E27FC236}">
                <a16:creationId xmlns:a16="http://schemas.microsoft.com/office/drawing/2014/main" id="{E5C82DFD-9E59-45BF-95F9-721898DEE4FC}"/>
              </a:ext>
            </a:extLst>
          </p:cNvPr>
          <p:cNvSpPr>
            <a:spLocks noGrp="1"/>
          </p:cNvSpPr>
          <p:nvPr>
            <p:ph type="sldNum" sz="quarter" idx="12"/>
          </p:nvPr>
        </p:nvSpPr>
        <p:spPr/>
        <p:txBody>
          <a:bodyPr/>
          <a:lstStyle/>
          <a:p>
            <a:fld id="{BCC21087-A49D-4470-98A1-5FCFA4653EB6}" type="slidenum">
              <a:rPr lang="en-US" smtClean="0"/>
              <a:pPr/>
              <a:t>7</a:t>
            </a:fld>
            <a:endParaRPr lang="en-US"/>
          </a:p>
        </p:txBody>
      </p:sp>
    </p:spTree>
    <p:extLst>
      <p:ext uri="{BB962C8B-B14F-4D97-AF65-F5344CB8AC3E}">
        <p14:creationId xmlns:p14="http://schemas.microsoft.com/office/powerpoint/2010/main" val="59093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24BA-9AF4-4EFB-B88B-FEB99FA495C9}"/>
              </a:ext>
            </a:extLst>
          </p:cNvPr>
          <p:cNvSpPr>
            <a:spLocks noGrp="1"/>
          </p:cNvSpPr>
          <p:nvPr>
            <p:ph type="title"/>
          </p:nvPr>
        </p:nvSpPr>
        <p:spPr/>
        <p:txBody>
          <a:bodyPr/>
          <a:lstStyle/>
          <a:p>
            <a:r>
              <a:rPr lang="en-US" dirty="0"/>
              <a:t>The Legal Claims</a:t>
            </a:r>
          </a:p>
        </p:txBody>
      </p:sp>
      <p:sp>
        <p:nvSpPr>
          <p:cNvPr id="3" name="Content Placeholder 2">
            <a:extLst>
              <a:ext uri="{FF2B5EF4-FFF2-40B4-BE49-F238E27FC236}">
                <a16:creationId xmlns:a16="http://schemas.microsoft.com/office/drawing/2014/main" id="{17C26B2D-9064-4119-BAFE-220AD4F300CC}"/>
              </a:ext>
            </a:extLst>
          </p:cNvPr>
          <p:cNvSpPr>
            <a:spLocks noGrp="1"/>
          </p:cNvSpPr>
          <p:nvPr>
            <p:ph idx="1"/>
          </p:nvPr>
        </p:nvSpPr>
        <p:spPr/>
        <p:txBody>
          <a:bodyPr/>
          <a:lstStyle/>
          <a:p>
            <a:r>
              <a:rPr lang="en-US" dirty="0"/>
              <a:t>Violating the appropriation limitations set by Congress.</a:t>
            </a:r>
          </a:p>
          <a:p>
            <a:r>
              <a:rPr lang="en-US" dirty="0"/>
              <a:t>Certain APA violations in how the administrative actions to spend the money and contract for the work were done.</a:t>
            </a:r>
          </a:p>
          <a:p>
            <a:r>
              <a:rPr lang="en-US" dirty="0"/>
              <a:t>Plaintiffs are requesting an injunction to stop the construction and further contracting during the litigation.</a:t>
            </a:r>
          </a:p>
          <a:p>
            <a:r>
              <a:rPr lang="en-US" dirty="0"/>
              <a:t>The injunction was granted by the District Court</a:t>
            </a:r>
          </a:p>
          <a:p>
            <a:r>
              <a:rPr lang="en-US" dirty="0"/>
              <a:t>This a proceeding to stay the injunction, not the final resolution of the legal claims. </a:t>
            </a:r>
          </a:p>
          <a:p>
            <a:r>
              <a:rPr lang="en-US" dirty="0"/>
              <a:t>The Supreme subsequently dissolved the stay.</a:t>
            </a:r>
          </a:p>
          <a:p>
            <a:r>
              <a:rPr lang="en-US" dirty="0"/>
              <a:t>The case has been pulled from oral argument at the request of the Biden administration and will likely be moot.</a:t>
            </a:r>
          </a:p>
        </p:txBody>
      </p:sp>
      <p:sp>
        <p:nvSpPr>
          <p:cNvPr id="4" name="Slide Number Placeholder 3">
            <a:extLst>
              <a:ext uri="{FF2B5EF4-FFF2-40B4-BE49-F238E27FC236}">
                <a16:creationId xmlns:a16="http://schemas.microsoft.com/office/drawing/2014/main" id="{D029EC3D-DAD9-4BD3-8EE0-BDFB135C8ED0}"/>
              </a:ext>
            </a:extLst>
          </p:cNvPr>
          <p:cNvSpPr>
            <a:spLocks noGrp="1"/>
          </p:cNvSpPr>
          <p:nvPr>
            <p:ph type="sldNum" sz="quarter" idx="12"/>
          </p:nvPr>
        </p:nvSpPr>
        <p:spPr/>
        <p:txBody>
          <a:bodyPr/>
          <a:lstStyle/>
          <a:p>
            <a:fld id="{BCC21087-A49D-4470-98A1-5FCFA4653EB6}" type="slidenum">
              <a:rPr lang="en-US" smtClean="0"/>
              <a:pPr/>
              <a:t>8</a:t>
            </a:fld>
            <a:endParaRPr lang="en-US"/>
          </a:p>
        </p:txBody>
      </p:sp>
    </p:spTree>
    <p:extLst>
      <p:ext uri="{BB962C8B-B14F-4D97-AF65-F5344CB8AC3E}">
        <p14:creationId xmlns:p14="http://schemas.microsoft.com/office/powerpoint/2010/main" val="1570129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778DC-50E5-45DD-B2AC-3EA9AC1428AC}"/>
              </a:ext>
            </a:extLst>
          </p:cNvPr>
          <p:cNvSpPr>
            <a:spLocks noGrp="1"/>
          </p:cNvSpPr>
          <p:nvPr>
            <p:ph type="title"/>
          </p:nvPr>
        </p:nvSpPr>
        <p:spPr/>
        <p:txBody>
          <a:bodyPr/>
          <a:lstStyle/>
          <a:p>
            <a:r>
              <a:rPr lang="en-US" dirty="0"/>
              <a:t>What are the four factors for a stay?</a:t>
            </a:r>
            <a:br>
              <a:rPr lang="en-US" dirty="0"/>
            </a:br>
            <a:endParaRPr lang="en-US" dirty="0"/>
          </a:p>
        </p:txBody>
      </p:sp>
      <p:sp>
        <p:nvSpPr>
          <p:cNvPr id="3" name="Content Placeholder 2">
            <a:extLst>
              <a:ext uri="{FF2B5EF4-FFF2-40B4-BE49-F238E27FC236}">
                <a16:creationId xmlns:a16="http://schemas.microsoft.com/office/drawing/2014/main" id="{532CDD26-791B-4BFD-8595-AB3F8D39A95A}"/>
              </a:ext>
            </a:extLst>
          </p:cNvPr>
          <p:cNvSpPr>
            <a:spLocks noGrp="1"/>
          </p:cNvSpPr>
          <p:nvPr>
            <p:ph idx="1"/>
          </p:nvPr>
        </p:nvSpPr>
        <p:spPr/>
        <p:txBody>
          <a:bodyPr/>
          <a:lstStyle/>
          <a:p>
            <a:r>
              <a:rPr lang="en-US" dirty="0"/>
              <a:t>(1) whether the stay applicant has made a strong showing that he is likely to succeed on the merits; </a:t>
            </a:r>
          </a:p>
          <a:p>
            <a:r>
              <a:rPr lang="en-US" dirty="0"/>
              <a:t>(2) whether the applicant will be irreparably injured absent a stay; </a:t>
            </a:r>
          </a:p>
          <a:p>
            <a:r>
              <a:rPr lang="en-US" dirty="0"/>
              <a:t>(3) whether issuance of the stay will substantially injure the other parties interested in the proceeding; and </a:t>
            </a:r>
          </a:p>
          <a:p>
            <a:r>
              <a:rPr lang="en-US" dirty="0"/>
              <a:t>(4) where the public interest lies.</a:t>
            </a:r>
          </a:p>
          <a:p>
            <a:endParaRPr lang="en-US" dirty="0"/>
          </a:p>
        </p:txBody>
      </p:sp>
      <p:sp>
        <p:nvSpPr>
          <p:cNvPr id="4" name="Slide Number Placeholder 3">
            <a:extLst>
              <a:ext uri="{FF2B5EF4-FFF2-40B4-BE49-F238E27FC236}">
                <a16:creationId xmlns:a16="http://schemas.microsoft.com/office/drawing/2014/main" id="{CB592DAD-1157-480B-BA08-BB72DC0F0A97}"/>
              </a:ext>
            </a:extLst>
          </p:cNvPr>
          <p:cNvSpPr>
            <a:spLocks noGrp="1"/>
          </p:cNvSpPr>
          <p:nvPr>
            <p:ph type="sldNum" sz="quarter" idx="12"/>
          </p:nvPr>
        </p:nvSpPr>
        <p:spPr/>
        <p:txBody>
          <a:bodyPr/>
          <a:lstStyle/>
          <a:p>
            <a:fld id="{BCC21087-A49D-4470-98A1-5FCFA4653EB6}" type="slidenum">
              <a:rPr lang="en-US" smtClean="0"/>
              <a:pPr/>
              <a:t>9</a:t>
            </a:fld>
            <a:endParaRPr lang="en-US"/>
          </a:p>
        </p:txBody>
      </p:sp>
    </p:spTree>
    <p:extLst>
      <p:ext uri="{BB962C8B-B14F-4D97-AF65-F5344CB8AC3E}">
        <p14:creationId xmlns:p14="http://schemas.microsoft.com/office/powerpoint/2010/main" val="691201624"/>
      </p:ext>
    </p:extLst>
  </p:cSld>
  <p:clrMapOvr>
    <a:masterClrMapping/>
  </p:clrMapOvr>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D349BEB-121A-4647-88EA-0B650739465D}" vid="{500213A5-0303-4BC9-AFCB-80BD819C5A4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 Presentation</Template>
  <TotalTime>1835</TotalTime>
  <Words>1580</Words>
  <Application>Microsoft Office PowerPoint</Application>
  <PresentationFormat>On-screen Show (4:3)</PresentationFormat>
  <Paragraphs>104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Blank Presentation</vt:lpstr>
      <vt:lpstr>Chapter 4 - Congressional National Security Powers</vt:lpstr>
      <vt:lpstr>Sierra Club v. Trump, 929 F.3d 670 (9th Cir. 2019)</vt:lpstr>
      <vt:lpstr>Background</vt:lpstr>
      <vt:lpstr>10 U.S.C. §2808 (2018)</vt:lpstr>
      <vt:lpstr>Proclamation No. 9844</vt:lpstr>
      <vt:lpstr>Was this An Emergency?</vt:lpstr>
      <vt:lpstr>Standing</vt:lpstr>
      <vt:lpstr>The Legal Claims</vt:lpstr>
      <vt:lpstr>What are the four factors for a stay? </vt:lpstr>
      <vt:lpstr>What is the Court Reviewing?</vt:lpstr>
      <vt:lpstr>What does the Court Find?</vt:lpstr>
      <vt:lpstr>LIMITATIONS ON CONGRESSIONAL WAR POWERS</vt:lpstr>
      <vt:lpstr>Making Sense of Delegation Cases</vt:lpstr>
      <vt:lpstr>Lovett v. US, 328 US 303 (1946)</vt:lpstr>
      <vt:lpstr>INS v. Chadha 462 U.S. 919 (1983)</vt:lpstr>
      <vt:lpstr>May Congress use Appropriations to Control Foreign Policy?</vt:lpstr>
      <vt:lpstr>Other Legislative Controls</vt:lpstr>
      <vt:lpstr>Line Item Veto </vt:lpstr>
    </vt:vector>
  </TitlesOfParts>
  <Company>LSU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 Congressional National Security Powers</dc:title>
  <dc:creator>edward</dc:creator>
  <cp:lastModifiedBy>Edward P Richards</cp:lastModifiedBy>
  <cp:revision>151</cp:revision>
  <dcterms:created xsi:type="dcterms:W3CDTF">2009-01-26T02:29:31Z</dcterms:created>
  <dcterms:modified xsi:type="dcterms:W3CDTF">2021-03-09T23:26:42Z</dcterms:modified>
</cp:coreProperties>
</file>