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9" autoAdjust="0"/>
    <p:restoredTop sz="86418" autoAdjust="0"/>
  </p:normalViewPr>
  <p:slideViewPr>
    <p:cSldViewPr>
      <p:cViewPr varScale="1">
        <p:scale>
          <a:sx n="89" d="100"/>
          <a:sy n="89" d="100"/>
        </p:scale>
        <p:origin x="72" y="9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7453206-0163-49B7-83AB-CDA9FE1FD21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914D75A-E93A-4B02-8572-AB2E9CDA92E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98795866-AAEF-416B-94E8-D4E578B11F0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E9C32F44-4257-4402-84FC-A8D09CE3777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E3D3F81C-30F9-4E33-A5D0-0D9A626B488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BD8CF84E-98F4-4B4C-8A29-BDFEC6EEAB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6A13692A-DEE9-4DA8-AE5F-85854E9E82F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>
            <a:extLst>
              <a:ext uri="{FF2B5EF4-FFF2-40B4-BE49-F238E27FC236}">
                <a16:creationId xmlns:a16="http://schemas.microsoft.com/office/drawing/2014/main" id="{EE41A3DD-6A07-46FB-96D7-F96A1A7C629B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123" name="Group 3">
              <a:extLst>
                <a:ext uri="{FF2B5EF4-FFF2-40B4-BE49-F238E27FC236}">
                  <a16:creationId xmlns:a16="http://schemas.microsoft.com/office/drawing/2014/main" id="{1DF29FF5-72C7-4743-9B67-6F73D9B262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124" name="Rectangle 4">
                <a:extLst>
                  <a:ext uri="{FF2B5EF4-FFF2-40B4-BE49-F238E27FC236}">
                    <a16:creationId xmlns:a16="http://schemas.microsoft.com/office/drawing/2014/main" id="{8EDAD6B9-5030-4722-B227-DB5783E39F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" name="Rectangle 5">
                <a:extLst>
                  <a:ext uri="{FF2B5EF4-FFF2-40B4-BE49-F238E27FC236}">
                    <a16:creationId xmlns:a16="http://schemas.microsoft.com/office/drawing/2014/main" id="{6A52F548-0E6F-4D1E-AA90-CD92E20EA3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6" name="Group 6">
              <a:extLst>
                <a:ext uri="{FF2B5EF4-FFF2-40B4-BE49-F238E27FC236}">
                  <a16:creationId xmlns:a16="http://schemas.microsoft.com/office/drawing/2014/main" id="{E0136491-4652-4ED4-8325-7E4EB1FEB5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127" name="Rectangle 7">
                <a:extLst>
                  <a:ext uri="{FF2B5EF4-FFF2-40B4-BE49-F238E27FC236}">
                    <a16:creationId xmlns:a16="http://schemas.microsoft.com/office/drawing/2014/main" id="{84E45CB7-E711-4BFB-A898-0E05BA5E89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8" name="Rectangle 8">
                <a:extLst>
                  <a:ext uri="{FF2B5EF4-FFF2-40B4-BE49-F238E27FC236}">
                    <a16:creationId xmlns:a16="http://schemas.microsoft.com/office/drawing/2014/main" id="{3EB3080A-42C1-4D62-82A9-1E11DCA908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9" name="Rectangle 9">
              <a:extLst>
                <a:ext uri="{FF2B5EF4-FFF2-40B4-BE49-F238E27FC236}">
                  <a16:creationId xmlns:a16="http://schemas.microsoft.com/office/drawing/2014/main" id="{71BAF51B-BEF8-4F2F-B2B3-C2F784F24E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Rectangle 10">
              <a:extLst>
                <a:ext uri="{FF2B5EF4-FFF2-40B4-BE49-F238E27FC236}">
                  <a16:creationId xmlns:a16="http://schemas.microsoft.com/office/drawing/2014/main" id="{026D22B2-01F7-429A-9B74-E2900D71CB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Rectangle 11">
              <a:extLst>
                <a:ext uri="{FF2B5EF4-FFF2-40B4-BE49-F238E27FC236}">
                  <a16:creationId xmlns:a16="http://schemas.microsoft.com/office/drawing/2014/main" id="{A03A5285-A38D-4CA9-9AA1-45C875F2FD5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2" name="Rectangle 12">
            <a:extLst>
              <a:ext uri="{FF2B5EF4-FFF2-40B4-BE49-F238E27FC236}">
                <a16:creationId xmlns:a16="http://schemas.microsoft.com/office/drawing/2014/main" id="{987CF9F8-BC2F-4993-8D85-F7400567C7B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33" name="Rectangle 13">
            <a:extLst>
              <a:ext uri="{FF2B5EF4-FFF2-40B4-BE49-F238E27FC236}">
                <a16:creationId xmlns:a16="http://schemas.microsoft.com/office/drawing/2014/main" id="{D7DC4FA8-D369-4252-BAC5-785930D09D2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134" name="Rectangle 14">
            <a:extLst>
              <a:ext uri="{FF2B5EF4-FFF2-40B4-BE49-F238E27FC236}">
                <a16:creationId xmlns:a16="http://schemas.microsoft.com/office/drawing/2014/main" id="{EFD4B867-6B48-47B4-9031-EEF79950B82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135" name="Rectangle 15">
            <a:extLst>
              <a:ext uri="{FF2B5EF4-FFF2-40B4-BE49-F238E27FC236}">
                <a16:creationId xmlns:a16="http://schemas.microsoft.com/office/drawing/2014/main" id="{0FBB8AAD-87D8-4758-94DE-95B567428A9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136" name="Rectangle 16">
            <a:extLst>
              <a:ext uri="{FF2B5EF4-FFF2-40B4-BE49-F238E27FC236}">
                <a16:creationId xmlns:a16="http://schemas.microsoft.com/office/drawing/2014/main" id="{28FF9825-1470-4F70-9F00-C3CB9FC1900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B126E54-4934-4F83-A89E-72C179820B2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A9E34-C677-4A2C-8B8E-8566E0971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3AFC15-A60D-449B-827B-076F587B45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4A54D-380D-446E-87D1-BD38844FA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A7FE5-CF94-4BF2-83C3-8CD7FAE3B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9B5D6B-F32C-4759-B412-F87909D94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440A8-DE2A-44E2-A23D-711A075E30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3299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357357-1C1F-4105-9692-4FF501E3FC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84975" y="214313"/>
            <a:ext cx="2159000" cy="6338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EC431B-848A-4FBC-8A1F-A704740525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4800" y="214313"/>
            <a:ext cx="6327775" cy="63388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79632-9EE0-43F5-B832-0BD4C7396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4AFC3-0766-42DE-A0B3-01F8D7A97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A6606-3D20-43FE-A140-D64A01146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80365-6624-42F2-8E58-DE10588BB9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5320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5F0C0-812B-4EDD-AA83-74BE0DA27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5DD24-EDA1-46BD-9910-BCA310CE9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530749-51C2-4719-9C7E-187A9991E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811BA-9459-4320-9177-313C34D18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D6F23-D906-417D-8E0A-71CFB63CD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55ADC-DE6A-4321-B309-53E6522459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4659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5B5DA-A31F-494B-82B1-7CB0564F4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820243-0081-4433-A8FD-D184994BA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910A7-5BC6-41BC-BCF4-85AD21C5F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D437C-6D3B-49B8-B614-8F5FB2822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81E52-DA6A-43BF-B78B-410E71CF4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DC44FC-6BD2-4EA8-AA3D-96600D12DA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222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0E201-D230-4E03-B5D6-81C0CD13E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F2C36-EA53-4586-9CB3-DD9AB4C984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49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DD6429-E0D5-496E-B820-EB0D79F4FF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49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D09425-7D9F-4433-B607-1E31ECF1F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802758-22BD-4852-AB54-2ADAA28CF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C666F-1B20-4CAA-AD91-EA3FC25C1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37E74-45B7-484F-9A65-383F14C9C3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190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AF633-EBD5-4EAC-8661-856F6B25D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9572AB-F7CB-4B12-994C-A27D30A19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DD96DE-912E-4ED8-BEF5-7F50CB67AB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3A1896-0301-4F59-9A92-17B657C266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A9A773-C3EB-4A4E-8906-6FB7AB19DE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658381-A26A-4D78-A680-ED82F06BA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FB487C-BA45-4864-BF54-DA699461F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6F6607-3B8A-45B8-B214-B6B9ADD34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1F1A5-A0C6-4373-8D23-FD97DDE888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9597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25449-B86F-4B08-96F6-806F4C793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9934A6-B29F-4F78-B6DC-ACBB553E6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5599A-49F5-4C6C-8C84-F6206E9CE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8E438E-ADE6-4DC2-92E0-32D2EE77D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C1AA6-74F3-4903-90CF-FC55B6B65A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927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362162-FD6A-4A87-B3CC-5E1A33D49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6E2E67-BFA6-4251-A2B2-C279E4907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4FE022-36DC-41A4-A26E-09E013E25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23D07-CCAC-4FCB-8823-89ABD5A379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7914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52D14-D3BD-41B2-877B-A83758703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77816-01F6-4223-A776-02B337094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AD1210-3B58-48CC-B069-8C9CA0CA7D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1137D8-35B1-483B-B7C2-C11CAE231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37264-8A2B-4CA4-A0BF-243F4517D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5F72F4-F0AF-47D1-A90C-E085B1386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AFBDF-8D2F-4833-92C3-5053E22CE5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3371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81A4F-7768-4918-8F82-22ADA2318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55F157-590D-489A-A756-0147113A41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92B309-F88C-4841-ACC1-D2FDC2942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EB0C4-F8CA-4516-9C4D-D4F2984C2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1E968C-8F63-4A60-B513-AA00838C2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1F3A52-25FB-4E8D-81CB-9A03A3644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8E337-BF6D-4AA6-84FC-0DF2389FBA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4442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CBA1F30-6A6C-4F6D-950D-72600225FC0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en-US" sz="240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978EF09-43EA-4EEA-A61D-61834CA1C5C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en-US" sz="2400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7BF48D63-6258-44D7-A8E4-66BF31F59CC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en-US" sz="2400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1D892FC2-16AB-4786-92C2-B95E1FAA7ED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en-US" sz="2400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2D5DD3D8-287D-44B1-947C-C92920363C1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en-US" sz="2400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87B2A2E2-E923-4827-BB73-030453D1276D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en-US" sz="2400"/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C0741F33-4D7E-4B54-98D0-113A75279654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en-US" sz="2400"/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3243B2D8-A283-44DA-BC3C-156488B57F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07101061-0E06-42D0-A306-A63D5662A8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16DAF2C1-27CC-47DF-8525-D715DACABA1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4108" name="Rectangle 12">
            <a:extLst>
              <a:ext uri="{FF2B5EF4-FFF2-40B4-BE49-F238E27FC236}">
                <a16:creationId xmlns:a16="http://schemas.microsoft.com/office/drawing/2014/main" id="{EEE4BB05-A27E-4F9A-BA0A-C2162925AA8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4109" name="Rectangle 13">
            <a:extLst>
              <a:ext uri="{FF2B5EF4-FFF2-40B4-BE49-F238E27FC236}">
                <a16:creationId xmlns:a16="http://schemas.microsoft.com/office/drawing/2014/main" id="{67FEC23B-696E-4726-911B-E7BDF96BA40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835B1825-54D8-4A4A-AB77-2B337734FD8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anose="020B060602020203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anose="020B060602020203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anose="020B060602020203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anose="020B060602020203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anose="020B060602020203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anose="020B060602020203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anose="020B060602020203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anose="020B0606020202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5753E-7C5D-4609-8743-C89A21BA77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20 – Shadow War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BCDF88-4925-41E2-BCBA-33AB2BC9D2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38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B96AF-69B9-432B-80B7-BF0C878D8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Paramilitary forces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A75D5-B44A-4DF5-9495-CC0E10FDD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Non military, such as CIA</a:t>
            </a:r>
          </a:p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Not subject to military chain of command</a:t>
            </a:r>
          </a:p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Not subject to UCMJ</a:t>
            </a:r>
          </a:p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Usually also work with contractors and dirty assets</a:t>
            </a:r>
          </a:p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Air America in Laos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A92837-4EB7-4D68-AEC0-6A4043F15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5ADC-DE6A-4321-B309-53E6522459BD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953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19EBD-0129-4477-A9B6-663265AE4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Dirty Assets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683D6-CFC3-48DB-85EA-FE161E3B8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Is a foreign government employee working as a spy for the US by definition a dirty asset?</a:t>
            </a:r>
          </a:p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Why must intelligence agencies deal with dirty assets?</a:t>
            </a:r>
          </a:p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What are the accountability issues?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563189-09C2-4FC4-9491-00DDFC6B7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5ADC-DE6A-4321-B309-53E6522459BD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033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9C64A-A00C-4A89-875E-F770B9B60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What are the risks?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97548-605C-4F44-8975-D81F1C577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Double agents?</a:t>
            </a:r>
          </a:p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Disinformation?</a:t>
            </a:r>
          </a:p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Assassination?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75E54B-30F7-4F64-8D41-BD3D7B0D3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5ADC-DE6A-4321-B309-53E6522459BD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4937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224EB-4D9F-456C-9DF5-4A2F032A1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What was the 9/11 issue?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0D1EE-C199-4298-8E84-7C09DD89B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We cut back before 9/11</a:t>
            </a:r>
          </a:p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It was seen as a reason for missing the attack</a:t>
            </a:r>
          </a:p>
          <a:p>
            <a:pPr lvl="0"/>
            <a:r>
              <a:rPr lang="en-US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We doubled down after 9/11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48651A-1C44-4EBD-9057-6B0EE877D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5ADC-DE6A-4321-B309-53E6522459BD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5680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32238-BC59-42CA-B7CA-EAA74A5ED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Military Special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9C679-18CE-482B-95F3-2E6716142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Blurs the role of the military</a:t>
            </a:r>
          </a:p>
          <a:p>
            <a:r>
              <a:rPr lang="en-US" dirty="0"/>
              <a:t>Coordination issues with paramilitary</a:t>
            </a:r>
            <a:r>
              <a:rPr lang="en-US" baseline="0" dirty="0"/>
              <a:t> personnel</a:t>
            </a:r>
          </a:p>
          <a:p>
            <a:r>
              <a:rPr lang="en-US" dirty="0"/>
              <a:t>Always</a:t>
            </a:r>
            <a:r>
              <a:rPr lang="en-US" baseline="0" dirty="0"/>
              <a:t> subject to UCMJ</a:t>
            </a:r>
          </a:p>
          <a:p>
            <a:pPr lvl="1"/>
            <a:r>
              <a:rPr lang="en-US" dirty="0"/>
              <a:t>This limits</a:t>
            </a:r>
            <a:r>
              <a:rPr lang="en-US" baseline="0" dirty="0"/>
              <a:t> what they can do.</a:t>
            </a:r>
          </a:p>
          <a:p>
            <a:pPr lvl="0"/>
            <a:r>
              <a:rPr lang="en-US" dirty="0"/>
              <a:t>Always subject</a:t>
            </a:r>
            <a:r>
              <a:rPr lang="en-US" baseline="0" dirty="0"/>
              <a:t> to military chain of command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031EBF-0927-4740-8B7A-A4E3C0491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5ADC-DE6A-4321-B309-53E6522459BD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793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D5B6E-1BCF-4511-8C61-B7DF0C398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Private Contractors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4762D-BF68-4033-842E-471C0009E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Brown</a:t>
            </a:r>
            <a:r>
              <a:rPr lang="en-US" baseline="0" dirty="0"/>
              <a:t> and Root</a:t>
            </a:r>
          </a:p>
          <a:p>
            <a:r>
              <a:rPr lang="en-US" baseline="0" dirty="0"/>
              <a:t>Bechtel</a:t>
            </a:r>
            <a:endParaRPr lang="en-US" dirty="0"/>
          </a:p>
          <a:p>
            <a:r>
              <a:rPr lang="en-US" dirty="0"/>
              <a:t>Blackwater</a:t>
            </a:r>
          </a:p>
          <a:p>
            <a:r>
              <a:rPr lang="en-US" dirty="0"/>
              <a:t>Big shift is to using</a:t>
            </a:r>
            <a:r>
              <a:rPr lang="en-US" baseline="0" dirty="0"/>
              <a:t> them for paramilitary operations</a:t>
            </a:r>
          </a:p>
          <a:p>
            <a:r>
              <a:rPr lang="en-US" baseline="0" dirty="0"/>
              <a:t>Limited accountability when on foreign shores</a:t>
            </a:r>
          </a:p>
          <a:p>
            <a:r>
              <a:rPr lang="en-US" baseline="0" dirty="0"/>
              <a:t>Not subject to military control</a:t>
            </a:r>
          </a:p>
          <a:p>
            <a:r>
              <a:rPr lang="en-US" baseline="0" dirty="0"/>
              <a:t>Bad for military morale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BBD5BA-A4B3-4DAE-B830-2936B3436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5ADC-DE6A-4321-B309-53E6522459BD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3835111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 - modified</Template>
  <TotalTime>101</TotalTime>
  <Words>178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Tahoma</vt:lpstr>
      <vt:lpstr>Wingdings</vt:lpstr>
      <vt:lpstr>Blends</vt:lpstr>
      <vt:lpstr>Chapter 20 – Shadow War</vt:lpstr>
      <vt:lpstr>Paramilitary forces</vt:lpstr>
      <vt:lpstr>Dirty Assets</vt:lpstr>
      <vt:lpstr>What are the risks?</vt:lpstr>
      <vt:lpstr>What was the 9/11 issue?</vt:lpstr>
      <vt:lpstr>Military Special Operations</vt:lpstr>
      <vt:lpstr>Private Contractors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 Richards</dc:creator>
  <cp:lastModifiedBy>Edward P Richards</cp:lastModifiedBy>
  <cp:revision>29</cp:revision>
  <dcterms:created xsi:type="dcterms:W3CDTF">2019-04-04T00:56:00Z</dcterms:created>
  <dcterms:modified xsi:type="dcterms:W3CDTF">2019-04-09T14:42:06Z</dcterms:modified>
</cp:coreProperties>
</file>