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8" r:id="rId2"/>
  </p:sldMasterIdLst>
  <p:notesMasterIdLst>
    <p:notesMasterId r:id="rId46"/>
  </p:notesMasterIdLst>
  <p:sldIdLst>
    <p:sldId id="256" r:id="rId3"/>
    <p:sldId id="257" r:id="rId4"/>
    <p:sldId id="259" r:id="rId5"/>
    <p:sldId id="263" r:id="rId6"/>
    <p:sldId id="436" r:id="rId7"/>
    <p:sldId id="439" r:id="rId8"/>
    <p:sldId id="461" r:id="rId9"/>
    <p:sldId id="387" r:id="rId10"/>
    <p:sldId id="416" r:id="rId11"/>
    <p:sldId id="462" r:id="rId12"/>
    <p:sldId id="388" r:id="rId13"/>
    <p:sldId id="453" r:id="rId14"/>
    <p:sldId id="393" r:id="rId15"/>
    <p:sldId id="463" r:id="rId16"/>
    <p:sldId id="450" r:id="rId17"/>
    <p:sldId id="433" r:id="rId18"/>
    <p:sldId id="454" r:id="rId19"/>
    <p:sldId id="455" r:id="rId20"/>
    <p:sldId id="456" r:id="rId21"/>
    <p:sldId id="458" r:id="rId22"/>
    <p:sldId id="459" r:id="rId23"/>
    <p:sldId id="460" r:id="rId24"/>
    <p:sldId id="449" r:id="rId25"/>
    <p:sldId id="464" r:id="rId26"/>
    <p:sldId id="484" r:id="rId27"/>
    <p:sldId id="483" r:id="rId28"/>
    <p:sldId id="466" r:id="rId29"/>
    <p:sldId id="467" r:id="rId30"/>
    <p:sldId id="468" r:id="rId31"/>
    <p:sldId id="481" r:id="rId32"/>
    <p:sldId id="477" r:id="rId33"/>
    <p:sldId id="478" r:id="rId34"/>
    <p:sldId id="479" r:id="rId35"/>
    <p:sldId id="497" r:id="rId36"/>
    <p:sldId id="496" r:id="rId37"/>
    <p:sldId id="495" r:id="rId38"/>
    <p:sldId id="494" r:id="rId39"/>
    <p:sldId id="493" r:id="rId40"/>
    <p:sldId id="492" r:id="rId41"/>
    <p:sldId id="491" r:id="rId42"/>
    <p:sldId id="490" r:id="rId43"/>
    <p:sldId id="489" r:id="rId44"/>
    <p:sldId id="488"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varScale="1">
        <p:scale>
          <a:sx n="147" d="100"/>
          <a:sy n="147" d="100"/>
        </p:scale>
        <p:origin x="524" y="88"/>
      </p:cViewPr>
      <p:guideLst/>
    </p:cSldViewPr>
  </p:slideViewPr>
  <p:outlineViewPr>
    <p:cViewPr>
      <p:scale>
        <a:sx n="33" d="100"/>
        <a:sy n="33" d="100"/>
      </p:scale>
      <p:origin x="0" y="-16144"/>
    </p:cViewPr>
    <p:sldLst>
      <p:sld r:id="rId1" collapse="1"/>
      <p:sld r:id="rId2" collapse="1"/>
      <p:sld r:id="rId3" collapse="1"/>
      <p:sld r:id="rId4" collapse="1"/>
      <p:sld r:id="rId5" collapse="1"/>
    </p:sldLst>
  </p:outlineViewPr>
  <p:notesTextViewPr>
    <p:cViewPr>
      <p:scale>
        <a:sx n="1" d="1"/>
        <a:sy n="1" d="1"/>
      </p:scale>
      <p:origin x="0" y="0"/>
    </p:cViewPr>
  </p:notesTextViewPr>
  <p:sorterViewPr>
    <p:cViewPr varScale="1">
      <p:scale>
        <a:sx n="100" d="100"/>
        <a:sy n="100" d="100"/>
      </p:scale>
      <p:origin x="0" y="-9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slide" Target="slides/slide27.xml"/><Relationship Id="rId1" Type="http://schemas.openxmlformats.org/officeDocument/2006/relationships/slide" Target="slides/slide24.xml"/><Relationship Id="rId5" Type="http://schemas.openxmlformats.org/officeDocument/2006/relationships/slide" Target="slides/slide33.xml"/><Relationship Id="rId4" Type="http://schemas.openxmlformats.org/officeDocument/2006/relationships/slide" Target="slides/slide30.xml"/></Relationships>
</file>

<file path=ppt/diagrams/_rels/data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B9B7C5-076F-424C-86D2-CF08C5BD3876}"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30A1F3AD-F2E4-4230-9B84-2E712BBE5660}">
      <dgm:prSet phldrT="[Text]"/>
      <dgm:spPr/>
      <dgm:t>
        <a:bodyPr/>
        <a:lstStyle/>
        <a:p>
          <a:r>
            <a:rPr lang="en-US" dirty="0"/>
            <a:t>Phishing</a:t>
          </a:r>
        </a:p>
      </dgm:t>
    </dgm:pt>
    <dgm:pt modelId="{CD71C316-1C37-4C49-B299-40B0098FC310}" type="parTrans" cxnId="{E0303558-FE47-4A89-A7C5-54ABF0602FC7}">
      <dgm:prSet/>
      <dgm:spPr/>
      <dgm:t>
        <a:bodyPr/>
        <a:lstStyle/>
        <a:p>
          <a:endParaRPr lang="en-US"/>
        </a:p>
      </dgm:t>
    </dgm:pt>
    <dgm:pt modelId="{05D43E1C-B31E-43BE-9F81-2D62CAA28A5B}" type="sibTrans" cxnId="{E0303558-FE47-4A89-A7C5-54ABF0602FC7}">
      <dgm:prSet/>
      <dgm:spPr/>
      <dgm:t>
        <a:bodyPr/>
        <a:lstStyle/>
        <a:p>
          <a:endParaRPr lang="en-US"/>
        </a:p>
      </dgm:t>
    </dgm:pt>
    <dgm:pt modelId="{9308C7A4-724D-4CBB-B5D1-1B55704A7461}">
      <dgm:prSet phldrT="[Text]"/>
      <dgm:spPr/>
      <dgm:t>
        <a:bodyPr/>
        <a:lstStyle/>
        <a:p>
          <a:r>
            <a:rPr lang="en-US" dirty="0"/>
            <a:t>Gain Foothold</a:t>
          </a:r>
        </a:p>
      </dgm:t>
    </dgm:pt>
    <dgm:pt modelId="{65384D78-80B9-49AF-85AB-12C5CE650A29}" type="parTrans" cxnId="{D822C501-7B75-43C9-B3A3-7DC874C53AD9}">
      <dgm:prSet/>
      <dgm:spPr/>
      <dgm:t>
        <a:bodyPr/>
        <a:lstStyle/>
        <a:p>
          <a:endParaRPr lang="en-US"/>
        </a:p>
      </dgm:t>
    </dgm:pt>
    <dgm:pt modelId="{4BC009A9-25F8-4FE3-9EA2-B7426DA79CDA}" type="sibTrans" cxnId="{D822C501-7B75-43C9-B3A3-7DC874C53AD9}">
      <dgm:prSet/>
      <dgm:spPr/>
      <dgm:t>
        <a:bodyPr/>
        <a:lstStyle/>
        <a:p>
          <a:endParaRPr lang="en-US"/>
        </a:p>
      </dgm:t>
    </dgm:pt>
    <dgm:pt modelId="{30448316-78AE-40AF-908B-484CCD81743E}">
      <dgm:prSet phldrT="[Text]"/>
      <dgm:spPr/>
      <dgm:t>
        <a:bodyPr/>
        <a:lstStyle/>
        <a:p>
          <a:r>
            <a:rPr lang="en-US" dirty="0"/>
            <a:t>Malware&gt;67%</a:t>
          </a:r>
        </a:p>
      </dgm:t>
    </dgm:pt>
    <dgm:pt modelId="{01FA8069-787D-4939-BBA4-B984E503F1BD}" type="parTrans" cxnId="{CAA6DDE9-C5F0-451D-B080-4A6E018C3D20}">
      <dgm:prSet/>
      <dgm:spPr/>
      <dgm:t>
        <a:bodyPr/>
        <a:lstStyle/>
        <a:p>
          <a:endParaRPr lang="en-US"/>
        </a:p>
      </dgm:t>
    </dgm:pt>
    <dgm:pt modelId="{064540D1-D273-4F5E-86AE-AF728FAA9DB8}" type="sibTrans" cxnId="{CAA6DDE9-C5F0-451D-B080-4A6E018C3D20}">
      <dgm:prSet/>
      <dgm:spPr/>
      <dgm:t>
        <a:bodyPr/>
        <a:lstStyle/>
        <a:p>
          <a:endParaRPr lang="en-US"/>
        </a:p>
      </dgm:t>
    </dgm:pt>
    <dgm:pt modelId="{EBED9989-6792-4CA9-BDE3-B4B1DA0D071B}">
      <dgm:prSet phldrT="[Text]"/>
      <dgm:spPr/>
      <dgm:t>
        <a:bodyPr/>
        <a:lstStyle/>
        <a:p>
          <a:r>
            <a:rPr lang="en-US" dirty="0"/>
            <a:t>Pretexting</a:t>
          </a:r>
        </a:p>
      </dgm:t>
    </dgm:pt>
    <dgm:pt modelId="{7930DA1B-56EB-4A29-83B7-96B2C1C90BC0}" type="parTrans" cxnId="{65358B11-2524-49E9-94B2-DFA54F66FCBA}">
      <dgm:prSet/>
      <dgm:spPr/>
      <dgm:t>
        <a:bodyPr/>
        <a:lstStyle/>
        <a:p>
          <a:endParaRPr lang="en-US"/>
        </a:p>
      </dgm:t>
    </dgm:pt>
    <dgm:pt modelId="{FEECE249-EB0D-4195-A934-DB2B76496048}" type="sibTrans" cxnId="{65358B11-2524-49E9-94B2-DFA54F66FCBA}">
      <dgm:prSet/>
      <dgm:spPr/>
      <dgm:t>
        <a:bodyPr/>
        <a:lstStyle/>
        <a:p>
          <a:endParaRPr lang="en-US"/>
        </a:p>
      </dgm:t>
    </dgm:pt>
    <dgm:pt modelId="{6AC40AEB-0C0E-4ABA-99C9-10A64F7BF430}">
      <dgm:prSet phldrT="[Text]"/>
      <dgm:spPr/>
      <dgm:t>
        <a:bodyPr/>
        <a:lstStyle/>
        <a:p>
          <a:r>
            <a:rPr lang="en-US" dirty="0"/>
            <a:t>Dialogue</a:t>
          </a:r>
        </a:p>
      </dgm:t>
    </dgm:pt>
    <dgm:pt modelId="{89F7643C-B17A-49A9-A3B7-FD8F84CBD4CC}" type="parTrans" cxnId="{6D7E9186-917B-4B60-8D7F-4B386E70E7B2}">
      <dgm:prSet/>
      <dgm:spPr/>
      <dgm:t>
        <a:bodyPr/>
        <a:lstStyle/>
        <a:p>
          <a:endParaRPr lang="en-US"/>
        </a:p>
      </dgm:t>
    </dgm:pt>
    <dgm:pt modelId="{261260DC-1795-4BDF-8978-82B438459ECE}" type="sibTrans" cxnId="{6D7E9186-917B-4B60-8D7F-4B386E70E7B2}">
      <dgm:prSet/>
      <dgm:spPr/>
      <dgm:t>
        <a:bodyPr/>
        <a:lstStyle/>
        <a:p>
          <a:endParaRPr lang="en-US"/>
        </a:p>
      </dgm:t>
    </dgm:pt>
    <dgm:pt modelId="{73FF204C-00CD-4397-8BB2-D93A0BC45FAF}">
      <dgm:prSet phldrT="[Text]"/>
      <dgm:spPr/>
      <dgm:t>
        <a:bodyPr/>
        <a:lstStyle/>
        <a:p>
          <a:r>
            <a:rPr lang="en-US" dirty="0"/>
            <a:t>Technique:</a:t>
          </a:r>
        </a:p>
      </dgm:t>
    </dgm:pt>
    <dgm:pt modelId="{577C3AD2-DD5A-493D-9B9A-3D2261C843A0}" type="parTrans" cxnId="{BFED45D7-30E7-4AD3-AD8C-705D30F45221}">
      <dgm:prSet/>
      <dgm:spPr/>
      <dgm:t>
        <a:bodyPr/>
        <a:lstStyle/>
        <a:p>
          <a:endParaRPr lang="en-US"/>
        </a:p>
      </dgm:t>
    </dgm:pt>
    <dgm:pt modelId="{9B2E9953-2B81-4E21-8346-955CA0980D16}" type="sibTrans" cxnId="{BFED45D7-30E7-4AD3-AD8C-705D30F45221}">
      <dgm:prSet/>
      <dgm:spPr/>
      <dgm:t>
        <a:bodyPr/>
        <a:lstStyle/>
        <a:p>
          <a:endParaRPr lang="en-US"/>
        </a:p>
      </dgm:t>
    </dgm:pt>
    <dgm:pt modelId="{9C9FBBCB-EAE3-4D3E-A63E-FFBD022FDFBE}">
      <dgm:prSet phldrT="[Text]"/>
      <dgm:spPr/>
      <dgm:t>
        <a:bodyPr/>
        <a:lstStyle/>
        <a:p>
          <a:r>
            <a:rPr lang="en-US" dirty="0"/>
            <a:t>Financial 59%</a:t>
          </a:r>
        </a:p>
      </dgm:t>
    </dgm:pt>
    <dgm:pt modelId="{F1D2DE77-AC1C-47C5-ABDB-5A7FEBD4610C}" type="parTrans" cxnId="{46BB506E-43AF-4934-ACB8-F0189FEAD6F4}">
      <dgm:prSet/>
      <dgm:spPr/>
      <dgm:t>
        <a:bodyPr/>
        <a:lstStyle/>
        <a:p>
          <a:endParaRPr lang="en-US"/>
        </a:p>
      </dgm:t>
    </dgm:pt>
    <dgm:pt modelId="{4DBF91D2-6B18-419B-AB31-11AA1DA691B5}" type="sibTrans" cxnId="{46BB506E-43AF-4934-ACB8-F0189FEAD6F4}">
      <dgm:prSet/>
      <dgm:spPr/>
      <dgm:t>
        <a:bodyPr/>
        <a:lstStyle/>
        <a:p>
          <a:endParaRPr lang="en-US"/>
        </a:p>
      </dgm:t>
    </dgm:pt>
    <dgm:pt modelId="{4B7D0259-78F3-4463-B3DF-D207BE2716A7}">
      <dgm:prSet phldrT="[Text]"/>
      <dgm:spPr/>
      <dgm:t>
        <a:bodyPr/>
        <a:lstStyle/>
        <a:p>
          <a:r>
            <a:rPr lang="en-US" dirty="0"/>
            <a:t>Spying 41%</a:t>
          </a:r>
        </a:p>
      </dgm:t>
    </dgm:pt>
    <dgm:pt modelId="{46D186D6-AAB9-41F1-93E4-0776421BE406}" type="parTrans" cxnId="{B88D0240-802D-4220-99C7-1822C99BF4A7}">
      <dgm:prSet/>
      <dgm:spPr/>
      <dgm:t>
        <a:bodyPr/>
        <a:lstStyle/>
        <a:p>
          <a:endParaRPr lang="en-US"/>
        </a:p>
      </dgm:t>
    </dgm:pt>
    <dgm:pt modelId="{016987C2-D1B3-4D8B-BC63-9A1438423AEC}" type="sibTrans" cxnId="{B88D0240-802D-4220-99C7-1822C99BF4A7}">
      <dgm:prSet/>
      <dgm:spPr/>
      <dgm:t>
        <a:bodyPr/>
        <a:lstStyle/>
        <a:p>
          <a:endParaRPr lang="en-US"/>
        </a:p>
      </dgm:t>
    </dgm:pt>
    <dgm:pt modelId="{6813D1A0-DA5F-4188-8529-5D9E978BAF5B}">
      <dgm:prSet phldrT="[Text]"/>
      <dgm:spPr/>
      <dgm:t>
        <a:bodyPr/>
        <a:lstStyle/>
        <a:p>
          <a:r>
            <a:rPr lang="en-US" dirty="0"/>
            <a:t>Techniques:</a:t>
          </a:r>
        </a:p>
      </dgm:t>
    </dgm:pt>
    <dgm:pt modelId="{FAAAD2A1-42A5-4805-8E5C-B96BB8BB6A4D}" type="parTrans" cxnId="{436488D8-55AE-4D71-9027-1A401005DCD4}">
      <dgm:prSet/>
      <dgm:spPr/>
      <dgm:t>
        <a:bodyPr/>
        <a:lstStyle/>
        <a:p>
          <a:endParaRPr lang="en-US"/>
        </a:p>
      </dgm:t>
    </dgm:pt>
    <dgm:pt modelId="{6901FE18-F2C2-4359-9BC5-EEEF8E5ABE80}" type="sibTrans" cxnId="{436488D8-55AE-4D71-9027-1A401005DCD4}">
      <dgm:prSet/>
      <dgm:spPr/>
      <dgm:t>
        <a:bodyPr/>
        <a:lstStyle/>
        <a:p>
          <a:endParaRPr lang="en-US"/>
        </a:p>
      </dgm:t>
    </dgm:pt>
    <dgm:pt modelId="{64F9DA85-9A7B-48DC-AE1C-BBBEDEA03BBA}">
      <dgm:prSet phldrT="[Text]"/>
      <dgm:spPr/>
      <dgm:t>
        <a:bodyPr/>
        <a:lstStyle/>
        <a:p>
          <a:r>
            <a:rPr lang="en-US" dirty="0"/>
            <a:t>Goals:</a:t>
          </a:r>
        </a:p>
      </dgm:t>
    </dgm:pt>
    <dgm:pt modelId="{EEC07D0D-FA1F-4166-919C-0986B4CDBEBC}" type="parTrans" cxnId="{149BEE38-ED27-4464-9D58-29FC8ECACEE7}">
      <dgm:prSet/>
      <dgm:spPr/>
      <dgm:t>
        <a:bodyPr/>
        <a:lstStyle/>
        <a:p>
          <a:endParaRPr lang="en-US"/>
        </a:p>
      </dgm:t>
    </dgm:pt>
    <dgm:pt modelId="{3FA04734-EA49-4370-9728-1E8A1269407C}" type="sibTrans" cxnId="{149BEE38-ED27-4464-9D58-29FC8ECACEE7}">
      <dgm:prSet/>
      <dgm:spPr/>
      <dgm:t>
        <a:bodyPr/>
        <a:lstStyle/>
        <a:p>
          <a:endParaRPr lang="en-US"/>
        </a:p>
      </dgm:t>
    </dgm:pt>
    <dgm:pt modelId="{8B809C77-5CDB-4108-B155-41CE3C50000E}">
      <dgm:prSet phldrT="[Text]"/>
      <dgm:spPr/>
      <dgm:t>
        <a:bodyPr/>
        <a:lstStyle/>
        <a:p>
          <a:r>
            <a:rPr lang="en-US" dirty="0"/>
            <a:t>Obtain info, influence</a:t>
          </a:r>
        </a:p>
      </dgm:t>
    </dgm:pt>
    <dgm:pt modelId="{40DE7D74-69D2-4B68-93B7-6869C5BC20F9}" type="parTrans" cxnId="{6B0E0EBB-B7D0-4A52-98CF-923038012CA9}">
      <dgm:prSet/>
      <dgm:spPr/>
      <dgm:t>
        <a:bodyPr/>
        <a:lstStyle/>
        <a:p>
          <a:endParaRPr lang="en-US"/>
        </a:p>
      </dgm:t>
    </dgm:pt>
    <dgm:pt modelId="{C1E061C2-4289-48CC-8BB0-C775CE172836}" type="sibTrans" cxnId="{6B0E0EBB-B7D0-4A52-98CF-923038012CA9}">
      <dgm:prSet/>
      <dgm:spPr/>
      <dgm:t>
        <a:bodyPr/>
        <a:lstStyle/>
        <a:p>
          <a:endParaRPr lang="en-US"/>
        </a:p>
      </dgm:t>
    </dgm:pt>
    <dgm:pt modelId="{06294D48-1347-4E60-8126-A9AFED511B52}">
      <dgm:prSet phldrT="[Text]"/>
      <dgm:spPr/>
      <dgm:t>
        <a:bodyPr/>
        <a:lstStyle/>
        <a:p>
          <a:r>
            <a:rPr lang="en-US" dirty="0"/>
            <a:t>Malware 10%</a:t>
          </a:r>
        </a:p>
      </dgm:t>
    </dgm:pt>
    <dgm:pt modelId="{6524DA76-6C96-4176-B5FF-A60E1D52D157}" type="parTrans" cxnId="{905235BC-039D-4306-A273-6430F3B9FE33}">
      <dgm:prSet/>
      <dgm:spPr/>
      <dgm:t>
        <a:bodyPr/>
        <a:lstStyle/>
        <a:p>
          <a:endParaRPr lang="en-US"/>
        </a:p>
      </dgm:t>
    </dgm:pt>
    <dgm:pt modelId="{1A0BEEA7-D643-4883-AA52-AA1266496AD3}" type="sibTrans" cxnId="{905235BC-039D-4306-A273-6430F3B9FE33}">
      <dgm:prSet/>
      <dgm:spPr/>
      <dgm:t>
        <a:bodyPr/>
        <a:lstStyle/>
        <a:p>
          <a:endParaRPr lang="en-US"/>
        </a:p>
      </dgm:t>
    </dgm:pt>
    <dgm:pt modelId="{F8710077-CDA1-4D6C-83C1-D769DA774942}">
      <dgm:prSet phldrT="[Text]"/>
      <dgm:spPr/>
      <dgm:t>
        <a:bodyPr/>
        <a:lstStyle/>
        <a:p>
          <a:endParaRPr lang="en-US" dirty="0"/>
        </a:p>
      </dgm:t>
    </dgm:pt>
    <dgm:pt modelId="{B61E9DEA-2146-41C5-9215-A0E484BAEE88}" type="parTrans" cxnId="{D4FE98E1-48A2-4F40-B1E0-8184772812D7}">
      <dgm:prSet/>
      <dgm:spPr/>
      <dgm:t>
        <a:bodyPr/>
        <a:lstStyle/>
        <a:p>
          <a:endParaRPr lang="en-US"/>
        </a:p>
      </dgm:t>
    </dgm:pt>
    <dgm:pt modelId="{5AA08550-44D0-4BCF-A812-B50D8833975E}" type="sibTrans" cxnId="{D4FE98E1-48A2-4F40-B1E0-8184772812D7}">
      <dgm:prSet/>
      <dgm:spPr/>
      <dgm:t>
        <a:bodyPr/>
        <a:lstStyle/>
        <a:p>
          <a:endParaRPr lang="en-US"/>
        </a:p>
      </dgm:t>
    </dgm:pt>
    <dgm:pt modelId="{E1154F92-8DFD-4003-950D-79136F9A5E86}">
      <dgm:prSet phldrT="[Text]"/>
      <dgm:spPr/>
      <dgm:t>
        <a:bodyPr/>
        <a:lstStyle/>
        <a:p>
          <a:r>
            <a:rPr lang="en-US" dirty="0"/>
            <a:t>CEO impersonation</a:t>
          </a:r>
        </a:p>
      </dgm:t>
    </dgm:pt>
    <dgm:pt modelId="{C2B6A9EF-EFD6-446A-A994-AE1D8C5113CD}" type="parTrans" cxnId="{A65C5DDA-1028-40E4-8823-23F53D4D6BED}">
      <dgm:prSet/>
      <dgm:spPr/>
      <dgm:t>
        <a:bodyPr/>
        <a:lstStyle/>
        <a:p>
          <a:endParaRPr lang="en-US"/>
        </a:p>
      </dgm:t>
    </dgm:pt>
    <dgm:pt modelId="{F256F094-AA11-4CF5-B6FE-005189DC7470}" type="sibTrans" cxnId="{A65C5DDA-1028-40E4-8823-23F53D4D6BED}">
      <dgm:prSet/>
      <dgm:spPr/>
      <dgm:t>
        <a:bodyPr/>
        <a:lstStyle/>
        <a:p>
          <a:endParaRPr lang="en-US"/>
        </a:p>
      </dgm:t>
    </dgm:pt>
    <dgm:pt modelId="{E1E2E193-FF35-4678-8A11-BE48A45EE1D2}">
      <dgm:prSet phldrT="[Text]"/>
      <dgm:spPr/>
      <dgm:t>
        <a:bodyPr/>
        <a:lstStyle/>
        <a:p>
          <a:r>
            <a:rPr lang="en-US" dirty="0"/>
            <a:t>Goals:</a:t>
          </a:r>
        </a:p>
      </dgm:t>
    </dgm:pt>
    <dgm:pt modelId="{74D680EB-3BAD-453B-BDBA-B86E2912C946}" type="parTrans" cxnId="{45091FE9-5C65-4E4C-A606-808115B898DC}">
      <dgm:prSet/>
      <dgm:spPr/>
      <dgm:t>
        <a:bodyPr/>
        <a:lstStyle/>
        <a:p>
          <a:endParaRPr lang="en-US"/>
        </a:p>
      </dgm:t>
    </dgm:pt>
    <dgm:pt modelId="{39BE2A7D-8BD8-4F6B-8CC2-9EE414890248}" type="sibTrans" cxnId="{45091FE9-5C65-4E4C-A606-808115B898DC}">
      <dgm:prSet/>
      <dgm:spPr/>
      <dgm:t>
        <a:bodyPr/>
        <a:lstStyle/>
        <a:p>
          <a:endParaRPr lang="en-US"/>
        </a:p>
      </dgm:t>
    </dgm:pt>
    <dgm:pt modelId="{FEE0BB19-BD6D-4B76-816E-2C19F1087F20}">
      <dgm:prSet phldrT="[Text]"/>
      <dgm:spPr/>
      <dgm:t>
        <a:bodyPr/>
        <a:lstStyle/>
        <a:p>
          <a:r>
            <a:rPr lang="en-US" dirty="0"/>
            <a:t>Financial: 95%</a:t>
          </a:r>
        </a:p>
      </dgm:t>
    </dgm:pt>
    <dgm:pt modelId="{9E0550E1-01E5-4633-A60E-4D63A0251B8E}" type="parTrans" cxnId="{280397A8-5892-4D21-AC46-A192CF52CBE2}">
      <dgm:prSet/>
      <dgm:spPr/>
      <dgm:t>
        <a:bodyPr/>
        <a:lstStyle/>
        <a:p>
          <a:endParaRPr lang="en-US"/>
        </a:p>
      </dgm:t>
    </dgm:pt>
    <dgm:pt modelId="{221BCE5D-2005-4855-9792-584F97387D2D}" type="sibTrans" cxnId="{280397A8-5892-4D21-AC46-A192CF52CBE2}">
      <dgm:prSet/>
      <dgm:spPr/>
      <dgm:t>
        <a:bodyPr/>
        <a:lstStyle/>
        <a:p>
          <a:endParaRPr lang="en-US"/>
        </a:p>
      </dgm:t>
    </dgm:pt>
    <dgm:pt modelId="{FA5899AF-8B5E-4DA7-A9D4-A32F93BD9BB1}">
      <dgm:prSet phldrT="[Text]"/>
      <dgm:spPr/>
      <dgm:t>
        <a:bodyPr/>
        <a:lstStyle/>
        <a:p>
          <a:r>
            <a:rPr lang="en-US" dirty="0"/>
            <a:t>Human resources: W2 info-&gt;fraudulent tax returns</a:t>
          </a:r>
        </a:p>
      </dgm:t>
    </dgm:pt>
    <dgm:pt modelId="{667C5787-6250-4EFF-ACBE-0147F0274111}" type="parTrans" cxnId="{72A21F1C-E66C-4B48-9BD9-7DD947899555}">
      <dgm:prSet/>
      <dgm:spPr/>
      <dgm:t>
        <a:bodyPr/>
        <a:lstStyle/>
        <a:p>
          <a:endParaRPr lang="en-US"/>
        </a:p>
      </dgm:t>
    </dgm:pt>
    <dgm:pt modelId="{70FBD0AA-5B45-429D-BB34-4F15CD942BF6}" type="sibTrans" cxnId="{72A21F1C-E66C-4B48-9BD9-7DD947899555}">
      <dgm:prSet/>
      <dgm:spPr/>
      <dgm:t>
        <a:bodyPr/>
        <a:lstStyle/>
        <a:p>
          <a:endParaRPr lang="en-US"/>
        </a:p>
      </dgm:t>
    </dgm:pt>
    <dgm:pt modelId="{6C3E69A3-A2F4-4427-BA3D-0983BF7CB964}">
      <dgm:prSet phldrT="[Text]"/>
      <dgm:spPr/>
      <dgm:t>
        <a:bodyPr/>
        <a:lstStyle/>
        <a:p>
          <a:r>
            <a:rPr lang="en-US" dirty="0"/>
            <a:t>Finance: transfer $</a:t>
          </a:r>
        </a:p>
      </dgm:t>
    </dgm:pt>
    <dgm:pt modelId="{18432581-4DB3-47AA-A655-536115856A2E}" type="parTrans" cxnId="{014D9741-2F39-4CEA-B479-5EB23D79B32B}">
      <dgm:prSet/>
      <dgm:spPr/>
      <dgm:t>
        <a:bodyPr/>
        <a:lstStyle/>
        <a:p>
          <a:endParaRPr lang="en-US"/>
        </a:p>
      </dgm:t>
    </dgm:pt>
    <dgm:pt modelId="{191FC714-14A7-442C-83CF-FC202095B0D0}" type="sibTrans" cxnId="{014D9741-2F39-4CEA-B479-5EB23D79B32B}">
      <dgm:prSet/>
      <dgm:spPr/>
      <dgm:t>
        <a:bodyPr/>
        <a:lstStyle/>
        <a:p>
          <a:endParaRPr lang="en-US"/>
        </a:p>
      </dgm:t>
    </dgm:pt>
    <dgm:pt modelId="{D626606D-489C-483C-934A-991F03442F4F}" type="pres">
      <dgm:prSet presAssocID="{6EB9B7C5-076F-424C-86D2-CF08C5BD3876}" presName="linearFlow" presStyleCnt="0">
        <dgm:presLayoutVars>
          <dgm:dir/>
          <dgm:animLvl val="lvl"/>
          <dgm:resizeHandles/>
        </dgm:presLayoutVars>
      </dgm:prSet>
      <dgm:spPr/>
    </dgm:pt>
    <dgm:pt modelId="{1E1AA0C3-72DC-4D70-97DE-34015E1CB1F9}" type="pres">
      <dgm:prSet presAssocID="{30A1F3AD-F2E4-4230-9B84-2E712BBE5660}" presName="compositeNode" presStyleCnt="0">
        <dgm:presLayoutVars>
          <dgm:bulletEnabled val="1"/>
        </dgm:presLayoutVars>
      </dgm:prSet>
      <dgm:spPr/>
    </dgm:pt>
    <dgm:pt modelId="{283A3438-E234-421C-9C96-6DC0DFA20274}" type="pres">
      <dgm:prSet presAssocID="{30A1F3AD-F2E4-4230-9B84-2E712BBE5660}" presName="imag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CD4D587B-DAF5-4DD0-88A2-B1D7D4020623}" type="pres">
      <dgm:prSet presAssocID="{30A1F3AD-F2E4-4230-9B84-2E712BBE5660}" presName="childNode" presStyleLbl="node1" presStyleIdx="0" presStyleCnt="2">
        <dgm:presLayoutVars>
          <dgm:bulletEnabled val="1"/>
        </dgm:presLayoutVars>
      </dgm:prSet>
      <dgm:spPr/>
    </dgm:pt>
    <dgm:pt modelId="{52666DD6-963A-486E-96B3-3958F1EDD3EC}" type="pres">
      <dgm:prSet presAssocID="{30A1F3AD-F2E4-4230-9B84-2E712BBE5660}" presName="parentNode" presStyleLbl="revTx" presStyleIdx="0" presStyleCnt="2">
        <dgm:presLayoutVars>
          <dgm:chMax val="0"/>
          <dgm:bulletEnabled val="1"/>
        </dgm:presLayoutVars>
      </dgm:prSet>
      <dgm:spPr/>
    </dgm:pt>
    <dgm:pt modelId="{2B3DFF2E-CE30-4F67-8262-EDC00B9F8AAD}" type="pres">
      <dgm:prSet presAssocID="{05D43E1C-B31E-43BE-9F81-2D62CAA28A5B}" presName="sibTrans" presStyleCnt="0"/>
      <dgm:spPr/>
    </dgm:pt>
    <dgm:pt modelId="{2AEF9C20-50E1-4CF2-A578-FDD17EDDB1C1}" type="pres">
      <dgm:prSet presAssocID="{EBED9989-6792-4CA9-BDE3-B4B1DA0D071B}" presName="compositeNode" presStyleCnt="0">
        <dgm:presLayoutVars>
          <dgm:bulletEnabled val="1"/>
        </dgm:presLayoutVars>
      </dgm:prSet>
      <dgm:spPr/>
    </dgm:pt>
    <dgm:pt modelId="{BFD4A009-4BFD-4473-92C8-F792501CE4DD}" type="pres">
      <dgm:prSet presAssocID="{EBED9989-6792-4CA9-BDE3-B4B1DA0D071B}"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9C985DDE-65DA-4BF2-8455-6FC818C1E0A8}" type="pres">
      <dgm:prSet presAssocID="{EBED9989-6792-4CA9-BDE3-B4B1DA0D071B}" presName="childNode" presStyleLbl="node1" presStyleIdx="1" presStyleCnt="2">
        <dgm:presLayoutVars>
          <dgm:bulletEnabled val="1"/>
        </dgm:presLayoutVars>
      </dgm:prSet>
      <dgm:spPr/>
    </dgm:pt>
    <dgm:pt modelId="{137E49A2-C6F8-436C-9428-5C457769D6FB}" type="pres">
      <dgm:prSet presAssocID="{EBED9989-6792-4CA9-BDE3-B4B1DA0D071B}" presName="parentNode" presStyleLbl="revTx" presStyleIdx="1" presStyleCnt="2">
        <dgm:presLayoutVars>
          <dgm:chMax val="0"/>
          <dgm:bulletEnabled val="1"/>
        </dgm:presLayoutVars>
      </dgm:prSet>
      <dgm:spPr/>
    </dgm:pt>
  </dgm:ptLst>
  <dgm:cxnLst>
    <dgm:cxn modelId="{D822C501-7B75-43C9-B3A3-7DC874C53AD9}" srcId="{30A1F3AD-F2E4-4230-9B84-2E712BBE5660}" destId="{9308C7A4-724D-4CBB-B5D1-1B55704A7461}" srcOrd="0" destOrd="0" parTransId="{65384D78-80B9-49AF-85AB-12C5CE650A29}" sibTransId="{4BC009A9-25F8-4FE3-9EA2-B7426DA79CDA}"/>
    <dgm:cxn modelId="{16EE5D09-853D-40ED-A674-A86CEA088D2C}" type="presOf" srcId="{9308C7A4-724D-4CBB-B5D1-1B55704A7461}" destId="{CD4D587B-DAF5-4DD0-88A2-B1D7D4020623}" srcOrd="0" destOrd="0" presId="urn:microsoft.com/office/officeart/2005/8/layout/hList2"/>
    <dgm:cxn modelId="{023CB40E-9F09-49FF-8B38-6926DD1F6FB6}" type="presOf" srcId="{FA5899AF-8B5E-4DA7-A9D4-A32F93BD9BB1}" destId="{9C985DDE-65DA-4BF2-8455-6FC818C1E0A8}" srcOrd="0" destOrd="4" presId="urn:microsoft.com/office/officeart/2005/8/layout/hList2"/>
    <dgm:cxn modelId="{65358B11-2524-49E9-94B2-DFA54F66FCBA}" srcId="{6EB9B7C5-076F-424C-86D2-CF08C5BD3876}" destId="{EBED9989-6792-4CA9-BDE3-B4B1DA0D071B}" srcOrd="1" destOrd="0" parTransId="{7930DA1B-56EB-4A29-83B7-96B2C1C90BC0}" sibTransId="{FEECE249-EB0D-4195-A934-DB2B76496048}"/>
    <dgm:cxn modelId="{72A21F1C-E66C-4B48-9BD9-7DD947899555}" srcId="{73FF204C-00CD-4397-8BB2-D93A0BC45FAF}" destId="{FA5899AF-8B5E-4DA7-A9D4-A32F93BD9BB1}" srcOrd="1" destOrd="0" parTransId="{667C5787-6250-4EFF-ACBE-0147F0274111}" sibTransId="{70FBD0AA-5B45-429D-BB34-4F15CD942BF6}"/>
    <dgm:cxn modelId="{7B4DF522-0448-49B4-BFA4-705E74AA19E8}" type="presOf" srcId="{6813D1A0-DA5F-4188-8529-5D9E978BAF5B}" destId="{CD4D587B-DAF5-4DD0-88A2-B1D7D4020623}" srcOrd="0" destOrd="1" presId="urn:microsoft.com/office/officeart/2005/8/layout/hList2"/>
    <dgm:cxn modelId="{55191723-0699-48ED-8A6E-875547D9DD61}" type="presOf" srcId="{30A1F3AD-F2E4-4230-9B84-2E712BBE5660}" destId="{52666DD6-963A-486E-96B3-3958F1EDD3EC}" srcOrd="0" destOrd="0" presId="urn:microsoft.com/office/officeart/2005/8/layout/hList2"/>
    <dgm:cxn modelId="{7D49ED28-FAE3-4E9C-8CB4-8812B0317B5F}" type="presOf" srcId="{06294D48-1347-4E60-8126-A9AFED511B52}" destId="{9C985DDE-65DA-4BF2-8455-6FC818C1E0A8}" srcOrd="0" destOrd="6" presId="urn:microsoft.com/office/officeart/2005/8/layout/hList2"/>
    <dgm:cxn modelId="{149BEE38-ED27-4464-9D58-29FC8ECACEE7}" srcId="{30A1F3AD-F2E4-4230-9B84-2E712BBE5660}" destId="{64F9DA85-9A7B-48DC-AE1C-BBBEDEA03BBA}" srcOrd="2" destOrd="0" parTransId="{EEC07D0D-FA1F-4166-919C-0986B4CDBEBC}" sibTransId="{3FA04734-EA49-4370-9728-1E8A1269407C}"/>
    <dgm:cxn modelId="{B88D0240-802D-4220-99C7-1822C99BF4A7}" srcId="{64F9DA85-9A7B-48DC-AE1C-BBBEDEA03BBA}" destId="{4B7D0259-78F3-4463-B3DF-D207BE2716A7}" srcOrd="1" destOrd="0" parTransId="{46D186D6-AAB9-41F1-93E4-0776421BE406}" sibTransId="{016987C2-D1B3-4D8B-BC63-9A1438423AEC}"/>
    <dgm:cxn modelId="{014D9741-2F39-4CEA-B479-5EB23D79B32B}" srcId="{73FF204C-00CD-4397-8BB2-D93A0BC45FAF}" destId="{6C3E69A3-A2F4-4427-BA3D-0983BF7CB964}" srcOrd="2" destOrd="0" parTransId="{18432581-4DB3-47AA-A655-536115856A2E}" sibTransId="{191FC714-14A7-442C-83CF-FC202095B0D0}"/>
    <dgm:cxn modelId="{B4E86644-9A89-4D3A-A3DE-4DD937A16197}" type="presOf" srcId="{6AC40AEB-0C0E-4ABA-99C9-10A64F7BF430}" destId="{9C985DDE-65DA-4BF2-8455-6FC818C1E0A8}" srcOrd="0" destOrd="0" presId="urn:microsoft.com/office/officeart/2005/8/layout/hList2"/>
    <dgm:cxn modelId="{46BB506E-43AF-4934-ACB8-F0189FEAD6F4}" srcId="{64F9DA85-9A7B-48DC-AE1C-BBBEDEA03BBA}" destId="{9C9FBBCB-EAE3-4D3E-A63E-FFBD022FDFBE}" srcOrd="0" destOrd="0" parTransId="{F1D2DE77-AC1C-47C5-ABDB-5A7FEBD4610C}" sibTransId="{4DBF91D2-6B18-419B-AB31-11AA1DA691B5}"/>
    <dgm:cxn modelId="{0F072150-1F5A-4B0D-AA7D-A210250227F1}" type="presOf" srcId="{6EB9B7C5-076F-424C-86D2-CF08C5BD3876}" destId="{D626606D-489C-483C-934A-991F03442F4F}" srcOrd="0" destOrd="0" presId="urn:microsoft.com/office/officeart/2005/8/layout/hList2"/>
    <dgm:cxn modelId="{3F8B1478-D5E0-4DCB-81A1-71D437C4EE87}" type="presOf" srcId="{6C3E69A3-A2F4-4427-BA3D-0983BF7CB964}" destId="{9C985DDE-65DA-4BF2-8455-6FC818C1E0A8}" srcOrd="0" destOrd="5" presId="urn:microsoft.com/office/officeart/2005/8/layout/hList2"/>
    <dgm:cxn modelId="{E0303558-FE47-4A89-A7C5-54ABF0602FC7}" srcId="{6EB9B7C5-076F-424C-86D2-CF08C5BD3876}" destId="{30A1F3AD-F2E4-4230-9B84-2E712BBE5660}" srcOrd="0" destOrd="0" parTransId="{CD71C316-1C37-4C49-B299-40B0098FC310}" sibTransId="{05D43E1C-B31E-43BE-9F81-2D62CAA28A5B}"/>
    <dgm:cxn modelId="{C99D6882-92EC-47C2-B8B7-89DF303C70D5}" type="presOf" srcId="{F8710077-CDA1-4D6C-83C1-D769DA774942}" destId="{9C985DDE-65DA-4BF2-8455-6FC818C1E0A8}" srcOrd="0" destOrd="9" presId="urn:microsoft.com/office/officeart/2005/8/layout/hList2"/>
    <dgm:cxn modelId="{6D7E9186-917B-4B60-8D7F-4B386E70E7B2}" srcId="{EBED9989-6792-4CA9-BDE3-B4B1DA0D071B}" destId="{6AC40AEB-0C0E-4ABA-99C9-10A64F7BF430}" srcOrd="0" destOrd="0" parTransId="{89F7643C-B17A-49A9-A3B7-FD8F84CBD4CC}" sibTransId="{261260DC-1795-4BDF-8978-82B438459ECE}"/>
    <dgm:cxn modelId="{2A981288-D9F1-4EA5-9B90-9068252F3D5C}" type="presOf" srcId="{9C9FBBCB-EAE3-4D3E-A63E-FFBD022FDFBE}" destId="{CD4D587B-DAF5-4DD0-88A2-B1D7D4020623}" srcOrd="0" destOrd="4" presId="urn:microsoft.com/office/officeart/2005/8/layout/hList2"/>
    <dgm:cxn modelId="{A12A858E-4F97-4C7A-BE4C-2CF60EE62A1C}" type="presOf" srcId="{E1154F92-8DFD-4003-950D-79136F9A5E86}" destId="{9C985DDE-65DA-4BF2-8455-6FC818C1E0A8}" srcOrd="0" destOrd="3" presId="urn:microsoft.com/office/officeart/2005/8/layout/hList2"/>
    <dgm:cxn modelId="{81A5E190-64AD-415C-976B-7917A53A17D0}" type="presOf" srcId="{73FF204C-00CD-4397-8BB2-D93A0BC45FAF}" destId="{9C985DDE-65DA-4BF2-8455-6FC818C1E0A8}" srcOrd="0" destOrd="2" presId="urn:microsoft.com/office/officeart/2005/8/layout/hList2"/>
    <dgm:cxn modelId="{280397A8-5892-4D21-AC46-A192CF52CBE2}" srcId="{E1E2E193-FF35-4678-8A11-BE48A45EE1D2}" destId="{FEE0BB19-BD6D-4B76-816E-2C19F1087F20}" srcOrd="0" destOrd="0" parTransId="{9E0550E1-01E5-4633-A60E-4D63A0251B8E}" sibTransId="{221BCE5D-2005-4855-9792-584F97387D2D}"/>
    <dgm:cxn modelId="{7A5597B8-FAD2-478F-AF3D-5436070E090E}" type="presOf" srcId="{FEE0BB19-BD6D-4B76-816E-2C19F1087F20}" destId="{9C985DDE-65DA-4BF2-8455-6FC818C1E0A8}" srcOrd="0" destOrd="8" presId="urn:microsoft.com/office/officeart/2005/8/layout/hList2"/>
    <dgm:cxn modelId="{6B0E0EBB-B7D0-4A52-98CF-923038012CA9}" srcId="{EBED9989-6792-4CA9-BDE3-B4B1DA0D071B}" destId="{8B809C77-5CDB-4108-B155-41CE3C50000E}" srcOrd="1" destOrd="0" parTransId="{40DE7D74-69D2-4B68-93B7-6869C5BC20F9}" sibTransId="{C1E061C2-4289-48CC-8BB0-C775CE172836}"/>
    <dgm:cxn modelId="{905235BC-039D-4306-A273-6430F3B9FE33}" srcId="{73FF204C-00CD-4397-8BB2-D93A0BC45FAF}" destId="{06294D48-1347-4E60-8126-A9AFED511B52}" srcOrd="3" destOrd="0" parTransId="{6524DA76-6C96-4176-B5FF-A60E1D52D157}" sibTransId="{1A0BEEA7-D643-4883-AA52-AA1266496AD3}"/>
    <dgm:cxn modelId="{6F88F8C7-8EF5-45BF-8DF2-F9F2A72AB055}" type="presOf" srcId="{64F9DA85-9A7B-48DC-AE1C-BBBEDEA03BBA}" destId="{CD4D587B-DAF5-4DD0-88A2-B1D7D4020623}" srcOrd="0" destOrd="3" presId="urn:microsoft.com/office/officeart/2005/8/layout/hList2"/>
    <dgm:cxn modelId="{3022A3D6-1E89-4ADE-B368-F32A38FA3BE3}" type="presOf" srcId="{E1E2E193-FF35-4678-8A11-BE48A45EE1D2}" destId="{9C985DDE-65DA-4BF2-8455-6FC818C1E0A8}" srcOrd="0" destOrd="7" presId="urn:microsoft.com/office/officeart/2005/8/layout/hList2"/>
    <dgm:cxn modelId="{BFED45D7-30E7-4AD3-AD8C-705D30F45221}" srcId="{EBED9989-6792-4CA9-BDE3-B4B1DA0D071B}" destId="{73FF204C-00CD-4397-8BB2-D93A0BC45FAF}" srcOrd="2" destOrd="0" parTransId="{577C3AD2-DD5A-493D-9B9A-3D2261C843A0}" sibTransId="{9B2E9953-2B81-4E21-8346-955CA0980D16}"/>
    <dgm:cxn modelId="{D5F346D8-3FD2-41D0-9CF5-AA17D654139B}" type="presOf" srcId="{8B809C77-5CDB-4108-B155-41CE3C50000E}" destId="{9C985DDE-65DA-4BF2-8455-6FC818C1E0A8}" srcOrd="0" destOrd="1" presId="urn:microsoft.com/office/officeart/2005/8/layout/hList2"/>
    <dgm:cxn modelId="{436488D8-55AE-4D71-9027-1A401005DCD4}" srcId="{30A1F3AD-F2E4-4230-9B84-2E712BBE5660}" destId="{6813D1A0-DA5F-4188-8529-5D9E978BAF5B}" srcOrd="1" destOrd="0" parTransId="{FAAAD2A1-42A5-4805-8E5C-B96BB8BB6A4D}" sibTransId="{6901FE18-F2C2-4359-9BC5-EEEF8E5ABE80}"/>
    <dgm:cxn modelId="{A65C5DDA-1028-40E4-8823-23F53D4D6BED}" srcId="{73FF204C-00CD-4397-8BB2-D93A0BC45FAF}" destId="{E1154F92-8DFD-4003-950D-79136F9A5E86}" srcOrd="0" destOrd="0" parTransId="{C2B6A9EF-EFD6-446A-A994-AE1D8C5113CD}" sibTransId="{F256F094-AA11-4CF5-B6FE-005189DC7470}"/>
    <dgm:cxn modelId="{D4FE98E1-48A2-4F40-B1E0-8184772812D7}" srcId="{EBED9989-6792-4CA9-BDE3-B4B1DA0D071B}" destId="{F8710077-CDA1-4D6C-83C1-D769DA774942}" srcOrd="4" destOrd="0" parTransId="{B61E9DEA-2146-41C5-9215-A0E484BAEE88}" sibTransId="{5AA08550-44D0-4BCF-A812-B50D8833975E}"/>
    <dgm:cxn modelId="{45091FE9-5C65-4E4C-A606-808115B898DC}" srcId="{EBED9989-6792-4CA9-BDE3-B4B1DA0D071B}" destId="{E1E2E193-FF35-4678-8A11-BE48A45EE1D2}" srcOrd="3" destOrd="0" parTransId="{74D680EB-3BAD-453B-BDBA-B86E2912C946}" sibTransId="{39BE2A7D-8BD8-4F6B-8CC2-9EE414890248}"/>
    <dgm:cxn modelId="{CAA6DDE9-C5F0-451D-B080-4A6E018C3D20}" srcId="{6813D1A0-DA5F-4188-8529-5D9E978BAF5B}" destId="{30448316-78AE-40AF-908B-484CCD81743E}" srcOrd="0" destOrd="0" parTransId="{01FA8069-787D-4939-BBA4-B984E503F1BD}" sibTransId="{064540D1-D273-4F5E-86AE-AF728FAA9DB8}"/>
    <dgm:cxn modelId="{650FA9EE-5832-4E44-BFD9-44BB50F41582}" type="presOf" srcId="{EBED9989-6792-4CA9-BDE3-B4B1DA0D071B}" destId="{137E49A2-C6F8-436C-9428-5C457769D6FB}" srcOrd="0" destOrd="0" presId="urn:microsoft.com/office/officeart/2005/8/layout/hList2"/>
    <dgm:cxn modelId="{EDA5E4F0-E5E7-4FCC-B3DB-835B789D5EE1}" type="presOf" srcId="{4B7D0259-78F3-4463-B3DF-D207BE2716A7}" destId="{CD4D587B-DAF5-4DD0-88A2-B1D7D4020623}" srcOrd="0" destOrd="5" presId="urn:microsoft.com/office/officeart/2005/8/layout/hList2"/>
    <dgm:cxn modelId="{3F852EF1-C19B-4C0C-B869-5DA4F0034CC6}" type="presOf" srcId="{30448316-78AE-40AF-908B-484CCD81743E}" destId="{CD4D587B-DAF5-4DD0-88A2-B1D7D4020623}" srcOrd="0" destOrd="2" presId="urn:microsoft.com/office/officeart/2005/8/layout/hList2"/>
    <dgm:cxn modelId="{5026F979-3FE1-4B79-8D05-77FE0F759D50}" type="presParOf" srcId="{D626606D-489C-483C-934A-991F03442F4F}" destId="{1E1AA0C3-72DC-4D70-97DE-34015E1CB1F9}" srcOrd="0" destOrd="0" presId="urn:microsoft.com/office/officeart/2005/8/layout/hList2"/>
    <dgm:cxn modelId="{6C8F0452-ADB8-4E1A-A1F9-47F8C7E9281E}" type="presParOf" srcId="{1E1AA0C3-72DC-4D70-97DE-34015E1CB1F9}" destId="{283A3438-E234-421C-9C96-6DC0DFA20274}" srcOrd="0" destOrd="0" presId="urn:microsoft.com/office/officeart/2005/8/layout/hList2"/>
    <dgm:cxn modelId="{82346692-F233-49A9-91F1-A09DD8C78898}" type="presParOf" srcId="{1E1AA0C3-72DC-4D70-97DE-34015E1CB1F9}" destId="{CD4D587B-DAF5-4DD0-88A2-B1D7D4020623}" srcOrd="1" destOrd="0" presId="urn:microsoft.com/office/officeart/2005/8/layout/hList2"/>
    <dgm:cxn modelId="{5CADE27B-3B6E-410F-9468-B7AA75373F40}" type="presParOf" srcId="{1E1AA0C3-72DC-4D70-97DE-34015E1CB1F9}" destId="{52666DD6-963A-486E-96B3-3958F1EDD3EC}" srcOrd="2" destOrd="0" presId="urn:microsoft.com/office/officeart/2005/8/layout/hList2"/>
    <dgm:cxn modelId="{1EE23F0A-D0A6-445A-93B4-02BD9212C82B}" type="presParOf" srcId="{D626606D-489C-483C-934A-991F03442F4F}" destId="{2B3DFF2E-CE30-4F67-8262-EDC00B9F8AAD}" srcOrd="1" destOrd="0" presId="urn:microsoft.com/office/officeart/2005/8/layout/hList2"/>
    <dgm:cxn modelId="{1DB7D104-DB88-4AF8-878E-FDA794E2C52A}" type="presParOf" srcId="{D626606D-489C-483C-934A-991F03442F4F}" destId="{2AEF9C20-50E1-4CF2-A578-FDD17EDDB1C1}" srcOrd="2" destOrd="0" presId="urn:microsoft.com/office/officeart/2005/8/layout/hList2"/>
    <dgm:cxn modelId="{D4242C67-781C-4B77-AF42-ABC54F18D3DD}" type="presParOf" srcId="{2AEF9C20-50E1-4CF2-A578-FDD17EDDB1C1}" destId="{BFD4A009-4BFD-4473-92C8-F792501CE4DD}" srcOrd="0" destOrd="0" presId="urn:microsoft.com/office/officeart/2005/8/layout/hList2"/>
    <dgm:cxn modelId="{974F443E-B4A9-413F-92CD-5719F9FE7DBC}" type="presParOf" srcId="{2AEF9C20-50E1-4CF2-A578-FDD17EDDB1C1}" destId="{9C985DDE-65DA-4BF2-8455-6FC818C1E0A8}" srcOrd="1" destOrd="0" presId="urn:microsoft.com/office/officeart/2005/8/layout/hList2"/>
    <dgm:cxn modelId="{81054A82-99D7-4B40-8F96-13EC3B3ED1F7}" type="presParOf" srcId="{2AEF9C20-50E1-4CF2-A578-FDD17EDDB1C1}" destId="{137E49A2-C6F8-436C-9428-5C457769D6F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66DD6-963A-486E-96B3-3958F1EDD3EC}">
      <dsp:nvSpPr>
        <dsp:cNvPr id="0" name=""/>
        <dsp:cNvSpPr/>
      </dsp:nvSpPr>
      <dsp:spPr>
        <a:xfrm rot="16200000">
          <a:off x="-1537283" y="2282657"/>
          <a:ext cx="3474529" cy="34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5347" bIns="0" numCol="1" spcCol="1270" anchor="t" anchorCtr="0">
          <a:noAutofit/>
        </a:bodyPr>
        <a:lstStyle/>
        <a:p>
          <a:pPr marL="0" lvl="0" indent="0" algn="r" defTabSz="1155700">
            <a:lnSpc>
              <a:spcPct val="90000"/>
            </a:lnSpc>
            <a:spcBef>
              <a:spcPct val="0"/>
            </a:spcBef>
            <a:spcAft>
              <a:spcPct val="35000"/>
            </a:spcAft>
            <a:buNone/>
          </a:pPr>
          <a:r>
            <a:rPr lang="en-US" sz="2600" kern="1200" dirty="0"/>
            <a:t>Phishing</a:t>
          </a:r>
        </a:p>
      </dsp:txBody>
      <dsp:txXfrm>
        <a:off x="-1537283" y="2282657"/>
        <a:ext cx="3474529" cy="346220"/>
      </dsp:txXfrm>
    </dsp:sp>
    <dsp:sp modelId="{CD4D587B-DAF5-4DD0-88A2-B1D7D4020623}">
      <dsp:nvSpPr>
        <dsp:cNvPr id="0" name=""/>
        <dsp:cNvSpPr/>
      </dsp:nvSpPr>
      <dsp:spPr>
        <a:xfrm>
          <a:off x="373091" y="718503"/>
          <a:ext cx="1725465" cy="3474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05347"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kern="1200" dirty="0"/>
            <a:t>Gain Foothold</a:t>
          </a:r>
        </a:p>
        <a:p>
          <a:pPr marL="114300" lvl="1" indent="-114300" algn="l" defTabSz="622300">
            <a:lnSpc>
              <a:spcPct val="90000"/>
            </a:lnSpc>
            <a:spcBef>
              <a:spcPct val="0"/>
            </a:spcBef>
            <a:spcAft>
              <a:spcPct val="15000"/>
            </a:spcAft>
            <a:buChar char="•"/>
          </a:pPr>
          <a:r>
            <a:rPr lang="en-US" sz="1400" kern="1200" dirty="0"/>
            <a:t>Techniques:</a:t>
          </a:r>
        </a:p>
        <a:p>
          <a:pPr marL="228600" lvl="2" indent="-114300" algn="l" defTabSz="622300">
            <a:lnSpc>
              <a:spcPct val="90000"/>
            </a:lnSpc>
            <a:spcBef>
              <a:spcPct val="0"/>
            </a:spcBef>
            <a:spcAft>
              <a:spcPct val="15000"/>
            </a:spcAft>
            <a:buChar char="•"/>
          </a:pPr>
          <a:r>
            <a:rPr lang="en-US" sz="1400" kern="1200" dirty="0"/>
            <a:t>Malware&gt;67%</a:t>
          </a:r>
        </a:p>
        <a:p>
          <a:pPr marL="114300" lvl="1" indent="-114300" algn="l" defTabSz="622300">
            <a:lnSpc>
              <a:spcPct val="90000"/>
            </a:lnSpc>
            <a:spcBef>
              <a:spcPct val="0"/>
            </a:spcBef>
            <a:spcAft>
              <a:spcPct val="15000"/>
            </a:spcAft>
            <a:buChar char="•"/>
          </a:pPr>
          <a:r>
            <a:rPr lang="en-US" sz="1400" kern="1200" dirty="0"/>
            <a:t>Goals:</a:t>
          </a:r>
        </a:p>
        <a:p>
          <a:pPr marL="228600" lvl="2" indent="-114300" algn="l" defTabSz="622300">
            <a:lnSpc>
              <a:spcPct val="90000"/>
            </a:lnSpc>
            <a:spcBef>
              <a:spcPct val="0"/>
            </a:spcBef>
            <a:spcAft>
              <a:spcPct val="15000"/>
            </a:spcAft>
            <a:buChar char="•"/>
          </a:pPr>
          <a:r>
            <a:rPr lang="en-US" sz="1400" kern="1200" dirty="0"/>
            <a:t>Financial 59%</a:t>
          </a:r>
        </a:p>
        <a:p>
          <a:pPr marL="228600" lvl="2" indent="-114300" algn="l" defTabSz="622300">
            <a:lnSpc>
              <a:spcPct val="90000"/>
            </a:lnSpc>
            <a:spcBef>
              <a:spcPct val="0"/>
            </a:spcBef>
            <a:spcAft>
              <a:spcPct val="15000"/>
            </a:spcAft>
            <a:buChar char="•"/>
          </a:pPr>
          <a:r>
            <a:rPr lang="en-US" sz="1400" kern="1200" dirty="0"/>
            <a:t>Spying 41%</a:t>
          </a:r>
        </a:p>
      </dsp:txBody>
      <dsp:txXfrm>
        <a:off x="373091" y="718503"/>
        <a:ext cx="1725465" cy="3474529"/>
      </dsp:txXfrm>
    </dsp:sp>
    <dsp:sp modelId="{283A3438-E234-421C-9C96-6DC0DFA20274}">
      <dsp:nvSpPr>
        <dsp:cNvPr id="0" name=""/>
        <dsp:cNvSpPr/>
      </dsp:nvSpPr>
      <dsp:spPr>
        <a:xfrm>
          <a:off x="26871" y="261492"/>
          <a:ext cx="692440" cy="69244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7E49A2-C6F8-436C-9428-5C457769D6FB}">
      <dsp:nvSpPr>
        <dsp:cNvPr id="0" name=""/>
        <dsp:cNvSpPr/>
      </dsp:nvSpPr>
      <dsp:spPr>
        <a:xfrm rot="16200000">
          <a:off x="956143" y="2282657"/>
          <a:ext cx="3474529" cy="34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5347" bIns="0" numCol="1" spcCol="1270" anchor="t" anchorCtr="0">
          <a:noAutofit/>
        </a:bodyPr>
        <a:lstStyle/>
        <a:p>
          <a:pPr marL="0" lvl="0" indent="0" algn="r" defTabSz="1155700">
            <a:lnSpc>
              <a:spcPct val="90000"/>
            </a:lnSpc>
            <a:spcBef>
              <a:spcPct val="0"/>
            </a:spcBef>
            <a:spcAft>
              <a:spcPct val="35000"/>
            </a:spcAft>
            <a:buNone/>
          </a:pPr>
          <a:r>
            <a:rPr lang="en-US" sz="2600" kern="1200" dirty="0"/>
            <a:t>Pretexting</a:t>
          </a:r>
        </a:p>
      </dsp:txBody>
      <dsp:txXfrm>
        <a:off x="956143" y="2282657"/>
        <a:ext cx="3474529" cy="346220"/>
      </dsp:txXfrm>
    </dsp:sp>
    <dsp:sp modelId="{9C985DDE-65DA-4BF2-8455-6FC818C1E0A8}">
      <dsp:nvSpPr>
        <dsp:cNvPr id="0" name=""/>
        <dsp:cNvSpPr/>
      </dsp:nvSpPr>
      <dsp:spPr>
        <a:xfrm>
          <a:off x="2866518" y="718503"/>
          <a:ext cx="1725465" cy="3474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05347"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Dialogue</a:t>
          </a:r>
        </a:p>
        <a:p>
          <a:pPr marL="114300" lvl="1" indent="-114300" algn="l" defTabSz="622300">
            <a:lnSpc>
              <a:spcPct val="90000"/>
            </a:lnSpc>
            <a:spcBef>
              <a:spcPct val="0"/>
            </a:spcBef>
            <a:spcAft>
              <a:spcPct val="15000"/>
            </a:spcAft>
            <a:buChar char="•"/>
          </a:pPr>
          <a:r>
            <a:rPr lang="en-US" sz="1400" kern="1200" dirty="0"/>
            <a:t>Obtain info, influence</a:t>
          </a:r>
        </a:p>
        <a:p>
          <a:pPr marL="114300" lvl="1" indent="-114300" algn="l" defTabSz="622300">
            <a:lnSpc>
              <a:spcPct val="90000"/>
            </a:lnSpc>
            <a:spcBef>
              <a:spcPct val="0"/>
            </a:spcBef>
            <a:spcAft>
              <a:spcPct val="15000"/>
            </a:spcAft>
            <a:buChar char="•"/>
          </a:pPr>
          <a:r>
            <a:rPr lang="en-US" sz="1400" kern="1200" dirty="0"/>
            <a:t>Technique:</a:t>
          </a:r>
        </a:p>
        <a:p>
          <a:pPr marL="228600" lvl="2" indent="-114300" algn="l" defTabSz="622300">
            <a:lnSpc>
              <a:spcPct val="90000"/>
            </a:lnSpc>
            <a:spcBef>
              <a:spcPct val="0"/>
            </a:spcBef>
            <a:spcAft>
              <a:spcPct val="15000"/>
            </a:spcAft>
            <a:buChar char="•"/>
          </a:pPr>
          <a:r>
            <a:rPr lang="en-US" sz="1400" kern="1200" dirty="0"/>
            <a:t>CEO impersonation</a:t>
          </a:r>
        </a:p>
        <a:p>
          <a:pPr marL="228600" lvl="2" indent="-114300" algn="l" defTabSz="622300">
            <a:lnSpc>
              <a:spcPct val="90000"/>
            </a:lnSpc>
            <a:spcBef>
              <a:spcPct val="0"/>
            </a:spcBef>
            <a:spcAft>
              <a:spcPct val="15000"/>
            </a:spcAft>
            <a:buChar char="•"/>
          </a:pPr>
          <a:r>
            <a:rPr lang="en-US" sz="1400" kern="1200" dirty="0"/>
            <a:t>Human resources: W2 info-&gt;fraudulent tax returns</a:t>
          </a:r>
        </a:p>
        <a:p>
          <a:pPr marL="228600" lvl="2" indent="-114300" algn="l" defTabSz="622300">
            <a:lnSpc>
              <a:spcPct val="90000"/>
            </a:lnSpc>
            <a:spcBef>
              <a:spcPct val="0"/>
            </a:spcBef>
            <a:spcAft>
              <a:spcPct val="15000"/>
            </a:spcAft>
            <a:buChar char="•"/>
          </a:pPr>
          <a:r>
            <a:rPr lang="en-US" sz="1400" kern="1200" dirty="0"/>
            <a:t>Finance: transfer $</a:t>
          </a:r>
        </a:p>
        <a:p>
          <a:pPr marL="228600" lvl="2" indent="-114300" algn="l" defTabSz="622300">
            <a:lnSpc>
              <a:spcPct val="90000"/>
            </a:lnSpc>
            <a:spcBef>
              <a:spcPct val="0"/>
            </a:spcBef>
            <a:spcAft>
              <a:spcPct val="15000"/>
            </a:spcAft>
            <a:buChar char="•"/>
          </a:pPr>
          <a:r>
            <a:rPr lang="en-US" sz="1400" kern="1200" dirty="0"/>
            <a:t>Malware 10%</a:t>
          </a:r>
        </a:p>
        <a:p>
          <a:pPr marL="114300" lvl="1" indent="-114300" algn="l" defTabSz="622300">
            <a:lnSpc>
              <a:spcPct val="90000"/>
            </a:lnSpc>
            <a:spcBef>
              <a:spcPct val="0"/>
            </a:spcBef>
            <a:spcAft>
              <a:spcPct val="15000"/>
            </a:spcAft>
            <a:buChar char="•"/>
          </a:pPr>
          <a:r>
            <a:rPr lang="en-US" sz="1400" kern="1200" dirty="0"/>
            <a:t>Goals:</a:t>
          </a:r>
        </a:p>
        <a:p>
          <a:pPr marL="228600" lvl="2" indent="-114300" algn="l" defTabSz="622300">
            <a:lnSpc>
              <a:spcPct val="90000"/>
            </a:lnSpc>
            <a:spcBef>
              <a:spcPct val="0"/>
            </a:spcBef>
            <a:spcAft>
              <a:spcPct val="15000"/>
            </a:spcAft>
            <a:buChar char="•"/>
          </a:pPr>
          <a:r>
            <a:rPr lang="en-US" sz="1400" kern="1200" dirty="0"/>
            <a:t>Financial: 95%</a:t>
          </a:r>
        </a:p>
        <a:p>
          <a:pPr marL="114300" lvl="1" indent="-114300" algn="l" defTabSz="622300">
            <a:lnSpc>
              <a:spcPct val="90000"/>
            </a:lnSpc>
            <a:spcBef>
              <a:spcPct val="0"/>
            </a:spcBef>
            <a:spcAft>
              <a:spcPct val="15000"/>
            </a:spcAft>
            <a:buChar char="•"/>
          </a:pPr>
          <a:endParaRPr lang="en-US" sz="1400" kern="1200" dirty="0"/>
        </a:p>
      </dsp:txBody>
      <dsp:txXfrm>
        <a:off x="2866518" y="718503"/>
        <a:ext cx="1725465" cy="3474529"/>
      </dsp:txXfrm>
    </dsp:sp>
    <dsp:sp modelId="{BFD4A009-4BFD-4473-92C8-F792501CE4DD}">
      <dsp:nvSpPr>
        <dsp:cNvPr id="0" name=""/>
        <dsp:cNvSpPr/>
      </dsp:nvSpPr>
      <dsp:spPr>
        <a:xfrm>
          <a:off x="2520298" y="261492"/>
          <a:ext cx="692440" cy="69244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9EA86E5-5641-43E6-99B7-C77A21667B7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23555" name="Rectangle 3">
            <a:extLst>
              <a:ext uri="{FF2B5EF4-FFF2-40B4-BE49-F238E27FC236}">
                <a16:creationId xmlns:a16="http://schemas.microsoft.com/office/drawing/2014/main" id="{B3EFBC52-0945-4E16-88BC-E52E2DBB017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23556" name="Rectangle 4">
            <a:extLst>
              <a:ext uri="{FF2B5EF4-FFF2-40B4-BE49-F238E27FC236}">
                <a16:creationId xmlns:a16="http://schemas.microsoft.com/office/drawing/2014/main" id="{99D84A9C-4B99-4A3D-84CE-7E706BA02C1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a:extLst>
              <a:ext uri="{FF2B5EF4-FFF2-40B4-BE49-F238E27FC236}">
                <a16:creationId xmlns:a16="http://schemas.microsoft.com/office/drawing/2014/main" id="{3B5B71E6-9D89-4689-A679-AA4330FB503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58" name="Rectangle 6">
            <a:extLst>
              <a:ext uri="{FF2B5EF4-FFF2-40B4-BE49-F238E27FC236}">
                <a16:creationId xmlns:a16="http://schemas.microsoft.com/office/drawing/2014/main" id="{19636A0F-5BB1-4B39-9CA2-1B46512C104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23559" name="Rectangle 7">
            <a:extLst>
              <a:ext uri="{FF2B5EF4-FFF2-40B4-BE49-F238E27FC236}">
                <a16:creationId xmlns:a16="http://schemas.microsoft.com/office/drawing/2014/main" id="{16A21B17-4F13-4379-B9C5-336F95C64F1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12A2DEF3-288D-425E-94DF-5255EFCEA7D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78609D1-9816-42D3-94E3-5DC83ACB93E1}"/>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EC0BCB8B-0099-4D21-BCC8-858A6B057C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6388" name="Slide Number Placeholder 3">
            <a:extLst>
              <a:ext uri="{FF2B5EF4-FFF2-40B4-BE49-F238E27FC236}">
                <a16:creationId xmlns:a16="http://schemas.microsoft.com/office/drawing/2014/main" id="{F9C757C3-3A18-4D49-A510-C49F8DCED3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06BE24-5E46-4E98-B256-9554AFF78297}" type="slidenum">
              <a:rPr lang="en-AU" altLang="en-US" smtClean="0"/>
              <a:pPr>
                <a:spcBef>
                  <a:spcPct val="0"/>
                </a:spcBef>
              </a:pPr>
              <a:t>8</a:t>
            </a:fld>
            <a:endParaRPr lang="en-AU" altLang="en-US"/>
          </a:p>
        </p:txBody>
      </p:sp>
    </p:spTree>
    <p:extLst>
      <p:ext uri="{BB962C8B-B14F-4D97-AF65-F5344CB8AC3E}">
        <p14:creationId xmlns:p14="http://schemas.microsoft.com/office/powerpoint/2010/main" val="195444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76D2692C-A2E9-48FF-A579-FA17E4E7AF53}" type="slidenum">
              <a:rPr lang="en-US" smtClean="0"/>
              <a:pPr>
                <a:defRPr/>
              </a:pPr>
              <a:t>37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76D2692C-A2E9-48FF-A579-FA17E4E7AF53}" type="slidenum">
              <a:rPr lang="en-US" smtClean="0"/>
              <a:pPr>
                <a:defRPr/>
              </a:pPr>
              <a:t>38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76D2692C-A2E9-48FF-A579-FA17E4E7AF53}" type="slidenum">
              <a:rPr lang="en-US" smtClean="0"/>
              <a:pPr>
                <a:defRPr/>
              </a:pPr>
              <a:t>39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76D2692C-A2E9-48FF-A579-FA17E4E7AF53}" type="slidenum">
              <a:rPr lang="en-US" smtClean="0"/>
              <a:pPr>
                <a:defRPr/>
              </a:pPr>
              <a:t>40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76D2692C-A2E9-48FF-A579-FA17E4E7AF53}" type="slidenum">
              <a:rPr lang="en-US" smtClean="0"/>
              <a:pPr>
                <a:defRPr/>
              </a:pPr>
              <a:t>41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1. </a:t>
            </a:r>
            <a:r>
              <a:rPr lang="en-US" b="1" dirty="0">
                <a:cs typeface="+mn-cs"/>
              </a:rPr>
              <a:t>Detangling Protected Entities in Cyberspace: “promote the preservation of the observed principles of the [Hague and Geneva]</a:t>
            </a:r>
          </a:p>
          <a:p>
            <a:pPr>
              <a:defRPr/>
            </a:pPr>
            <a:r>
              <a:rPr lang="en-US" dirty="0">
                <a:cs typeface="+mn-cs"/>
              </a:rPr>
              <a:t>Conventions that protect humanitarian critical infrastructure and civilians”.</a:t>
            </a:r>
          </a:p>
          <a:p>
            <a:pPr>
              <a:defRPr/>
            </a:pPr>
            <a:r>
              <a:rPr lang="en-US" dirty="0">
                <a:cs typeface="+mn-cs"/>
              </a:rPr>
              <a:t>2. </a:t>
            </a:r>
            <a:r>
              <a:rPr lang="en-US" b="1" dirty="0">
                <a:cs typeface="+mn-cs"/>
              </a:rPr>
              <a:t>Application of the Distinctive Geneva Emblem Concept in Cyberspace: “The Geneva and Hague Conventions direct that</a:t>
            </a:r>
          </a:p>
          <a:p>
            <a:pPr>
              <a:defRPr/>
            </a:pPr>
            <a:r>
              <a:rPr lang="en-US" dirty="0">
                <a:cs typeface="+mn-cs"/>
              </a:rPr>
              <a:t>protected entities, protected personnel and protected vehicles be marked in a clearly visible and distinctive way. This recommendation</a:t>
            </a:r>
          </a:p>
          <a:p>
            <a:pPr>
              <a:defRPr/>
            </a:pPr>
            <a:r>
              <a:rPr lang="en-US" dirty="0">
                <a:cs typeface="+mn-cs"/>
              </a:rPr>
              <a:t>proposes analogous markers in cyberspace to designate protected entities, personnel and other assets.</a:t>
            </a:r>
          </a:p>
          <a:p>
            <a:pPr>
              <a:defRPr/>
            </a:pPr>
            <a:r>
              <a:rPr lang="en-US" dirty="0">
                <a:cs typeface="+mn-cs"/>
              </a:rPr>
              <a:t>3. </a:t>
            </a:r>
            <a:r>
              <a:rPr lang="en-US" b="1" dirty="0">
                <a:cs typeface="+mn-cs"/>
              </a:rPr>
              <a:t>Recognizing New Non-State Actor and Netizen Power Stature: “The digital revolution has unleashed non-state actors and</a:t>
            </a:r>
          </a:p>
          <a:p>
            <a:pPr>
              <a:defRPr/>
            </a:pPr>
            <a:r>
              <a:rPr lang="en-US" dirty="0">
                <a:cs typeface="+mn-cs"/>
              </a:rPr>
              <a:t>individuals to occupy, control and operate in cyber territory. This creates new power asymmetries and magnifies the clout of new</a:t>
            </a:r>
          </a:p>
          <a:p>
            <a:pPr>
              <a:defRPr/>
            </a:pPr>
            <a:r>
              <a:rPr lang="en-US" dirty="0">
                <a:cs typeface="+mn-cs"/>
              </a:rPr>
              <a:t>participants who can violate Convention principles on a massive scale.”</a:t>
            </a:r>
          </a:p>
          <a:p>
            <a:pPr>
              <a:defRPr/>
            </a:pPr>
            <a:r>
              <a:rPr lang="en-US" dirty="0">
                <a:cs typeface="+mn-cs"/>
              </a:rPr>
              <a:t>4. </a:t>
            </a:r>
            <a:r>
              <a:rPr lang="en-US" b="1" dirty="0">
                <a:cs typeface="+mn-cs"/>
              </a:rPr>
              <a:t>Consideration of the Geneva Protocol Principles for Cyber Weaponry: “Russian and U.S. governments must be open to the</a:t>
            </a:r>
          </a:p>
          <a:p>
            <a:pPr>
              <a:defRPr/>
            </a:pPr>
            <a:r>
              <a:rPr lang="en-US" dirty="0">
                <a:cs typeface="+mn-cs"/>
              </a:rPr>
              <a:t>possibility that some weapon attributes may be unacceptable because they are offensive to the principles of humanity and from dictates</a:t>
            </a:r>
          </a:p>
          <a:p>
            <a:pPr>
              <a:defRPr/>
            </a:pPr>
            <a:r>
              <a:rPr lang="en-US" dirty="0">
                <a:cs typeface="+mn-cs"/>
              </a:rPr>
              <a:t>of public conscience.”</a:t>
            </a:r>
          </a:p>
          <a:p>
            <a:pPr>
              <a:defRPr/>
            </a:pPr>
            <a:r>
              <a:rPr lang="en-US" dirty="0">
                <a:cs typeface="+mn-cs"/>
              </a:rPr>
              <a:t>5. </a:t>
            </a:r>
            <a:r>
              <a:rPr lang="en-US" b="1" dirty="0">
                <a:cs typeface="+mn-cs"/>
              </a:rPr>
              <a:t>Examination of a Third, ‘Other-Than-War’ Mode: “There is no clear, internationally agreed upon definition of what would constitute </a:t>
            </a:r>
            <a:r>
              <a:rPr lang="en-US" dirty="0">
                <a:cs typeface="+mn-cs"/>
              </a:rPr>
              <a:t>a cyber war. In fact, there is considerable confusion.”</a:t>
            </a:r>
            <a:endParaRPr lang="en-US" dirty="0"/>
          </a:p>
        </p:txBody>
      </p:sp>
      <p:sp>
        <p:nvSpPr>
          <p:cNvPr id="4" name="Slide Number Placeholder 3"/>
          <p:cNvSpPr>
            <a:spLocks noGrp="1"/>
          </p:cNvSpPr>
          <p:nvPr>
            <p:ph type="sldNum" sz="quarter" idx="5"/>
          </p:nvPr>
        </p:nvSpPr>
        <p:spPr/>
        <p:txBody>
          <a:bodyPr/>
          <a:lstStyle/>
          <a:p>
            <a:pPr>
              <a:defRPr/>
            </a:pPr>
            <a:fld id="{76D2692C-A2E9-48FF-A579-FA17E4E7AF53}" type="slidenum">
              <a:rPr lang="en-US" smtClean="0"/>
              <a:pPr>
                <a:defRPr/>
              </a:pPr>
              <a:t>42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03C69F-8F00-4E51-A2EC-5261186377CF}" type="slidenum">
              <a:rPr lang="en-US" smtClean="0"/>
              <a:pPr>
                <a:defRPr/>
              </a:pPr>
              <a:t>43</a:t>
            </a:fld>
            <a:endParaRPr lang="en-US" dirty="0"/>
          </a:p>
        </p:txBody>
      </p:sp>
    </p:spTree>
    <p:extLst>
      <p:ext uri="{BB962C8B-B14F-4D97-AF65-F5344CB8AC3E}">
        <p14:creationId xmlns:p14="http://schemas.microsoft.com/office/powerpoint/2010/main" val="22888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8E52F21-4E15-49A9-AE4C-6C95CC88A95E}"/>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782D1DCD-2F91-4A2F-A3A2-F7586CCF7E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Always be sure who you’re talking to before you give out information</a:t>
            </a:r>
          </a:p>
        </p:txBody>
      </p:sp>
      <p:sp>
        <p:nvSpPr>
          <p:cNvPr id="22532" name="Slide Number Placeholder 3">
            <a:extLst>
              <a:ext uri="{FF2B5EF4-FFF2-40B4-BE49-F238E27FC236}">
                <a16:creationId xmlns:a16="http://schemas.microsoft.com/office/drawing/2014/main" id="{3B8A4278-FE2B-4163-823B-53FD798D28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4C4C55-3D8C-4730-80DE-192593032817}" type="slidenum">
              <a:rPr lang="en-US" altLang="en-US" smtClean="0"/>
              <a:pPr>
                <a:spcBef>
                  <a:spcPct val="0"/>
                </a:spcBef>
              </a:pPr>
              <a:t>11</a:t>
            </a:fld>
            <a:endParaRPr lang="en-US" altLang="en-US"/>
          </a:p>
        </p:txBody>
      </p:sp>
    </p:spTree>
    <p:extLst>
      <p:ext uri="{BB962C8B-B14F-4D97-AF65-F5344CB8AC3E}">
        <p14:creationId xmlns:p14="http://schemas.microsoft.com/office/powerpoint/2010/main" val="84082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DCDE0E1-441D-406E-9C43-161C86D24811}"/>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296EC47-6401-472C-8716-9E6F76E7BE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“Greetings to good sir in USA.  I am here wishing to offer you a good bargain in exchange for your help.  You understand, I must now leave my home country of Nigeria where I have the ten million Euros in the bank, but I need a new place where to transfer it so when I reach my new home I can still feed my children.  If you would please to offer me your bank number and information I will immediately send to you one million of the Euros…”</a:t>
            </a:r>
          </a:p>
        </p:txBody>
      </p:sp>
    </p:spTree>
    <p:extLst>
      <p:ext uri="{BB962C8B-B14F-4D97-AF65-F5344CB8AC3E}">
        <p14:creationId xmlns:p14="http://schemas.microsoft.com/office/powerpoint/2010/main" val="346255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24</a:t>
            </a:fld>
            <a:endParaRPr lang="en-US" sz="1300" dirty="0">
              <a:latin typeface="Times New Roman" charset="0"/>
            </a:endParaRPr>
          </a:p>
        </p:txBody>
      </p:sp>
    </p:spTree>
    <p:extLst>
      <p:ext uri="{BB962C8B-B14F-4D97-AF65-F5344CB8AC3E}">
        <p14:creationId xmlns:p14="http://schemas.microsoft.com/office/powerpoint/2010/main" val="4301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CERT-EE is Computer</a:t>
            </a:r>
            <a:r>
              <a:rPr lang="en-US" baseline="0" dirty="0"/>
              <a:t> Emergency Response Team-Estonia</a:t>
            </a:r>
          </a:p>
          <a:p>
            <a:endParaRPr lang="en-US" dirty="0"/>
          </a:p>
        </p:txBody>
      </p:sp>
      <p:sp>
        <p:nvSpPr>
          <p:cNvPr id="4" name="Slide Number Placeholder 3"/>
          <p:cNvSpPr>
            <a:spLocks noGrp="1"/>
          </p:cNvSpPr>
          <p:nvPr>
            <p:ph type="sldNum" sz="quarter" idx="10"/>
          </p:nvPr>
        </p:nvSpPr>
        <p:spPr/>
        <p:txBody>
          <a:bodyPr/>
          <a:lstStyle/>
          <a:p>
            <a:pPr>
              <a:defRPr/>
            </a:pPr>
            <a:fld id="{D103C69F-8F00-4E51-A2EC-5261186377CF}" type="slidenum">
              <a:rPr lang="en-US" smtClean="0"/>
              <a:pPr>
                <a:defRPr/>
              </a:pPr>
              <a:t>26</a:t>
            </a:fld>
            <a:endParaRPr lang="en-US" dirty="0"/>
          </a:p>
        </p:txBody>
      </p:sp>
    </p:spTree>
    <p:extLst>
      <p:ext uri="{BB962C8B-B14F-4D97-AF65-F5344CB8AC3E}">
        <p14:creationId xmlns:p14="http://schemas.microsoft.com/office/powerpoint/2010/main" val="22888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27</a:t>
            </a:fld>
            <a:endParaRPr lang="en-US" sz="1300" dirty="0">
              <a:latin typeface="Times New Roman" charset="0"/>
            </a:endParaRPr>
          </a:p>
        </p:txBody>
      </p:sp>
    </p:spTree>
    <p:extLst>
      <p:ext uri="{BB962C8B-B14F-4D97-AF65-F5344CB8AC3E}">
        <p14:creationId xmlns:p14="http://schemas.microsoft.com/office/powerpoint/2010/main" val="2916847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28</a:t>
            </a:fld>
            <a:endParaRPr lang="en-US" sz="1300" dirty="0">
              <a:latin typeface="Times New Roman" charset="0"/>
            </a:endParaRPr>
          </a:p>
        </p:txBody>
      </p:sp>
    </p:spTree>
    <p:extLst>
      <p:ext uri="{BB962C8B-B14F-4D97-AF65-F5344CB8AC3E}">
        <p14:creationId xmlns:p14="http://schemas.microsoft.com/office/powerpoint/2010/main" val="193751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76D2692C-A2E9-48FF-A579-FA17E4E7AF53}" type="slidenum">
              <a:rPr lang="en-US" smtClean="0"/>
              <a:pPr>
                <a:defRPr/>
              </a:pPr>
              <a:t>35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76D2692C-A2E9-48FF-A579-FA17E4E7AF53}" type="slidenum">
              <a:rPr lang="en-US" smtClean="0"/>
              <a:pPr>
                <a:defRPr/>
              </a:pPr>
              <a:t>36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EA3C35D3-104B-4370-B95D-73A199DEEC58}"/>
              </a:ext>
            </a:extLst>
          </p:cNvPr>
          <p:cNvGrpSpPr>
            <a:grpSpLocks/>
          </p:cNvGrpSpPr>
          <p:nvPr/>
        </p:nvGrpSpPr>
        <p:grpSpPr bwMode="auto">
          <a:xfrm>
            <a:off x="0" y="2438400"/>
            <a:ext cx="9009063" cy="1052513"/>
            <a:chOff x="0" y="1536"/>
            <a:chExt cx="5675" cy="663"/>
          </a:xfrm>
        </p:grpSpPr>
        <p:grpSp>
          <p:nvGrpSpPr>
            <p:cNvPr id="5123" name="Group 3">
              <a:extLst>
                <a:ext uri="{FF2B5EF4-FFF2-40B4-BE49-F238E27FC236}">
                  <a16:creationId xmlns:a16="http://schemas.microsoft.com/office/drawing/2014/main" id="{E0950763-46E0-4910-93CF-4642584D043A}"/>
                </a:ext>
              </a:extLst>
            </p:cNvPr>
            <p:cNvGrpSpPr>
              <a:grpSpLocks/>
            </p:cNvGrpSpPr>
            <p:nvPr/>
          </p:nvGrpSpPr>
          <p:grpSpPr bwMode="auto">
            <a:xfrm>
              <a:off x="183" y="1604"/>
              <a:ext cx="448" cy="299"/>
              <a:chOff x="720" y="336"/>
              <a:chExt cx="624" cy="432"/>
            </a:xfrm>
          </p:grpSpPr>
          <p:sp>
            <p:nvSpPr>
              <p:cNvPr id="5124" name="Rectangle 4">
                <a:extLst>
                  <a:ext uri="{FF2B5EF4-FFF2-40B4-BE49-F238E27FC236}">
                    <a16:creationId xmlns:a16="http://schemas.microsoft.com/office/drawing/2014/main" id="{0336CA18-6C27-4A7D-A47E-772C4CE8E01D}"/>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Rectangle 5">
                <a:extLst>
                  <a:ext uri="{FF2B5EF4-FFF2-40B4-BE49-F238E27FC236}">
                    <a16:creationId xmlns:a16="http://schemas.microsoft.com/office/drawing/2014/main" id="{5D116838-DA7A-4E5B-AE02-04F65D086BD3}"/>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6" name="Group 6">
              <a:extLst>
                <a:ext uri="{FF2B5EF4-FFF2-40B4-BE49-F238E27FC236}">
                  <a16:creationId xmlns:a16="http://schemas.microsoft.com/office/drawing/2014/main" id="{74421613-F16C-48FA-83E2-95DE181CDD08}"/>
                </a:ext>
              </a:extLst>
            </p:cNvPr>
            <p:cNvGrpSpPr>
              <a:grpSpLocks/>
            </p:cNvGrpSpPr>
            <p:nvPr/>
          </p:nvGrpSpPr>
          <p:grpSpPr bwMode="auto">
            <a:xfrm>
              <a:off x="261" y="1870"/>
              <a:ext cx="465" cy="299"/>
              <a:chOff x="912" y="2640"/>
              <a:chExt cx="672" cy="432"/>
            </a:xfrm>
          </p:grpSpPr>
          <p:sp>
            <p:nvSpPr>
              <p:cNvPr id="5127" name="Rectangle 7">
                <a:extLst>
                  <a:ext uri="{FF2B5EF4-FFF2-40B4-BE49-F238E27FC236}">
                    <a16:creationId xmlns:a16="http://schemas.microsoft.com/office/drawing/2014/main" id="{E3DFE6E5-A36A-4B03-BF58-FA589E1B619F}"/>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Rectangle 8">
                <a:extLst>
                  <a:ext uri="{FF2B5EF4-FFF2-40B4-BE49-F238E27FC236}">
                    <a16:creationId xmlns:a16="http://schemas.microsoft.com/office/drawing/2014/main" id="{485CD70E-56AD-4EDB-8A1E-154A385B9BF6}"/>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9" name="Rectangle 9">
              <a:extLst>
                <a:ext uri="{FF2B5EF4-FFF2-40B4-BE49-F238E27FC236}">
                  <a16:creationId xmlns:a16="http://schemas.microsoft.com/office/drawing/2014/main" id="{8E21831B-BA38-4592-8DBC-FE68DC02136B}"/>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Rectangle 10">
              <a:extLst>
                <a:ext uri="{FF2B5EF4-FFF2-40B4-BE49-F238E27FC236}">
                  <a16:creationId xmlns:a16="http://schemas.microsoft.com/office/drawing/2014/main" id="{04231C33-A6DA-492C-9423-F4C013781B93}"/>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Rectangle 11">
              <a:extLst>
                <a:ext uri="{FF2B5EF4-FFF2-40B4-BE49-F238E27FC236}">
                  <a16:creationId xmlns:a16="http://schemas.microsoft.com/office/drawing/2014/main" id="{8505A872-C01F-48F8-8D39-79C01AEF36AF}"/>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32" name="Rectangle 12">
            <a:extLst>
              <a:ext uri="{FF2B5EF4-FFF2-40B4-BE49-F238E27FC236}">
                <a16:creationId xmlns:a16="http://schemas.microsoft.com/office/drawing/2014/main" id="{4B5E3C0C-29C5-4100-A131-F4257239374D}"/>
              </a:ext>
            </a:extLst>
          </p:cNvPr>
          <p:cNvSpPr>
            <a:spLocks noGrp="1" noChangeArrowheads="1"/>
          </p:cNvSpPr>
          <p:nvPr>
            <p:ph type="ctrTitle"/>
          </p:nvPr>
        </p:nvSpPr>
        <p:spPr>
          <a:xfrm>
            <a:off x="990600" y="1676400"/>
            <a:ext cx="7772400" cy="1462088"/>
          </a:xfrm>
        </p:spPr>
        <p:txBody>
          <a:bodyPr/>
          <a:lstStyle>
            <a:lvl1pPr>
              <a:defRPr/>
            </a:lvl1pPr>
          </a:lstStyle>
          <a:p>
            <a:pPr lvl="0"/>
            <a:r>
              <a:rPr lang="en-US" altLang="en-US" noProof="0"/>
              <a:t>Click to edit Master title style</a:t>
            </a:r>
          </a:p>
        </p:txBody>
      </p:sp>
      <p:sp>
        <p:nvSpPr>
          <p:cNvPr id="5133" name="Rectangle 13">
            <a:extLst>
              <a:ext uri="{FF2B5EF4-FFF2-40B4-BE49-F238E27FC236}">
                <a16:creationId xmlns:a16="http://schemas.microsoft.com/office/drawing/2014/main" id="{A4DB6791-FD13-40DD-AC2A-F1DC7E1146AA}"/>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5134" name="Rectangle 14">
            <a:extLst>
              <a:ext uri="{FF2B5EF4-FFF2-40B4-BE49-F238E27FC236}">
                <a16:creationId xmlns:a16="http://schemas.microsoft.com/office/drawing/2014/main" id="{1F1F9346-1300-4759-B7CB-1D1E6E872ED5}"/>
              </a:ext>
            </a:extLst>
          </p:cNvPr>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en-US"/>
          </a:p>
        </p:txBody>
      </p:sp>
      <p:sp>
        <p:nvSpPr>
          <p:cNvPr id="5135" name="Rectangle 15">
            <a:extLst>
              <a:ext uri="{FF2B5EF4-FFF2-40B4-BE49-F238E27FC236}">
                <a16:creationId xmlns:a16="http://schemas.microsoft.com/office/drawing/2014/main" id="{C4A4BFE8-3919-4212-8D31-2720084A8270}"/>
              </a:ext>
            </a:extLst>
          </p:cNvPr>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en-US"/>
          </a:p>
        </p:txBody>
      </p:sp>
      <p:sp>
        <p:nvSpPr>
          <p:cNvPr id="5136" name="Rectangle 16">
            <a:extLst>
              <a:ext uri="{FF2B5EF4-FFF2-40B4-BE49-F238E27FC236}">
                <a16:creationId xmlns:a16="http://schemas.microsoft.com/office/drawing/2014/main" id="{9CEDB8B2-B36C-4F14-A40F-8761872AA67C}"/>
              </a:ext>
            </a:extLst>
          </p:cNvPr>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A7156670-DA0F-4A78-A937-0F73CBAE2660}"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0204-8EEF-4A98-BC32-FB8DC37AF4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9838F5-4ED5-40F3-AB02-E108331680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C9399-D0EE-4358-B0CF-092288DCD45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EB1825B-EC6A-44EC-BB96-DF9E2545760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E0FE240-CDCE-439F-A3C6-6DDEC41772DB}"/>
              </a:ext>
            </a:extLst>
          </p:cNvPr>
          <p:cNvSpPr>
            <a:spLocks noGrp="1"/>
          </p:cNvSpPr>
          <p:nvPr>
            <p:ph type="sldNum" sz="quarter" idx="12"/>
          </p:nvPr>
        </p:nvSpPr>
        <p:spPr/>
        <p:txBody>
          <a:bodyPr/>
          <a:lstStyle>
            <a:lvl1pPr>
              <a:defRPr/>
            </a:lvl1pPr>
          </a:lstStyle>
          <a:p>
            <a:fld id="{E9394F8A-84C8-45C9-9E8E-A04D963E2BBF}" type="slidenum">
              <a:rPr lang="en-US" altLang="en-US"/>
              <a:pPr/>
              <a:t>‹#›</a:t>
            </a:fld>
            <a:endParaRPr lang="en-US" altLang="en-US"/>
          </a:p>
        </p:txBody>
      </p:sp>
    </p:spTree>
    <p:extLst>
      <p:ext uri="{BB962C8B-B14F-4D97-AF65-F5344CB8AC3E}">
        <p14:creationId xmlns:p14="http://schemas.microsoft.com/office/powerpoint/2010/main" val="248266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1047B0-C583-4572-91CE-722780CC8C48}"/>
              </a:ext>
            </a:extLst>
          </p:cNvPr>
          <p:cNvSpPr>
            <a:spLocks noGrp="1"/>
          </p:cNvSpPr>
          <p:nvPr>
            <p:ph type="title" orient="vert"/>
          </p:nvPr>
        </p:nvSpPr>
        <p:spPr>
          <a:xfrm>
            <a:off x="6784975" y="214313"/>
            <a:ext cx="2159000" cy="63388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68603A-4826-4829-A5BB-21894089823C}"/>
              </a:ext>
            </a:extLst>
          </p:cNvPr>
          <p:cNvSpPr>
            <a:spLocks noGrp="1"/>
          </p:cNvSpPr>
          <p:nvPr>
            <p:ph type="body" orient="vert" idx="1"/>
          </p:nvPr>
        </p:nvSpPr>
        <p:spPr>
          <a:xfrm>
            <a:off x="304800" y="214313"/>
            <a:ext cx="6327775" cy="63388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6B23A5-4B6A-4A9D-9D15-859405FB608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5EA7B28-74A5-4535-87CC-0D41EAECC62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D9F7E9E-059B-4E6E-A227-E97254B59636}"/>
              </a:ext>
            </a:extLst>
          </p:cNvPr>
          <p:cNvSpPr>
            <a:spLocks noGrp="1"/>
          </p:cNvSpPr>
          <p:nvPr>
            <p:ph type="sldNum" sz="quarter" idx="12"/>
          </p:nvPr>
        </p:nvSpPr>
        <p:spPr/>
        <p:txBody>
          <a:bodyPr/>
          <a:lstStyle>
            <a:lvl1pPr>
              <a:defRPr/>
            </a:lvl1pPr>
          </a:lstStyle>
          <a:p>
            <a:fld id="{B6531672-B5CA-4077-9942-A083E428E606}" type="slidenum">
              <a:rPr lang="en-US" altLang="en-US"/>
              <a:pPr/>
              <a:t>‹#›</a:t>
            </a:fld>
            <a:endParaRPr lang="en-US" altLang="en-US"/>
          </a:p>
        </p:txBody>
      </p:sp>
    </p:spTree>
    <p:extLst>
      <p:ext uri="{BB962C8B-B14F-4D97-AF65-F5344CB8AC3E}">
        <p14:creationId xmlns:p14="http://schemas.microsoft.com/office/powerpoint/2010/main" val="168437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C800CAF7-4247-4F6A-AE1B-1D95EA0EC7F8}"/>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2E76C1E-73B3-4221-A933-8FC3F8E1A6C6}"/>
              </a:ext>
            </a:extLst>
          </p:cNvPr>
          <p:cNvSpPr>
            <a:spLocks noGrp="1" noChangeArrowheads="1"/>
          </p:cNvSpPr>
          <p:nvPr>
            <p:ph type="sldNum" sz="quarter" idx="11"/>
          </p:nvPr>
        </p:nvSpPr>
        <p:spPr/>
        <p:txBody>
          <a:bodyPr/>
          <a:lstStyle>
            <a:lvl1pPr>
              <a:defRPr/>
            </a:lvl1pPr>
          </a:lstStyle>
          <a:p>
            <a:pPr>
              <a:defRPr/>
            </a:pPr>
            <a:fld id="{7E1C1D76-8749-4FD4-80BC-8D8E3F4B3DD7}" type="slidenum">
              <a:rPr lang="en-US" altLang="en-US"/>
              <a:pPr>
                <a:defRPr/>
              </a:pPr>
              <a:t>‹#›</a:t>
            </a:fld>
            <a:endParaRPr lang="en-US" altLang="en-US"/>
          </a:p>
        </p:txBody>
      </p:sp>
      <p:sp>
        <p:nvSpPr>
          <p:cNvPr id="7" name="Rectangle 16">
            <a:extLst>
              <a:ext uri="{FF2B5EF4-FFF2-40B4-BE49-F238E27FC236}">
                <a16:creationId xmlns:a16="http://schemas.microsoft.com/office/drawing/2014/main" id="{54B59A55-11BC-49CE-8C83-EB3BFF08F382}"/>
              </a:ext>
            </a:extLst>
          </p:cNvPr>
          <p:cNvSpPr>
            <a:spLocks noGrp="1" noChangeArrowheads="1"/>
          </p:cNvSpPr>
          <p:nvPr>
            <p:ph type="dt" sz="half" idx="12"/>
          </p:nvPr>
        </p:nvSpPr>
        <p:spPr/>
        <p:txBody>
          <a:bodyPr/>
          <a:lstStyle>
            <a:lvl1pPr>
              <a:defRPr/>
            </a:lvl1pPr>
          </a:lstStyle>
          <a:p>
            <a:pPr>
              <a:defRPr/>
            </a:pPr>
            <a:fld id="{86CAB828-031D-4179-9DDB-B60783F9966E}" type="datetimeFigureOut">
              <a:rPr lang="en-US"/>
              <a:pPr>
                <a:defRPr/>
              </a:pPr>
              <a:t>4/4/2019</a:t>
            </a:fld>
            <a:endParaRPr lang="en-US"/>
          </a:p>
        </p:txBody>
      </p:sp>
    </p:spTree>
    <p:extLst>
      <p:ext uri="{BB962C8B-B14F-4D97-AF65-F5344CB8AC3E}">
        <p14:creationId xmlns:p14="http://schemas.microsoft.com/office/powerpoint/2010/main" val="22725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162E2068-5795-4192-8425-BB868150DDC1}"/>
              </a:ext>
            </a:extLst>
          </p:cNvPr>
          <p:cNvGrpSpPr>
            <a:grpSpLocks/>
          </p:cNvGrpSpPr>
          <p:nvPr/>
        </p:nvGrpSpPr>
        <p:grpSpPr bwMode="auto">
          <a:xfrm>
            <a:off x="0" y="2438400"/>
            <a:ext cx="9009063" cy="1052513"/>
            <a:chOff x="0" y="1536"/>
            <a:chExt cx="5675" cy="663"/>
          </a:xfrm>
        </p:grpSpPr>
        <p:grpSp>
          <p:nvGrpSpPr>
            <p:cNvPr id="5123" name="Group 3">
              <a:extLst>
                <a:ext uri="{FF2B5EF4-FFF2-40B4-BE49-F238E27FC236}">
                  <a16:creationId xmlns:a16="http://schemas.microsoft.com/office/drawing/2014/main" id="{46280021-2767-4849-BB47-2703BB33C778}"/>
                </a:ext>
              </a:extLst>
            </p:cNvPr>
            <p:cNvGrpSpPr>
              <a:grpSpLocks/>
            </p:cNvGrpSpPr>
            <p:nvPr/>
          </p:nvGrpSpPr>
          <p:grpSpPr bwMode="auto">
            <a:xfrm>
              <a:off x="183" y="1604"/>
              <a:ext cx="448" cy="299"/>
              <a:chOff x="720" y="336"/>
              <a:chExt cx="624" cy="432"/>
            </a:xfrm>
          </p:grpSpPr>
          <p:sp>
            <p:nvSpPr>
              <p:cNvPr id="5124" name="Rectangle 4">
                <a:extLst>
                  <a:ext uri="{FF2B5EF4-FFF2-40B4-BE49-F238E27FC236}">
                    <a16:creationId xmlns:a16="http://schemas.microsoft.com/office/drawing/2014/main" id="{ACD8346F-642B-49A4-B1F5-F2F253ACA60B}"/>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Rectangle 5">
                <a:extLst>
                  <a:ext uri="{FF2B5EF4-FFF2-40B4-BE49-F238E27FC236}">
                    <a16:creationId xmlns:a16="http://schemas.microsoft.com/office/drawing/2014/main" id="{C8CB8F59-4DBE-4021-8519-7B395343B3F7}"/>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6" name="Group 6">
              <a:extLst>
                <a:ext uri="{FF2B5EF4-FFF2-40B4-BE49-F238E27FC236}">
                  <a16:creationId xmlns:a16="http://schemas.microsoft.com/office/drawing/2014/main" id="{05005E63-6E8F-4165-9A26-C8363CB7D7CC}"/>
                </a:ext>
              </a:extLst>
            </p:cNvPr>
            <p:cNvGrpSpPr>
              <a:grpSpLocks/>
            </p:cNvGrpSpPr>
            <p:nvPr/>
          </p:nvGrpSpPr>
          <p:grpSpPr bwMode="auto">
            <a:xfrm>
              <a:off x="261" y="1870"/>
              <a:ext cx="465" cy="299"/>
              <a:chOff x="912" y="2640"/>
              <a:chExt cx="672" cy="432"/>
            </a:xfrm>
          </p:grpSpPr>
          <p:sp>
            <p:nvSpPr>
              <p:cNvPr id="5127" name="Rectangle 7">
                <a:extLst>
                  <a:ext uri="{FF2B5EF4-FFF2-40B4-BE49-F238E27FC236}">
                    <a16:creationId xmlns:a16="http://schemas.microsoft.com/office/drawing/2014/main" id="{386A95D0-DD09-4ED7-8BA8-3F373BDA60D5}"/>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Rectangle 8">
                <a:extLst>
                  <a:ext uri="{FF2B5EF4-FFF2-40B4-BE49-F238E27FC236}">
                    <a16:creationId xmlns:a16="http://schemas.microsoft.com/office/drawing/2014/main" id="{C6550ADE-16AC-4EE0-9286-254F7F857446}"/>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9" name="Rectangle 9">
              <a:extLst>
                <a:ext uri="{FF2B5EF4-FFF2-40B4-BE49-F238E27FC236}">
                  <a16:creationId xmlns:a16="http://schemas.microsoft.com/office/drawing/2014/main" id="{0925C3A6-2E44-458D-BFB3-F3C142E4F578}"/>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Rectangle 10">
              <a:extLst>
                <a:ext uri="{FF2B5EF4-FFF2-40B4-BE49-F238E27FC236}">
                  <a16:creationId xmlns:a16="http://schemas.microsoft.com/office/drawing/2014/main" id="{44062F91-DB6C-4C14-B5D2-07FEDE49B314}"/>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Rectangle 11">
              <a:extLst>
                <a:ext uri="{FF2B5EF4-FFF2-40B4-BE49-F238E27FC236}">
                  <a16:creationId xmlns:a16="http://schemas.microsoft.com/office/drawing/2014/main" id="{D3D3AEAD-3B47-46FB-BFB7-04123F3DCF01}"/>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32" name="Rectangle 12">
            <a:extLst>
              <a:ext uri="{FF2B5EF4-FFF2-40B4-BE49-F238E27FC236}">
                <a16:creationId xmlns:a16="http://schemas.microsoft.com/office/drawing/2014/main" id="{7AC953BC-FA00-425B-A521-BA29ED59579B}"/>
              </a:ext>
            </a:extLst>
          </p:cNvPr>
          <p:cNvSpPr>
            <a:spLocks noGrp="1" noChangeArrowheads="1"/>
          </p:cNvSpPr>
          <p:nvPr>
            <p:ph type="ctrTitle"/>
          </p:nvPr>
        </p:nvSpPr>
        <p:spPr>
          <a:xfrm>
            <a:off x="990600" y="1676400"/>
            <a:ext cx="7772400" cy="1462088"/>
          </a:xfrm>
        </p:spPr>
        <p:txBody>
          <a:bodyPr/>
          <a:lstStyle>
            <a:lvl1pPr>
              <a:defRPr/>
            </a:lvl1pPr>
          </a:lstStyle>
          <a:p>
            <a:pPr lvl="0"/>
            <a:r>
              <a:rPr lang="en-US" altLang="en-US" noProof="0"/>
              <a:t>Click to edit Master title style</a:t>
            </a:r>
          </a:p>
        </p:txBody>
      </p:sp>
      <p:sp>
        <p:nvSpPr>
          <p:cNvPr id="5133" name="Rectangle 13">
            <a:extLst>
              <a:ext uri="{FF2B5EF4-FFF2-40B4-BE49-F238E27FC236}">
                <a16:creationId xmlns:a16="http://schemas.microsoft.com/office/drawing/2014/main" id="{E1B52E65-85F9-42E0-B199-22A66D2F9EDC}"/>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5134" name="Rectangle 14">
            <a:extLst>
              <a:ext uri="{FF2B5EF4-FFF2-40B4-BE49-F238E27FC236}">
                <a16:creationId xmlns:a16="http://schemas.microsoft.com/office/drawing/2014/main" id="{B67FA891-BBC2-40E3-9183-8F793D5E8316}"/>
              </a:ext>
            </a:extLst>
          </p:cNvPr>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en-US"/>
          </a:p>
        </p:txBody>
      </p:sp>
      <p:sp>
        <p:nvSpPr>
          <p:cNvPr id="5135" name="Rectangle 15">
            <a:extLst>
              <a:ext uri="{FF2B5EF4-FFF2-40B4-BE49-F238E27FC236}">
                <a16:creationId xmlns:a16="http://schemas.microsoft.com/office/drawing/2014/main" id="{9EE92730-B184-4E6F-A437-DBD557E7073F}"/>
              </a:ext>
            </a:extLst>
          </p:cNvPr>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en-US"/>
          </a:p>
        </p:txBody>
      </p:sp>
      <p:sp>
        <p:nvSpPr>
          <p:cNvPr id="5136" name="Rectangle 16">
            <a:extLst>
              <a:ext uri="{FF2B5EF4-FFF2-40B4-BE49-F238E27FC236}">
                <a16:creationId xmlns:a16="http://schemas.microsoft.com/office/drawing/2014/main" id="{B71B4F4C-1730-46C0-9A96-88AFAC3A237C}"/>
              </a:ext>
            </a:extLst>
          </p:cNvPr>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E537BDD9-434F-4F8C-BDBE-B31062A55923}" type="slidenum">
              <a:rPr lang="en-US" altLang="en-US"/>
              <a:pPr/>
              <a:t>‹#›</a:t>
            </a:fld>
            <a:endParaRPr lang="en-US" altLang="en-US"/>
          </a:p>
        </p:txBody>
      </p:sp>
    </p:spTree>
    <p:extLst>
      <p:ext uri="{BB962C8B-B14F-4D97-AF65-F5344CB8AC3E}">
        <p14:creationId xmlns:p14="http://schemas.microsoft.com/office/powerpoint/2010/main" val="2682085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6C42-ECC3-46C1-8839-5A2141A3B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25D26-BD94-4946-835E-B300A37F5A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92381C-D1EA-4F85-BF1E-238B1729F60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7D559C4-FAD7-4ED5-B10B-30A574C895F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46F6ACC-BCB0-47CA-910B-8580DC4AA0EF}"/>
              </a:ext>
            </a:extLst>
          </p:cNvPr>
          <p:cNvSpPr>
            <a:spLocks noGrp="1"/>
          </p:cNvSpPr>
          <p:nvPr>
            <p:ph type="sldNum" sz="quarter" idx="12"/>
          </p:nvPr>
        </p:nvSpPr>
        <p:spPr/>
        <p:txBody>
          <a:bodyPr/>
          <a:lstStyle>
            <a:lvl1pPr>
              <a:defRPr/>
            </a:lvl1pPr>
          </a:lstStyle>
          <a:p>
            <a:fld id="{AB93D990-4B67-4978-8294-C22F29934DC8}" type="slidenum">
              <a:rPr lang="en-US" altLang="en-US"/>
              <a:pPr/>
              <a:t>‹#›</a:t>
            </a:fld>
            <a:endParaRPr lang="en-US" altLang="en-US"/>
          </a:p>
        </p:txBody>
      </p:sp>
    </p:spTree>
    <p:extLst>
      <p:ext uri="{BB962C8B-B14F-4D97-AF65-F5344CB8AC3E}">
        <p14:creationId xmlns:p14="http://schemas.microsoft.com/office/powerpoint/2010/main" val="3336779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272A-CC11-4B8F-9CEC-2136BC811C3D}"/>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8442DD-3817-44F7-BFA0-F06012B206B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4308D80-CE96-40E9-B8F6-9B09B5B6394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7691A9-CCD8-4E5B-9B6D-FB2BA80994E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37770B0-5821-41AE-9CC4-771C725FF1CB}"/>
              </a:ext>
            </a:extLst>
          </p:cNvPr>
          <p:cNvSpPr>
            <a:spLocks noGrp="1"/>
          </p:cNvSpPr>
          <p:nvPr>
            <p:ph type="sldNum" sz="quarter" idx="12"/>
          </p:nvPr>
        </p:nvSpPr>
        <p:spPr/>
        <p:txBody>
          <a:bodyPr/>
          <a:lstStyle>
            <a:lvl1pPr>
              <a:defRPr/>
            </a:lvl1pPr>
          </a:lstStyle>
          <a:p>
            <a:fld id="{34D76F93-5171-4A25-B3AD-DEEAE95D2757}" type="slidenum">
              <a:rPr lang="en-US" altLang="en-US"/>
              <a:pPr/>
              <a:t>‹#›</a:t>
            </a:fld>
            <a:endParaRPr lang="en-US" altLang="en-US"/>
          </a:p>
        </p:txBody>
      </p:sp>
    </p:spTree>
    <p:extLst>
      <p:ext uri="{BB962C8B-B14F-4D97-AF65-F5344CB8AC3E}">
        <p14:creationId xmlns:p14="http://schemas.microsoft.com/office/powerpoint/2010/main" val="3176363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3ADE-A557-4284-A99F-9F9C84D16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173025-FC9C-488B-B0AB-35B6AB00A130}"/>
              </a:ext>
            </a:extLst>
          </p:cNvPr>
          <p:cNvSpPr>
            <a:spLocks noGrp="1"/>
          </p:cNvSpPr>
          <p:nvPr>
            <p:ph sz="half" idx="1"/>
          </p:nvPr>
        </p:nvSpPr>
        <p:spPr>
          <a:xfrm>
            <a:off x="304800" y="2057400"/>
            <a:ext cx="4191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69C44-48B1-4F38-A628-576E87067DCF}"/>
              </a:ext>
            </a:extLst>
          </p:cNvPr>
          <p:cNvSpPr>
            <a:spLocks noGrp="1"/>
          </p:cNvSpPr>
          <p:nvPr>
            <p:ph sz="half" idx="2"/>
          </p:nvPr>
        </p:nvSpPr>
        <p:spPr>
          <a:xfrm>
            <a:off x="4648200" y="2057400"/>
            <a:ext cx="4191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D34F2D-1197-41A3-92FC-177AAF9E3BA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7C966F9-9755-4869-B2B5-0EB8B9B972A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535869C-483A-4009-BDD6-C707967A15D9}"/>
              </a:ext>
            </a:extLst>
          </p:cNvPr>
          <p:cNvSpPr>
            <a:spLocks noGrp="1"/>
          </p:cNvSpPr>
          <p:nvPr>
            <p:ph type="sldNum" sz="quarter" idx="12"/>
          </p:nvPr>
        </p:nvSpPr>
        <p:spPr/>
        <p:txBody>
          <a:bodyPr/>
          <a:lstStyle>
            <a:lvl1pPr>
              <a:defRPr/>
            </a:lvl1pPr>
          </a:lstStyle>
          <a:p>
            <a:fld id="{E2FA29A3-1991-4784-BC2E-833081AED62D}" type="slidenum">
              <a:rPr lang="en-US" altLang="en-US"/>
              <a:pPr/>
              <a:t>‹#›</a:t>
            </a:fld>
            <a:endParaRPr lang="en-US" altLang="en-US"/>
          </a:p>
        </p:txBody>
      </p:sp>
    </p:spTree>
    <p:extLst>
      <p:ext uri="{BB962C8B-B14F-4D97-AF65-F5344CB8AC3E}">
        <p14:creationId xmlns:p14="http://schemas.microsoft.com/office/powerpoint/2010/main" val="2256666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4EC5-E7EA-4630-B6A0-B498B197127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D7572C-D5CF-4CB6-B22E-A15F2D055F9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F7005F-C9EF-4301-9E2A-9A9475DDB25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F7B330-C62D-4471-844C-7CBC84FE75E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819D80-BF68-4CC8-9BF4-E69DF747654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2DA6DB-D141-4762-874B-EFE3D525CFB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F674780-B84B-4A81-85A7-E297857EF71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5340571-58A4-4107-951D-DAD5E6F07E95}"/>
              </a:ext>
            </a:extLst>
          </p:cNvPr>
          <p:cNvSpPr>
            <a:spLocks noGrp="1"/>
          </p:cNvSpPr>
          <p:nvPr>
            <p:ph type="sldNum" sz="quarter" idx="12"/>
          </p:nvPr>
        </p:nvSpPr>
        <p:spPr/>
        <p:txBody>
          <a:bodyPr/>
          <a:lstStyle>
            <a:lvl1pPr>
              <a:defRPr/>
            </a:lvl1pPr>
          </a:lstStyle>
          <a:p>
            <a:fld id="{8BC44FE3-D41B-4E55-8DB9-B4825E38D980}" type="slidenum">
              <a:rPr lang="en-US" altLang="en-US"/>
              <a:pPr/>
              <a:t>‹#›</a:t>
            </a:fld>
            <a:endParaRPr lang="en-US" altLang="en-US"/>
          </a:p>
        </p:txBody>
      </p:sp>
    </p:spTree>
    <p:extLst>
      <p:ext uri="{BB962C8B-B14F-4D97-AF65-F5344CB8AC3E}">
        <p14:creationId xmlns:p14="http://schemas.microsoft.com/office/powerpoint/2010/main" val="1554512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3240-4719-45A7-8A47-BA1AE8C186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DAD64F-C1B5-4931-9719-6D8F999C52F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E10D0F31-BE49-40AA-868F-1E6EDD1B898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D6D9F3A-9FED-4B54-AD9C-100CEE5D5C80}"/>
              </a:ext>
            </a:extLst>
          </p:cNvPr>
          <p:cNvSpPr>
            <a:spLocks noGrp="1"/>
          </p:cNvSpPr>
          <p:nvPr>
            <p:ph type="sldNum" sz="quarter" idx="12"/>
          </p:nvPr>
        </p:nvSpPr>
        <p:spPr/>
        <p:txBody>
          <a:bodyPr/>
          <a:lstStyle>
            <a:lvl1pPr>
              <a:defRPr/>
            </a:lvl1pPr>
          </a:lstStyle>
          <a:p>
            <a:fld id="{2BFC60CE-6B24-4C6B-8571-11EAC2D4199C}" type="slidenum">
              <a:rPr lang="en-US" altLang="en-US"/>
              <a:pPr/>
              <a:t>‹#›</a:t>
            </a:fld>
            <a:endParaRPr lang="en-US" altLang="en-US"/>
          </a:p>
        </p:txBody>
      </p:sp>
    </p:spTree>
    <p:extLst>
      <p:ext uri="{BB962C8B-B14F-4D97-AF65-F5344CB8AC3E}">
        <p14:creationId xmlns:p14="http://schemas.microsoft.com/office/powerpoint/2010/main" val="199255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62BFDD-FFAC-4CF0-8DBE-BA44AFE2EED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4735F61-FA3D-4776-A6E8-644ED1C3F01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9B1F589-76EF-4073-9243-A2FD82FB4DD9}"/>
              </a:ext>
            </a:extLst>
          </p:cNvPr>
          <p:cNvSpPr>
            <a:spLocks noGrp="1"/>
          </p:cNvSpPr>
          <p:nvPr>
            <p:ph type="sldNum" sz="quarter" idx="12"/>
          </p:nvPr>
        </p:nvSpPr>
        <p:spPr/>
        <p:txBody>
          <a:bodyPr/>
          <a:lstStyle>
            <a:lvl1pPr>
              <a:defRPr/>
            </a:lvl1pPr>
          </a:lstStyle>
          <a:p>
            <a:fld id="{CD11D18E-0D04-4C93-89F0-99DBD58967E4}" type="slidenum">
              <a:rPr lang="en-US" altLang="en-US"/>
              <a:pPr/>
              <a:t>‹#›</a:t>
            </a:fld>
            <a:endParaRPr lang="en-US" altLang="en-US"/>
          </a:p>
        </p:txBody>
      </p:sp>
    </p:spTree>
    <p:extLst>
      <p:ext uri="{BB962C8B-B14F-4D97-AF65-F5344CB8AC3E}">
        <p14:creationId xmlns:p14="http://schemas.microsoft.com/office/powerpoint/2010/main" val="295793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0F3B-40AC-49FE-8BB9-8576FDE68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BE8F00-286D-4413-8E88-77A5BB9A88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549A9-2840-41F0-BDC9-E36F7F33713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951F6B-E164-440A-A3C7-F4B2BC123C7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4F5B923-96A7-4EF9-9A95-060817886FC0}"/>
              </a:ext>
            </a:extLst>
          </p:cNvPr>
          <p:cNvSpPr>
            <a:spLocks noGrp="1"/>
          </p:cNvSpPr>
          <p:nvPr>
            <p:ph type="sldNum" sz="quarter" idx="12"/>
          </p:nvPr>
        </p:nvSpPr>
        <p:spPr/>
        <p:txBody>
          <a:bodyPr/>
          <a:lstStyle>
            <a:lvl1pPr>
              <a:defRPr/>
            </a:lvl1pPr>
          </a:lstStyle>
          <a:p>
            <a:fld id="{4D8B4E82-98AE-426F-A1C5-6B1E7ED7C0CA}" type="slidenum">
              <a:rPr lang="en-US" altLang="en-US"/>
              <a:pPr/>
              <a:t>‹#›</a:t>
            </a:fld>
            <a:endParaRPr lang="en-US" altLang="en-US"/>
          </a:p>
        </p:txBody>
      </p:sp>
    </p:spTree>
    <p:extLst>
      <p:ext uri="{BB962C8B-B14F-4D97-AF65-F5344CB8AC3E}">
        <p14:creationId xmlns:p14="http://schemas.microsoft.com/office/powerpoint/2010/main" val="1783811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17DA-C2DB-45AD-9547-318611F4CF9C}"/>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7821BB-B104-446F-B0F1-57E0915FB35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F94C24-879A-4CE3-A1CD-9D5610D55C9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74980E-D2B3-472F-93AC-E33F7B8970B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2F702F8-8132-4996-9E4B-79FA828C66B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AB12E88-8765-4087-AD10-6277BFA91028}"/>
              </a:ext>
            </a:extLst>
          </p:cNvPr>
          <p:cNvSpPr>
            <a:spLocks noGrp="1"/>
          </p:cNvSpPr>
          <p:nvPr>
            <p:ph type="sldNum" sz="quarter" idx="12"/>
          </p:nvPr>
        </p:nvSpPr>
        <p:spPr/>
        <p:txBody>
          <a:bodyPr/>
          <a:lstStyle>
            <a:lvl1pPr>
              <a:defRPr/>
            </a:lvl1pPr>
          </a:lstStyle>
          <a:p>
            <a:fld id="{5217C43A-B38F-470B-A876-6BA1E161055B}" type="slidenum">
              <a:rPr lang="en-US" altLang="en-US"/>
              <a:pPr/>
              <a:t>‹#›</a:t>
            </a:fld>
            <a:endParaRPr lang="en-US" altLang="en-US"/>
          </a:p>
        </p:txBody>
      </p:sp>
    </p:spTree>
    <p:extLst>
      <p:ext uri="{BB962C8B-B14F-4D97-AF65-F5344CB8AC3E}">
        <p14:creationId xmlns:p14="http://schemas.microsoft.com/office/powerpoint/2010/main" val="456863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2AEF-7229-4430-9168-753F179914BE}"/>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AD07B7-FF7A-4AEE-91F5-AF4292172FC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4ED15C2-F389-4D5E-9DBD-0B34FC49700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0EAFBC-C85D-44C5-ADEE-CFD91FF571E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AB86A9F-1D3C-4581-BEAC-C96517C4616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A8607E4-DC6D-4C38-8530-1B83816E006A}"/>
              </a:ext>
            </a:extLst>
          </p:cNvPr>
          <p:cNvSpPr>
            <a:spLocks noGrp="1"/>
          </p:cNvSpPr>
          <p:nvPr>
            <p:ph type="sldNum" sz="quarter" idx="12"/>
          </p:nvPr>
        </p:nvSpPr>
        <p:spPr/>
        <p:txBody>
          <a:bodyPr/>
          <a:lstStyle>
            <a:lvl1pPr>
              <a:defRPr/>
            </a:lvl1pPr>
          </a:lstStyle>
          <a:p>
            <a:fld id="{16DB128D-63E6-4496-8252-E8107E0C68DC}" type="slidenum">
              <a:rPr lang="en-US" altLang="en-US"/>
              <a:pPr/>
              <a:t>‹#›</a:t>
            </a:fld>
            <a:endParaRPr lang="en-US" altLang="en-US"/>
          </a:p>
        </p:txBody>
      </p:sp>
    </p:spTree>
    <p:extLst>
      <p:ext uri="{BB962C8B-B14F-4D97-AF65-F5344CB8AC3E}">
        <p14:creationId xmlns:p14="http://schemas.microsoft.com/office/powerpoint/2010/main" val="145860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C3A2-378F-4787-A5F2-91D11E4E6E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E02134-9229-4F4A-B02C-BD5BA9C01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35587-73E2-422F-9B28-88CB67B664F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07C5B7E-53F7-442A-ACE6-CC79810F9D6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8D516A-6353-47E2-8925-9060A954DD5E}"/>
              </a:ext>
            </a:extLst>
          </p:cNvPr>
          <p:cNvSpPr>
            <a:spLocks noGrp="1"/>
          </p:cNvSpPr>
          <p:nvPr>
            <p:ph type="sldNum" sz="quarter" idx="12"/>
          </p:nvPr>
        </p:nvSpPr>
        <p:spPr/>
        <p:txBody>
          <a:bodyPr/>
          <a:lstStyle>
            <a:lvl1pPr>
              <a:defRPr/>
            </a:lvl1pPr>
          </a:lstStyle>
          <a:p>
            <a:fld id="{1002A019-C582-49F2-B864-97A35D0C954B}" type="slidenum">
              <a:rPr lang="en-US" altLang="en-US"/>
              <a:pPr/>
              <a:t>‹#›</a:t>
            </a:fld>
            <a:endParaRPr lang="en-US" altLang="en-US"/>
          </a:p>
        </p:txBody>
      </p:sp>
    </p:spTree>
    <p:extLst>
      <p:ext uri="{BB962C8B-B14F-4D97-AF65-F5344CB8AC3E}">
        <p14:creationId xmlns:p14="http://schemas.microsoft.com/office/powerpoint/2010/main" val="2507742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A3ABFE-2E05-4503-952F-6951E58CD128}"/>
              </a:ext>
            </a:extLst>
          </p:cNvPr>
          <p:cNvSpPr>
            <a:spLocks noGrp="1"/>
          </p:cNvSpPr>
          <p:nvPr>
            <p:ph type="title" orient="vert"/>
          </p:nvPr>
        </p:nvSpPr>
        <p:spPr>
          <a:xfrm>
            <a:off x="6784975" y="214313"/>
            <a:ext cx="2159000" cy="63388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922A66-DB79-4919-97D9-DEC0E2C37A36}"/>
              </a:ext>
            </a:extLst>
          </p:cNvPr>
          <p:cNvSpPr>
            <a:spLocks noGrp="1"/>
          </p:cNvSpPr>
          <p:nvPr>
            <p:ph type="body" orient="vert" idx="1"/>
          </p:nvPr>
        </p:nvSpPr>
        <p:spPr>
          <a:xfrm>
            <a:off x="304800" y="214313"/>
            <a:ext cx="6327775" cy="63388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6170A-1927-4134-B5E8-F8F81B73120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01864CE-A815-4376-9207-E4A3C2B797A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AFA1FE-DDD2-4F23-9381-BD180403A810}"/>
              </a:ext>
            </a:extLst>
          </p:cNvPr>
          <p:cNvSpPr>
            <a:spLocks noGrp="1"/>
          </p:cNvSpPr>
          <p:nvPr>
            <p:ph type="sldNum" sz="quarter" idx="12"/>
          </p:nvPr>
        </p:nvSpPr>
        <p:spPr/>
        <p:txBody>
          <a:bodyPr/>
          <a:lstStyle>
            <a:lvl1pPr>
              <a:defRPr/>
            </a:lvl1pPr>
          </a:lstStyle>
          <a:p>
            <a:fld id="{FEE27B13-1352-4A6D-B864-2CEF0D8E9FF5}" type="slidenum">
              <a:rPr lang="en-US" altLang="en-US"/>
              <a:pPr/>
              <a:t>‹#›</a:t>
            </a:fld>
            <a:endParaRPr lang="en-US" altLang="en-US"/>
          </a:p>
        </p:txBody>
      </p:sp>
    </p:spTree>
    <p:extLst>
      <p:ext uri="{BB962C8B-B14F-4D97-AF65-F5344CB8AC3E}">
        <p14:creationId xmlns:p14="http://schemas.microsoft.com/office/powerpoint/2010/main" val="396784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DBAB-D29E-48BC-BCAD-BCA7A7D4DE87}"/>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20A513-FCAA-471D-961B-3F830F62E28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4CFAD09F-0577-4B62-A399-00166DE4AAA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1322D3A-F0F0-4E94-AAF9-CF25CE3EE9E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8754D18-2A90-4DF3-8EE2-ED5717883B46}"/>
              </a:ext>
            </a:extLst>
          </p:cNvPr>
          <p:cNvSpPr>
            <a:spLocks noGrp="1"/>
          </p:cNvSpPr>
          <p:nvPr>
            <p:ph type="sldNum" sz="quarter" idx="12"/>
          </p:nvPr>
        </p:nvSpPr>
        <p:spPr/>
        <p:txBody>
          <a:bodyPr/>
          <a:lstStyle>
            <a:lvl1pPr>
              <a:defRPr/>
            </a:lvl1pPr>
          </a:lstStyle>
          <a:p>
            <a:fld id="{B5F80142-D937-447B-A0EA-1EBDC0F0D91C}" type="slidenum">
              <a:rPr lang="en-US" altLang="en-US"/>
              <a:pPr/>
              <a:t>‹#›</a:t>
            </a:fld>
            <a:endParaRPr lang="en-US" altLang="en-US"/>
          </a:p>
        </p:txBody>
      </p:sp>
    </p:spTree>
    <p:extLst>
      <p:ext uri="{BB962C8B-B14F-4D97-AF65-F5344CB8AC3E}">
        <p14:creationId xmlns:p14="http://schemas.microsoft.com/office/powerpoint/2010/main" val="158413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975A7-9CBB-47C0-A286-E4C6D93103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FA79C9-791E-42AB-93CA-748C036F96D4}"/>
              </a:ext>
            </a:extLst>
          </p:cNvPr>
          <p:cNvSpPr>
            <a:spLocks noGrp="1"/>
          </p:cNvSpPr>
          <p:nvPr>
            <p:ph sz="half" idx="1"/>
          </p:nvPr>
        </p:nvSpPr>
        <p:spPr>
          <a:xfrm>
            <a:off x="304800" y="2057400"/>
            <a:ext cx="41910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3F07AB-58F4-4EE8-BD68-ED7B65B23C79}"/>
              </a:ext>
            </a:extLst>
          </p:cNvPr>
          <p:cNvSpPr>
            <a:spLocks noGrp="1"/>
          </p:cNvSpPr>
          <p:nvPr>
            <p:ph sz="half" idx="2"/>
          </p:nvPr>
        </p:nvSpPr>
        <p:spPr>
          <a:xfrm>
            <a:off x="4648200" y="2057400"/>
            <a:ext cx="41910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FB7123-EA92-466A-8CD4-77DCE64F7B9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3AA350A-987C-4E2F-A991-533E1BEE02F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E2BD0B4-7132-4406-9ED1-597A8908CFC8}"/>
              </a:ext>
            </a:extLst>
          </p:cNvPr>
          <p:cNvSpPr>
            <a:spLocks noGrp="1"/>
          </p:cNvSpPr>
          <p:nvPr>
            <p:ph type="sldNum" sz="quarter" idx="12"/>
          </p:nvPr>
        </p:nvSpPr>
        <p:spPr/>
        <p:txBody>
          <a:bodyPr/>
          <a:lstStyle>
            <a:lvl1pPr>
              <a:defRPr/>
            </a:lvl1pPr>
          </a:lstStyle>
          <a:p>
            <a:fld id="{4FCECB50-057F-42B3-9CB5-5CB79DF653F9}" type="slidenum">
              <a:rPr lang="en-US" altLang="en-US"/>
              <a:pPr/>
              <a:t>‹#›</a:t>
            </a:fld>
            <a:endParaRPr lang="en-US" altLang="en-US"/>
          </a:p>
        </p:txBody>
      </p:sp>
    </p:spTree>
    <p:extLst>
      <p:ext uri="{BB962C8B-B14F-4D97-AF65-F5344CB8AC3E}">
        <p14:creationId xmlns:p14="http://schemas.microsoft.com/office/powerpoint/2010/main" val="32745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B9B0-2DD7-4155-8EFA-93AD3CFCA0D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019282-2787-4092-88A2-1ADD9696109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A974DA-585E-4754-9C15-7520175576E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065900-4D6F-462F-9AD7-76677EEDBD0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7191CD-CFF6-4953-A97B-594A94E7B3A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E6C43F-7F39-4139-9E8A-56944A8C8EB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34678C5-24CF-443A-A0BE-FD526701BC7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8F2640A-7CF3-4A93-B6C5-6DFFFFAFA92F}"/>
              </a:ext>
            </a:extLst>
          </p:cNvPr>
          <p:cNvSpPr>
            <a:spLocks noGrp="1"/>
          </p:cNvSpPr>
          <p:nvPr>
            <p:ph type="sldNum" sz="quarter" idx="12"/>
          </p:nvPr>
        </p:nvSpPr>
        <p:spPr/>
        <p:txBody>
          <a:bodyPr/>
          <a:lstStyle>
            <a:lvl1pPr>
              <a:defRPr/>
            </a:lvl1pPr>
          </a:lstStyle>
          <a:p>
            <a:fld id="{BA7FAA8B-84CD-455E-A655-4A8EB5638658}" type="slidenum">
              <a:rPr lang="en-US" altLang="en-US"/>
              <a:pPr/>
              <a:t>‹#›</a:t>
            </a:fld>
            <a:endParaRPr lang="en-US" altLang="en-US"/>
          </a:p>
        </p:txBody>
      </p:sp>
    </p:spTree>
    <p:extLst>
      <p:ext uri="{BB962C8B-B14F-4D97-AF65-F5344CB8AC3E}">
        <p14:creationId xmlns:p14="http://schemas.microsoft.com/office/powerpoint/2010/main" val="1005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1FBF-DB41-4C1B-A1D5-EA2DFB6310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86FB55-1249-44B0-A8B5-62FA3974129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B370F17-677E-4D95-9069-0F5E34D3B78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C5B2C76-0B11-4151-9BEF-1BC111694641}"/>
              </a:ext>
            </a:extLst>
          </p:cNvPr>
          <p:cNvSpPr>
            <a:spLocks noGrp="1"/>
          </p:cNvSpPr>
          <p:nvPr>
            <p:ph type="sldNum" sz="quarter" idx="12"/>
          </p:nvPr>
        </p:nvSpPr>
        <p:spPr/>
        <p:txBody>
          <a:bodyPr/>
          <a:lstStyle>
            <a:lvl1pPr>
              <a:defRPr/>
            </a:lvl1pPr>
          </a:lstStyle>
          <a:p>
            <a:fld id="{29DCBE5A-6693-4FD5-9167-B9E3650CE409}" type="slidenum">
              <a:rPr lang="en-US" altLang="en-US"/>
              <a:pPr/>
              <a:t>‹#›</a:t>
            </a:fld>
            <a:endParaRPr lang="en-US" altLang="en-US"/>
          </a:p>
        </p:txBody>
      </p:sp>
    </p:spTree>
    <p:extLst>
      <p:ext uri="{BB962C8B-B14F-4D97-AF65-F5344CB8AC3E}">
        <p14:creationId xmlns:p14="http://schemas.microsoft.com/office/powerpoint/2010/main" val="36468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F57AD-EF13-4AC3-8736-2F6502152F3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C7B687B-E697-42D2-9CA9-63557EB8DF7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99C004B-5C26-4783-A7A6-921852E07594}"/>
              </a:ext>
            </a:extLst>
          </p:cNvPr>
          <p:cNvSpPr>
            <a:spLocks noGrp="1"/>
          </p:cNvSpPr>
          <p:nvPr>
            <p:ph type="sldNum" sz="quarter" idx="12"/>
          </p:nvPr>
        </p:nvSpPr>
        <p:spPr/>
        <p:txBody>
          <a:bodyPr/>
          <a:lstStyle>
            <a:lvl1pPr>
              <a:defRPr/>
            </a:lvl1pPr>
          </a:lstStyle>
          <a:p>
            <a:fld id="{0377BACB-6208-4DCC-9B4C-0EFFB01A0A3F}" type="slidenum">
              <a:rPr lang="en-US" altLang="en-US"/>
              <a:pPr/>
              <a:t>‹#›</a:t>
            </a:fld>
            <a:endParaRPr lang="en-US" altLang="en-US"/>
          </a:p>
        </p:txBody>
      </p:sp>
    </p:spTree>
    <p:extLst>
      <p:ext uri="{BB962C8B-B14F-4D97-AF65-F5344CB8AC3E}">
        <p14:creationId xmlns:p14="http://schemas.microsoft.com/office/powerpoint/2010/main" val="318232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E300-B9CF-45C2-A423-41AC36559736}"/>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B90715-B728-4BAA-ABD0-1C3D6B4DB9B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0BDB9-0A31-41B4-9579-75D1986A88D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0AE358-7460-4D69-B104-312C9AC8A21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53294DA-0B49-4C9F-80D5-E21445E7538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5A9410F-9D08-4F21-AB0E-9032E91AF322}"/>
              </a:ext>
            </a:extLst>
          </p:cNvPr>
          <p:cNvSpPr>
            <a:spLocks noGrp="1"/>
          </p:cNvSpPr>
          <p:nvPr>
            <p:ph type="sldNum" sz="quarter" idx="12"/>
          </p:nvPr>
        </p:nvSpPr>
        <p:spPr/>
        <p:txBody>
          <a:bodyPr/>
          <a:lstStyle>
            <a:lvl1pPr>
              <a:defRPr/>
            </a:lvl1pPr>
          </a:lstStyle>
          <a:p>
            <a:fld id="{85E13361-2CA6-4625-8814-1AFC92A0C376}" type="slidenum">
              <a:rPr lang="en-US" altLang="en-US"/>
              <a:pPr/>
              <a:t>‹#›</a:t>
            </a:fld>
            <a:endParaRPr lang="en-US" altLang="en-US"/>
          </a:p>
        </p:txBody>
      </p:sp>
    </p:spTree>
    <p:extLst>
      <p:ext uri="{BB962C8B-B14F-4D97-AF65-F5344CB8AC3E}">
        <p14:creationId xmlns:p14="http://schemas.microsoft.com/office/powerpoint/2010/main" val="185390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3C06A-3964-40C1-A374-0186EDEBA536}"/>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A3DF9D-85AE-4E15-AD9E-5D066D0DACB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60751D3-76A7-4E9F-8A9A-2D1AF4BBCC9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3E034D-9578-435C-9276-D6FA56231E0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A1A9624-B4C9-4A9B-AD7E-361B6F74FDF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9E4CB02-E353-477D-8182-F3EA9EA60721}"/>
              </a:ext>
            </a:extLst>
          </p:cNvPr>
          <p:cNvSpPr>
            <a:spLocks noGrp="1"/>
          </p:cNvSpPr>
          <p:nvPr>
            <p:ph type="sldNum" sz="quarter" idx="12"/>
          </p:nvPr>
        </p:nvSpPr>
        <p:spPr/>
        <p:txBody>
          <a:bodyPr/>
          <a:lstStyle>
            <a:lvl1pPr>
              <a:defRPr/>
            </a:lvl1pPr>
          </a:lstStyle>
          <a:p>
            <a:fld id="{8B874C2D-10D1-4D96-8EDF-4C33195CE369}" type="slidenum">
              <a:rPr lang="en-US" altLang="en-US"/>
              <a:pPr/>
              <a:t>‹#›</a:t>
            </a:fld>
            <a:endParaRPr lang="en-US" altLang="en-US"/>
          </a:p>
        </p:txBody>
      </p:sp>
    </p:spTree>
    <p:extLst>
      <p:ext uri="{BB962C8B-B14F-4D97-AF65-F5344CB8AC3E}">
        <p14:creationId xmlns:p14="http://schemas.microsoft.com/office/powerpoint/2010/main" val="190099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C5E544C-28FD-40DD-AE4A-9751154EB8C7}"/>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4099" name="Rectangle 3">
            <a:extLst>
              <a:ext uri="{FF2B5EF4-FFF2-40B4-BE49-F238E27FC236}">
                <a16:creationId xmlns:a16="http://schemas.microsoft.com/office/drawing/2014/main" id="{EED1AEE5-2DF0-4C41-B5B4-619D4B5FE2DA}"/>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4100" name="Rectangle 4">
            <a:extLst>
              <a:ext uri="{FF2B5EF4-FFF2-40B4-BE49-F238E27FC236}">
                <a16:creationId xmlns:a16="http://schemas.microsoft.com/office/drawing/2014/main" id="{236BE9FF-45DF-43B6-A833-FF43F3606240}"/>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4101" name="Rectangle 5">
            <a:extLst>
              <a:ext uri="{FF2B5EF4-FFF2-40B4-BE49-F238E27FC236}">
                <a16:creationId xmlns:a16="http://schemas.microsoft.com/office/drawing/2014/main" id="{39CBE8D1-FC6A-441C-B954-D8F8D410EEBD}"/>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4102" name="Rectangle 6">
            <a:extLst>
              <a:ext uri="{FF2B5EF4-FFF2-40B4-BE49-F238E27FC236}">
                <a16:creationId xmlns:a16="http://schemas.microsoft.com/office/drawing/2014/main" id="{9533DE73-B23E-4D51-97C9-5969C421B1A9}"/>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4103" name="Rectangle 7">
            <a:extLst>
              <a:ext uri="{FF2B5EF4-FFF2-40B4-BE49-F238E27FC236}">
                <a16:creationId xmlns:a16="http://schemas.microsoft.com/office/drawing/2014/main" id="{1EDB2DF8-F9B4-44B0-B363-149F4ABE00C7}"/>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4104" name="Rectangle 8">
            <a:extLst>
              <a:ext uri="{FF2B5EF4-FFF2-40B4-BE49-F238E27FC236}">
                <a16:creationId xmlns:a16="http://schemas.microsoft.com/office/drawing/2014/main" id="{FF830263-C34E-4395-9DF5-D978D05DF5DA}"/>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4105" name="Rectangle 9">
            <a:extLst>
              <a:ext uri="{FF2B5EF4-FFF2-40B4-BE49-F238E27FC236}">
                <a16:creationId xmlns:a16="http://schemas.microsoft.com/office/drawing/2014/main" id="{FD69728D-3CC8-4976-A680-F36EB1A8842F}"/>
              </a:ext>
            </a:extLst>
          </p:cNvPr>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6" name="Rectangle 10">
            <a:extLst>
              <a:ext uri="{FF2B5EF4-FFF2-40B4-BE49-F238E27FC236}">
                <a16:creationId xmlns:a16="http://schemas.microsoft.com/office/drawing/2014/main" id="{DAFB02A8-9E57-44EE-8E98-6CC6D1098588}"/>
              </a:ext>
            </a:extLst>
          </p:cNvPr>
          <p:cNvSpPr>
            <a:spLocks noGrp="1" noChangeArrowheads="1"/>
          </p:cNvSpPr>
          <p:nvPr>
            <p:ph type="body" idx="1"/>
          </p:nvPr>
        </p:nvSpPr>
        <p:spPr bwMode="auto">
          <a:xfrm>
            <a:off x="304800" y="2057400"/>
            <a:ext cx="853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7" name="Rectangle 11">
            <a:extLst>
              <a:ext uri="{FF2B5EF4-FFF2-40B4-BE49-F238E27FC236}">
                <a16:creationId xmlns:a16="http://schemas.microsoft.com/office/drawing/2014/main" id="{8681A3A7-68BC-4B53-99E0-364D9641E86B}"/>
              </a:ext>
            </a:extLst>
          </p:cNvPr>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ltLang="en-US"/>
          </a:p>
        </p:txBody>
      </p:sp>
      <p:sp>
        <p:nvSpPr>
          <p:cNvPr id="4108" name="Rectangle 12">
            <a:extLst>
              <a:ext uri="{FF2B5EF4-FFF2-40B4-BE49-F238E27FC236}">
                <a16:creationId xmlns:a16="http://schemas.microsoft.com/office/drawing/2014/main" id="{B4DCFFB9-A932-43D7-BAC6-8AB2217A1416}"/>
              </a:ext>
            </a:extLst>
          </p:cNvPr>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ltLang="en-US"/>
          </a:p>
        </p:txBody>
      </p:sp>
      <p:sp>
        <p:nvSpPr>
          <p:cNvPr id="4109" name="Rectangle 13">
            <a:extLst>
              <a:ext uri="{FF2B5EF4-FFF2-40B4-BE49-F238E27FC236}">
                <a16:creationId xmlns:a16="http://schemas.microsoft.com/office/drawing/2014/main" id="{61A7E79C-F5D0-4E85-85C5-B56E7228AC8D}"/>
              </a:ext>
            </a:extLst>
          </p:cNvPr>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8595BDF0-9FB0-49ED-AA2A-25FD276BB9B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66" r:id="rId2"/>
    <p:sldLayoutId id="2147483652" r:id="rId3"/>
    <p:sldLayoutId id="2147483667" r:id="rId4"/>
    <p:sldLayoutId id="2147483654" r:id="rId5"/>
    <p:sldLayoutId id="2147483655" r:id="rId6"/>
    <p:sldLayoutId id="2147483656" r:id="rId7"/>
    <p:sldLayoutId id="2147483657" r:id="rId8"/>
    <p:sldLayoutId id="2147483658" r:id="rId9"/>
    <p:sldLayoutId id="2147483659" r:id="rId10"/>
    <p:sldLayoutId id="2147483660" r:id="rId11"/>
    <p:sldLayoutId id="2147483665" r:id="rId12"/>
  </p:sldLayoutIdLst>
  <p:hf hdr="0" ftr="0" dt="0"/>
  <p:txStyles>
    <p:titleStyle>
      <a:lvl1pPr algn="l" rtl="0" eaLnBrk="1" fontAlgn="base" hangingPunct="1">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3600" b="1">
          <a:solidFill>
            <a:schemeClr val="tx1"/>
          </a:solidFill>
          <a:latin typeface="Arial Narrow" panose="020B0606020202030204" pitchFamily="34" charset="0"/>
        </a:defRPr>
      </a:lvl2pPr>
      <a:lvl3pPr algn="l" rtl="0" eaLnBrk="1" fontAlgn="base" hangingPunct="1">
        <a:spcBef>
          <a:spcPct val="0"/>
        </a:spcBef>
        <a:spcAft>
          <a:spcPct val="0"/>
        </a:spcAft>
        <a:defRPr sz="3600" b="1">
          <a:solidFill>
            <a:schemeClr val="tx1"/>
          </a:solidFill>
          <a:latin typeface="Arial Narrow" panose="020B0606020202030204" pitchFamily="34" charset="0"/>
        </a:defRPr>
      </a:lvl3pPr>
      <a:lvl4pPr algn="l" rtl="0" eaLnBrk="1" fontAlgn="base" hangingPunct="1">
        <a:spcBef>
          <a:spcPct val="0"/>
        </a:spcBef>
        <a:spcAft>
          <a:spcPct val="0"/>
        </a:spcAft>
        <a:defRPr sz="3600" b="1">
          <a:solidFill>
            <a:schemeClr val="tx1"/>
          </a:solidFill>
          <a:latin typeface="Arial Narrow" panose="020B0606020202030204" pitchFamily="34" charset="0"/>
        </a:defRPr>
      </a:lvl4pPr>
      <a:lvl5pPr algn="l" rtl="0" eaLnBrk="1" fontAlgn="base" hangingPunct="1">
        <a:spcBef>
          <a:spcPct val="0"/>
        </a:spcBef>
        <a:spcAft>
          <a:spcPct val="0"/>
        </a:spcAft>
        <a:defRPr sz="3600" b="1">
          <a:solidFill>
            <a:schemeClr val="tx1"/>
          </a:solidFill>
          <a:latin typeface="Arial Narrow" panose="020B0606020202030204" pitchFamily="34" charset="0"/>
        </a:defRPr>
      </a:lvl5pPr>
      <a:lvl6pPr marL="457200" algn="l" rtl="0" eaLnBrk="1" fontAlgn="base" hangingPunct="1">
        <a:spcBef>
          <a:spcPct val="0"/>
        </a:spcBef>
        <a:spcAft>
          <a:spcPct val="0"/>
        </a:spcAft>
        <a:defRPr sz="3600" b="1">
          <a:solidFill>
            <a:schemeClr val="tx1"/>
          </a:solidFill>
          <a:latin typeface="Arial Narrow" panose="020B0606020202030204" pitchFamily="34" charset="0"/>
        </a:defRPr>
      </a:lvl6pPr>
      <a:lvl7pPr marL="914400" algn="l" rtl="0" eaLnBrk="1" fontAlgn="base" hangingPunct="1">
        <a:spcBef>
          <a:spcPct val="0"/>
        </a:spcBef>
        <a:spcAft>
          <a:spcPct val="0"/>
        </a:spcAft>
        <a:defRPr sz="3600" b="1">
          <a:solidFill>
            <a:schemeClr val="tx1"/>
          </a:solidFill>
          <a:latin typeface="Arial Narrow" panose="020B0606020202030204" pitchFamily="34" charset="0"/>
        </a:defRPr>
      </a:lvl7pPr>
      <a:lvl8pPr marL="1371600" algn="l" rtl="0" eaLnBrk="1" fontAlgn="base" hangingPunct="1">
        <a:spcBef>
          <a:spcPct val="0"/>
        </a:spcBef>
        <a:spcAft>
          <a:spcPct val="0"/>
        </a:spcAft>
        <a:defRPr sz="3600" b="1">
          <a:solidFill>
            <a:schemeClr val="tx1"/>
          </a:solidFill>
          <a:latin typeface="Arial Narrow" panose="020B0606020202030204" pitchFamily="34" charset="0"/>
        </a:defRPr>
      </a:lvl8pPr>
      <a:lvl9pPr marL="1828800" algn="l" rtl="0" eaLnBrk="1" fontAlgn="base" hangingPunct="1">
        <a:spcBef>
          <a:spcPct val="0"/>
        </a:spcBef>
        <a:spcAft>
          <a:spcPct val="0"/>
        </a:spcAft>
        <a:defRPr sz="3600" b="1">
          <a:solidFill>
            <a:schemeClr val="tx1"/>
          </a:solidFill>
          <a:latin typeface="Arial Narrow" panose="020B060602020203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b="1"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3200" b="1"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ABCA8F5-F766-4B64-BD56-2100521687DB}"/>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4099" name="Rectangle 3">
            <a:extLst>
              <a:ext uri="{FF2B5EF4-FFF2-40B4-BE49-F238E27FC236}">
                <a16:creationId xmlns:a16="http://schemas.microsoft.com/office/drawing/2014/main" id="{61805726-EA0B-4545-B4FC-7EB8EB81B660}"/>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4100" name="Rectangle 4">
            <a:extLst>
              <a:ext uri="{FF2B5EF4-FFF2-40B4-BE49-F238E27FC236}">
                <a16:creationId xmlns:a16="http://schemas.microsoft.com/office/drawing/2014/main" id="{1730FA9D-3BC0-4462-A2F3-14F225DC1553}"/>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4101" name="Rectangle 5">
            <a:extLst>
              <a:ext uri="{FF2B5EF4-FFF2-40B4-BE49-F238E27FC236}">
                <a16:creationId xmlns:a16="http://schemas.microsoft.com/office/drawing/2014/main" id="{EEDF56F1-BB8F-412A-BC13-3FCCF71487FD}"/>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4102" name="Rectangle 6">
            <a:extLst>
              <a:ext uri="{FF2B5EF4-FFF2-40B4-BE49-F238E27FC236}">
                <a16:creationId xmlns:a16="http://schemas.microsoft.com/office/drawing/2014/main" id="{06A1F7E3-F295-4426-A3FD-0A4A40871C69}"/>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4103" name="Rectangle 7">
            <a:extLst>
              <a:ext uri="{FF2B5EF4-FFF2-40B4-BE49-F238E27FC236}">
                <a16:creationId xmlns:a16="http://schemas.microsoft.com/office/drawing/2014/main" id="{13CF8CD2-20D6-47C9-B94F-C2B01021BFB4}"/>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4104" name="Rectangle 8">
            <a:extLst>
              <a:ext uri="{FF2B5EF4-FFF2-40B4-BE49-F238E27FC236}">
                <a16:creationId xmlns:a16="http://schemas.microsoft.com/office/drawing/2014/main" id="{F23F49EF-3702-4E65-8677-6CA7B2E5C4F3}"/>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4105" name="Rectangle 9">
            <a:extLst>
              <a:ext uri="{FF2B5EF4-FFF2-40B4-BE49-F238E27FC236}">
                <a16:creationId xmlns:a16="http://schemas.microsoft.com/office/drawing/2014/main" id="{AF24B2D2-0BCE-43D2-AA4D-5620DE7C6A12}"/>
              </a:ext>
            </a:extLst>
          </p:cNvPr>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6" name="Rectangle 10">
            <a:extLst>
              <a:ext uri="{FF2B5EF4-FFF2-40B4-BE49-F238E27FC236}">
                <a16:creationId xmlns:a16="http://schemas.microsoft.com/office/drawing/2014/main" id="{81C841EB-FD74-4488-B665-C6C0C7B08F9F}"/>
              </a:ext>
            </a:extLst>
          </p:cNvPr>
          <p:cNvSpPr>
            <a:spLocks noGrp="1" noChangeArrowheads="1"/>
          </p:cNvSpPr>
          <p:nvPr>
            <p:ph type="body" idx="1"/>
          </p:nvPr>
        </p:nvSpPr>
        <p:spPr bwMode="auto">
          <a:xfrm>
            <a:off x="304800" y="2057400"/>
            <a:ext cx="853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7" name="Rectangle 11">
            <a:extLst>
              <a:ext uri="{FF2B5EF4-FFF2-40B4-BE49-F238E27FC236}">
                <a16:creationId xmlns:a16="http://schemas.microsoft.com/office/drawing/2014/main" id="{775A4482-6404-44E4-BFB0-24BBDAFA0FE2}"/>
              </a:ext>
            </a:extLst>
          </p:cNvPr>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ltLang="en-US"/>
          </a:p>
        </p:txBody>
      </p:sp>
      <p:sp>
        <p:nvSpPr>
          <p:cNvPr id="4108" name="Rectangle 12">
            <a:extLst>
              <a:ext uri="{FF2B5EF4-FFF2-40B4-BE49-F238E27FC236}">
                <a16:creationId xmlns:a16="http://schemas.microsoft.com/office/drawing/2014/main" id="{5765956D-7487-495F-9A49-0514F47EA57A}"/>
              </a:ext>
            </a:extLst>
          </p:cNvPr>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ltLang="en-US"/>
          </a:p>
        </p:txBody>
      </p:sp>
      <p:sp>
        <p:nvSpPr>
          <p:cNvPr id="4109" name="Rectangle 13">
            <a:extLst>
              <a:ext uri="{FF2B5EF4-FFF2-40B4-BE49-F238E27FC236}">
                <a16:creationId xmlns:a16="http://schemas.microsoft.com/office/drawing/2014/main" id="{D1F2B26F-5BBC-4ED3-A80A-E6FE678CE18F}"/>
              </a:ext>
            </a:extLst>
          </p:cNvPr>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8595BDF0-9FB0-49ED-AA2A-25FD276BB9B0}" type="slidenum">
              <a:rPr lang="en-US" altLang="en-US" smtClean="0"/>
              <a:pPr/>
              <a:t>‹#›</a:t>
            </a:fld>
            <a:endParaRPr lang="en-US" altLang="en-US"/>
          </a:p>
        </p:txBody>
      </p:sp>
    </p:spTree>
    <p:extLst>
      <p:ext uri="{BB962C8B-B14F-4D97-AF65-F5344CB8AC3E}">
        <p14:creationId xmlns:p14="http://schemas.microsoft.com/office/powerpoint/2010/main" val="285739417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l" rtl="0" eaLnBrk="1" fontAlgn="base" hangingPunct="1">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3600" b="1">
          <a:solidFill>
            <a:schemeClr val="tx1"/>
          </a:solidFill>
          <a:latin typeface="Arial Narrow" panose="020B0606020202030204" pitchFamily="34" charset="0"/>
        </a:defRPr>
      </a:lvl2pPr>
      <a:lvl3pPr algn="l" rtl="0" eaLnBrk="1" fontAlgn="base" hangingPunct="1">
        <a:spcBef>
          <a:spcPct val="0"/>
        </a:spcBef>
        <a:spcAft>
          <a:spcPct val="0"/>
        </a:spcAft>
        <a:defRPr sz="3600" b="1">
          <a:solidFill>
            <a:schemeClr val="tx1"/>
          </a:solidFill>
          <a:latin typeface="Arial Narrow" panose="020B0606020202030204" pitchFamily="34" charset="0"/>
        </a:defRPr>
      </a:lvl3pPr>
      <a:lvl4pPr algn="l" rtl="0" eaLnBrk="1" fontAlgn="base" hangingPunct="1">
        <a:spcBef>
          <a:spcPct val="0"/>
        </a:spcBef>
        <a:spcAft>
          <a:spcPct val="0"/>
        </a:spcAft>
        <a:defRPr sz="3600" b="1">
          <a:solidFill>
            <a:schemeClr val="tx1"/>
          </a:solidFill>
          <a:latin typeface="Arial Narrow" panose="020B0606020202030204" pitchFamily="34" charset="0"/>
        </a:defRPr>
      </a:lvl4pPr>
      <a:lvl5pPr algn="l" rtl="0" eaLnBrk="1" fontAlgn="base" hangingPunct="1">
        <a:spcBef>
          <a:spcPct val="0"/>
        </a:spcBef>
        <a:spcAft>
          <a:spcPct val="0"/>
        </a:spcAft>
        <a:defRPr sz="3600" b="1">
          <a:solidFill>
            <a:schemeClr val="tx1"/>
          </a:solidFill>
          <a:latin typeface="Arial Narrow" panose="020B0606020202030204" pitchFamily="34" charset="0"/>
        </a:defRPr>
      </a:lvl5pPr>
      <a:lvl6pPr marL="457200" algn="l" rtl="0" eaLnBrk="1" fontAlgn="base" hangingPunct="1">
        <a:spcBef>
          <a:spcPct val="0"/>
        </a:spcBef>
        <a:spcAft>
          <a:spcPct val="0"/>
        </a:spcAft>
        <a:defRPr sz="3600" b="1">
          <a:solidFill>
            <a:schemeClr val="tx1"/>
          </a:solidFill>
          <a:latin typeface="Arial Narrow" panose="020B0606020202030204" pitchFamily="34" charset="0"/>
        </a:defRPr>
      </a:lvl6pPr>
      <a:lvl7pPr marL="914400" algn="l" rtl="0" eaLnBrk="1" fontAlgn="base" hangingPunct="1">
        <a:spcBef>
          <a:spcPct val="0"/>
        </a:spcBef>
        <a:spcAft>
          <a:spcPct val="0"/>
        </a:spcAft>
        <a:defRPr sz="3600" b="1">
          <a:solidFill>
            <a:schemeClr val="tx1"/>
          </a:solidFill>
          <a:latin typeface="Arial Narrow" panose="020B0606020202030204" pitchFamily="34" charset="0"/>
        </a:defRPr>
      </a:lvl7pPr>
      <a:lvl8pPr marL="1371600" algn="l" rtl="0" eaLnBrk="1" fontAlgn="base" hangingPunct="1">
        <a:spcBef>
          <a:spcPct val="0"/>
        </a:spcBef>
        <a:spcAft>
          <a:spcPct val="0"/>
        </a:spcAft>
        <a:defRPr sz="3600" b="1">
          <a:solidFill>
            <a:schemeClr val="tx1"/>
          </a:solidFill>
          <a:latin typeface="Arial Narrow" panose="020B0606020202030204" pitchFamily="34" charset="0"/>
        </a:defRPr>
      </a:lvl8pPr>
      <a:lvl9pPr marL="1828800" algn="l" rtl="0" eaLnBrk="1" fontAlgn="base" hangingPunct="1">
        <a:spcBef>
          <a:spcPct val="0"/>
        </a:spcBef>
        <a:spcAft>
          <a:spcPct val="0"/>
        </a:spcAft>
        <a:defRPr sz="3600" b="1">
          <a:solidFill>
            <a:schemeClr val="tx1"/>
          </a:solidFill>
          <a:latin typeface="Arial Narrow" panose="020B060602020203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b="1"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3200" b="1"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wmf"/><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2.wmf"/><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tinyurl.com/hsf47hl"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7EED-D0EA-4A52-BDC3-53865908A9B0}"/>
              </a:ext>
            </a:extLst>
          </p:cNvPr>
          <p:cNvSpPr>
            <a:spLocks noGrp="1"/>
          </p:cNvSpPr>
          <p:nvPr>
            <p:ph type="ctrTitle"/>
          </p:nvPr>
        </p:nvSpPr>
        <p:spPr/>
        <p:txBody>
          <a:bodyPr/>
          <a:lstStyle/>
          <a:p>
            <a:r>
              <a:rPr lang="en-US" dirty="0"/>
              <a:t>Chapter 15 – Cyber Operations</a:t>
            </a:r>
          </a:p>
        </p:txBody>
      </p:sp>
      <p:sp>
        <p:nvSpPr>
          <p:cNvPr id="3" name="Subtitle 2">
            <a:extLst>
              <a:ext uri="{FF2B5EF4-FFF2-40B4-BE49-F238E27FC236}">
                <a16:creationId xmlns:a16="http://schemas.microsoft.com/office/drawing/2014/main" id="{13DDA8FC-302C-4DFA-B471-55CC74736503}"/>
              </a:ext>
            </a:extLst>
          </p:cNvPr>
          <p:cNvSpPr>
            <a:spLocks noGrp="1"/>
          </p:cNvSpPr>
          <p:nvPr>
            <p:ph type="subTitle" idx="1"/>
          </p:nvPr>
        </p:nvSpPr>
        <p:spPr/>
        <p:txBody>
          <a:bodyPr/>
          <a:lstStyle/>
          <a:p>
            <a:r>
              <a:rPr lang="en-US"/>
              <a:t>Part I</a:t>
            </a:r>
          </a:p>
        </p:txBody>
      </p:sp>
    </p:spTree>
    <p:extLst>
      <p:ext uri="{BB962C8B-B14F-4D97-AF65-F5344CB8AC3E}">
        <p14:creationId xmlns:p14="http://schemas.microsoft.com/office/powerpoint/2010/main" val="4149454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B7331B-8C40-4587-8FDB-649E637AB2CB}"/>
              </a:ext>
            </a:extLst>
          </p:cNvPr>
          <p:cNvSpPr>
            <a:spLocks noGrp="1"/>
          </p:cNvSpPr>
          <p:nvPr>
            <p:ph type="ctrTitle"/>
          </p:nvPr>
        </p:nvSpPr>
        <p:spPr/>
        <p:txBody>
          <a:bodyPr/>
          <a:lstStyle/>
          <a:p>
            <a:r>
              <a:rPr lang="en-US" dirty="0"/>
              <a:t>Types of Attacks</a:t>
            </a:r>
          </a:p>
        </p:txBody>
      </p:sp>
      <p:sp>
        <p:nvSpPr>
          <p:cNvPr id="6" name="Subtitle 5">
            <a:extLst>
              <a:ext uri="{FF2B5EF4-FFF2-40B4-BE49-F238E27FC236}">
                <a16:creationId xmlns:a16="http://schemas.microsoft.com/office/drawing/2014/main" id="{F91BDE49-A024-477C-B850-66879B50479E}"/>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3D146D9-EC4F-4999-8424-BCE41F847253}"/>
              </a:ext>
            </a:extLst>
          </p:cNvPr>
          <p:cNvSpPr>
            <a:spLocks noGrp="1"/>
          </p:cNvSpPr>
          <p:nvPr>
            <p:ph type="sldNum" sz="quarter" idx="4"/>
          </p:nvPr>
        </p:nvSpPr>
        <p:spPr/>
        <p:txBody>
          <a:bodyPr/>
          <a:lstStyle/>
          <a:p>
            <a:fld id="{4D8B4E82-98AE-426F-A1C5-6B1E7ED7C0CA}" type="slidenum">
              <a:rPr lang="en-US" altLang="en-US" smtClean="0"/>
              <a:pPr/>
              <a:t>10</a:t>
            </a:fld>
            <a:endParaRPr lang="en-US" altLang="en-US"/>
          </a:p>
        </p:txBody>
      </p:sp>
    </p:spTree>
    <p:extLst>
      <p:ext uri="{BB962C8B-B14F-4D97-AF65-F5344CB8AC3E}">
        <p14:creationId xmlns:p14="http://schemas.microsoft.com/office/powerpoint/2010/main" val="2942690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1246824-004B-476B-984E-3EF0526B5FC9}"/>
              </a:ext>
            </a:extLst>
          </p:cNvPr>
          <p:cNvSpPr>
            <a:spLocks noGrp="1" noChangeArrowheads="1"/>
          </p:cNvSpPr>
          <p:nvPr>
            <p:ph type="title"/>
          </p:nvPr>
        </p:nvSpPr>
        <p:spPr>
          <a:xfrm>
            <a:off x="457200" y="277813"/>
            <a:ext cx="7210425" cy="1139825"/>
          </a:xfrm>
        </p:spPr>
        <p:txBody>
          <a:bodyPr/>
          <a:lstStyle/>
          <a:p>
            <a:pPr algn="l" eaLnBrk="1" hangingPunct="1">
              <a:defRPr/>
            </a:pPr>
            <a:r>
              <a:rPr lang="en-US" dirty="0"/>
              <a:t>Social Engineering</a:t>
            </a:r>
          </a:p>
        </p:txBody>
      </p:sp>
      <p:pic>
        <p:nvPicPr>
          <p:cNvPr id="21507" name="Picture 3" descr="MPj04386500000[1]">
            <a:extLst>
              <a:ext uri="{FF2B5EF4-FFF2-40B4-BE49-F238E27FC236}">
                <a16:creationId xmlns:a16="http://schemas.microsoft.com/office/drawing/2014/main" id="{B2722748-DF87-406B-9F35-31BEEBE50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18367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AutoShape 4">
            <a:extLst>
              <a:ext uri="{FF2B5EF4-FFF2-40B4-BE49-F238E27FC236}">
                <a16:creationId xmlns:a16="http://schemas.microsoft.com/office/drawing/2014/main" id="{32CE41AB-9816-472C-851D-36DC82AD1F21}"/>
              </a:ext>
            </a:extLst>
          </p:cNvPr>
          <p:cNvSpPr>
            <a:spLocks noChangeArrowheads="1"/>
          </p:cNvSpPr>
          <p:nvPr/>
        </p:nvSpPr>
        <p:spPr bwMode="auto">
          <a:xfrm>
            <a:off x="6934200" y="381000"/>
            <a:ext cx="1981200" cy="1371600"/>
          </a:xfrm>
          <a:prstGeom prst="wedgeRoundRectCallout">
            <a:avLst>
              <a:gd name="adj1" fmla="val -50639"/>
              <a:gd name="adj2" fmla="val 78819"/>
              <a:gd name="adj3" fmla="val 16667"/>
            </a:avLst>
          </a:prstGeom>
          <a:solidFill>
            <a:schemeClr val="accent1"/>
          </a:solidFill>
          <a:ln w="9525">
            <a:solidFill>
              <a:schemeClr val="tx1"/>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I need a password reset.  What is the passwd set to?</a:t>
            </a:r>
          </a:p>
        </p:txBody>
      </p:sp>
      <p:pic>
        <p:nvPicPr>
          <p:cNvPr id="21509" name="Picture 5" descr="MPj04384880000[1]">
            <a:extLst>
              <a:ext uri="{FF2B5EF4-FFF2-40B4-BE49-F238E27FC236}">
                <a16:creationId xmlns:a16="http://schemas.microsoft.com/office/drawing/2014/main" id="{B7537E59-C4F5-479D-805B-F49B4821D9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76600"/>
            <a:ext cx="22383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AutoShape 6">
            <a:extLst>
              <a:ext uri="{FF2B5EF4-FFF2-40B4-BE49-F238E27FC236}">
                <a16:creationId xmlns:a16="http://schemas.microsoft.com/office/drawing/2014/main" id="{3EDFF512-0C66-4D91-A57C-B381AD381613}"/>
              </a:ext>
            </a:extLst>
          </p:cNvPr>
          <p:cNvSpPr>
            <a:spLocks noChangeArrowheads="1"/>
          </p:cNvSpPr>
          <p:nvPr/>
        </p:nvSpPr>
        <p:spPr bwMode="auto">
          <a:xfrm>
            <a:off x="1066800" y="2133600"/>
            <a:ext cx="1600200" cy="1524000"/>
          </a:xfrm>
          <a:prstGeom prst="wedgeRoundRectCallout">
            <a:avLst>
              <a:gd name="adj1" fmla="val -27977"/>
              <a:gd name="adj2" fmla="val 67917"/>
              <a:gd name="adj3" fmla="val 16667"/>
            </a:avLst>
          </a:prstGeom>
          <a:solidFill>
            <a:schemeClr val="accent1"/>
          </a:solidFill>
          <a:ln w="9525">
            <a:solidFill>
              <a:schemeClr val="tx1"/>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t>This is John, the System Admin.  What is your password?</a:t>
            </a:r>
          </a:p>
        </p:txBody>
      </p:sp>
      <p:sp>
        <p:nvSpPr>
          <p:cNvPr id="21511" name="Rectangle 7">
            <a:extLst>
              <a:ext uri="{FF2B5EF4-FFF2-40B4-BE49-F238E27FC236}">
                <a16:creationId xmlns:a16="http://schemas.microsoft.com/office/drawing/2014/main" id="{7349CF00-05A1-47E5-A93B-24A9E4974E30}"/>
              </a:ext>
            </a:extLst>
          </p:cNvPr>
          <p:cNvSpPr>
            <a:spLocks noChangeArrowheads="1"/>
          </p:cNvSpPr>
          <p:nvPr/>
        </p:nvSpPr>
        <p:spPr bwMode="auto">
          <a:xfrm rot="-469132">
            <a:off x="2971800" y="1676400"/>
            <a:ext cx="1600200" cy="1981200"/>
          </a:xfrm>
          <a:prstGeom prst="rect">
            <a:avLst/>
          </a:prstGeom>
          <a:solidFill>
            <a:srgbClr val="ECA6F8"/>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a:solidFill>
                  <a:schemeClr val="bg1"/>
                </a:solidFill>
              </a:rPr>
              <a:t>Email:</a:t>
            </a:r>
          </a:p>
          <a:p>
            <a:pPr algn="ctr" eaLnBrk="1" hangingPunct="1">
              <a:spcBef>
                <a:spcPct val="0"/>
              </a:spcBef>
              <a:buClrTx/>
              <a:buSzTx/>
              <a:buFontTx/>
              <a:buNone/>
            </a:pPr>
            <a:r>
              <a:rPr lang="en-US" altLang="en-US" sz="1800">
                <a:solidFill>
                  <a:schemeClr val="bg1"/>
                </a:solidFill>
              </a:rPr>
              <a:t>ABC Bank has</a:t>
            </a:r>
          </a:p>
          <a:p>
            <a:pPr algn="ctr" eaLnBrk="1" hangingPunct="1">
              <a:spcBef>
                <a:spcPct val="0"/>
              </a:spcBef>
              <a:buClrTx/>
              <a:buSzTx/>
              <a:buFontTx/>
              <a:buNone/>
            </a:pPr>
            <a:r>
              <a:rPr lang="en-US" altLang="en-US" sz="1800">
                <a:solidFill>
                  <a:schemeClr val="bg1"/>
                </a:solidFill>
              </a:rPr>
              <a:t>noticed a </a:t>
            </a:r>
          </a:p>
          <a:p>
            <a:pPr algn="ctr" eaLnBrk="1" hangingPunct="1">
              <a:spcBef>
                <a:spcPct val="0"/>
              </a:spcBef>
              <a:buClrTx/>
              <a:buSzTx/>
              <a:buFontTx/>
              <a:buNone/>
            </a:pPr>
            <a:r>
              <a:rPr lang="en-US" altLang="en-US" sz="1800">
                <a:solidFill>
                  <a:schemeClr val="bg1"/>
                </a:solidFill>
              </a:rPr>
              <a:t>problem with</a:t>
            </a:r>
          </a:p>
          <a:p>
            <a:pPr algn="ctr" eaLnBrk="1" hangingPunct="1">
              <a:spcBef>
                <a:spcPct val="0"/>
              </a:spcBef>
              <a:buClrTx/>
              <a:buSzTx/>
              <a:buFontTx/>
              <a:buNone/>
            </a:pPr>
            <a:r>
              <a:rPr lang="en-US" altLang="en-US" sz="1800">
                <a:solidFill>
                  <a:schemeClr val="bg1"/>
                </a:solidFill>
              </a:rPr>
              <a:t>your account</a:t>
            </a:r>
            <a:r>
              <a:rPr lang="en-US" altLang="en-US" sz="1800"/>
              <a:t>…</a:t>
            </a:r>
          </a:p>
        </p:txBody>
      </p:sp>
      <p:pic>
        <p:nvPicPr>
          <p:cNvPr id="21512" name="Picture 8" descr="MPj04392580000[1]">
            <a:extLst>
              <a:ext uri="{FF2B5EF4-FFF2-40B4-BE49-F238E27FC236}">
                <a16:creationId xmlns:a16="http://schemas.microsoft.com/office/drawing/2014/main" id="{892779C5-677A-4286-ACA0-29FE5392D4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114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AutoShape 9">
            <a:extLst>
              <a:ext uri="{FF2B5EF4-FFF2-40B4-BE49-F238E27FC236}">
                <a16:creationId xmlns:a16="http://schemas.microsoft.com/office/drawing/2014/main" id="{68C2ACAB-E70B-4E69-9889-C7177380E6A5}"/>
              </a:ext>
            </a:extLst>
          </p:cNvPr>
          <p:cNvSpPr>
            <a:spLocks noChangeArrowheads="1"/>
          </p:cNvSpPr>
          <p:nvPr/>
        </p:nvSpPr>
        <p:spPr bwMode="auto">
          <a:xfrm>
            <a:off x="7543800" y="3581400"/>
            <a:ext cx="1447800" cy="1066800"/>
          </a:xfrm>
          <a:prstGeom prst="wedgeRoundRectCallout">
            <a:avLst>
              <a:gd name="adj1" fmla="val -66667"/>
              <a:gd name="adj2" fmla="val 49852"/>
              <a:gd name="adj3" fmla="val 16667"/>
            </a:avLst>
          </a:prstGeom>
          <a:solidFill>
            <a:schemeClr val="tx1"/>
          </a:solidFill>
          <a:ln w="9525">
            <a:solidFill>
              <a:schemeClr val="tx1"/>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chemeClr val="bg1"/>
                </a:solidFill>
              </a:rPr>
              <a:t>I have come to repair your machine…</a:t>
            </a:r>
          </a:p>
        </p:txBody>
      </p:sp>
      <p:sp>
        <p:nvSpPr>
          <p:cNvPr id="21514" name="AutoShape 10">
            <a:extLst>
              <a:ext uri="{FF2B5EF4-FFF2-40B4-BE49-F238E27FC236}">
                <a16:creationId xmlns:a16="http://schemas.microsoft.com/office/drawing/2014/main" id="{19F58FBE-823F-4B6C-960D-1764A295910E}"/>
              </a:ext>
            </a:extLst>
          </p:cNvPr>
          <p:cNvSpPr>
            <a:spLocks noChangeArrowheads="1"/>
          </p:cNvSpPr>
          <p:nvPr/>
        </p:nvSpPr>
        <p:spPr bwMode="auto">
          <a:xfrm>
            <a:off x="5410200" y="4343400"/>
            <a:ext cx="1371600" cy="1219200"/>
          </a:xfrm>
          <a:prstGeom prst="wedgeRoundRectCallout">
            <a:avLst>
              <a:gd name="adj1" fmla="val 67940"/>
              <a:gd name="adj2" fmla="val -18227"/>
              <a:gd name="adj3" fmla="val 16667"/>
            </a:avLst>
          </a:prstGeom>
          <a:solidFill>
            <a:schemeClr val="tx1"/>
          </a:solidFill>
          <a:ln w="9525">
            <a:solidFill>
              <a:schemeClr val="tx1"/>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chemeClr val="bg1"/>
                </a:solidFill>
              </a:rPr>
              <a:t>and have some software patches</a:t>
            </a:r>
          </a:p>
          <a:p>
            <a:pPr algn="ctr" eaLnBrk="1" hangingPunct="1">
              <a:spcBef>
                <a:spcPct val="0"/>
              </a:spcBef>
              <a:buClrTx/>
              <a:buSzTx/>
              <a:buFontTx/>
              <a:buNone/>
            </a:pPr>
            <a:endParaRPr lang="en-US" altLang="en-US" sz="1800" dirty="0">
              <a:solidFill>
                <a:schemeClr val="bg1"/>
              </a:solidFill>
            </a:endParaRPr>
          </a:p>
        </p:txBody>
      </p:sp>
      <p:pic>
        <p:nvPicPr>
          <p:cNvPr id="21515" name="Picture 11" descr="MCj04323030000[1]">
            <a:extLst>
              <a:ext uri="{FF2B5EF4-FFF2-40B4-BE49-F238E27FC236}">
                <a16:creationId xmlns:a16="http://schemas.microsoft.com/office/drawing/2014/main" id="{16D5C779-1E04-427C-ACC8-240D674D12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5073650"/>
            <a:ext cx="20447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AutoShape 12">
            <a:extLst>
              <a:ext uri="{FF2B5EF4-FFF2-40B4-BE49-F238E27FC236}">
                <a16:creationId xmlns:a16="http://schemas.microsoft.com/office/drawing/2014/main" id="{9F174E2F-ED01-44DD-82F8-19CF108EFE74}"/>
              </a:ext>
            </a:extLst>
          </p:cNvPr>
          <p:cNvSpPr>
            <a:spLocks noChangeArrowheads="1"/>
          </p:cNvSpPr>
          <p:nvPr/>
        </p:nvSpPr>
        <p:spPr bwMode="auto">
          <a:xfrm>
            <a:off x="2971800" y="3886200"/>
            <a:ext cx="1752600" cy="1143000"/>
          </a:xfrm>
          <a:prstGeom prst="wedgeRoundRectCallout">
            <a:avLst>
              <a:gd name="adj1" fmla="val -3713"/>
              <a:gd name="adj2" fmla="val 79444"/>
              <a:gd name="adj3" fmla="val 16667"/>
            </a:avLst>
          </a:prstGeom>
          <a:solidFill>
            <a:srgbClr val="FED6F9"/>
          </a:solidFill>
          <a:ln w="9525">
            <a:solidFill>
              <a:srgbClr val="993300"/>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solidFill>
                  <a:schemeClr val="bg1"/>
                </a:solidFill>
              </a:rPr>
              <a:t>What ethnicity are you?  Your mother’s maiden name?</a:t>
            </a:r>
          </a:p>
        </p:txBody>
      </p:sp>
    </p:spTree>
    <p:extLst>
      <p:ext uri="{BB962C8B-B14F-4D97-AF65-F5344CB8AC3E}">
        <p14:creationId xmlns:p14="http://schemas.microsoft.com/office/powerpoint/2010/main" val="4089578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FBBD9-9AB5-444B-8BB2-E882B5E5C401}"/>
              </a:ext>
            </a:extLst>
          </p:cNvPr>
          <p:cNvSpPr>
            <a:spLocks noGrp="1"/>
          </p:cNvSpPr>
          <p:nvPr>
            <p:ph type="title"/>
          </p:nvPr>
        </p:nvSpPr>
        <p:spPr/>
        <p:txBody>
          <a:bodyPr/>
          <a:lstStyle/>
          <a:p>
            <a:pPr>
              <a:defRPr/>
            </a:pPr>
            <a:r>
              <a:rPr lang="en-US" dirty="0"/>
              <a:t>Social Engineering</a:t>
            </a:r>
          </a:p>
        </p:txBody>
      </p:sp>
      <p:graphicFrame>
        <p:nvGraphicFramePr>
          <p:cNvPr id="4" name="Content Placeholder 3">
            <a:extLst>
              <a:ext uri="{FF2B5EF4-FFF2-40B4-BE49-F238E27FC236}">
                <a16:creationId xmlns:a16="http://schemas.microsoft.com/office/drawing/2014/main" id="{C51C3C59-DE8D-4C62-A877-40B347854136}"/>
              </a:ext>
            </a:extLst>
          </p:cNvPr>
          <p:cNvGraphicFramePr>
            <a:graphicFrameLocks noGrp="1"/>
          </p:cNvGraphicFramePr>
          <p:nvPr>
            <p:ph sz="half" idx="1"/>
          </p:nvPr>
        </p:nvGraphicFramePr>
        <p:xfrm>
          <a:off x="457200" y="1676400"/>
          <a:ext cx="4618856" cy="4454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DF476C96-D086-410F-9C59-444B8A985C16}"/>
              </a:ext>
            </a:extLst>
          </p:cNvPr>
          <p:cNvSpPr>
            <a:spLocks noGrp="1"/>
          </p:cNvSpPr>
          <p:nvPr>
            <p:ph sz="half" idx="2"/>
          </p:nvPr>
        </p:nvSpPr>
        <p:spPr>
          <a:xfrm>
            <a:off x="5219700" y="1676400"/>
            <a:ext cx="3467100" cy="4454525"/>
          </a:xfrm>
        </p:spPr>
        <p:txBody>
          <a:bodyPr/>
          <a:lstStyle/>
          <a:p>
            <a:pPr>
              <a:defRPr/>
            </a:pPr>
            <a:r>
              <a:rPr lang="en-US" sz="2400" dirty="0"/>
              <a:t>93% of Breaches </a:t>
            </a:r>
          </a:p>
          <a:p>
            <a:pPr>
              <a:defRPr/>
            </a:pPr>
            <a:r>
              <a:rPr lang="en-US" sz="2400" dirty="0"/>
              <a:t>Prominent technique: email 96%</a:t>
            </a:r>
          </a:p>
          <a:p>
            <a:pPr lvl="1">
              <a:defRPr/>
            </a:pPr>
            <a:r>
              <a:rPr lang="en-US" sz="2000" dirty="0"/>
              <a:t>Malicious attachment</a:t>
            </a:r>
          </a:p>
          <a:p>
            <a:pPr lvl="1">
              <a:defRPr/>
            </a:pPr>
            <a:r>
              <a:rPr lang="en-US" sz="2000" dirty="0"/>
              <a:t>Link to pharming website</a:t>
            </a:r>
          </a:p>
          <a:p>
            <a:pPr>
              <a:defRPr/>
            </a:pPr>
            <a:r>
              <a:rPr lang="en-US" sz="2400" dirty="0"/>
              <a:t>78% do not click a single phish all year; </a:t>
            </a:r>
          </a:p>
          <a:p>
            <a:pPr>
              <a:defRPr/>
            </a:pPr>
            <a:r>
              <a:rPr lang="en-US" sz="2400" dirty="0"/>
              <a:t>4% phish acceptance rate</a:t>
            </a:r>
          </a:p>
        </p:txBody>
      </p:sp>
      <p:sp>
        <p:nvSpPr>
          <p:cNvPr id="27653" name="TextBox 5">
            <a:extLst>
              <a:ext uri="{FF2B5EF4-FFF2-40B4-BE49-F238E27FC236}">
                <a16:creationId xmlns:a16="http://schemas.microsoft.com/office/drawing/2014/main" id="{26B3152B-0300-41F8-9845-DF7046BC0546}"/>
              </a:ext>
            </a:extLst>
          </p:cNvPr>
          <p:cNvSpPr txBox="1">
            <a:spLocks noChangeArrowheads="1"/>
          </p:cNvSpPr>
          <p:nvPr/>
        </p:nvSpPr>
        <p:spPr bwMode="auto">
          <a:xfrm>
            <a:off x="3578225" y="6359525"/>
            <a:ext cx="5108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Verizon 2018 Data Breach Investigations Report</a:t>
            </a:r>
          </a:p>
        </p:txBody>
      </p:sp>
    </p:spTree>
    <p:extLst>
      <p:ext uri="{BB962C8B-B14F-4D97-AF65-F5344CB8AC3E}">
        <p14:creationId xmlns:p14="http://schemas.microsoft.com/office/powerpoint/2010/main" val="207162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Flowchart: Document 5">
            <a:extLst>
              <a:ext uri="{FF2B5EF4-FFF2-40B4-BE49-F238E27FC236}">
                <a16:creationId xmlns:a16="http://schemas.microsoft.com/office/drawing/2014/main" id="{2B0360AE-214D-428D-8E1E-393C951194E3}"/>
              </a:ext>
            </a:extLst>
          </p:cNvPr>
          <p:cNvSpPr>
            <a:spLocks noChangeArrowheads="1"/>
          </p:cNvSpPr>
          <p:nvPr/>
        </p:nvSpPr>
        <p:spPr bwMode="auto">
          <a:xfrm>
            <a:off x="3810000" y="2895600"/>
            <a:ext cx="2209800" cy="1600200"/>
          </a:xfrm>
          <a:prstGeom prst="flowChartDocument">
            <a:avLst/>
          </a:prstGeom>
          <a:solidFill>
            <a:schemeClr val="tx1"/>
          </a:solidFill>
          <a:ln w="9525" algn="ctr">
            <a:solidFill>
              <a:schemeClr val="tx1"/>
            </a:solidFill>
            <a:round/>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solidFill>
                  <a:schemeClr val="bg1"/>
                </a:solidFill>
              </a:rPr>
              <a:t>ABC BANK</a:t>
            </a:r>
          </a:p>
          <a:p>
            <a:pPr eaLnBrk="1" hangingPunct="1">
              <a:spcBef>
                <a:spcPct val="0"/>
              </a:spcBef>
              <a:buClrTx/>
              <a:buSzTx/>
              <a:buFontTx/>
              <a:buNone/>
            </a:pPr>
            <a:r>
              <a:rPr lang="en-US" altLang="en-US" sz="1800" dirty="0">
                <a:solidFill>
                  <a:schemeClr val="bg1"/>
                </a:solidFill>
              </a:rPr>
              <a:t>Your bank account password is about to expire.</a:t>
            </a:r>
          </a:p>
          <a:p>
            <a:pPr eaLnBrk="1" hangingPunct="1">
              <a:spcBef>
                <a:spcPct val="0"/>
              </a:spcBef>
              <a:buClrTx/>
              <a:buSzTx/>
              <a:buFontTx/>
              <a:buNone/>
            </a:pPr>
            <a:r>
              <a:rPr lang="en-US" altLang="en-US" sz="1800" dirty="0">
                <a:solidFill>
                  <a:schemeClr val="bg1"/>
                </a:solidFill>
              </a:rPr>
              <a:t>Please login…</a:t>
            </a:r>
          </a:p>
        </p:txBody>
      </p:sp>
      <p:sp>
        <p:nvSpPr>
          <p:cNvPr id="10243" name="Title 1">
            <a:extLst>
              <a:ext uri="{FF2B5EF4-FFF2-40B4-BE49-F238E27FC236}">
                <a16:creationId xmlns:a16="http://schemas.microsoft.com/office/drawing/2014/main" id="{E0E8483B-6F6D-443A-B0AF-E6B5DC9CE926}"/>
              </a:ext>
            </a:extLst>
          </p:cNvPr>
          <p:cNvSpPr>
            <a:spLocks noGrp="1"/>
          </p:cNvSpPr>
          <p:nvPr>
            <p:ph type="title"/>
          </p:nvPr>
        </p:nvSpPr>
        <p:spPr>
          <a:xfrm>
            <a:off x="323850" y="277813"/>
            <a:ext cx="3600450" cy="1139825"/>
          </a:xfrm>
        </p:spPr>
        <p:txBody>
          <a:bodyPr/>
          <a:lstStyle/>
          <a:p>
            <a:pPr algn="l" eaLnBrk="1" hangingPunct="1">
              <a:defRPr/>
            </a:pPr>
            <a:r>
              <a:rPr lang="en-US" sz="4000" dirty="0"/>
              <a:t>Phishing = </a:t>
            </a:r>
            <a:br>
              <a:rPr lang="en-US" sz="4000" dirty="0"/>
            </a:br>
            <a:r>
              <a:rPr lang="en-US" sz="4000" dirty="0"/>
              <a:t>Fake Email</a:t>
            </a:r>
          </a:p>
        </p:txBody>
      </p:sp>
      <p:pic>
        <p:nvPicPr>
          <p:cNvPr id="23556" name="Picture 3" descr="C:\Documents and Settings\lincke\Local Settings\Temporary Internet Files\Content.IE5\1V5C9IBW\MCj03664240000[1].wmf">
            <a:extLst>
              <a:ext uri="{FF2B5EF4-FFF2-40B4-BE49-F238E27FC236}">
                <a16:creationId xmlns:a16="http://schemas.microsoft.com/office/drawing/2014/main" id="{9F8E4A3E-B636-4086-9A11-B037741F5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990600"/>
            <a:ext cx="205105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C:\Documents and Settings\lincke\Local Settings\Temporary Internet Files\Content.IE5\3GNAH16Y\MCj04406510000[1].wmf">
            <a:extLst>
              <a:ext uri="{FF2B5EF4-FFF2-40B4-BE49-F238E27FC236}">
                <a16:creationId xmlns:a16="http://schemas.microsoft.com/office/drawing/2014/main" id="{AED302C6-C7D2-415D-81B9-576C0CC43A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022850"/>
            <a:ext cx="1828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C:\Documents and Settings\lincke\Local Settings\Temporary Internet Files\Content.IE5\1V5C9IBW\MCj04406390000[1].wmf">
            <a:extLst>
              <a:ext uri="{FF2B5EF4-FFF2-40B4-BE49-F238E27FC236}">
                <a16:creationId xmlns:a16="http://schemas.microsoft.com/office/drawing/2014/main" id="{ED71350C-9146-479B-BD19-4AC23AE121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138" y="3333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C:\Documents and Settings\lincke\Local Settings\Temporary Internet Files\Content.IE5\BHA9CATY\MCj04406410000[1].wmf">
            <a:extLst>
              <a:ext uri="{FF2B5EF4-FFF2-40B4-BE49-F238E27FC236}">
                <a16:creationId xmlns:a16="http://schemas.microsoft.com/office/drawing/2014/main" id="{BCC99002-D643-4C04-8C98-121403240C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2925" y="5029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Line 9">
            <a:extLst>
              <a:ext uri="{FF2B5EF4-FFF2-40B4-BE49-F238E27FC236}">
                <a16:creationId xmlns:a16="http://schemas.microsoft.com/office/drawing/2014/main" id="{0D6E350B-575A-408A-8578-A2537C64038D}"/>
              </a:ext>
            </a:extLst>
          </p:cNvPr>
          <p:cNvSpPr>
            <a:spLocks noChangeShapeType="1"/>
          </p:cNvSpPr>
          <p:nvPr/>
        </p:nvSpPr>
        <p:spPr bwMode="auto">
          <a:xfrm>
            <a:off x="533400" y="2590800"/>
            <a:ext cx="7772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10">
            <a:extLst>
              <a:ext uri="{FF2B5EF4-FFF2-40B4-BE49-F238E27FC236}">
                <a16:creationId xmlns:a16="http://schemas.microsoft.com/office/drawing/2014/main" id="{9E5E351C-1E83-4998-B492-7B4BB61BC084}"/>
              </a:ext>
            </a:extLst>
          </p:cNvPr>
          <p:cNvSpPr>
            <a:spLocks noChangeShapeType="1"/>
          </p:cNvSpPr>
          <p:nvPr/>
        </p:nvSpPr>
        <p:spPr bwMode="auto">
          <a:xfrm flipV="1">
            <a:off x="3657600" y="2743200"/>
            <a:ext cx="2362200" cy="0"/>
          </a:xfrm>
          <a:prstGeom prst="line">
            <a:avLst/>
          </a:prstGeom>
          <a:noFill/>
          <a:ln w="1016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2" name="AutoShape 11">
            <a:extLst>
              <a:ext uri="{FF2B5EF4-FFF2-40B4-BE49-F238E27FC236}">
                <a16:creationId xmlns:a16="http://schemas.microsoft.com/office/drawing/2014/main" id="{4699A88E-F942-4907-B0E8-AA37BAE1B126}"/>
              </a:ext>
            </a:extLst>
          </p:cNvPr>
          <p:cNvSpPr>
            <a:spLocks noChangeArrowheads="1"/>
          </p:cNvSpPr>
          <p:nvPr/>
        </p:nvSpPr>
        <p:spPr bwMode="auto">
          <a:xfrm>
            <a:off x="827088" y="3848100"/>
            <a:ext cx="2209800" cy="1295400"/>
          </a:xfrm>
          <a:prstGeom prst="foldedCorner">
            <a:avLst>
              <a:gd name="adj" fmla="val 12500"/>
            </a:avLst>
          </a:prstGeom>
          <a:solidFill>
            <a:schemeClr val="tx1"/>
          </a:solidFill>
          <a:ln w="9525">
            <a:solidFill>
              <a:schemeClr val="tx1"/>
            </a:solidFill>
            <a:round/>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The bank has found </a:t>
            </a:r>
          </a:p>
          <a:p>
            <a:pPr algn="ctr" eaLnBrk="1" hangingPunct="1">
              <a:spcBef>
                <a:spcPct val="0"/>
              </a:spcBef>
              <a:buClrTx/>
              <a:buSzTx/>
              <a:buFontTx/>
              <a:buNone/>
            </a:pPr>
            <a:r>
              <a:rPr lang="en-US" altLang="en-US" sz="1800" dirty="0">
                <a:solidFill>
                  <a:schemeClr val="bg1"/>
                </a:solidFill>
              </a:rPr>
              <a:t>problems with your </a:t>
            </a:r>
          </a:p>
          <a:p>
            <a:pPr algn="ctr" eaLnBrk="1" hangingPunct="1">
              <a:spcBef>
                <a:spcPct val="0"/>
              </a:spcBef>
              <a:buClrTx/>
              <a:buSzTx/>
              <a:buFontTx/>
              <a:buNone/>
            </a:pPr>
            <a:r>
              <a:rPr lang="en-US" altLang="en-US" sz="1800" dirty="0">
                <a:solidFill>
                  <a:schemeClr val="bg1"/>
                </a:solidFill>
              </a:rPr>
              <a:t>account.  </a:t>
            </a:r>
          </a:p>
          <a:p>
            <a:pPr algn="ctr" eaLnBrk="1" hangingPunct="1">
              <a:spcBef>
                <a:spcPct val="0"/>
              </a:spcBef>
              <a:buClrTx/>
              <a:buSzTx/>
              <a:buFontTx/>
              <a:buNone/>
            </a:pPr>
            <a:r>
              <a:rPr lang="en-US" altLang="en-US" sz="1800" dirty="0">
                <a:solidFill>
                  <a:schemeClr val="bg1"/>
                </a:solidFill>
              </a:rPr>
              <a:t>Please contact …”</a:t>
            </a:r>
          </a:p>
        </p:txBody>
      </p:sp>
      <p:sp>
        <p:nvSpPr>
          <p:cNvPr id="23563" name="Flowchart: Document 5">
            <a:extLst>
              <a:ext uri="{FF2B5EF4-FFF2-40B4-BE49-F238E27FC236}">
                <a16:creationId xmlns:a16="http://schemas.microsoft.com/office/drawing/2014/main" id="{E33B82D1-E6DC-4E24-8752-CF8F42FBA3C5}"/>
              </a:ext>
            </a:extLst>
          </p:cNvPr>
          <p:cNvSpPr>
            <a:spLocks noChangeArrowheads="1"/>
          </p:cNvSpPr>
          <p:nvPr/>
        </p:nvSpPr>
        <p:spPr bwMode="auto">
          <a:xfrm>
            <a:off x="6705600" y="2911475"/>
            <a:ext cx="2209800" cy="1600200"/>
          </a:xfrm>
          <a:prstGeom prst="flowChartDocument">
            <a:avLst/>
          </a:prstGeom>
          <a:solidFill>
            <a:schemeClr val="tx1"/>
          </a:solidFill>
          <a:ln w="9525" algn="ctr">
            <a:solidFill>
              <a:schemeClr val="tx1"/>
            </a:solidFill>
            <a:round/>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solidFill>
                  <a:schemeClr val="bg1"/>
                </a:solidFill>
              </a:rPr>
              <a:t>Spearfishing</a:t>
            </a:r>
          </a:p>
          <a:p>
            <a:pPr eaLnBrk="1" hangingPunct="1">
              <a:spcBef>
                <a:spcPct val="0"/>
              </a:spcBef>
              <a:buClrTx/>
              <a:buSzTx/>
              <a:buFontTx/>
              <a:buNone/>
            </a:pPr>
            <a:r>
              <a:rPr lang="en-US" altLang="en-US" sz="1600" dirty="0">
                <a:solidFill>
                  <a:schemeClr val="bg1"/>
                </a:solidFill>
              </a:rPr>
              <a:t>John: </a:t>
            </a:r>
          </a:p>
          <a:p>
            <a:pPr eaLnBrk="1" hangingPunct="1">
              <a:spcBef>
                <a:spcPct val="0"/>
              </a:spcBef>
              <a:buClrTx/>
              <a:buSzTx/>
              <a:buFontTx/>
              <a:buNone/>
            </a:pPr>
            <a:r>
              <a:rPr lang="en-US" altLang="en-US" sz="1600" dirty="0">
                <a:solidFill>
                  <a:schemeClr val="bg1"/>
                </a:solidFill>
              </a:rPr>
              <a:t>Could you send Automated Services $1200?</a:t>
            </a:r>
          </a:p>
          <a:p>
            <a:pPr eaLnBrk="1" hangingPunct="1">
              <a:spcBef>
                <a:spcPct val="0"/>
              </a:spcBef>
              <a:buClrTx/>
              <a:buSzTx/>
              <a:buFontTx/>
              <a:buNone/>
            </a:pPr>
            <a:r>
              <a:rPr lang="en-US" altLang="en-US" sz="1600" dirty="0">
                <a:solidFill>
                  <a:schemeClr val="bg1"/>
                </a:solidFill>
              </a:rPr>
              <a:t>Joe (CEO)</a:t>
            </a:r>
          </a:p>
        </p:txBody>
      </p:sp>
    </p:spTree>
    <p:extLst>
      <p:ext uri="{BB962C8B-B14F-4D97-AF65-F5344CB8AC3E}">
        <p14:creationId xmlns:p14="http://schemas.microsoft.com/office/powerpoint/2010/main" val="3830374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6102-1294-451A-BE36-0958B9380846}"/>
              </a:ext>
            </a:extLst>
          </p:cNvPr>
          <p:cNvSpPr>
            <a:spLocks noGrp="1"/>
          </p:cNvSpPr>
          <p:nvPr>
            <p:ph type="title"/>
          </p:nvPr>
        </p:nvSpPr>
        <p:spPr/>
        <p:txBody>
          <a:bodyPr/>
          <a:lstStyle/>
          <a:p>
            <a:r>
              <a:rPr lang="en-US" dirty="0"/>
              <a:t>Stopped here</a:t>
            </a:r>
          </a:p>
        </p:txBody>
      </p:sp>
      <p:sp>
        <p:nvSpPr>
          <p:cNvPr id="3" name="Content Placeholder 2">
            <a:extLst>
              <a:ext uri="{FF2B5EF4-FFF2-40B4-BE49-F238E27FC236}">
                <a16:creationId xmlns:a16="http://schemas.microsoft.com/office/drawing/2014/main" id="{DBFC7330-0892-4B36-8446-E4CF28D321C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8FA0D1A-35EB-46E7-9F78-77320D33CCA6}"/>
              </a:ext>
            </a:extLst>
          </p:cNvPr>
          <p:cNvSpPr>
            <a:spLocks noGrp="1"/>
          </p:cNvSpPr>
          <p:nvPr>
            <p:ph type="sldNum" sz="quarter" idx="12"/>
          </p:nvPr>
        </p:nvSpPr>
        <p:spPr/>
        <p:txBody>
          <a:bodyPr/>
          <a:lstStyle/>
          <a:p>
            <a:fld id="{4D8B4E82-98AE-426F-A1C5-6B1E7ED7C0CA}" type="slidenum">
              <a:rPr lang="en-US" altLang="en-US" smtClean="0"/>
              <a:pPr/>
              <a:t>14</a:t>
            </a:fld>
            <a:endParaRPr lang="en-US" altLang="en-US"/>
          </a:p>
        </p:txBody>
      </p:sp>
    </p:spTree>
    <p:extLst>
      <p:ext uri="{BB962C8B-B14F-4D97-AF65-F5344CB8AC3E}">
        <p14:creationId xmlns:p14="http://schemas.microsoft.com/office/powerpoint/2010/main" val="344452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5" descr="MPj04012540000[1]">
            <a:extLst>
              <a:ext uri="{FF2B5EF4-FFF2-40B4-BE49-F238E27FC236}">
                <a16:creationId xmlns:a16="http://schemas.microsoft.com/office/drawing/2014/main" id="{9EA33167-EFEC-4363-B0EA-D961E4837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371600"/>
            <a:ext cx="495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E56AC8AF-5E13-4074-B09E-03B314AE801F}"/>
              </a:ext>
            </a:extLst>
          </p:cNvPr>
          <p:cNvSpPr>
            <a:spLocks noGrp="1" noChangeArrowheads="1"/>
          </p:cNvSpPr>
          <p:nvPr>
            <p:ph type="title"/>
          </p:nvPr>
        </p:nvSpPr>
        <p:spPr>
          <a:xfrm>
            <a:off x="457200" y="304800"/>
            <a:ext cx="8229600" cy="1052513"/>
          </a:xfrm>
        </p:spPr>
        <p:txBody>
          <a:bodyPr/>
          <a:lstStyle/>
          <a:p>
            <a:pPr eaLnBrk="1" hangingPunct="1">
              <a:defRPr/>
            </a:pPr>
            <a:r>
              <a:rPr lang="en-US" dirty="0"/>
              <a:t>Pharming = Fake web pages</a:t>
            </a:r>
          </a:p>
        </p:txBody>
      </p:sp>
      <p:sp>
        <p:nvSpPr>
          <p:cNvPr id="11268" name="Rectangle 3">
            <a:extLst>
              <a:ext uri="{FF2B5EF4-FFF2-40B4-BE49-F238E27FC236}">
                <a16:creationId xmlns:a16="http://schemas.microsoft.com/office/drawing/2014/main" id="{4A7443BF-3A6A-48D9-84A1-EA5B7EC03012}"/>
              </a:ext>
            </a:extLst>
          </p:cNvPr>
          <p:cNvSpPr>
            <a:spLocks noGrp="1" noChangeArrowheads="1"/>
          </p:cNvSpPr>
          <p:nvPr>
            <p:ph type="body" sz="half" idx="1"/>
          </p:nvPr>
        </p:nvSpPr>
        <p:spPr>
          <a:xfrm>
            <a:off x="457200" y="1981200"/>
            <a:ext cx="3657600" cy="3886200"/>
          </a:xfrm>
        </p:spPr>
        <p:txBody>
          <a:bodyPr/>
          <a:lstStyle/>
          <a:p>
            <a:pPr eaLnBrk="1" hangingPunct="1">
              <a:buFont typeface="Wingdings" panose="05000000000000000000" pitchFamily="2" charset="2"/>
              <a:buNone/>
              <a:defRPr/>
            </a:pPr>
            <a:r>
              <a:rPr lang="en-US" sz="2800"/>
              <a:t>Pharming:</a:t>
            </a:r>
          </a:p>
          <a:p>
            <a:pPr eaLnBrk="1" hangingPunct="1">
              <a:defRPr/>
            </a:pPr>
            <a:r>
              <a:rPr lang="en-US" sz="2800"/>
              <a:t>A fake web page may lead to a real web page </a:t>
            </a:r>
          </a:p>
          <a:p>
            <a:pPr eaLnBrk="1" hangingPunct="1">
              <a:defRPr/>
            </a:pPr>
            <a:r>
              <a:rPr lang="en-US" sz="2800"/>
              <a:t>The fake web page looks like the real thing</a:t>
            </a:r>
          </a:p>
          <a:p>
            <a:pPr lvl="1" eaLnBrk="1" hangingPunct="1">
              <a:defRPr/>
            </a:pPr>
            <a:r>
              <a:rPr lang="en-US" sz="2400"/>
              <a:t>Extracts account information</a:t>
            </a:r>
          </a:p>
        </p:txBody>
      </p:sp>
      <p:pic>
        <p:nvPicPr>
          <p:cNvPr id="25605" name="Picture 6" descr="MCj04355480000[1]">
            <a:extLst>
              <a:ext uri="{FF2B5EF4-FFF2-40B4-BE49-F238E27FC236}">
                <a16:creationId xmlns:a16="http://schemas.microsoft.com/office/drawing/2014/main" id="{B7CE4CD3-9833-4C7E-878B-F2BE1EB8C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724400"/>
            <a:ext cx="17653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AutoShape 7">
            <a:extLst>
              <a:ext uri="{FF2B5EF4-FFF2-40B4-BE49-F238E27FC236}">
                <a16:creationId xmlns:a16="http://schemas.microsoft.com/office/drawing/2014/main" id="{C12B239C-CAC9-4189-AD23-C1CA2A294574}"/>
              </a:ext>
            </a:extLst>
          </p:cNvPr>
          <p:cNvSpPr>
            <a:spLocks noChangeArrowheads="1"/>
          </p:cNvSpPr>
          <p:nvPr/>
        </p:nvSpPr>
        <p:spPr bwMode="auto">
          <a:xfrm>
            <a:off x="4876800" y="2438400"/>
            <a:ext cx="914400" cy="762000"/>
          </a:xfrm>
          <a:prstGeom prst="bevel">
            <a:avLst>
              <a:gd name="adj" fmla="val 12500"/>
            </a:avLst>
          </a:prstGeom>
          <a:solidFill>
            <a:srgbClr val="339933"/>
          </a:solidFill>
          <a:ln w="9525">
            <a:solidFill>
              <a:srgbClr val="993300"/>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t>Login</a:t>
            </a:r>
          </a:p>
          <a:p>
            <a:pPr algn="ctr" eaLnBrk="1" hangingPunct="1">
              <a:spcBef>
                <a:spcPct val="0"/>
              </a:spcBef>
              <a:buClrTx/>
              <a:buSzTx/>
              <a:buFontTx/>
              <a:buNone/>
            </a:pPr>
            <a:r>
              <a:rPr lang="en-US" altLang="en-US" sz="1600"/>
              <a:t>Passwd</a:t>
            </a:r>
          </a:p>
        </p:txBody>
      </p:sp>
      <p:sp>
        <p:nvSpPr>
          <p:cNvPr id="25607" name="AutoShape 8">
            <a:extLst>
              <a:ext uri="{FF2B5EF4-FFF2-40B4-BE49-F238E27FC236}">
                <a16:creationId xmlns:a16="http://schemas.microsoft.com/office/drawing/2014/main" id="{5552F90C-1F2C-45FE-8E62-12349AE6683C}"/>
              </a:ext>
            </a:extLst>
          </p:cNvPr>
          <p:cNvSpPr>
            <a:spLocks noChangeArrowheads="1"/>
          </p:cNvSpPr>
          <p:nvPr/>
        </p:nvSpPr>
        <p:spPr bwMode="auto">
          <a:xfrm>
            <a:off x="6934200" y="2514600"/>
            <a:ext cx="990600" cy="762000"/>
          </a:xfrm>
          <a:prstGeom prst="bevel">
            <a:avLst>
              <a:gd name="adj" fmla="val 12500"/>
            </a:avLst>
          </a:prstGeom>
          <a:solidFill>
            <a:srgbClr val="339933"/>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Welcome</a:t>
            </a:r>
          </a:p>
          <a:p>
            <a:pPr algn="ctr" eaLnBrk="1" hangingPunct="1">
              <a:spcBef>
                <a:spcPct val="0"/>
              </a:spcBef>
              <a:buClrTx/>
              <a:buSzTx/>
              <a:buFontTx/>
              <a:buNone/>
            </a:pPr>
            <a:r>
              <a:rPr lang="en-US" altLang="en-US" sz="1400"/>
              <a:t>To ABC </a:t>
            </a:r>
          </a:p>
          <a:p>
            <a:pPr algn="ctr" eaLnBrk="1" hangingPunct="1">
              <a:spcBef>
                <a:spcPct val="0"/>
              </a:spcBef>
              <a:buClrTx/>
              <a:buSzTx/>
              <a:buFontTx/>
              <a:buNone/>
            </a:pPr>
            <a:r>
              <a:rPr lang="en-US" altLang="en-US" sz="1400"/>
              <a:t>Bank</a:t>
            </a:r>
          </a:p>
        </p:txBody>
      </p:sp>
      <p:sp>
        <p:nvSpPr>
          <p:cNvPr id="25608" name="Text Box 9">
            <a:extLst>
              <a:ext uri="{FF2B5EF4-FFF2-40B4-BE49-F238E27FC236}">
                <a16:creationId xmlns:a16="http://schemas.microsoft.com/office/drawing/2014/main" id="{B8F9E2DA-D91E-4728-9054-2EDB4A687712}"/>
              </a:ext>
            </a:extLst>
          </p:cNvPr>
          <p:cNvSpPr txBox="1">
            <a:spLocks noChangeArrowheads="1"/>
          </p:cNvSpPr>
          <p:nvPr/>
        </p:nvSpPr>
        <p:spPr bwMode="auto">
          <a:xfrm>
            <a:off x="4572000" y="21336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t>www.abc.com</a:t>
            </a:r>
          </a:p>
        </p:txBody>
      </p:sp>
      <p:sp>
        <p:nvSpPr>
          <p:cNvPr id="25609" name="Text Box 10">
            <a:extLst>
              <a:ext uri="{FF2B5EF4-FFF2-40B4-BE49-F238E27FC236}">
                <a16:creationId xmlns:a16="http://schemas.microsoft.com/office/drawing/2014/main" id="{C9F5B12E-57AA-4650-9E72-85307FFC22A6}"/>
              </a:ext>
            </a:extLst>
          </p:cNvPr>
          <p:cNvSpPr txBox="1">
            <a:spLocks noChangeArrowheads="1"/>
          </p:cNvSpPr>
          <p:nvPr/>
        </p:nvSpPr>
        <p:spPr bwMode="auto">
          <a:xfrm>
            <a:off x="6400800" y="2133600"/>
            <a:ext cx="2266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t>www.abcBank.com</a:t>
            </a:r>
          </a:p>
        </p:txBody>
      </p:sp>
      <p:sp>
        <p:nvSpPr>
          <p:cNvPr id="25610" name="Line 11">
            <a:extLst>
              <a:ext uri="{FF2B5EF4-FFF2-40B4-BE49-F238E27FC236}">
                <a16:creationId xmlns:a16="http://schemas.microsoft.com/office/drawing/2014/main" id="{0967BF96-DA8A-4810-9AF8-F04A18BE21C8}"/>
              </a:ext>
            </a:extLst>
          </p:cNvPr>
          <p:cNvSpPr>
            <a:spLocks noChangeShapeType="1"/>
          </p:cNvSpPr>
          <p:nvPr/>
        </p:nvSpPr>
        <p:spPr bwMode="auto">
          <a:xfrm>
            <a:off x="5943600" y="2743200"/>
            <a:ext cx="838200" cy="0"/>
          </a:xfrm>
          <a:prstGeom prst="line">
            <a:avLst/>
          </a:prstGeom>
          <a:noFill/>
          <a:ln w="635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57528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15600-5169-419D-8A32-FAD005A7DE36}"/>
              </a:ext>
            </a:extLst>
          </p:cNvPr>
          <p:cNvSpPr>
            <a:spLocks noGrp="1"/>
          </p:cNvSpPr>
          <p:nvPr>
            <p:ph type="title"/>
          </p:nvPr>
        </p:nvSpPr>
        <p:spPr/>
        <p:txBody>
          <a:bodyPr/>
          <a:lstStyle/>
          <a:p>
            <a:pPr>
              <a:defRPr/>
            </a:pPr>
            <a:r>
              <a:rPr lang="en-US" dirty="0"/>
              <a:t>Drive-By Download</a:t>
            </a:r>
          </a:p>
        </p:txBody>
      </p:sp>
      <p:sp>
        <p:nvSpPr>
          <p:cNvPr id="3" name="Content Placeholder 2">
            <a:extLst>
              <a:ext uri="{FF2B5EF4-FFF2-40B4-BE49-F238E27FC236}">
                <a16:creationId xmlns:a16="http://schemas.microsoft.com/office/drawing/2014/main" id="{0DBFC2D9-D1AD-431D-9CB5-C7E5809126DE}"/>
              </a:ext>
            </a:extLst>
          </p:cNvPr>
          <p:cNvSpPr>
            <a:spLocks noGrp="1"/>
          </p:cNvSpPr>
          <p:nvPr>
            <p:ph sz="half" idx="1"/>
          </p:nvPr>
        </p:nvSpPr>
        <p:spPr/>
        <p:txBody>
          <a:bodyPr/>
          <a:lstStyle/>
          <a:p>
            <a:pPr>
              <a:defRPr/>
            </a:pPr>
            <a:r>
              <a:rPr lang="en-US" dirty="0"/>
              <a:t>A web site exploits a vulnerability in the visitor’s browser when the site is viewed</a:t>
            </a:r>
          </a:p>
          <a:p>
            <a:pPr>
              <a:defRPr/>
            </a:pPr>
            <a:endParaRPr lang="en-US" dirty="0"/>
          </a:p>
        </p:txBody>
      </p:sp>
      <p:sp>
        <p:nvSpPr>
          <p:cNvPr id="4" name="Content Placeholder 3">
            <a:extLst>
              <a:ext uri="{FF2B5EF4-FFF2-40B4-BE49-F238E27FC236}">
                <a16:creationId xmlns:a16="http://schemas.microsoft.com/office/drawing/2014/main" id="{CC94CC40-C61B-4B20-B9CC-17DB6ED87E43}"/>
              </a:ext>
            </a:extLst>
          </p:cNvPr>
          <p:cNvSpPr>
            <a:spLocks noGrp="1"/>
          </p:cNvSpPr>
          <p:nvPr>
            <p:ph sz="half" idx="2"/>
          </p:nvPr>
        </p:nvSpPr>
        <p:spPr>
          <a:xfrm>
            <a:off x="4648200" y="1676400"/>
            <a:ext cx="4316413" cy="4454525"/>
          </a:xfrm>
        </p:spPr>
        <p:txBody>
          <a:bodyPr/>
          <a:lstStyle/>
          <a:p>
            <a:pPr marL="0" indent="0" algn="ctr">
              <a:buFont typeface="Wingdings" panose="05000000000000000000" pitchFamily="2" charset="2"/>
              <a:buNone/>
              <a:defRPr/>
            </a:pPr>
            <a:r>
              <a:rPr lang="en-US" sz="4000" b="1" dirty="0"/>
              <a:t>Games:</a:t>
            </a:r>
          </a:p>
          <a:p>
            <a:pPr>
              <a:defRPr/>
            </a:pPr>
            <a:r>
              <a:rPr lang="en-US" u="sng" dirty="0">
                <a:solidFill>
                  <a:srgbClr val="00B0F0"/>
                </a:solidFill>
              </a:rPr>
              <a:t>Vampires and </a:t>
            </a:r>
            <a:r>
              <a:rPr lang="en-US" u="sng" dirty="0" err="1">
                <a:solidFill>
                  <a:srgbClr val="00B0F0"/>
                </a:solidFill>
              </a:rPr>
              <a:t>Wolfmen</a:t>
            </a:r>
            <a:endParaRPr lang="en-US" u="sng" dirty="0">
              <a:solidFill>
                <a:srgbClr val="00B0F0"/>
              </a:solidFill>
            </a:endParaRPr>
          </a:p>
          <a:p>
            <a:pPr>
              <a:defRPr/>
            </a:pPr>
            <a:r>
              <a:rPr lang="en-US" u="sng" dirty="0">
                <a:solidFill>
                  <a:srgbClr val="00B0F0"/>
                </a:solidFill>
              </a:rPr>
              <a:t>Planet of the Apes</a:t>
            </a:r>
          </a:p>
          <a:p>
            <a:pPr>
              <a:defRPr/>
            </a:pPr>
            <a:r>
              <a:rPr lang="en-US" u="sng" dirty="0">
                <a:solidFill>
                  <a:srgbClr val="00B0F0"/>
                </a:solidFill>
              </a:rPr>
              <a:t>Dungeons and Dragons</a:t>
            </a:r>
          </a:p>
          <a:p>
            <a:pPr>
              <a:defRPr/>
            </a:pPr>
            <a:endParaRPr lang="en-US" dirty="0"/>
          </a:p>
        </p:txBody>
      </p:sp>
    </p:spTree>
    <p:extLst>
      <p:ext uri="{BB962C8B-B14F-4D97-AF65-F5344CB8AC3E}">
        <p14:creationId xmlns:p14="http://schemas.microsoft.com/office/powerpoint/2010/main" val="98629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3D70AD-8F08-4101-A0A1-84CDE9376D84}"/>
              </a:ext>
            </a:extLst>
          </p:cNvPr>
          <p:cNvSpPr>
            <a:spLocks noGrp="1"/>
          </p:cNvSpPr>
          <p:nvPr>
            <p:ph type="title"/>
          </p:nvPr>
        </p:nvSpPr>
        <p:spPr/>
        <p:txBody>
          <a:bodyPr/>
          <a:lstStyle/>
          <a:p>
            <a:r>
              <a:rPr lang="en-US" dirty="0"/>
              <a:t>Malware</a:t>
            </a:r>
          </a:p>
        </p:txBody>
      </p:sp>
      <p:sp>
        <p:nvSpPr>
          <p:cNvPr id="7" name="Content Placeholder 6">
            <a:extLst>
              <a:ext uri="{FF2B5EF4-FFF2-40B4-BE49-F238E27FC236}">
                <a16:creationId xmlns:a16="http://schemas.microsoft.com/office/drawing/2014/main" id="{3DA14293-80D8-4C57-A957-BA51520B8DE6}"/>
              </a:ext>
            </a:extLst>
          </p:cNvPr>
          <p:cNvSpPr>
            <a:spLocks noGrp="1"/>
          </p:cNvSpPr>
          <p:nvPr>
            <p:ph idx="1"/>
          </p:nvPr>
        </p:nvSpPr>
        <p:spPr/>
        <p:txBody>
          <a:bodyPr>
            <a:normAutofit fontScale="77500" lnSpcReduction="20000"/>
          </a:bodyPr>
          <a:lstStyle/>
          <a:p>
            <a:r>
              <a:rPr lang="en-US" dirty="0"/>
              <a:t>Malware is a term used to describe malicious software, including spyware, ransomware, viruses, and worms. Malware breaches a network through a vulnerability, typically when a user clicks a dangerous link or email attachment that then installs risky software. Once inside the system, malware can do the following:</a:t>
            </a:r>
          </a:p>
          <a:p>
            <a:pPr lvl="1"/>
            <a:r>
              <a:rPr lang="en-US" dirty="0"/>
              <a:t>Blocks access to key components of the network (ransomware)</a:t>
            </a:r>
          </a:p>
          <a:p>
            <a:pPr lvl="1"/>
            <a:r>
              <a:rPr lang="en-US" dirty="0"/>
              <a:t>Installs malware or additional harmful software</a:t>
            </a:r>
          </a:p>
          <a:p>
            <a:pPr lvl="1"/>
            <a:r>
              <a:rPr lang="en-US" dirty="0"/>
              <a:t>Covertly obtains information by transmitting data from the hard drive (spyware)</a:t>
            </a:r>
          </a:p>
          <a:p>
            <a:pPr lvl="1"/>
            <a:r>
              <a:rPr lang="en-US" dirty="0"/>
              <a:t>Disrupts certain components and renders the system inoperable</a:t>
            </a:r>
          </a:p>
          <a:p>
            <a:endParaRPr lang="en-US" dirty="0"/>
          </a:p>
        </p:txBody>
      </p:sp>
      <p:sp>
        <p:nvSpPr>
          <p:cNvPr id="5" name="Slide Number Placeholder 4">
            <a:extLst>
              <a:ext uri="{FF2B5EF4-FFF2-40B4-BE49-F238E27FC236}">
                <a16:creationId xmlns:a16="http://schemas.microsoft.com/office/drawing/2014/main" id="{8867FC2B-C9FA-49D0-9F55-F1B7892E6136}"/>
              </a:ext>
            </a:extLst>
          </p:cNvPr>
          <p:cNvSpPr>
            <a:spLocks noGrp="1"/>
          </p:cNvSpPr>
          <p:nvPr>
            <p:ph type="sldNum" sz="quarter" idx="12"/>
          </p:nvPr>
        </p:nvSpPr>
        <p:spPr/>
        <p:txBody>
          <a:bodyPr/>
          <a:lstStyle/>
          <a:p>
            <a:fld id="{4FCECB50-057F-42B3-9CB5-5CB79DF653F9}" type="slidenum">
              <a:rPr lang="en-US" altLang="en-US" smtClean="0"/>
              <a:pPr/>
              <a:t>17</a:t>
            </a:fld>
            <a:endParaRPr lang="en-US" altLang="en-US"/>
          </a:p>
        </p:txBody>
      </p:sp>
    </p:spTree>
    <p:extLst>
      <p:ext uri="{BB962C8B-B14F-4D97-AF65-F5344CB8AC3E}">
        <p14:creationId xmlns:p14="http://schemas.microsoft.com/office/powerpoint/2010/main" val="170292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D835-40ED-4B0F-992B-5A7FFE5AA3F6}"/>
              </a:ext>
            </a:extLst>
          </p:cNvPr>
          <p:cNvSpPr>
            <a:spLocks noGrp="1"/>
          </p:cNvSpPr>
          <p:nvPr>
            <p:ph type="title"/>
          </p:nvPr>
        </p:nvSpPr>
        <p:spPr/>
        <p:txBody>
          <a:bodyPr/>
          <a:lstStyle/>
          <a:p>
            <a:pPr fontAlgn="base"/>
            <a:r>
              <a:rPr lang="en-US" dirty="0"/>
              <a:t>Man-in-the-middle attack</a:t>
            </a:r>
          </a:p>
        </p:txBody>
      </p:sp>
      <p:sp>
        <p:nvSpPr>
          <p:cNvPr id="3" name="Content Placeholder 2">
            <a:extLst>
              <a:ext uri="{FF2B5EF4-FFF2-40B4-BE49-F238E27FC236}">
                <a16:creationId xmlns:a16="http://schemas.microsoft.com/office/drawing/2014/main" id="{B2EF3601-22DA-4733-A51F-2007A42E297E}"/>
              </a:ext>
            </a:extLst>
          </p:cNvPr>
          <p:cNvSpPr>
            <a:spLocks noGrp="1"/>
          </p:cNvSpPr>
          <p:nvPr>
            <p:ph idx="1"/>
          </p:nvPr>
        </p:nvSpPr>
        <p:spPr/>
        <p:txBody>
          <a:bodyPr>
            <a:normAutofit fontScale="85000" lnSpcReduction="10000"/>
          </a:bodyPr>
          <a:lstStyle/>
          <a:p>
            <a:pPr lvl="0" fontAlgn="base"/>
            <a:r>
              <a:rPr lang="en-US" dirty="0"/>
              <a:t>Man-in-the-middle (</a:t>
            </a:r>
            <a:r>
              <a:rPr lang="en-US" dirty="0" err="1"/>
              <a:t>MitM</a:t>
            </a:r>
            <a:r>
              <a:rPr lang="en-US" dirty="0"/>
              <a:t>) attacks, also known as eavesdropping attacks, occur when attackers insert themselves into a two-party transaction. Once the attackers interrupt the traffic, they can filter and steal data.</a:t>
            </a:r>
          </a:p>
          <a:p>
            <a:pPr lvl="0" fontAlgn="base"/>
            <a:r>
              <a:rPr lang="en-US" dirty="0"/>
              <a:t>Two common points of entry for </a:t>
            </a:r>
            <a:r>
              <a:rPr lang="en-US" dirty="0" err="1"/>
              <a:t>MitM</a:t>
            </a:r>
            <a:r>
              <a:rPr lang="en-US" dirty="0"/>
              <a:t> attacks:</a:t>
            </a:r>
          </a:p>
          <a:p>
            <a:pPr lvl="1"/>
            <a:r>
              <a:rPr lang="en-US" dirty="0"/>
              <a:t>1. On unsecure public Wi-Fi, attackers can insert themselves between a visitor’s device and the network. Without knowing, the visitor passes all information through the attacker.</a:t>
            </a:r>
          </a:p>
          <a:p>
            <a:pPr lvl="1"/>
            <a:r>
              <a:rPr lang="en-US" dirty="0"/>
              <a:t>2. Once malware has breached a device, an attacker can install software to process all of the victim’s information.</a:t>
            </a:r>
          </a:p>
          <a:p>
            <a:endParaRPr lang="en-US" dirty="0"/>
          </a:p>
        </p:txBody>
      </p:sp>
      <p:sp>
        <p:nvSpPr>
          <p:cNvPr id="4" name="Slide Number Placeholder 3">
            <a:extLst>
              <a:ext uri="{FF2B5EF4-FFF2-40B4-BE49-F238E27FC236}">
                <a16:creationId xmlns:a16="http://schemas.microsoft.com/office/drawing/2014/main" id="{96F27B5A-0F96-4566-AA9F-A6C31140AF3A}"/>
              </a:ext>
            </a:extLst>
          </p:cNvPr>
          <p:cNvSpPr>
            <a:spLocks noGrp="1"/>
          </p:cNvSpPr>
          <p:nvPr>
            <p:ph type="sldNum" sz="quarter" idx="12"/>
          </p:nvPr>
        </p:nvSpPr>
        <p:spPr/>
        <p:txBody>
          <a:bodyPr/>
          <a:lstStyle/>
          <a:p>
            <a:fld id="{4D8B4E82-98AE-426F-A1C5-6B1E7ED7C0CA}" type="slidenum">
              <a:rPr lang="en-US" altLang="en-US" smtClean="0"/>
              <a:pPr/>
              <a:t>18</a:t>
            </a:fld>
            <a:endParaRPr lang="en-US" altLang="en-US"/>
          </a:p>
        </p:txBody>
      </p:sp>
    </p:spTree>
    <p:extLst>
      <p:ext uri="{BB962C8B-B14F-4D97-AF65-F5344CB8AC3E}">
        <p14:creationId xmlns:p14="http://schemas.microsoft.com/office/powerpoint/2010/main" val="4177949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56D5-4CCE-4C57-B617-66DDF8E5EB53}"/>
              </a:ext>
            </a:extLst>
          </p:cNvPr>
          <p:cNvSpPr>
            <a:spLocks noGrp="1"/>
          </p:cNvSpPr>
          <p:nvPr>
            <p:ph type="title"/>
          </p:nvPr>
        </p:nvSpPr>
        <p:spPr/>
        <p:txBody>
          <a:bodyPr/>
          <a:lstStyle/>
          <a:p>
            <a:r>
              <a:rPr lang="en-US" dirty="0"/>
              <a:t>Denial-of-service attack</a:t>
            </a:r>
          </a:p>
        </p:txBody>
      </p:sp>
      <p:sp>
        <p:nvSpPr>
          <p:cNvPr id="3" name="Content Placeholder 2">
            <a:extLst>
              <a:ext uri="{FF2B5EF4-FFF2-40B4-BE49-F238E27FC236}">
                <a16:creationId xmlns:a16="http://schemas.microsoft.com/office/drawing/2014/main" id="{A4CC6F48-AD82-491E-B1C6-5A411FBEBC16}"/>
              </a:ext>
            </a:extLst>
          </p:cNvPr>
          <p:cNvSpPr>
            <a:spLocks noGrp="1"/>
          </p:cNvSpPr>
          <p:nvPr>
            <p:ph idx="1"/>
          </p:nvPr>
        </p:nvSpPr>
        <p:spPr/>
        <p:txBody>
          <a:bodyPr/>
          <a:lstStyle/>
          <a:p>
            <a:pPr lvl="0"/>
            <a:r>
              <a:rPr lang="en-US" dirty="0"/>
              <a:t>A denial-of-service attack floods systems, servers, or networks with traffic to exhaust resources and bandwidth. As a result, the system is unable to fulfill legitimate requests. Attackers can also use multiple compromised devices to launch this attack. This is known as a distributed-denial-of-service (DDoS) attack.</a:t>
            </a:r>
          </a:p>
        </p:txBody>
      </p:sp>
      <p:sp>
        <p:nvSpPr>
          <p:cNvPr id="4" name="Slide Number Placeholder 3">
            <a:extLst>
              <a:ext uri="{FF2B5EF4-FFF2-40B4-BE49-F238E27FC236}">
                <a16:creationId xmlns:a16="http://schemas.microsoft.com/office/drawing/2014/main" id="{8541AA3E-4124-4ECF-A3F3-27886828F08E}"/>
              </a:ext>
            </a:extLst>
          </p:cNvPr>
          <p:cNvSpPr>
            <a:spLocks noGrp="1"/>
          </p:cNvSpPr>
          <p:nvPr>
            <p:ph type="sldNum" sz="quarter" idx="12"/>
          </p:nvPr>
        </p:nvSpPr>
        <p:spPr/>
        <p:txBody>
          <a:bodyPr/>
          <a:lstStyle/>
          <a:p>
            <a:fld id="{4D8B4E82-98AE-426F-A1C5-6B1E7ED7C0CA}" type="slidenum">
              <a:rPr lang="en-US" altLang="en-US" smtClean="0"/>
              <a:pPr/>
              <a:t>19</a:t>
            </a:fld>
            <a:endParaRPr lang="en-US" altLang="en-US"/>
          </a:p>
        </p:txBody>
      </p:sp>
    </p:spTree>
    <p:extLst>
      <p:ext uri="{BB962C8B-B14F-4D97-AF65-F5344CB8AC3E}">
        <p14:creationId xmlns:p14="http://schemas.microsoft.com/office/powerpoint/2010/main" val="187265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a:t>
            </a:r>
          </a:p>
        </p:txBody>
      </p:sp>
      <p:sp>
        <p:nvSpPr>
          <p:cNvPr id="3" name="Content Placeholder 2"/>
          <p:cNvSpPr>
            <a:spLocks noGrp="1"/>
          </p:cNvSpPr>
          <p:nvPr>
            <p:ph idx="1"/>
          </p:nvPr>
        </p:nvSpPr>
        <p:spPr>
          <a:xfrm>
            <a:off x="228600" y="2286000"/>
            <a:ext cx="8768156" cy="4144963"/>
          </a:xfrm>
        </p:spPr>
        <p:txBody>
          <a:bodyPr>
            <a:normAutofit fontScale="92500" lnSpcReduction="20000"/>
          </a:bodyPr>
          <a:lstStyle/>
          <a:p>
            <a:pPr marL="0" indent="0">
              <a:buNone/>
            </a:pPr>
            <a:r>
              <a:rPr lang="en-US" dirty="0"/>
              <a:t>“A failure by the Department to secure its systems in cyberspace would pose a fundamental risk to our ability to accomplish defense missions today and in the future.” </a:t>
            </a:r>
          </a:p>
          <a:p>
            <a:pPr marL="1828800" lvl="8" indent="0">
              <a:buNone/>
            </a:pPr>
            <a:r>
              <a:rPr lang="en-US" dirty="0"/>
              <a:t>- 2010 Quadrennial Defense Review</a:t>
            </a:r>
          </a:p>
          <a:p>
            <a:pPr marL="1828800" lvl="8" indent="0">
              <a:buNone/>
            </a:pPr>
            <a:endParaRPr lang="en-US" dirty="0"/>
          </a:p>
          <a:p>
            <a:pPr marL="0" indent="0">
              <a:buNone/>
            </a:pPr>
            <a:r>
              <a:rPr lang="en-US" dirty="0"/>
              <a:t>“… four key characteristics of cyber space: open to innovation, secure enough to earn people’s trust, globally interoperable, and reliable.”</a:t>
            </a:r>
          </a:p>
          <a:p>
            <a:pPr marL="0" indent="0" algn="ctr">
              <a:buNone/>
            </a:pPr>
            <a:r>
              <a:rPr lang="en-US" dirty="0"/>
              <a:t>-2011 International Strategy for Cyberspace</a:t>
            </a:r>
          </a:p>
          <a:p>
            <a:pPr marL="228600" lvl="1" indent="0">
              <a:buNone/>
            </a:pPr>
            <a:r>
              <a:rPr lang="en-US" dirty="0"/>
              <a:t>				</a:t>
            </a:r>
          </a:p>
        </p:txBody>
      </p:sp>
    </p:spTree>
    <p:extLst>
      <p:ext uri="{BB962C8B-B14F-4D97-AF65-F5344CB8AC3E}">
        <p14:creationId xmlns:p14="http://schemas.microsoft.com/office/powerpoint/2010/main" val="3626266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A46A-9D50-48D5-B7F9-172DB8CDF70D}"/>
              </a:ext>
            </a:extLst>
          </p:cNvPr>
          <p:cNvSpPr>
            <a:spLocks noGrp="1"/>
          </p:cNvSpPr>
          <p:nvPr>
            <p:ph type="title"/>
          </p:nvPr>
        </p:nvSpPr>
        <p:spPr/>
        <p:txBody>
          <a:bodyPr/>
          <a:lstStyle/>
          <a:p>
            <a:r>
              <a:rPr lang="en-US" dirty="0"/>
              <a:t>Distributed-denial-of-service, or DDoS, attack </a:t>
            </a:r>
          </a:p>
        </p:txBody>
      </p:sp>
      <p:sp>
        <p:nvSpPr>
          <p:cNvPr id="3" name="Content Placeholder 2">
            <a:extLst>
              <a:ext uri="{FF2B5EF4-FFF2-40B4-BE49-F238E27FC236}">
                <a16:creationId xmlns:a16="http://schemas.microsoft.com/office/drawing/2014/main" id="{08F779F1-EC41-489D-8F8B-C7D2CED957D4}"/>
              </a:ext>
            </a:extLst>
          </p:cNvPr>
          <p:cNvSpPr>
            <a:spLocks noGrp="1"/>
          </p:cNvSpPr>
          <p:nvPr>
            <p:ph idx="1"/>
          </p:nvPr>
        </p:nvSpPr>
        <p:spPr/>
        <p:txBody>
          <a:bodyPr/>
          <a:lstStyle/>
          <a:p>
            <a:pPr lvl="0" fontAlgn="base"/>
            <a:r>
              <a:rPr lang="en-US" dirty="0"/>
              <a:t>A distributed-denial-of-service, or DDoS, attack is the bombardment of simultaneous data requests to a central server. The attacker generates these requests from multiple compromised systems.</a:t>
            </a:r>
          </a:p>
          <a:p>
            <a:pPr lvl="0" fontAlgn="base"/>
            <a:r>
              <a:rPr lang="en-US" dirty="0"/>
              <a:t>In doing so, the attacker hopes to exhaust the target’s Internet bandwidth and RAM. The ultimate goal is to crash the target’s system and disrupt its business.</a:t>
            </a:r>
          </a:p>
          <a:p>
            <a:endParaRPr lang="en-US" dirty="0"/>
          </a:p>
        </p:txBody>
      </p:sp>
      <p:sp>
        <p:nvSpPr>
          <p:cNvPr id="4" name="Slide Number Placeholder 3">
            <a:extLst>
              <a:ext uri="{FF2B5EF4-FFF2-40B4-BE49-F238E27FC236}">
                <a16:creationId xmlns:a16="http://schemas.microsoft.com/office/drawing/2014/main" id="{B4E2C252-C64C-4813-9946-9A557D91985F}"/>
              </a:ext>
            </a:extLst>
          </p:cNvPr>
          <p:cNvSpPr>
            <a:spLocks noGrp="1"/>
          </p:cNvSpPr>
          <p:nvPr>
            <p:ph type="sldNum" sz="quarter" idx="12"/>
          </p:nvPr>
        </p:nvSpPr>
        <p:spPr/>
        <p:txBody>
          <a:bodyPr/>
          <a:lstStyle/>
          <a:p>
            <a:fld id="{4D8B4E82-98AE-426F-A1C5-6B1E7ED7C0CA}" type="slidenum">
              <a:rPr lang="en-US" altLang="en-US" smtClean="0"/>
              <a:pPr/>
              <a:t>20</a:t>
            </a:fld>
            <a:endParaRPr lang="en-US" altLang="en-US"/>
          </a:p>
        </p:txBody>
      </p:sp>
    </p:spTree>
    <p:extLst>
      <p:ext uri="{BB962C8B-B14F-4D97-AF65-F5344CB8AC3E}">
        <p14:creationId xmlns:p14="http://schemas.microsoft.com/office/powerpoint/2010/main" val="800038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AC117-B163-43F7-938E-B2D5899E5E97}"/>
              </a:ext>
            </a:extLst>
          </p:cNvPr>
          <p:cNvSpPr>
            <a:spLocks noGrp="1"/>
          </p:cNvSpPr>
          <p:nvPr>
            <p:ph type="title"/>
          </p:nvPr>
        </p:nvSpPr>
        <p:spPr/>
        <p:txBody>
          <a:bodyPr/>
          <a:lstStyle/>
          <a:p>
            <a:r>
              <a:rPr lang="en-US" dirty="0"/>
              <a:t>SQL injection</a:t>
            </a:r>
          </a:p>
        </p:txBody>
      </p:sp>
      <p:sp>
        <p:nvSpPr>
          <p:cNvPr id="3" name="Content Placeholder 2">
            <a:extLst>
              <a:ext uri="{FF2B5EF4-FFF2-40B4-BE49-F238E27FC236}">
                <a16:creationId xmlns:a16="http://schemas.microsoft.com/office/drawing/2014/main" id="{4A87DA4B-065A-41C2-A449-26130CBE1060}"/>
              </a:ext>
            </a:extLst>
          </p:cNvPr>
          <p:cNvSpPr>
            <a:spLocks noGrp="1"/>
          </p:cNvSpPr>
          <p:nvPr>
            <p:ph idx="1"/>
          </p:nvPr>
        </p:nvSpPr>
        <p:spPr/>
        <p:txBody>
          <a:bodyPr/>
          <a:lstStyle/>
          <a:p>
            <a:pPr lvl="0"/>
            <a:r>
              <a:rPr lang="en-US" dirty="0"/>
              <a:t>A Structured Query Language (SQL) injection occurs when an attacker inserts malicious code into a server that uses SQL and forces the server to reveal information it normally would not. An attacker could carry out a SQL injection simply by submitting malicious code into a vulnerable website search box</a:t>
            </a:r>
          </a:p>
        </p:txBody>
      </p:sp>
      <p:sp>
        <p:nvSpPr>
          <p:cNvPr id="4" name="Slide Number Placeholder 3">
            <a:extLst>
              <a:ext uri="{FF2B5EF4-FFF2-40B4-BE49-F238E27FC236}">
                <a16:creationId xmlns:a16="http://schemas.microsoft.com/office/drawing/2014/main" id="{698306D9-A046-4B08-A30B-9CD6ECBB9114}"/>
              </a:ext>
            </a:extLst>
          </p:cNvPr>
          <p:cNvSpPr>
            <a:spLocks noGrp="1"/>
          </p:cNvSpPr>
          <p:nvPr>
            <p:ph type="sldNum" sz="quarter" idx="12"/>
          </p:nvPr>
        </p:nvSpPr>
        <p:spPr/>
        <p:txBody>
          <a:bodyPr/>
          <a:lstStyle/>
          <a:p>
            <a:fld id="{4D8B4E82-98AE-426F-A1C5-6B1E7ED7C0CA}" type="slidenum">
              <a:rPr lang="en-US" altLang="en-US" smtClean="0"/>
              <a:pPr/>
              <a:t>21</a:t>
            </a:fld>
            <a:endParaRPr lang="en-US" altLang="en-US"/>
          </a:p>
        </p:txBody>
      </p:sp>
    </p:spTree>
    <p:extLst>
      <p:ext uri="{BB962C8B-B14F-4D97-AF65-F5344CB8AC3E}">
        <p14:creationId xmlns:p14="http://schemas.microsoft.com/office/powerpoint/2010/main" val="3352374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54500-E541-4CBF-8B15-F0C1EAA9AD1E}"/>
              </a:ext>
            </a:extLst>
          </p:cNvPr>
          <p:cNvSpPr>
            <a:spLocks noGrp="1"/>
          </p:cNvSpPr>
          <p:nvPr>
            <p:ph type="title"/>
          </p:nvPr>
        </p:nvSpPr>
        <p:spPr/>
        <p:txBody>
          <a:bodyPr/>
          <a:lstStyle/>
          <a:p>
            <a:r>
              <a:rPr lang="en-US" dirty="0"/>
              <a:t>Zero-day exploit</a:t>
            </a:r>
          </a:p>
        </p:txBody>
      </p:sp>
      <p:sp>
        <p:nvSpPr>
          <p:cNvPr id="3" name="Content Placeholder 2">
            <a:extLst>
              <a:ext uri="{FF2B5EF4-FFF2-40B4-BE49-F238E27FC236}">
                <a16:creationId xmlns:a16="http://schemas.microsoft.com/office/drawing/2014/main" id="{70ECA091-6DE1-4478-BED3-9E000AFD4AB9}"/>
              </a:ext>
            </a:extLst>
          </p:cNvPr>
          <p:cNvSpPr>
            <a:spLocks noGrp="1"/>
          </p:cNvSpPr>
          <p:nvPr>
            <p:ph idx="1"/>
          </p:nvPr>
        </p:nvSpPr>
        <p:spPr/>
        <p:txBody>
          <a:bodyPr>
            <a:normAutofit fontScale="92500" lnSpcReduction="10000"/>
          </a:bodyPr>
          <a:lstStyle/>
          <a:p>
            <a:pPr lvl="0"/>
            <a:r>
              <a:rPr lang="en-US" dirty="0"/>
              <a:t>A zero-day exploit hits after a network vulnerability is announced but before a patch or solution is implemented. Attackers target the disclosed vulnerability during this window of time. Zero-day vulnerability threat detection requires constant awareness.</a:t>
            </a:r>
          </a:p>
          <a:p>
            <a:pPr lvl="0"/>
            <a:r>
              <a:rPr lang="en-US" dirty="0"/>
              <a:t>Most military and government software is the same COTS (commercial off the shelf) software that you use.</a:t>
            </a:r>
          </a:p>
          <a:p>
            <a:pPr lvl="0"/>
            <a:r>
              <a:rPr lang="en-US" dirty="0"/>
              <a:t>Microsoft Update Tuesday</a:t>
            </a:r>
          </a:p>
        </p:txBody>
      </p:sp>
      <p:sp>
        <p:nvSpPr>
          <p:cNvPr id="4" name="Slide Number Placeholder 3">
            <a:extLst>
              <a:ext uri="{FF2B5EF4-FFF2-40B4-BE49-F238E27FC236}">
                <a16:creationId xmlns:a16="http://schemas.microsoft.com/office/drawing/2014/main" id="{36A76522-0FED-4F40-8EF7-3CE92BD2F0D9}"/>
              </a:ext>
            </a:extLst>
          </p:cNvPr>
          <p:cNvSpPr>
            <a:spLocks noGrp="1"/>
          </p:cNvSpPr>
          <p:nvPr>
            <p:ph type="sldNum" sz="quarter" idx="12"/>
          </p:nvPr>
        </p:nvSpPr>
        <p:spPr/>
        <p:txBody>
          <a:bodyPr/>
          <a:lstStyle/>
          <a:p>
            <a:fld id="{4D8B4E82-98AE-426F-A1C5-6B1E7ED7C0CA}" type="slidenum">
              <a:rPr lang="en-US" altLang="en-US" smtClean="0"/>
              <a:pPr/>
              <a:t>22</a:t>
            </a:fld>
            <a:endParaRPr lang="en-US" altLang="en-US"/>
          </a:p>
        </p:txBody>
      </p:sp>
    </p:spTree>
    <p:extLst>
      <p:ext uri="{BB962C8B-B14F-4D97-AF65-F5344CB8AC3E}">
        <p14:creationId xmlns:p14="http://schemas.microsoft.com/office/powerpoint/2010/main" val="868508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762D-1387-4B36-B75A-6AEE2797F4A0}"/>
              </a:ext>
            </a:extLst>
          </p:cNvPr>
          <p:cNvSpPr>
            <a:spLocks noGrp="1"/>
          </p:cNvSpPr>
          <p:nvPr>
            <p:ph type="title"/>
          </p:nvPr>
        </p:nvSpPr>
        <p:spPr/>
        <p:txBody>
          <a:bodyPr/>
          <a:lstStyle/>
          <a:p>
            <a:pPr>
              <a:defRPr/>
            </a:pPr>
            <a:r>
              <a:rPr lang="en-US" dirty="0"/>
              <a:t>Advanced Persistent Threat</a:t>
            </a:r>
          </a:p>
        </p:txBody>
      </p:sp>
      <p:sp>
        <p:nvSpPr>
          <p:cNvPr id="3" name="Content Placeholder 2">
            <a:extLst>
              <a:ext uri="{FF2B5EF4-FFF2-40B4-BE49-F238E27FC236}">
                <a16:creationId xmlns:a16="http://schemas.microsoft.com/office/drawing/2014/main" id="{4E1FC52F-01A8-4A74-A196-0E652AF86313}"/>
              </a:ext>
            </a:extLst>
          </p:cNvPr>
          <p:cNvSpPr>
            <a:spLocks noGrp="1"/>
          </p:cNvSpPr>
          <p:nvPr>
            <p:ph idx="1"/>
          </p:nvPr>
        </p:nvSpPr>
        <p:spPr/>
        <p:txBody>
          <a:bodyPr/>
          <a:lstStyle/>
          <a:p>
            <a:pPr>
              <a:defRPr/>
            </a:pPr>
            <a:r>
              <a:rPr lang="en-US" dirty="0">
                <a:solidFill>
                  <a:schemeClr val="accent6">
                    <a:lumMod val="75000"/>
                  </a:schemeClr>
                </a:solidFill>
              </a:rPr>
              <a:t>Advanced: </a:t>
            </a:r>
            <a:r>
              <a:rPr lang="en-US" dirty="0"/>
              <a:t>Combination of custom &amp; common malware</a:t>
            </a:r>
          </a:p>
          <a:p>
            <a:pPr lvl="1">
              <a:defRPr/>
            </a:pPr>
            <a:r>
              <a:rPr lang="en-US" dirty="0"/>
              <a:t>Target: Business or Gov’t data/operation</a:t>
            </a:r>
          </a:p>
          <a:p>
            <a:pPr>
              <a:defRPr/>
            </a:pPr>
            <a:r>
              <a:rPr lang="en-US" dirty="0">
                <a:solidFill>
                  <a:schemeClr val="accent6">
                    <a:lumMod val="75000"/>
                  </a:schemeClr>
                </a:solidFill>
              </a:rPr>
              <a:t>Persistent: </a:t>
            </a:r>
            <a:r>
              <a:rPr lang="en-US" dirty="0"/>
              <a:t>Extended period attack until target is compromised – often data is mined until the attack is detected.</a:t>
            </a:r>
          </a:p>
          <a:p>
            <a:pPr>
              <a:defRPr/>
            </a:pPr>
            <a:r>
              <a:rPr lang="en-US" dirty="0">
                <a:solidFill>
                  <a:schemeClr val="accent6">
                    <a:lumMod val="75000"/>
                  </a:schemeClr>
                </a:solidFill>
              </a:rPr>
              <a:t>Threat: </a:t>
            </a:r>
            <a:r>
              <a:rPr lang="en-US" dirty="0"/>
              <a:t>Organized, capable, well-funded attacker</a:t>
            </a:r>
          </a:p>
          <a:p>
            <a:pPr lvl="1">
              <a:defRPr/>
            </a:pPr>
            <a:r>
              <a:rPr lang="en-US" dirty="0"/>
              <a:t>Source: Gov’t or criminal enterprise</a:t>
            </a:r>
          </a:p>
          <a:p>
            <a:pPr>
              <a:defRPr/>
            </a:pPr>
            <a:endParaRPr lang="en-US" dirty="0"/>
          </a:p>
        </p:txBody>
      </p:sp>
    </p:spTree>
    <p:extLst>
      <p:ext uri="{BB962C8B-B14F-4D97-AF65-F5344CB8AC3E}">
        <p14:creationId xmlns:p14="http://schemas.microsoft.com/office/powerpoint/2010/main" val="1048758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a:t>Information War/Cyber War</a:t>
            </a:r>
          </a:p>
        </p:txBody>
      </p:sp>
      <p:sp>
        <p:nvSpPr>
          <p:cNvPr id="5" name="Subtitle 4">
            <a:extLst>
              <a:ext uri="{FF2B5EF4-FFF2-40B4-BE49-F238E27FC236}">
                <a16:creationId xmlns:a16="http://schemas.microsoft.com/office/drawing/2014/main" id="{73408B29-BEC4-403D-A7E8-7FFA81D73EC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5409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8F2-F476-4E72-ADF7-DD95FE0CA2A0}"/>
              </a:ext>
            </a:extLst>
          </p:cNvPr>
          <p:cNvSpPr>
            <a:spLocks noGrp="1"/>
          </p:cNvSpPr>
          <p:nvPr>
            <p:ph type="title"/>
          </p:nvPr>
        </p:nvSpPr>
        <p:spPr/>
        <p:txBody>
          <a:bodyPr/>
          <a:lstStyle/>
          <a:p>
            <a:pPr lvl="0"/>
            <a:r>
              <a:rPr lang="en-US" dirty="0"/>
              <a:t>Russian-US </a:t>
            </a:r>
            <a:r>
              <a:rPr lang="en-US" baseline="0" dirty="0"/>
              <a:t>Example</a:t>
            </a:r>
            <a:endParaRPr lang="en-US" dirty="0"/>
          </a:p>
        </p:txBody>
      </p:sp>
      <p:sp>
        <p:nvSpPr>
          <p:cNvPr id="3" name="Content Placeholder 2">
            <a:extLst>
              <a:ext uri="{FF2B5EF4-FFF2-40B4-BE49-F238E27FC236}">
                <a16:creationId xmlns:a16="http://schemas.microsoft.com/office/drawing/2014/main" id="{A6736E41-EA6C-4771-9983-77E379545055}"/>
              </a:ext>
            </a:extLst>
          </p:cNvPr>
          <p:cNvSpPr>
            <a:spLocks noGrp="1"/>
          </p:cNvSpPr>
          <p:nvPr>
            <p:ph idx="1"/>
          </p:nvPr>
        </p:nvSpPr>
        <p:spPr/>
        <p:txBody>
          <a:bodyPr>
            <a:normAutofit fontScale="77500" lnSpcReduction="20000"/>
          </a:bodyPr>
          <a:lstStyle/>
          <a:p>
            <a:pPr lvl="0"/>
            <a:r>
              <a:rPr lang="en-US" dirty="0"/>
              <a:t>Is an escalated state of cyber conflict between or among states in which cyber attacks are carried out by state actors against cyber infrastructure as part of a military campaign</a:t>
            </a:r>
          </a:p>
          <a:p>
            <a:pPr lvl="1"/>
            <a:r>
              <a:rPr lang="en-US" dirty="0"/>
              <a:t>Declared: that is formally declared by an authority of one of the parties.</a:t>
            </a:r>
          </a:p>
          <a:p>
            <a:pPr lvl="1"/>
            <a:r>
              <a:rPr lang="en-US" dirty="0"/>
              <a:t>De Facto:  with the absence of a declaration.</a:t>
            </a:r>
          </a:p>
          <a:p>
            <a:pPr lvl="0"/>
            <a:r>
              <a:rPr lang="en-US" dirty="0"/>
              <a:t>Cyber conflict:  is a tense situation between or among nation-states or organized groups where unwelcome cyber attacks result in retaliation.</a:t>
            </a:r>
          </a:p>
          <a:p>
            <a:pPr lvl="0"/>
            <a:r>
              <a:rPr lang="en-US" dirty="0"/>
              <a:t>Cyber attack:  is an offensive use of a cyber weapon intended to harm a designated target. </a:t>
            </a:r>
          </a:p>
          <a:p>
            <a:pPr lvl="0"/>
            <a:r>
              <a:rPr lang="en-US" dirty="0"/>
              <a:t>Cyber infrastructure: is the aggregation of people, processes and systems that constitute cyberspace. </a:t>
            </a:r>
          </a:p>
          <a:p>
            <a:pPr lvl="1"/>
            <a:endParaRPr lang="en-US" dirty="0"/>
          </a:p>
        </p:txBody>
      </p:sp>
      <p:sp>
        <p:nvSpPr>
          <p:cNvPr id="4" name="Slide Number Placeholder 3">
            <a:extLst>
              <a:ext uri="{FF2B5EF4-FFF2-40B4-BE49-F238E27FC236}">
                <a16:creationId xmlns:a16="http://schemas.microsoft.com/office/drawing/2014/main" id="{1AB93042-CD23-41A6-9C86-80B45D042143}"/>
              </a:ext>
            </a:extLst>
          </p:cNvPr>
          <p:cNvSpPr>
            <a:spLocks noGrp="1"/>
          </p:cNvSpPr>
          <p:nvPr>
            <p:ph type="sldNum" sz="quarter" idx="12"/>
          </p:nvPr>
        </p:nvSpPr>
        <p:spPr/>
        <p:txBody>
          <a:bodyPr/>
          <a:lstStyle/>
          <a:p>
            <a:fld id="{4D8B4E82-98AE-426F-A1C5-6B1E7ED7C0CA}" type="slidenum">
              <a:rPr lang="en-US" altLang="en-US" smtClean="0"/>
              <a:pPr/>
              <a:t>25</a:t>
            </a:fld>
            <a:endParaRPr lang="en-US" altLang="en-US"/>
          </a:p>
        </p:txBody>
      </p:sp>
    </p:spTree>
    <p:extLst>
      <p:ext uri="{BB962C8B-B14F-4D97-AF65-F5344CB8AC3E}">
        <p14:creationId xmlns:p14="http://schemas.microsoft.com/office/powerpoint/2010/main" val="4260141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857CC8-4BD4-4100-AD35-1AD0FC633899}"/>
              </a:ext>
            </a:extLst>
          </p:cNvPr>
          <p:cNvSpPr>
            <a:spLocks noGrp="1"/>
          </p:cNvSpPr>
          <p:nvPr>
            <p:ph type="title"/>
          </p:nvPr>
        </p:nvSpPr>
        <p:spPr/>
        <p:txBody>
          <a:bodyPr/>
          <a:lstStyle/>
          <a:p>
            <a:r>
              <a:rPr lang="en-US" dirty="0"/>
              <a:t>Estonia, 2007?</a:t>
            </a:r>
          </a:p>
        </p:txBody>
      </p:sp>
      <p:sp>
        <p:nvSpPr>
          <p:cNvPr id="3" name="Content Placeholder 2"/>
          <p:cNvSpPr>
            <a:spLocks noGrp="1"/>
          </p:cNvSpPr>
          <p:nvPr>
            <p:ph idx="1"/>
          </p:nvPr>
        </p:nvSpPr>
        <p:spPr/>
        <p:txBody>
          <a:bodyPr>
            <a:normAutofit fontScale="92500" lnSpcReduction="20000"/>
          </a:bodyPr>
          <a:lstStyle/>
          <a:p>
            <a:pPr lvl="0"/>
            <a:r>
              <a:rPr lang="en-US" dirty="0"/>
              <a:t>Attacks came from 178 countries, including large botnets</a:t>
            </a:r>
          </a:p>
          <a:p>
            <a:pPr lvl="0"/>
            <a:r>
              <a:rPr lang="en-US" dirty="0"/>
              <a:t>Attacker could not be definitively attributed to a nation-state</a:t>
            </a:r>
          </a:p>
          <a:p>
            <a:pPr lvl="0"/>
            <a:r>
              <a:rPr lang="en-US" dirty="0"/>
              <a:t>CERT-EE and NATO classified it as a “cyber riot”</a:t>
            </a:r>
          </a:p>
          <a:p>
            <a:pPr lvl="0"/>
            <a:r>
              <a:rPr lang="en-US" dirty="0"/>
              <a:t>Did not trigger NATO Art. 5, requiring “armed attack”</a:t>
            </a:r>
          </a:p>
          <a:p>
            <a:pPr lvl="0"/>
            <a:r>
              <a:rPr lang="en-US" dirty="0"/>
              <a:t>Ultimately characterized as “patriotic hacking”</a:t>
            </a:r>
          </a:p>
          <a:p>
            <a:pPr lvl="0"/>
            <a:r>
              <a:rPr lang="en-US" dirty="0"/>
              <a:t>Estonian government chose to treated as cyber crime</a:t>
            </a:r>
          </a:p>
          <a:p>
            <a:pPr lvl="0"/>
            <a:r>
              <a:rPr lang="en-US" dirty="0"/>
              <a:t>Attempted to use MLAT and letters rogatory but Russia refused</a:t>
            </a:r>
          </a:p>
        </p:txBody>
      </p:sp>
      <p:sp>
        <p:nvSpPr>
          <p:cNvPr id="4" name="Slide Number Placeholder 3"/>
          <p:cNvSpPr>
            <a:spLocks noGrp="1"/>
          </p:cNvSpPr>
          <p:nvPr>
            <p:ph type="sldNum" sz="quarter" idx="12"/>
          </p:nvPr>
        </p:nvSpPr>
        <p:spPr/>
        <p:txBody>
          <a:bodyPr/>
          <a:lstStyle/>
          <a:p>
            <a:pPr>
              <a:defRPr/>
            </a:pPr>
            <a:fld id="{97EC1892-D837-4330-AA8E-3320BC6187D8}" type="slidenum">
              <a:rPr lang="en-US" smtClean="0"/>
              <a:pPr>
                <a:defRPr/>
              </a:pPr>
              <a:t>26</a:t>
            </a:fld>
            <a:endParaRPr lang="en-US" dirty="0"/>
          </a:p>
        </p:txBody>
      </p:sp>
    </p:spTree>
    <p:extLst>
      <p:ext uri="{BB962C8B-B14F-4D97-AF65-F5344CB8AC3E}">
        <p14:creationId xmlns:p14="http://schemas.microsoft.com/office/powerpoint/2010/main" val="1888760392"/>
      </p:ext>
    </p:extLst>
  </p:cSld>
  <p:clrMapOvr>
    <a:masterClrMapping/>
  </p:clrMapOvr>
  <p:transition spd="med">
    <p:push dir="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Sources of IW Threats and Attacks</a:t>
            </a:r>
          </a:p>
        </p:txBody>
      </p:sp>
      <p:sp>
        <p:nvSpPr>
          <p:cNvPr id="3" name="Content Placeholder 2"/>
          <p:cNvSpPr>
            <a:spLocks noGrp="1"/>
          </p:cNvSpPr>
          <p:nvPr>
            <p:ph idx="1"/>
          </p:nvPr>
        </p:nvSpPr>
        <p:spPr/>
        <p:txBody>
          <a:bodyPr/>
          <a:lstStyle/>
          <a:p>
            <a:r>
              <a:rPr lang="en-US" dirty="0"/>
              <a:t>Nation-States</a:t>
            </a:r>
          </a:p>
          <a:p>
            <a:r>
              <a:rPr lang="en-US" dirty="0"/>
              <a:t>Cyberterrorists</a:t>
            </a:r>
          </a:p>
          <a:p>
            <a:r>
              <a:rPr lang="en-US" dirty="0"/>
              <a:t>Corporations</a:t>
            </a:r>
          </a:p>
          <a:p>
            <a:r>
              <a:rPr lang="en-US" dirty="0"/>
              <a:t>Activists</a:t>
            </a:r>
          </a:p>
          <a:p>
            <a:r>
              <a:rPr lang="en-US" dirty="0"/>
              <a:t>Criminals</a:t>
            </a:r>
          </a:p>
          <a:p>
            <a:r>
              <a:rPr lang="en-US" dirty="0"/>
              <a:t>Hobbyists</a:t>
            </a:r>
          </a:p>
        </p:txBody>
      </p:sp>
    </p:spTree>
    <p:extLst>
      <p:ext uri="{BB962C8B-B14F-4D97-AF65-F5344CB8AC3E}">
        <p14:creationId xmlns:p14="http://schemas.microsoft.com/office/powerpoint/2010/main" val="4128797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Nation-States:</a:t>
            </a:r>
            <a:r>
              <a:rPr lang="en-US" baseline="0" dirty="0"/>
              <a:t> China</a:t>
            </a:r>
            <a:endParaRPr lang="en-US" dirty="0"/>
          </a:p>
        </p:txBody>
      </p:sp>
      <p:sp>
        <p:nvSpPr>
          <p:cNvPr id="5" name="Content Placeholder 4"/>
          <p:cNvSpPr>
            <a:spLocks noGrp="1"/>
          </p:cNvSpPr>
          <p:nvPr>
            <p:ph idx="1"/>
          </p:nvPr>
        </p:nvSpPr>
        <p:spPr/>
        <p:txBody>
          <a:bodyPr>
            <a:normAutofit fontScale="85000" lnSpcReduction="20000"/>
          </a:bodyPr>
          <a:lstStyle/>
          <a:p>
            <a:r>
              <a:rPr lang="en-US" dirty="0"/>
              <a:t>People’s Republic</a:t>
            </a:r>
            <a:r>
              <a:rPr lang="en-US" baseline="0" dirty="0"/>
              <a:t> of China major actor</a:t>
            </a:r>
          </a:p>
          <a:p>
            <a:pPr lvl="1"/>
            <a:r>
              <a:rPr lang="en-US" dirty="0"/>
              <a:t>People’s Liberation Army doctrine explicitly includes information warfare</a:t>
            </a:r>
          </a:p>
          <a:p>
            <a:pPr lvl="1"/>
            <a:r>
              <a:rPr lang="en-US" dirty="0"/>
              <a:t>Widespread evidence of </a:t>
            </a:r>
            <a:br>
              <a:rPr lang="en-US" dirty="0"/>
            </a:br>
            <a:r>
              <a:rPr lang="en-US" dirty="0"/>
              <a:t>massive probes and attacks </a:t>
            </a:r>
            <a:br>
              <a:rPr lang="en-US" dirty="0"/>
            </a:br>
            <a:r>
              <a:rPr lang="en-US" dirty="0"/>
              <a:t>originating from China </a:t>
            </a:r>
            <a:br>
              <a:rPr lang="en-US" dirty="0"/>
            </a:br>
            <a:r>
              <a:rPr lang="en-US" dirty="0"/>
              <a:t>through state sponsorship</a:t>
            </a:r>
          </a:p>
          <a:p>
            <a:pPr lvl="1"/>
            <a:r>
              <a:rPr lang="en-US" dirty="0"/>
              <a:t>Formal training for cadres</a:t>
            </a:r>
          </a:p>
          <a:p>
            <a:r>
              <a:rPr lang="en-US" dirty="0"/>
              <a:t>Other countries involved in information warfare </a:t>
            </a:r>
          </a:p>
          <a:p>
            <a:pPr lvl="1"/>
            <a:r>
              <a:rPr lang="en-US" dirty="0"/>
              <a:t>ECHELON (SIGINT) organized by UK-USA Security Agreement (Australia, Canada, New Zealand, the United Kingdom, and the United States)</a:t>
            </a:r>
          </a:p>
        </p:txBody>
      </p:sp>
    </p:spTree>
    <p:extLst>
      <p:ext uri="{BB962C8B-B14F-4D97-AF65-F5344CB8AC3E}">
        <p14:creationId xmlns:p14="http://schemas.microsoft.com/office/powerpoint/2010/main" val="375280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Nation-States: Stuxnet (2010)</a:t>
            </a:r>
          </a:p>
        </p:txBody>
      </p:sp>
      <p:sp>
        <p:nvSpPr>
          <p:cNvPr id="3" name="Content Placeholder 2"/>
          <p:cNvSpPr>
            <a:spLocks noGrp="1"/>
          </p:cNvSpPr>
          <p:nvPr>
            <p:ph idx="1"/>
          </p:nvPr>
        </p:nvSpPr>
        <p:spPr/>
        <p:txBody>
          <a:bodyPr>
            <a:normAutofit fontScale="70000" lnSpcReduction="20000"/>
          </a:bodyPr>
          <a:lstStyle/>
          <a:p>
            <a:r>
              <a:rPr lang="en-US" dirty="0"/>
              <a:t>Written to subvert SCADA for </a:t>
            </a:r>
            <a:br>
              <a:rPr lang="en-US" dirty="0"/>
            </a:br>
            <a:r>
              <a:rPr lang="en-US" dirty="0"/>
              <a:t>Siemens centrifuge programmable </a:t>
            </a:r>
            <a:br>
              <a:rPr lang="en-US" dirty="0"/>
            </a:br>
            <a:r>
              <a:rPr lang="en-US" dirty="0"/>
              <a:t>logic controllers (PLCs)</a:t>
            </a:r>
          </a:p>
          <a:p>
            <a:pPr lvl="1"/>
            <a:r>
              <a:rPr lang="en-US" dirty="0"/>
              <a:t>Damaged Uranium-enrichment </a:t>
            </a:r>
            <a:br>
              <a:rPr lang="en-US" dirty="0"/>
            </a:br>
            <a:r>
              <a:rPr lang="en-US" dirty="0"/>
              <a:t>centrifuges in Iran</a:t>
            </a:r>
          </a:p>
          <a:p>
            <a:pPr lvl="1"/>
            <a:r>
              <a:rPr lang="en-US" dirty="0"/>
              <a:t>Spun too fast – crashed physically</a:t>
            </a:r>
          </a:p>
          <a:p>
            <a:r>
              <a:rPr lang="en-US" dirty="0"/>
              <a:t>60% of Stuxnet infections were in Iran</a:t>
            </a:r>
          </a:p>
          <a:p>
            <a:pPr lvl="0"/>
            <a:r>
              <a:rPr lang="en-US" dirty="0"/>
              <a:t>Speculations that US &amp; Israel </a:t>
            </a:r>
            <a:br>
              <a:rPr lang="en-US" dirty="0"/>
            </a:br>
            <a:r>
              <a:rPr lang="en-US" dirty="0"/>
              <a:t>wrote Stuxnet Worm</a:t>
            </a:r>
          </a:p>
          <a:p>
            <a:pPr lvl="1"/>
            <a:r>
              <a:rPr lang="en-US" dirty="0"/>
              <a:t>No direct proof</a:t>
            </a:r>
          </a:p>
          <a:p>
            <a:pPr lvl="1"/>
            <a:r>
              <a:rPr lang="en-US" dirty="0"/>
              <a:t>Circumstantial evidence includes codes and dates that </a:t>
            </a:r>
            <a:r>
              <a:rPr lang="en-US" i="1" dirty="0"/>
              <a:t>might</a:t>
            </a:r>
            <a:r>
              <a:rPr lang="en-US" dirty="0"/>
              <a:t> be related to Israel</a:t>
            </a:r>
          </a:p>
          <a:p>
            <a:pPr lvl="1"/>
            <a:r>
              <a:rPr lang="en-US" dirty="0"/>
              <a:t>Documents supporting view that US involved were released by Edward Snowden in July 2013</a:t>
            </a:r>
          </a:p>
          <a:p>
            <a:pPr lvl="1"/>
            <a:endParaRPr lang="en-US" dirty="0"/>
          </a:p>
        </p:txBody>
      </p:sp>
    </p:spTree>
    <p:extLst>
      <p:ext uri="{BB962C8B-B14F-4D97-AF65-F5344CB8AC3E}">
        <p14:creationId xmlns:p14="http://schemas.microsoft.com/office/powerpoint/2010/main" val="181392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Physical Systems</a:t>
            </a:r>
          </a:p>
        </p:txBody>
      </p:sp>
      <p:pic>
        <p:nvPicPr>
          <p:cNvPr id="4" name="Content Placeholder 3"/>
          <p:cNvPicPr>
            <a:picLocks noGrp="1" noChangeAspect="1"/>
          </p:cNvPicPr>
          <p:nvPr>
            <p:ph idx="1"/>
          </p:nvPr>
        </p:nvPicPr>
        <p:blipFill>
          <a:blip r:embed="rId2"/>
          <a:stretch>
            <a:fillRect/>
          </a:stretch>
        </p:blipFill>
        <p:spPr>
          <a:xfrm>
            <a:off x="894167" y="1646238"/>
            <a:ext cx="7355665" cy="4525962"/>
          </a:xfrm>
        </p:spPr>
      </p:pic>
      <p:sp>
        <p:nvSpPr>
          <p:cNvPr id="5" name="Rectangle 4"/>
          <p:cNvSpPr/>
          <p:nvPr/>
        </p:nvSpPr>
        <p:spPr>
          <a:xfrm>
            <a:off x="894166" y="1981200"/>
            <a:ext cx="2906047" cy="546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195ED7-A28C-4EA7-A8BD-510215288E0F}"/>
              </a:ext>
            </a:extLst>
          </p:cNvPr>
          <p:cNvSpPr txBox="1"/>
          <p:nvPr/>
        </p:nvSpPr>
        <p:spPr>
          <a:xfrm>
            <a:off x="5257800" y="6172200"/>
            <a:ext cx="3429000" cy="646331"/>
          </a:xfrm>
          <a:prstGeom prst="rect">
            <a:avLst/>
          </a:prstGeom>
          <a:noFill/>
        </p:spPr>
        <p:txBody>
          <a:bodyPr wrap="square" rtlCol="0">
            <a:spAutoFit/>
          </a:bodyPr>
          <a:lstStyle/>
          <a:p>
            <a:r>
              <a:rPr lang="en-US" dirty="0"/>
              <a:t>Brian </a:t>
            </a:r>
            <a:r>
              <a:rPr lang="en-US" dirty="0" err="1"/>
              <a:t>Connett</a:t>
            </a:r>
            <a:r>
              <a:rPr lang="en-US" dirty="0"/>
              <a:t>, LCDR, USN</a:t>
            </a:r>
          </a:p>
          <a:p>
            <a:r>
              <a:rPr lang="en-US" dirty="0"/>
              <a:t>US NAVAL ACADEMY</a:t>
            </a:r>
          </a:p>
        </p:txBody>
      </p:sp>
    </p:spTree>
    <p:extLst>
      <p:ext uri="{BB962C8B-B14F-4D97-AF65-F5344CB8AC3E}">
        <p14:creationId xmlns:p14="http://schemas.microsoft.com/office/powerpoint/2010/main" val="1387009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Infrastructure Attacked</a:t>
            </a:r>
          </a:p>
        </p:txBody>
      </p:sp>
      <p:sp>
        <p:nvSpPr>
          <p:cNvPr id="3" name="Content Placeholder 2"/>
          <p:cNvSpPr>
            <a:spLocks noGrp="1"/>
          </p:cNvSpPr>
          <p:nvPr>
            <p:ph idx="1"/>
          </p:nvPr>
        </p:nvSpPr>
        <p:spPr/>
        <p:txBody>
          <a:bodyPr>
            <a:normAutofit fontScale="92500" lnSpcReduction="20000"/>
          </a:bodyPr>
          <a:lstStyle/>
          <a:p>
            <a:r>
              <a:rPr lang="en-US" dirty="0" err="1"/>
              <a:t>Volz</a:t>
            </a:r>
            <a:r>
              <a:rPr lang="en-US" dirty="0"/>
              <a:t>, D. (2016-02-25). “U.S. government concludes cyber attack caused Ukraine power outage.” Reuters &lt; </a:t>
            </a:r>
            <a:r>
              <a:rPr lang="en-US" dirty="0">
                <a:latin typeface="Arial Narrow" panose="020B0606020202030204" pitchFamily="34" charset="0"/>
                <a:hlinkClick r:id="rId2"/>
              </a:rPr>
              <a:t>http://tinyurl.com/hsf47hl</a:t>
            </a:r>
            <a:r>
              <a:rPr lang="en-US" dirty="0">
                <a:latin typeface="Arial Narrow" panose="020B0606020202030204" pitchFamily="34" charset="0"/>
              </a:rPr>
              <a:t> </a:t>
            </a:r>
            <a:r>
              <a:rPr lang="en-US" dirty="0"/>
              <a:t>&gt;</a:t>
            </a:r>
          </a:p>
          <a:p>
            <a:r>
              <a:rPr lang="en-US" dirty="0"/>
              <a:t>2015-12-23</a:t>
            </a:r>
          </a:p>
          <a:p>
            <a:pPr lvl="1"/>
            <a:r>
              <a:rPr lang="en-US" dirty="0"/>
              <a:t>225,000 people affected</a:t>
            </a:r>
          </a:p>
          <a:p>
            <a:pPr lvl="1"/>
            <a:r>
              <a:rPr lang="en-US" dirty="0"/>
              <a:t>1</a:t>
            </a:r>
            <a:r>
              <a:rPr lang="en-US" baseline="30000" dirty="0"/>
              <a:t>st</a:t>
            </a:r>
            <a:r>
              <a:rPr lang="en-US" dirty="0"/>
              <a:t> known successful cyberattack on a grid</a:t>
            </a:r>
          </a:p>
          <a:p>
            <a:pPr lvl="1"/>
            <a:r>
              <a:rPr lang="en-US" dirty="0"/>
              <a:t>Likely from Russian </a:t>
            </a:r>
            <a:r>
              <a:rPr lang="en-US" i="1" dirty="0"/>
              <a:t>Sandworm</a:t>
            </a:r>
            <a:r>
              <a:rPr lang="en-US" dirty="0"/>
              <a:t> group</a:t>
            </a:r>
          </a:p>
          <a:p>
            <a:r>
              <a:rPr lang="en-US" dirty="0"/>
              <a:t>Installed malware that switched breakers off</a:t>
            </a:r>
          </a:p>
          <a:p>
            <a:r>
              <a:rPr lang="en-US" dirty="0"/>
              <a:t>DoS on customer-service phones</a:t>
            </a:r>
          </a:p>
          <a:p>
            <a:pPr lvl="1"/>
            <a:r>
              <a:rPr lang="en-US" dirty="0"/>
              <a:t>Prevented real customers from reporting outages</a:t>
            </a:r>
          </a:p>
        </p:txBody>
      </p:sp>
    </p:spTree>
    <p:extLst>
      <p:ext uri="{BB962C8B-B14F-4D97-AF65-F5344CB8AC3E}">
        <p14:creationId xmlns:p14="http://schemas.microsoft.com/office/powerpoint/2010/main" val="158777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924800" cy="685800"/>
          </a:xfrm>
        </p:spPr>
        <p:txBody>
          <a:bodyPr/>
          <a:lstStyle/>
          <a:p>
            <a:r>
              <a:rPr lang="en-US" dirty="0"/>
              <a:t>Fundamental Problems (1) Attribution</a:t>
            </a:r>
          </a:p>
        </p:txBody>
      </p:sp>
      <p:sp>
        <p:nvSpPr>
          <p:cNvPr id="3" name="Content Placeholder 2"/>
          <p:cNvSpPr>
            <a:spLocks noGrp="1"/>
          </p:cNvSpPr>
          <p:nvPr>
            <p:ph idx="1"/>
          </p:nvPr>
        </p:nvSpPr>
        <p:spPr>
          <a:xfrm>
            <a:off x="381000" y="1217428"/>
            <a:ext cx="7772400" cy="5486400"/>
          </a:xfrm>
        </p:spPr>
        <p:txBody>
          <a:bodyPr>
            <a:normAutofit fontScale="92500" lnSpcReduction="20000"/>
          </a:bodyPr>
          <a:lstStyle/>
          <a:p>
            <a:r>
              <a:rPr lang="en-US" dirty="0"/>
              <a:t>A fundamental flaw in today’s Internet:</a:t>
            </a:r>
          </a:p>
          <a:p>
            <a:pPr lvl="1"/>
            <a:r>
              <a:rPr lang="en-US" dirty="0"/>
              <a:t>THERE IS NO GUARANTEE OF AUTHENTICITY IN IPV4</a:t>
            </a:r>
          </a:p>
          <a:p>
            <a:pPr lvl="1"/>
            <a:r>
              <a:rPr lang="en-US" dirty="0"/>
              <a:t>Origination IP addresses can be spoofed!</a:t>
            </a:r>
          </a:p>
          <a:p>
            <a:pPr lvl="1"/>
            <a:r>
              <a:rPr lang="en-US" dirty="0"/>
              <a:t>A 12 year old hacker can make packets coming from her computer look like they come from Albania</a:t>
            </a:r>
          </a:p>
          <a:p>
            <a:pPr lvl="1"/>
            <a:r>
              <a:rPr lang="en-US" dirty="0"/>
              <a:t>IPv6 does </a:t>
            </a:r>
            <a:br>
              <a:rPr lang="en-US" dirty="0"/>
            </a:br>
            <a:r>
              <a:rPr lang="en-US" dirty="0"/>
              <a:t>include strong </a:t>
            </a:r>
            <a:br>
              <a:rPr lang="en-US" dirty="0"/>
            </a:br>
            <a:r>
              <a:rPr lang="en-US" dirty="0"/>
              <a:t>authentication</a:t>
            </a:r>
          </a:p>
          <a:p>
            <a:pPr lvl="2"/>
            <a:r>
              <a:rPr lang="en-US" dirty="0"/>
              <a:t>But it isn’t </a:t>
            </a:r>
            <a:br>
              <a:rPr lang="en-US" dirty="0"/>
            </a:br>
            <a:r>
              <a:rPr lang="en-US" dirty="0"/>
              <a:t>yet widely </a:t>
            </a:r>
            <a:br>
              <a:rPr lang="en-US" dirty="0"/>
            </a:br>
            <a:r>
              <a:rPr lang="en-US" dirty="0"/>
              <a:t>implemented</a:t>
            </a:r>
          </a:p>
        </p:txBody>
      </p:sp>
      <p:pic>
        <p:nvPicPr>
          <p:cNvPr id="4" name="Picture 3" descr="This is an image of the header structure for an IPV4 internet packet.">
            <a:extLs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Lst>
          </a:blip>
          <a:srcRect t="7778" b="23333"/>
          <a:stretch/>
        </p:blipFill>
        <p:spPr>
          <a:xfrm>
            <a:off x="3723968" y="4035238"/>
            <a:ext cx="5420032" cy="2800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4958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004887"/>
          </a:xfrm>
        </p:spPr>
        <p:txBody>
          <a:bodyPr/>
          <a:lstStyle/>
          <a:p>
            <a:r>
              <a:rPr lang="en-US" dirty="0"/>
              <a:t>Fundamental Problems (2)</a:t>
            </a:r>
          </a:p>
        </p:txBody>
      </p:sp>
      <p:sp>
        <p:nvSpPr>
          <p:cNvPr id="3" name="Content Placeholder 2"/>
          <p:cNvSpPr>
            <a:spLocks noGrp="1"/>
          </p:cNvSpPr>
          <p:nvPr>
            <p:ph idx="1"/>
          </p:nvPr>
        </p:nvSpPr>
        <p:spPr>
          <a:xfrm>
            <a:off x="304800" y="1524000"/>
            <a:ext cx="8534400" cy="5029200"/>
          </a:xfrm>
        </p:spPr>
        <p:txBody>
          <a:bodyPr>
            <a:normAutofit lnSpcReduction="10000"/>
          </a:bodyPr>
          <a:lstStyle/>
          <a:p>
            <a:r>
              <a:rPr lang="en-US" dirty="0"/>
              <a:t>Criminals &amp; hostile forces can use distributed attacks</a:t>
            </a:r>
          </a:p>
          <a:p>
            <a:pPr lvl="1"/>
            <a:r>
              <a:rPr lang="en-US" dirty="0"/>
              <a:t>Botnets created by commandeering poorly-secured computers owned by amateurs</a:t>
            </a:r>
          </a:p>
          <a:p>
            <a:pPr lvl="1"/>
            <a:r>
              <a:rPr lang="en-US" dirty="0"/>
              <a:t>Botnets can have</a:t>
            </a:r>
            <a:r>
              <a:rPr lang="en-US" baseline="0" dirty="0"/>
              <a:t> 10,000 zombies</a:t>
            </a:r>
          </a:p>
          <a:p>
            <a:r>
              <a:rPr lang="en-US" dirty="0"/>
              <a:t>Distributed networks are impervious to take-down</a:t>
            </a:r>
          </a:p>
          <a:p>
            <a:pPr lvl="1"/>
            <a:r>
              <a:rPr lang="en-US" baseline="0" dirty="0"/>
              <a:t>Multiple connectivity</a:t>
            </a:r>
          </a:p>
          <a:p>
            <a:pPr lvl="1"/>
            <a:r>
              <a:rPr lang="en-US" dirty="0"/>
              <a:t>Multiple replication</a:t>
            </a:r>
          </a:p>
          <a:p>
            <a:pPr lvl="1"/>
            <a:r>
              <a:rPr lang="en-US" baseline="0" dirty="0"/>
              <a:t>Shut down one TOR node, no one notices*</a:t>
            </a:r>
          </a:p>
        </p:txBody>
      </p:sp>
    </p:spTree>
    <p:extLst>
      <p:ext uri="{BB962C8B-B14F-4D97-AF65-F5344CB8AC3E}">
        <p14:creationId xmlns:p14="http://schemas.microsoft.com/office/powerpoint/2010/main" val="183667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Asymmetric</a:t>
            </a:r>
            <a:r>
              <a:rPr lang="en-US" baseline="0" dirty="0"/>
              <a:t> Warfare</a:t>
            </a:r>
            <a:endParaRPr lang="en-US" dirty="0"/>
          </a:p>
        </p:txBody>
      </p:sp>
      <p:sp>
        <p:nvSpPr>
          <p:cNvPr id="3" name="Content Placeholder 2"/>
          <p:cNvSpPr>
            <a:spLocks noGrp="1"/>
          </p:cNvSpPr>
          <p:nvPr>
            <p:ph idx="1"/>
          </p:nvPr>
        </p:nvSpPr>
        <p:spPr/>
        <p:txBody>
          <a:bodyPr>
            <a:normAutofit fontScale="85000" lnSpcReduction="10000"/>
          </a:bodyPr>
          <a:lstStyle/>
          <a:p>
            <a:r>
              <a:rPr lang="en-US" dirty="0"/>
              <a:t>Defense</a:t>
            </a:r>
            <a:r>
              <a:rPr lang="en-US" baseline="0" dirty="0"/>
              <a:t> more expensive than attack</a:t>
            </a:r>
          </a:p>
          <a:p>
            <a:r>
              <a:rPr lang="en-US" baseline="0" dirty="0"/>
              <a:t>Probability of at least 1 weakness</a:t>
            </a:r>
          </a:p>
          <a:p>
            <a:pPr lvl="1"/>
            <a:r>
              <a:rPr lang="en-US" dirty="0"/>
              <a:t>Increases as number of potential attack points grows</a:t>
            </a:r>
          </a:p>
          <a:p>
            <a:r>
              <a:rPr lang="en-US" baseline="0" dirty="0"/>
              <a:t>P(system breach) = 1 – (1 - p)</a:t>
            </a:r>
            <a:r>
              <a:rPr lang="en-US" baseline="30000" dirty="0"/>
              <a:t>n</a:t>
            </a:r>
            <a:r>
              <a:rPr lang="en-US" dirty="0"/>
              <a:t> where </a:t>
            </a:r>
          </a:p>
          <a:p>
            <a:pPr lvl="1"/>
            <a:r>
              <a:rPr lang="en-US" dirty="0"/>
              <a:t>p = probability of unit failure &amp; </a:t>
            </a:r>
          </a:p>
          <a:p>
            <a:pPr lvl="1"/>
            <a:r>
              <a:rPr lang="en-US" dirty="0"/>
              <a:t>n = number of independent possible breach points or</a:t>
            </a:r>
          </a:p>
          <a:p>
            <a:r>
              <a:rPr lang="en-US" dirty="0"/>
              <a:t>P = 1 – </a:t>
            </a:r>
            <a:r>
              <a:rPr lang="el-GR" dirty="0"/>
              <a:t>Π</a:t>
            </a:r>
            <a:r>
              <a:rPr lang="en-US" dirty="0"/>
              <a:t>(1 - p</a:t>
            </a:r>
            <a:r>
              <a:rPr lang="en-US" baseline="-25000" dirty="0"/>
              <a:t>i</a:t>
            </a:r>
            <a:r>
              <a:rPr lang="en-US" dirty="0"/>
              <a:t>) where</a:t>
            </a:r>
          </a:p>
          <a:p>
            <a:pPr lvl="1"/>
            <a:r>
              <a:rPr lang="el-GR" dirty="0"/>
              <a:t>Π</a:t>
            </a:r>
            <a:r>
              <a:rPr lang="en-US" dirty="0"/>
              <a:t> is multiplication</a:t>
            </a:r>
          </a:p>
          <a:p>
            <a:pPr lvl="1"/>
            <a:r>
              <a:rPr lang="en-US" dirty="0"/>
              <a:t>p</a:t>
            </a:r>
            <a:r>
              <a:rPr lang="en-US" baseline="-25000" dirty="0"/>
              <a:t>i</a:t>
            </a:r>
            <a:r>
              <a:rPr lang="en-US" dirty="0"/>
              <a:t> = probability of failure of unit </a:t>
            </a:r>
            <a:r>
              <a:rPr lang="en-US" dirty="0" err="1"/>
              <a:t>i</a:t>
            </a:r>
            <a:endParaRPr lang="en-US" dirty="0"/>
          </a:p>
        </p:txBody>
      </p:sp>
    </p:spTree>
    <p:extLst>
      <p:ext uri="{BB962C8B-B14F-4D97-AF65-F5344CB8AC3E}">
        <p14:creationId xmlns:p14="http://schemas.microsoft.com/office/powerpoint/2010/main" val="2893683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95D8E-12F3-492D-BC71-E8974059C61C}"/>
              </a:ext>
            </a:extLst>
          </p:cNvPr>
          <p:cNvSpPr>
            <a:spLocks noGrp="1"/>
          </p:cNvSpPr>
          <p:nvPr>
            <p:ph type="title"/>
          </p:nvPr>
        </p:nvSpPr>
        <p:spPr/>
        <p:txBody>
          <a:bodyPr/>
          <a:lstStyle/>
          <a:p>
            <a:pPr lvl="0" eaLnBrk="1" hangingPunct="1"/>
            <a:r>
              <a:rPr lang="en-US" dirty="0"/>
              <a:t>Cyber Arms Control Treaty Proposal</a:t>
            </a:r>
          </a:p>
        </p:txBody>
      </p:sp>
      <p:sp>
        <p:nvSpPr>
          <p:cNvPr id="3" name="Content Placeholder 2">
            <a:extLst>
              <a:ext uri="{FF2B5EF4-FFF2-40B4-BE49-F238E27FC236}">
                <a16:creationId xmlns:a16="http://schemas.microsoft.com/office/drawing/2014/main" id="{A9DE9413-9F51-48B6-B53C-431D2CB9CB9A}"/>
              </a:ext>
            </a:extLst>
          </p:cNvPr>
          <p:cNvSpPr>
            <a:spLocks noGrp="1"/>
          </p:cNvSpPr>
          <p:nvPr>
            <p:ph idx="1"/>
          </p:nvPr>
        </p:nvSpPr>
        <p:spPr/>
        <p:txBody>
          <a:bodyPr>
            <a:normAutofit lnSpcReduction="10000"/>
          </a:bodyPr>
          <a:lstStyle/>
          <a:p>
            <a:pPr lvl="0"/>
            <a:r>
              <a:rPr lang="en-US" dirty="0"/>
              <a:t>Developing international standards of conduct for the Internet</a:t>
            </a:r>
          </a:p>
          <a:p>
            <a:pPr lvl="0"/>
            <a:r>
              <a:rPr lang="en-US" dirty="0"/>
              <a:t>Sharing information about each country's cyber security laws</a:t>
            </a:r>
          </a:p>
          <a:p>
            <a:pPr lvl="0"/>
            <a:r>
              <a:rPr lang="en-US" dirty="0"/>
              <a:t>Helping less-developed nations strengthen their computer defenses</a:t>
            </a:r>
          </a:p>
          <a:p>
            <a:pPr lvl="0"/>
            <a:r>
              <a:rPr lang="en-US" dirty="0"/>
              <a:t>Countries involved:   United States, Russia, China, Belarus, Brazil, Britain, Estonia, France, Germany, India, Israel, Qatar, South Africa and South Korea.</a:t>
            </a:r>
          </a:p>
          <a:p>
            <a:pPr lvl="1" eaLnBrk="1" hangingPunct="1"/>
            <a:endParaRPr lang="en-US" dirty="0"/>
          </a:p>
        </p:txBody>
      </p:sp>
      <p:sp>
        <p:nvSpPr>
          <p:cNvPr id="4" name="Slide Number Placeholder 3">
            <a:extLst>
              <a:ext uri="{FF2B5EF4-FFF2-40B4-BE49-F238E27FC236}">
                <a16:creationId xmlns:a16="http://schemas.microsoft.com/office/drawing/2014/main" id="{7774BEDE-A7E1-482B-AF3F-FC888721380C}"/>
              </a:ext>
            </a:extLst>
          </p:cNvPr>
          <p:cNvSpPr>
            <a:spLocks noGrp="1"/>
          </p:cNvSpPr>
          <p:nvPr>
            <p:ph type="sldNum" sz="quarter" idx="12"/>
          </p:nvPr>
        </p:nvSpPr>
        <p:spPr/>
        <p:txBody>
          <a:bodyPr/>
          <a:lstStyle/>
          <a:p>
            <a:fld id="{4D8B4E82-98AE-426F-A1C5-6B1E7ED7C0CA}" type="slidenum">
              <a:rPr lang="en-US" altLang="en-US" smtClean="0"/>
              <a:pPr/>
              <a:t>34</a:t>
            </a:fld>
            <a:endParaRPr lang="en-US" altLang="en-US"/>
          </a:p>
        </p:txBody>
      </p:sp>
    </p:spTree>
    <p:extLst>
      <p:ext uri="{BB962C8B-B14F-4D97-AF65-F5344CB8AC3E}">
        <p14:creationId xmlns:p14="http://schemas.microsoft.com/office/powerpoint/2010/main" val="3499420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marL="457200" indent="-457200">
              <a:defRPr/>
            </a:pPr>
            <a:r>
              <a:rPr lang="en-US" dirty="0"/>
              <a:t>Attribution:  Legal Issues (1)</a:t>
            </a:r>
          </a:p>
        </p:txBody>
      </p:sp>
      <p:sp>
        <p:nvSpPr>
          <p:cNvPr id="3" name="Content Placeholder 2"/>
          <p:cNvSpPr>
            <a:spLocks noGrp="1"/>
          </p:cNvSpPr>
          <p:nvPr>
            <p:ph idx="1"/>
          </p:nvPr>
        </p:nvSpPr>
        <p:spPr/>
        <p:txBody>
          <a:bodyPr>
            <a:normAutofit fontScale="85000" lnSpcReduction="20000"/>
          </a:bodyPr>
          <a:lstStyle/>
          <a:p>
            <a:r>
              <a:rPr lang="en-US" dirty="0"/>
              <a:t>Laws may slow the attribution process</a:t>
            </a:r>
          </a:p>
          <a:p>
            <a:pPr lvl="1"/>
            <a:r>
              <a:rPr lang="en-US" dirty="0"/>
              <a:t>Attribution outside victim state generally requires foreign state/international cooperation</a:t>
            </a:r>
          </a:p>
          <a:p>
            <a:pPr lvl="1"/>
            <a:r>
              <a:rPr lang="en-US" dirty="0"/>
              <a:t>International</a:t>
            </a:r>
          </a:p>
          <a:p>
            <a:pPr lvl="2"/>
            <a:r>
              <a:rPr lang="en-US" dirty="0"/>
              <a:t>Letters rogatory</a:t>
            </a:r>
          </a:p>
          <a:p>
            <a:pPr lvl="2"/>
            <a:r>
              <a:rPr lang="en-US" dirty="0"/>
              <a:t>Mutual Legal Assistance Treaties (w/ 64 of 193 countries)</a:t>
            </a:r>
          </a:p>
          <a:p>
            <a:pPr lvl="2"/>
            <a:r>
              <a:rPr lang="en-US" dirty="0"/>
              <a:t>24/7 POCs under Cyber Crime Convention (~30 countries)</a:t>
            </a:r>
          </a:p>
          <a:p>
            <a:pPr lvl="2"/>
            <a:r>
              <a:rPr lang="en-US" dirty="0"/>
              <a:t>Data retention (EU law)</a:t>
            </a:r>
          </a:p>
          <a:p>
            <a:pPr lvl="2"/>
            <a:r>
              <a:rPr lang="en-US" dirty="0"/>
              <a:t>Data preservation (US law, 2703(f) order)</a:t>
            </a:r>
          </a:p>
          <a:p>
            <a:r>
              <a:rPr lang="en-US" dirty="0"/>
              <a:t>Technology can help obfuscate attribution</a:t>
            </a:r>
          </a:p>
          <a:p>
            <a:pPr lvl="1"/>
            <a:r>
              <a:rPr lang="en-US" dirty="0"/>
              <a:t>Still many technical challenges (e.g., spoofing, anonymizers, hotspots)</a:t>
            </a:r>
          </a:p>
          <a:p>
            <a:pPr lvl="1">
              <a:defRPr/>
            </a:pPr>
            <a:endParaRPr lang="en-US" dirty="0"/>
          </a:p>
        </p:txBody>
      </p:sp>
      <p:sp>
        <p:nvSpPr>
          <p:cNvPr id="4" name="Slide Number Placeholder 3"/>
          <p:cNvSpPr>
            <a:spLocks noGrp="1"/>
          </p:cNvSpPr>
          <p:nvPr>
            <p:ph type="sldNum" sz="quarter" idx="12"/>
          </p:nvPr>
        </p:nvSpPr>
        <p:spPr/>
        <p:txBody>
          <a:bodyPr/>
          <a:lstStyle/>
          <a:p>
            <a:pPr>
              <a:defRPr/>
            </a:pPr>
            <a:fld id="{67117F5B-3070-4597-A21B-B7EB312CECDF}" type="slidenum">
              <a:rPr lang="en-US" smtClean="0"/>
              <a:pPr>
                <a:defRPr/>
              </a:pPr>
              <a:t>35</a:t>
            </a:fld>
            <a:endParaRPr lang="en-US" dirty="0"/>
          </a:p>
        </p:txBody>
      </p:sp>
    </p:spTree>
    <p:extLst>
      <p:ext uri="{BB962C8B-B14F-4D97-AF65-F5344CB8AC3E}">
        <p14:creationId xmlns:p14="http://schemas.microsoft.com/office/powerpoint/2010/main" val="4099104436"/>
      </p:ext>
    </p:extLst>
  </p:cSld>
  <p:clrMapOvr>
    <a:masterClrMapping/>
  </p:clrMapOvr>
  <p:transition spd="med">
    <p:push dir="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marL="457200" indent="-457200">
              <a:defRPr/>
            </a:pPr>
            <a:r>
              <a:rPr lang="en-US" dirty="0"/>
              <a:t>Attribution:  Legal Issues (2)</a:t>
            </a:r>
          </a:p>
        </p:txBody>
      </p:sp>
      <p:sp>
        <p:nvSpPr>
          <p:cNvPr id="3" name="Content Placeholder 2"/>
          <p:cNvSpPr>
            <a:spLocks noGrp="1"/>
          </p:cNvSpPr>
          <p:nvPr>
            <p:ph idx="1"/>
          </p:nvPr>
        </p:nvSpPr>
        <p:spPr/>
        <p:txBody>
          <a:bodyPr>
            <a:normAutofit fontScale="92500" lnSpcReduction="10000"/>
          </a:bodyPr>
          <a:lstStyle/>
          <a:p>
            <a:pPr>
              <a:defRPr/>
            </a:pPr>
            <a:r>
              <a:rPr lang="en-US" dirty="0"/>
              <a:t>If nations can act anonymously, accepted rules of behavior can be largely ignored</a:t>
            </a:r>
          </a:p>
          <a:p>
            <a:pPr>
              <a:defRPr/>
            </a:pPr>
            <a:r>
              <a:rPr lang="en-US" dirty="0"/>
              <a:t>Levels of attribution</a:t>
            </a:r>
          </a:p>
          <a:p>
            <a:pPr marL="800100" lvl="1" indent="-342900">
              <a:buFont typeface="+mj-lt"/>
              <a:buAutoNum type="arabicPeriod"/>
              <a:defRPr/>
            </a:pPr>
            <a:r>
              <a:rPr lang="en-US" dirty="0"/>
              <a:t>IP address</a:t>
            </a:r>
          </a:p>
          <a:p>
            <a:pPr marL="800100" lvl="1" indent="-342900">
              <a:buFont typeface="+mj-lt"/>
              <a:buAutoNum type="arabicPeriod"/>
              <a:defRPr/>
            </a:pPr>
            <a:r>
              <a:rPr lang="en-US" dirty="0"/>
              <a:t>Computer associated with that IP address</a:t>
            </a:r>
          </a:p>
          <a:p>
            <a:pPr marL="800100" lvl="1" indent="-342900">
              <a:buFont typeface="+mj-lt"/>
              <a:buAutoNum type="arabicPeriod"/>
              <a:defRPr/>
            </a:pPr>
            <a:r>
              <a:rPr lang="en-US" dirty="0"/>
              <a:t>Controlling computer</a:t>
            </a:r>
          </a:p>
          <a:p>
            <a:pPr marL="800100" lvl="1" indent="-342900">
              <a:buFont typeface="+mj-lt"/>
              <a:buAutoNum type="arabicPeriod"/>
              <a:defRPr/>
            </a:pPr>
            <a:r>
              <a:rPr lang="en-US" dirty="0"/>
              <a:t>Person behind the controlling computer</a:t>
            </a:r>
          </a:p>
          <a:p>
            <a:pPr marL="800100" lvl="1" indent="-342900">
              <a:buFont typeface="+mj-lt"/>
              <a:buAutoNum type="arabicPeriod"/>
              <a:defRPr/>
            </a:pPr>
            <a:r>
              <a:rPr lang="en-US" dirty="0"/>
              <a:t>Sponsor of the person (nation-state, terrorist org, criminal org, etc.)</a:t>
            </a:r>
          </a:p>
          <a:p>
            <a:pPr marL="457200" lvl="1" indent="0">
              <a:buNone/>
              <a:defRPr/>
            </a:pPr>
            <a:endParaRPr lang="en-US" dirty="0"/>
          </a:p>
        </p:txBody>
      </p:sp>
      <p:sp>
        <p:nvSpPr>
          <p:cNvPr id="4" name="Slide Number Placeholder 3"/>
          <p:cNvSpPr>
            <a:spLocks noGrp="1"/>
          </p:cNvSpPr>
          <p:nvPr>
            <p:ph type="sldNum" sz="quarter" idx="12"/>
          </p:nvPr>
        </p:nvSpPr>
        <p:spPr/>
        <p:txBody>
          <a:bodyPr/>
          <a:lstStyle/>
          <a:p>
            <a:pPr>
              <a:defRPr/>
            </a:pPr>
            <a:fld id="{67117F5B-3070-4597-A21B-B7EB312CECDF}" type="slidenum">
              <a:rPr lang="en-US" smtClean="0"/>
              <a:pPr>
                <a:defRPr/>
              </a:pPr>
              <a:t>36</a:t>
            </a:fld>
            <a:endParaRPr lang="en-US" dirty="0"/>
          </a:p>
        </p:txBody>
      </p:sp>
    </p:spTree>
    <p:extLst>
      <p:ext uri="{BB962C8B-B14F-4D97-AF65-F5344CB8AC3E}">
        <p14:creationId xmlns:p14="http://schemas.microsoft.com/office/powerpoint/2010/main" val="2526086759"/>
      </p:ext>
    </p:extLst>
  </p:cSld>
  <p:clrMapOvr>
    <a:masterClrMapping/>
  </p:clrMapOvr>
  <p:transition spd="med">
    <p:push dir="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14313"/>
            <a:ext cx="8258175" cy="1462087"/>
          </a:xfrm>
        </p:spPr>
        <p:txBody>
          <a:bodyPr/>
          <a:lstStyle/>
          <a:p>
            <a:pPr marL="457200" indent="-457200">
              <a:defRPr/>
            </a:pPr>
            <a:r>
              <a:rPr lang="en-US" dirty="0"/>
              <a:t>Examination of a Third, ‘Other-Than-War’ Mode</a:t>
            </a:r>
          </a:p>
        </p:txBody>
      </p:sp>
      <p:sp>
        <p:nvSpPr>
          <p:cNvPr id="3" name="Content Placeholder 2"/>
          <p:cNvSpPr>
            <a:spLocks noGrp="1"/>
          </p:cNvSpPr>
          <p:nvPr>
            <p:ph idx="1"/>
          </p:nvPr>
        </p:nvSpPr>
        <p:spPr/>
        <p:txBody>
          <a:bodyPr/>
          <a:lstStyle/>
          <a:p>
            <a:pPr>
              <a:defRPr/>
            </a:pPr>
            <a:r>
              <a:rPr lang="en-US" dirty="0"/>
              <a:t>“There is no clear, internationally agreed upon definition of what would constitute a cyber war. In fact, there is considerable confusion.”</a:t>
            </a:r>
          </a:p>
          <a:p>
            <a:pPr>
              <a:defRPr/>
            </a:pPr>
            <a:r>
              <a:rPr lang="en-US" dirty="0"/>
              <a:t>Where does it fit?</a:t>
            </a:r>
          </a:p>
          <a:p>
            <a:pPr lvl="1">
              <a:defRPr/>
            </a:pPr>
            <a:r>
              <a:rPr lang="en-US" dirty="0"/>
              <a:t>Jus ad bellum – right to wage war</a:t>
            </a:r>
          </a:p>
          <a:p>
            <a:pPr lvl="1">
              <a:defRPr/>
            </a:pPr>
            <a:r>
              <a:rPr lang="en-US" dirty="0"/>
              <a:t>Jus in bello – law of war </a:t>
            </a:r>
          </a:p>
          <a:p>
            <a:pPr>
              <a:defRPr/>
            </a:pPr>
            <a:endParaRPr lang="en-US" dirty="0"/>
          </a:p>
        </p:txBody>
      </p:sp>
      <p:sp>
        <p:nvSpPr>
          <p:cNvPr id="4" name="Slide Number Placeholder 3"/>
          <p:cNvSpPr>
            <a:spLocks noGrp="1"/>
          </p:cNvSpPr>
          <p:nvPr>
            <p:ph type="sldNum" sz="quarter" idx="12"/>
          </p:nvPr>
        </p:nvSpPr>
        <p:spPr/>
        <p:txBody>
          <a:bodyPr/>
          <a:lstStyle/>
          <a:p>
            <a:pPr>
              <a:defRPr/>
            </a:pPr>
            <a:fld id="{67117F5B-3070-4597-A21B-B7EB312CECDF}" type="slidenum">
              <a:rPr lang="en-US" smtClean="0"/>
              <a:pPr>
                <a:defRPr/>
              </a:pPr>
              <a:t>37</a:t>
            </a:fld>
            <a:endParaRPr lang="en-US" dirty="0"/>
          </a:p>
        </p:txBody>
      </p:sp>
    </p:spTree>
    <p:extLst>
      <p:ext uri="{BB962C8B-B14F-4D97-AF65-F5344CB8AC3E}">
        <p14:creationId xmlns:p14="http://schemas.microsoft.com/office/powerpoint/2010/main" val="366240893"/>
      </p:ext>
    </p:extLst>
  </p:cSld>
  <p:clrMapOvr>
    <a:masterClrMapping/>
  </p:clrMapOvr>
  <p:transition spd="med">
    <p:push dir="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marL="457200" indent="-457200">
              <a:defRPr/>
            </a:pPr>
            <a:r>
              <a:rPr lang="en-US" dirty="0"/>
              <a:t>Consideration of the Geneva Protocol Principles for Cyber Weaponry</a:t>
            </a:r>
          </a:p>
        </p:txBody>
      </p:sp>
      <p:sp>
        <p:nvSpPr>
          <p:cNvPr id="3" name="Content Placeholder 2"/>
          <p:cNvSpPr>
            <a:spLocks noGrp="1"/>
          </p:cNvSpPr>
          <p:nvPr>
            <p:ph idx="1"/>
          </p:nvPr>
        </p:nvSpPr>
        <p:spPr/>
        <p:txBody>
          <a:bodyPr>
            <a:normAutofit fontScale="92500" lnSpcReduction="20000"/>
          </a:bodyPr>
          <a:lstStyle/>
          <a:p>
            <a:pPr>
              <a:defRPr/>
            </a:pPr>
            <a:r>
              <a:rPr lang="en-US" dirty="0"/>
              <a:t>“Russian and U.S. governments must be open to the possibility that some weapon attributes may be unacceptable because they are offensive to the principles of humanity and from dictates of public conscience.”</a:t>
            </a:r>
          </a:p>
          <a:p>
            <a:pPr>
              <a:defRPr/>
            </a:pPr>
            <a:r>
              <a:rPr lang="en-US" dirty="0"/>
              <a:t>Currently prohibited weapons:</a:t>
            </a:r>
          </a:p>
          <a:p>
            <a:pPr lvl="1">
              <a:defRPr/>
            </a:pPr>
            <a:r>
              <a:rPr lang="en-US" dirty="0"/>
              <a:t>Generally:  Those that cause unnecessary suffering or widespread, long-term and severe damage to the natural environment</a:t>
            </a:r>
          </a:p>
          <a:p>
            <a:pPr lvl="1">
              <a:defRPr/>
            </a:pPr>
            <a:r>
              <a:rPr lang="en-US" dirty="0"/>
              <a:t>Cyber analogs to specifically prohibited weapons are unclear.</a:t>
            </a:r>
          </a:p>
          <a:p>
            <a:pPr lvl="1">
              <a:defRPr/>
            </a:pPr>
            <a:endParaRPr lang="en-US" dirty="0"/>
          </a:p>
        </p:txBody>
      </p:sp>
      <p:sp>
        <p:nvSpPr>
          <p:cNvPr id="4" name="Slide Number Placeholder 3"/>
          <p:cNvSpPr>
            <a:spLocks noGrp="1"/>
          </p:cNvSpPr>
          <p:nvPr>
            <p:ph type="sldNum" sz="quarter" idx="12"/>
          </p:nvPr>
        </p:nvSpPr>
        <p:spPr/>
        <p:txBody>
          <a:bodyPr/>
          <a:lstStyle/>
          <a:p>
            <a:pPr>
              <a:defRPr/>
            </a:pPr>
            <a:fld id="{67117F5B-3070-4597-A21B-B7EB312CECDF}" type="slidenum">
              <a:rPr lang="en-US" smtClean="0"/>
              <a:pPr>
                <a:defRPr/>
              </a:pPr>
              <a:t>38</a:t>
            </a:fld>
            <a:endParaRPr lang="en-US" dirty="0"/>
          </a:p>
        </p:txBody>
      </p:sp>
    </p:spTree>
    <p:extLst>
      <p:ext uri="{BB962C8B-B14F-4D97-AF65-F5344CB8AC3E}">
        <p14:creationId xmlns:p14="http://schemas.microsoft.com/office/powerpoint/2010/main" val="1477621914"/>
      </p:ext>
    </p:extLst>
  </p:cSld>
  <p:clrMapOvr>
    <a:masterClrMapping/>
  </p:clrMapOvr>
  <p:transition spd="med">
    <p:push dir="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1150938" y="214313"/>
            <a:ext cx="7793037" cy="1309687"/>
          </a:xfrm>
        </p:spPr>
        <p:txBody>
          <a:bodyPr/>
          <a:lstStyle/>
          <a:p>
            <a:pPr marL="457200" indent="-457200">
              <a:defRPr/>
            </a:pPr>
            <a:r>
              <a:rPr lang="en-US" dirty="0"/>
              <a:t>Recognizing New Non-State Actor and Netizen Power Stature</a:t>
            </a:r>
          </a:p>
        </p:txBody>
      </p:sp>
      <p:sp>
        <p:nvSpPr>
          <p:cNvPr id="3" name="Content Placeholder 2"/>
          <p:cNvSpPr>
            <a:spLocks noGrp="1"/>
          </p:cNvSpPr>
          <p:nvPr>
            <p:ph idx="1"/>
          </p:nvPr>
        </p:nvSpPr>
        <p:spPr>
          <a:xfrm>
            <a:off x="304800" y="1600200"/>
            <a:ext cx="8534400" cy="4953000"/>
          </a:xfrm>
        </p:spPr>
        <p:txBody>
          <a:bodyPr>
            <a:normAutofit lnSpcReduction="10000"/>
          </a:bodyPr>
          <a:lstStyle/>
          <a:p>
            <a:pPr>
              <a:defRPr/>
            </a:pPr>
            <a:r>
              <a:rPr lang="en-US" dirty="0"/>
              <a:t>“The digital revolution has unleashed non-state actors and individuals to occupy, control and operate in cyber territory. This creates new power asymmetries and magnifies the clout of new participants who can violate Convention principles on a massive scale.”</a:t>
            </a:r>
          </a:p>
          <a:p>
            <a:pPr>
              <a:defRPr/>
            </a:pPr>
            <a:r>
              <a:rPr lang="en-US" dirty="0"/>
              <a:t>Traditional application of LOAC to state actors</a:t>
            </a:r>
          </a:p>
          <a:p>
            <a:pPr>
              <a:defRPr/>
            </a:pPr>
            <a:r>
              <a:rPr lang="en-US" dirty="0"/>
              <a:t>Common Article 3 of Geneva</a:t>
            </a:r>
          </a:p>
          <a:p>
            <a:pPr>
              <a:defRPr/>
            </a:pPr>
            <a:r>
              <a:rPr lang="en-US" dirty="0"/>
              <a:t>Post-9/11 application of LOAC to non-state actors</a:t>
            </a:r>
          </a:p>
          <a:p>
            <a:pPr lvl="1">
              <a:defRPr/>
            </a:pPr>
            <a:r>
              <a:rPr lang="en-US" dirty="0"/>
              <a:t>Application to netizens?</a:t>
            </a:r>
          </a:p>
        </p:txBody>
      </p:sp>
      <p:sp>
        <p:nvSpPr>
          <p:cNvPr id="4" name="Slide Number Placeholder 3"/>
          <p:cNvSpPr>
            <a:spLocks noGrp="1"/>
          </p:cNvSpPr>
          <p:nvPr>
            <p:ph type="sldNum" sz="quarter" idx="12"/>
          </p:nvPr>
        </p:nvSpPr>
        <p:spPr/>
        <p:txBody>
          <a:bodyPr/>
          <a:lstStyle/>
          <a:p>
            <a:pPr>
              <a:defRPr/>
            </a:pPr>
            <a:fld id="{67117F5B-3070-4597-A21B-B7EB312CECDF}" type="slidenum">
              <a:rPr lang="en-US" smtClean="0"/>
              <a:pPr>
                <a:defRPr/>
              </a:pPr>
              <a:t>39</a:t>
            </a:fld>
            <a:endParaRPr lang="en-US" dirty="0"/>
          </a:p>
        </p:txBody>
      </p:sp>
    </p:spTree>
    <p:extLst>
      <p:ext uri="{BB962C8B-B14F-4D97-AF65-F5344CB8AC3E}">
        <p14:creationId xmlns:p14="http://schemas.microsoft.com/office/powerpoint/2010/main" val="2938335585"/>
      </p:ext>
    </p:extLst>
  </p:cSld>
  <p:clrMapOvr>
    <a:masterClrMapping/>
  </p:clrMapOvr>
  <p:transition spd="med">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Cyberspace Defined</a:t>
            </a:r>
          </a:p>
        </p:txBody>
      </p:sp>
      <p:sp>
        <p:nvSpPr>
          <p:cNvPr id="3" name="Content Placeholder 2"/>
          <p:cNvSpPr>
            <a:spLocks noGrp="1"/>
          </p:cNvSpPr>
          <p:nvPr>
            <p:ph idx="1"/>
          </p:nvPr>
        </p:nvSpPr>
        <p:spPr/>
        <p:txBody>
          <a:bodyPr>
            <a:normAutofit fontScale="85000" lnSpcReduction="20000"/>
          </a:bodyPr>
          <a:lstStyle/>
          <a:p>
            <a:r>
              <a:rPr lang="en-US" dirty="0"/>
              <a:t>Ubiquitous, overlapping domains</a:t>
            </a:r>
          </a:p>
          <a:p>
            <a:r>
              <a:rPr lang="en-US" dirty="0"/>
              <a:t>“A global domain within the information environment consisting of the </a:t>
            </a:r>
            <a:r>
              <a:rPr lang="en-US" b="1" u="sng" dirty="0"/>
              <a:t>interdependent</a:t>
            </a:r>
            <a:r>
              <a:rPr lang="en-US" dirty="0"/>
              <a:t> network of </a:t>
            </a:r>
            <a:r>
              <a:rPr lang="en-US" b="1" u="sng" dirty="0"/>
              <a:t>information technology infrastructures</a:t>
            </a:r>
            <a:r>
              <a:rPr lang="en-US" dirty="0"/>
              <a:t>, including the internet, telecommunications </a:t>
            </a:r>
            <a:r>
              <a:rPr lang="en-US" b="1" i="1" u="sng" dirty="0"/>
              <a:t>networks</a:t>
            </a:r>
            <a:r>
              <a:rPr lang="en-US" dirty="0"/>
              <a:t>, computer </a:t>
            </a:r>
            <a:r>
              <a:rPr lang="en-US" b="1" i="1" u="sng" dirty="0"/>
              <a:t>systems</a:t>
            </a:r>
            <a:r>
              <a:rPr lang="en-US" dirty="0"/>
              <a:t>, and </a:t>
            </a:r>
            <a:r>
              <a:rPr lang="en-US" b="1" i="1" u="sng" dirty="0"/>
              <a:t>embedded processors and controllers</a:t>
            </a:r>
            <a:r>
              <a:rPr lang="en-US" dirty="0"/>
              <a:t> …”</a:t>
            </a:r>
          </a:p>
          <a:p>
            <a:r>
              <a:rPr lang="en-US" dirty="0"/>
              <a:t>“… common usage of the term also refers to the </a:t>
            </a:r>
            <a:r>
              <a:rPr lang="en-US" b="1" u="sng" dirty="0"/>
              <a:t>virtual environment </a:t>
            </a:r>
            <a:r>
              <a:rPr lang="en-US" dirty="0"/>
              <a:t>of information and </a:t>
            </a:r>
            <a:r>
              <a:rPr lang="en-US" b="1" u="sng" dirty="0"/>
              <a:t>interactions</a:t>
            </a:r>
            <a:r>
              <a:rPr lang="en-US" dirty="0"/>
              <a:t> between people.”</a:t>
            </a:r>
          </a:p>
          <a:p>
            <a:pPr marL="228600" lvl="1" indent="0">
              <a:buNone/>
            </a:pPr>
            <a:endParaRPr lang="en-US" dirty="0"/>
          </a:p>
          <a:p>
            <a:pPr marL="228600" lvl="1" indent="0">
              <a:buNone/>
            </a:pPr>
            <a:r>
              <a:rPr lang="en-US" dirty="0"/>
              <a:t>National Security Presidential Directive 54/Homeland Security Presidential Directive 23 (NSPD-54/HSPD-23)</a:t>
            </a:r>
          </a:p>
          <a:p>
            <a:pPr lvl="1">
              <a:buFontTx/>
              <a:buChar char="-"/>
            </a:pPr>
            <a:endParaRPr lang="en-US" dirty="0"/>
          </a:p>
        </p:txBody>
      </p:sp>
    </p:spTree>
    <p:extLst>
      <p:ext uri="{BB962C8B-B14F-4D97-AF65-F5344CB8AC3E}">
        <p14:creationId xmlns:p14="http://schemas.microsoft.com/office/powerpoint/2010/main" val="1649333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Red Cross.jpg"/>
          <p:cNvPicPr>
            <a:picLocks noChangeAspect="1"/>
          </p:cNvPicPr>
          <p:nvPr/>
        </p:nvPicPr>
        <p:blipFill>
          <a:blip r:embed="rId3" cstate="print"/>
          <a:srcRect/>
          <a:stretch>
            <a:fillRect/>
          </a:stretch>
        </p:blipFill>
        <p:spPr bwMode="auto">
          <a:xfrm>
            <a:off x="7781925" y="457200"/>
            <a:ext cx="1362075" cy="904875"/>
          </a:xfrm>
          <a:prstGeom prst="rect">
            <a:avLst/>
          </a:prstGeom>
          <a:noFill/>
          <a:ln w="9525">
            <a:noFill/>
            <a:miter lim="800000"/>
            <a:headEnd/>
            <a:tailEnd/>
          </a:ln>
        </p:spPr>
      </p:pic>
      <p:sp>
        <p:nvSpPr>
          <p:cNvPr id="8194" name="Title 1"/>
          <p:cNvSpPr>
            <a:spLocks noGrp="1"/>
          </p:cNvSpPr>
          <p:nvPr>
            <p:ph type="title"/>
          </p:nvPr>
        </p:nvSpPr>
        <p:spPr/>
        <p:txBody>
          <a:bodyPr/>
          <a:lstStyle/>
          <a:p>
            <a:pPr marL="457200" indent="-457200">
              <a:defRPr/>
            </a:pPr>
            <a:r>
              <a:rPr lang="en-US" dirty="0"/>
              <a:t>Application of the Distinctive Geneva Emblem Concept in Cyberspace</a:t>
            </a:r>
          </a:p>
        </p:txBody>
      </p:sp>
      <p:sp>
        <p:nvSpPr>
          <p:cNvPr id="3" name="Content Placeholder 2"/>
          <p:cNvSpPr>
            <a:spLocks noGrp="1"/>
          </p:cNvSpPr>
          <p:nvPr>
            <p:ph idx="1"/>
          </p:nvPr>
        </p:nvSpPr>
        <p:spPr>
          <a:xfrm>
            <a:off x="304800" y="1752600"/>
            <a:ext cx="8534400" cy="4800600"/>
          </a:xfrm>
        </p:spPr>
        <p:txBody>
          <a:bodyPr>
            <a:normAutofit fontScale="85000" lnSpcReduction="10000"/>
          </a:bodyPr>
          <a:lstStyle/>
          <a:p>
            <a:pPr>
              <a:defRPr/>
            </a:pPr>
            <a:r>
              <a:rPr lang="en-US" dirty="0"/>
              <a:t>“The Geneva and Hague Conventions direct that protected entities, protected personnel and protected vehicles be marked in a clearly visible and distinctive way. This recommendation</a:t>
            </a:r>
            <a:br>
              <a:rPr lang="en-US" dirty="0"/>
            </a:br>
            <a:r>
              <a:rPr lang="en-US" dirty="0"/>
              <a:t>proposes analogous markers in cyberspace to designate protected entities, personnel and other assets.”</a:t>
            </a:r>
          </a:p>
          <a:p>
            <a:pPr lvl="1">
              <a:defRPr/>
            </a:pPr>
            <a:r>
              <a:rPr lang="en-US" dirty="0"/>
              <a:t>What of IP-based attacks?</a:t>
            </a:r>
          </a:p>
          <a:p>
            <a:pPr lvl="1">
              <a:defRPr/>
            </a:pPr>
            <a:r>
              <a:rPr lang="en-US" dirty="0"/>
              <a:t>What of identifying “hospital” in URL?</a:t>
            </a:r>
          </a:p>
          <a:p>
            <a:pPr lvl="1">
              <a:defRPr/>
            </a:pPr>
            <a:r>
              <a:rPr lang="en-US" dirty="0"/>
              <a:t>How does it protect medical telepresence?</a:t>
            </a:r>
          </a:p>
          <a:p>
            <a:pPr lvl="1">
              <a:defRPr/>
            </a:pPr>
            <a:r>
              <a:rPr lang="en-US" dirty="0"/>
              <a:t>Who bears costs?</a:t>
            </a:r>
          </a:p>
          <a:p>
            <a:pPr lvl="1">
              <a:defRPr/>
            </a:pPr>
            <a:r>
              <a:rPr lang="en-US" dirty="0"/>
              <a:t>What’s the incentive?</a:t>
            </a:r>
          </a:p>
          <a:p>
            <a:pPr lvl="1">
              <a:defRPr/>
            </a:pPr>
            <a:endParaRPr lang="en-US" dirty="0"/>
          </a:p>
        </p:txBody>
      </p:sp>
      <p:sp>
        <p:nvSpPr>
          <p:cNvPr id="4" name="Slide Number Placeholder 3"/>
          <p:cNvSpPr>
            <a:spLocks noGrp="1"/>
          </p:cNvSpPr>
          <p:nvPr>
            <p:ph type="sldNum" sz="quarter" idx="12"/>
          </p:nvPr>
        </p:nvSpPr>
        <p:spPr/>
        <p:txBody>
          <a:bodyPr/>
          <a:lstStyle/>
          <a:p>
            <a:pPr>
              <a:defRPr/>
            </a:pPr>
            <a:fld id="{67117F5B-3070-4597-A21B-B7EB312CECDF}" type="slidenum">
              <a:rPr lang="en-US" smtClean="0"/>
              <a:pPr>
                <a:defRPr/>
              </a:pPr>
              <a:t>40</a:t>
            </a:fld>
            <a:endParaRPr lang="en-US" dirty="0"/>
          </a:p>
        </p:txBody>
      </p:sp>
    </p:spTree>
    <p:extLst>
      <p:ext uri="{BB962C8B-B14F-4D97-AF65-F5344CB8AC3E}">
        <p14:creationId xmlns:p14="http://schemas.microsoft.com/office/powerpoint/2010/main" val="659476938"/>
      </p:ext>
    </p:extLst>
  </p:cSld>
  <p:clrMapOvr>
    <a:masterClrMapping/>
  </p:clrMapOvr>
  <p:transition spd="med">
    <p:push dir="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1150938" y="214313"/>
            <a:ext cx="7793037" cy="1233487"/>
          </a:xfrm>
        </p:spPr>
        <p:txBody>
          <a:bodyPr/>
          <a:lstStyle/>
          <a:p>
            <a:pPr marL="457200" indent="-457200">
              <a:defRPr/>
            </a:pPr>
            <a:r>
              <a:rPr lang="en-US" dirty="0"/>
              <a:t>Detangling Protected Entities in Cyberspace</a:t>
            </a:r>
          </a:p>
        </p:txBody>
      </p:sp>
      <p:sp>
        <p:nvSpPr>
          <p:cNvPr id="3" name="Content Placeholder 2"/>
          <p:cNvSpPr>
            <a:spLocks noGrp="1"/>
          </p:cNvSpPr>
          <p:nvPr>
            <p:ph idx="1"/>
          </p:nvPr>
        </p:nvSpPr>
        <p:spPr>
          <a:xfrm>
            <a:off x="304800" y="1524000"/>
            <a:ext cx="8534400" cy="5029200"/>
          </a:xfrm>
        </p:spPr>
        <p:txBody>
          <a:bodyPr>
            <a:normAutofit lnSpcReduction="10000"/>
          </a:bodyPr>
          <a:lstStyle/>
          <a:p>
            <a:pPr>
              <a:defRPr/>
            </a:pPr>
            <a:r>
              <a:rPr lang="en-US" dirty="0"/>
              <a:t>“[P]romote the preservation of the observed principles of the [Hague and Geneva] Conventions that protect humanitarian critical infrastructure and civilians.”</a:t>
            </a:r>
          </a:p>
          <a:p>
            <a:pPr>
              <a:defRPr/>
            </a:pPr>
            <a:r>
              <a:rPr lang="en-US" dirty="0"/>
              <a:t>U.S.: 95% of military Internet communications traverse commercial infrastructure</a:t>
            </a:r>
          </a:p>
          <a:p>
            <a:pPr>
              <a:defRPr/>
            </a:pPr>
            <a:r>
              <a:rPr lang="en-US" dirty="0"/>
              <a:t>“Dot-secure” network for essential services?</a:t>
            </a:r>
          </a:p>
          <a:p>
            <a:pPr lvl="1">
              <a:defRPr/>
            </a:pPr>
            <a:r>
              <a:rPr lang="en-US" dirty="0"/>
              <a:t>Banking, aviation, public utility systems</a:t>
            </a:r>
          </a:p>
          <a:p>
            <a:pPr lvl="1">
              <a:defRPr/>
            </a:pPr>
            <a:r>
              <a:rPr lang="en-US" dirty="0"/>
              <a:t>Cost, connectivity to rest of Internet</a:t>
            </a:r>
          </a:p>
          <a:p>
            <a:pPr lvl="1">
              <a:defRPr/>
            </a:pPr>
            <a:r>
              <a:rPr lang="en-US" dirty="0"/>
              <a:t>Physical attacks</a:t>
            </a:r>
          </a:p>
        </p:txBody>
      </p:sp>
      <p:sp>
        <p:nvSpPr>
          <p:cNvPr id="4" name="Slide Number Placeholder 3"/>
          <p:cNvSpPr>
            <a:spLocks noGrp="1"/>
          </p:cNvSpPr>
          <p:nvPr>
            <p:ph type="sldNum" sz="quarter" idx="12"/>
          </p:nvPr>
        </p:nvSpPr>
        <p:spPr/>
        <p:txBody>
          <a:bodyPr/>
          <a:lstStyle/>
          <a:p>
            <a:pPr>
              <a:defRPr/>
            </a:pPr>
            <a:fld id="{67117F5B-3070-4597-A21B-B7EB312CECDF}" type="slidenum">
              <a:rPr lang="en-US" smtClean="0"/>
              <a:pPr>
                <a:defRPr/>
              </a:pPr>
              <a:t>41</a:t>
            </a:fld>
            <a:endParaRPr lang="en-US" dirty="0"/>
          </a:p>
        </p:txBody>
      </p:sp>
    </p:spTree>
    <p:extLst>
      <p:ext uri="{BB962C8B-B14F-4D97-AF65-F5344CB8AC3E}">
        <p14:creationId xmlns:p14="http://schemas.microsoft.com/office/powerpoint/2010/main" val="1465094112"/>
      </p:ext>
    </p:extLst>
  </p:cSld>
  <p:clrMapOvr>
    <a:masterClrMapping/>
  </p:clrMapOvr>
  <p:transition spd="med">
    <p:push dir="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Applying Geneva  and Hague Conventions to Cyberspace</a:t>
            </a:r>
          </a:p>
        </p:txBody>
      </p:sp>
      <p:sp>
        <p:nvSpPr>
          <p:cNvPr id="3" name="Content Placeholder 2"/>
          <p:cNvSpPr>
            <a:spLocks noGrp="1"/>
          </p:cNvSpPr>
          <p:nvPr>
            <p:ph idx="1"/>
          </p:nvPr>
        </p:nvSpPr>
        <p:spPr/>
        <p:txBody>
          <a:bodyPr/>
          <a:lstStyle/>
          <a:p>
            <a:pPr marL="457200" indent="-457200">
              <a:buFont typeface="+mj-lt"/>
              <a:buAutoNum type="arabicPeriod"/>
              <a:defRPr/>
            </a:pPr>
            <a:r>
              <a:rPr lang="en-US" dirty="0"/>
              <a:t>Detangling Protected Entities in Cyberspace</a:t>
            </a:r>
          </a:p>
          <a:p>
            <a:pPr marL="457200" indent="-457200">
              <a:buFont typeface="+mj-lt"/>
              <a:buAutoNum type="arabicPeriod"/>
              <a:defRPr/>
            </a:pPr>
            <a:r>
              <a:rPr lang="en-US" dirty="0"/>
              <a:t>Application of the Distinctive Geneva Emblem Concept in Cyberspace</a:t>
            </a:r>
          </a:p>
          <a:p>
            <a:pPr marL="457200" indent="-457200">
              <a:buFont typeface="+mj-lt"/>
              <a:buAutoNum type="arabicPeriod"/>
              <a:defRPr/>
            </a:pPr>
            <a:r>
              <a:rPr lang="en-US" dirty="0"/>
              <a:t>Recognizing New Non-State Actor and Netizen Power Stature</a:t>
            </a:r>
          </a:p>
          <a:p>
            <a:pPr marL="457200" indent="-457200">
              <a:buFont typeface="+mj-lt"/>
              <a:buAutoNum type="arabicPeriod"/>
              <a:defRPr/>
            </a:pPr>
            <a:r>
              <a:rPr lang="en-US" dirty="0"/>
              <a:t>Consideration of the Geneva Protocol Principles for Cyber Weaponry</a:t>
            </a:r>
          </a:p>
          <a:p>
            <a:pPr marL="457200" indent="-457200">
              <a:buFont typeface="+mj-lt"/>
              <a:buAutoNum type="arabicPeriod"/>
              <a:defRPr/>
            </a:pPr>
            <a:r>
              <a:rPr lang="en-US" dirty="0"/>
              <a:t>Examination of a Third, ‘Other-Than-War’ Mode</a:t>
            </a:r>
          </a:p>
        </p:txBody>
      </p:sp>
      <p:sp>
        <p:nvSpPr>
          <p:cNvPr id="4" name="Slide Number Placeholder 3"/>
          <p:cNvSpPr>
            <a:spLocks noGrp="1"/>
          </p:cNvSpPr>
          <p:nvPr>
            <p:ph type="sldNum" sz="quarter" idx="12"/>
          </p:nvPr>
        </p:nvSpPr>
        <p:spPr/>
        <p:txBody>
          <a:bodyPr/>
          <a:lstStyle/>
          <a:p>
            <a:pPr>
              <a:defRPr/>
            </a:pPr>
            <a:fld id="{67117F5B-3070-4597-A21B-B7EB312CECDF}" type="slidenum">
              <a:rPr lang="en-US" smtClean="0"/>
              <a:pPr>
                <a:defRPr/>
              </a:pPr>
              <a:t>42</a:t>
            </a:fld>
            <a:endParaRPr lang="en-US" dirty="0"/>
          </a:p>
        </p:txBody>
      </p:sp>
    </p:spTree>
    <p:extLst>
      <p:ext uri="{BB962C8B-B14F-4D97-AF65-F5344CB8AC3E}">
        <p14:creationId xmlns:p14="http://schemas.microsoft.com/office/powerpoint/2010/main" val="3375787590"/>
      </p:ext>
    </p:extLst>
  </p:cSld>
  <p:clrMapOvr>
    <a:masterClrMapping/>
  </p:clrMapOvr>
  <p:transition spd="med">
    <p:push dir="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159573"/>
          </a:xfrm>
        </p:spPr>
        <p:txBody>
          <a:bodyPr/>
          <a:lstStyle/>
          <a:p>
            <a:r>
              <a:rPr lang="en-US" dirty="0"/>
              <a:t>Is it covered by the Law of Armed Conflict?</a:t>
            </a:r>
          </a:p>
        </p:txBody>
      </p:sp>
      <p:sp>
        <p:nvSpPr>
          <p:cNvPr id="3" name="Content Placeholder 2"/>
          <p:cNvSpPr>
            <a:spLocks noGrp="1"/>
          </p:cNvSpPr>
          <p:nvPr>
            <p:ph idx="1"/>
          </p:nvPr>
        </p:nvSpPr>
        <p:spPr>
          <a:xfrm>
            <a:off x="304800" y="1373886"/>
            <a:ext cx="8534400" cy="5179314"/>
          </a:xfrm>
        </p:spPr>
        <p:txBody>
          <a:bodyPr>
            <a:normAutofit lnSpcReduction="10000"/>
          </a:bodyPr>
          <a:lstStyle/>
          <a:p>
            <a:r>
              <a:rPr lang="en-US" dirty="0"/>
              <a:t>How does it fit under the UN Charter</a:t>
            </a:r>
          </a:p>
          <a:p>
            <a:pPr lvl="1"/>
            <a:r>
              <a:rPr lang="en-US" dirty="0"/>
              <a:t>Article 2(4)</a:t>
            </a:r>
          </a:p>
          <a:p>
            <a:pPr lvl="2"/>
            <a:r>
              <a:rPr lang="en-US" dirty="0"/>
              <a:t>“Threat or use of force against the territorial integrity or political independence of any state”?</a:t>
            </a:r>
          </a:p>
          <a:p>
            <a:pPr lvl="1"/>
            <a:r>
              <a:rPr lang="en-US" dirty="0"/>
              <a:t>Article 39 </a:t>
            </a:r>
          </a:p>
          <a:p>
            <a:pPr lvl="2"/>
            <a:r>
              <a:rPr lang="en-US" dirty="0"/>
              <a:t>“Threat to the peace, breach of the peace, or act of aggression” permitting Security Council action?</a:t>
            </a:r>
          </a:p>
          <a:p>
            <a:pPr lvl="1"/>
            <a:r>
              <a:rPr lang="en-US" dirty="0"/>
              <a:t>Article 41</a:t>
            </a:r>
          </a:p>
          <a:p>
            <a:pPr lvl="2"/>
            <a:r>
              <a:rPr lang="en-US" dirty="0"/>
              <a:t>“Armed force” permitting Security Council action? </a:t>
            </a:r>
          </a:p>
          <a:p>
            <a:pPr lvl="1"/>
            <a:r>
              <a:rPr lang="en-US" dirty="0"/>
              <a:t>Article 51</a:t>
            </a:r>
          </a:p>
          <a:p>
            <a:pPr lvl="2"/>
            <a:r>
              <a:rPr lang="en-US" dirty="0"/>
              <a:t>“Armed attack” permitting self-defense?</a:t>
            </a:r>
          </a:p>
        </p:txBody>
      </p:sp>
      <p:sp>
        <p:nvSpPr>
          <p:cNvPr id="4" name="Slide Number Placeholder 3"/>
          <p:cNvSpPr>
            <a:spLocks noGrp="1"/>
          </p:cNvSpPr>
          <p:nvPr>
            <p:ph type="sldNum" sz="quarter" idx="12"/>
          </p:nvPr>
        </p:nvSpPr>
        <p:spPr/>
        <p:txBody>
          <a:bodyPr/>
          <a:lstStyle/>
          <a:p>
            <a:pPr>
              <a:defRPr/>
            </a:pPr>
            <a:fld id="{97EC1892-D837-4330-AA8E-3320BC6187D8}" type="slidenum">
              <a:rPr lang="en-US" smtClean="0"/>
              <a:pPr>
                <a:defRPr/>
              </a:pPr>
              <a:t>43</a:t>
            </a:fld>
            <a:endParaRPr lang="en-US" dirty="0"/>
          </a:p>
        </p:txBody>
      </p:sp>
    </p:spTree>
    <p:extLst>
      <p:ext uri="{BB962C8B-B14F-4D97-AF65-F5344CB8AC3E}">
        <p14:creationId xmlns:p14="http://schemas.microsoft.com/office/powerpoint/2010/main" val="3750899283"/>
      </p:ext>
    </p:extLst>
  </p:cSld>
  <p:clrMapOvr>
    <a:masterClrMapping/>
  </p:clrMapOvr>
  <p:transition spd="med">
    <p:push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6C089E50-34DD-4487-A625-51228DEA5301}"/>
              </a:ext>
            </a:extLst>
          </p:cNvPr>
          <p:cNvSpPr>
            <a:spLocks noGrp="1"/>
          </p:cNvSpPr>
          <p:nvPr>
            <p:ph type="title"/>
          </p:nvPr>
        </p:nvSpPr>
        <p:spPr>
          <a:xfrm>
            <a:off x="1150938" y="214313"/>
            <a:ext cx="7793037" cy="623887"/>
          </a:xfrm>
        </p:spPr>
        <p:txBody>
          <a:bodyPr/>
          <a:lstStyle/>
          <a:p>
            <a:pPr>
              <a:defRPr/>
            </a:pPr>
            <a:r>
              <a:rPr lang="en-US" altLang="en-US" dirty="0"/>
              <a:t>Progress of Security Attacks</a:t>
            </a:r>
          </a:p>
        </p:txBody>
      </p:sp>
      <p:graphicFrame>
        <p:nvGraphicFramePr>
          <p:cNvPr id="5" name="Content Placeholder 4">
            <a:extLst>
              <a:ext uri="{FF2B5EF4-FFF2-40B4-BE49-F238E27FC236}">
                <a16:creationId xmlns:a16="http://schemas.microsoft.com/office/drawing/2014/main" id="{2F4A0642-DFE0-49A1-9D2C-0DE0B53A242B}"/>
              </a:ext>
            </a:extLst>
          </p:cNvPr>
          <p:cNvGraphicFramePr>
            <a:graphicFrameLocks noGrp="1"/>
          </p:cNvGraphicFramePr>
          <p:nvPr>
            <p:ph idx="1"/>
            <p:extLst>
              <p:ext uri="{D42A27DB-BD31-4B8C-83A1-F6EECF244321}">
                <p14:modId xmlns:p14="http://schemas.microsoft.com/office/powerpoint/2010/main" val="1601206267"/>
              </p:ext>
            </p:extLst>
          </p:nvPr>
        </p:nvGraphicFramePr>
        <p:xfrm>
          <a:off x="203993" y="914400"/>
          <a:ext cx="8736013" cy="5838825"/>
        </p:xfrm>
        <a:graphic>
          <a:graphicData uri="http://schemas.openxmlformats.org/drawingml/2006/table">
            <a:tbl>
              <a:tblPr firstRow="1" firstCol="1" bandRow="1"/>
              <a:tblGrid>
                <a:gridCol w="1143016">
                  <a:extLst>
                    <a:ext uri="{9D8B030D-6E8A-4147-A177-3AD203B41FA5}">
                      <a16:colId xmlns:a16="http://schemas.microsoft.com/office/drawing/2014/main" val="20000"/>
                    </a:ext>
                  </a:extLst>
                </a:gridCol>
                <a:gridCol w="7592997">
                  <a:extLst>
                    <a:ext uri="{9D8B030D-6E8A-4147-A177-3AD203B41FA5}">
                      <a16:colId xmlns:a16="http://schemas.microsoft.com/office/drawing/2014/main" val="20001"/>
                    </a:ext>
                  </a:extLst>
                </a:gridCol>
              </a:tblGrid>
              <a:tr h="518186">
                <a:tc>
                  <a:txBody>
                    <a:bodyPr/>
                    <a:lstStyle/>
                    <a:p>
                      <a:pPr marL="0" marR="0" algn="ctr">
                        <a:spcBef>
                          <a:spcPts val="0"/>
                        </a:spcBef>
                        <a:spcAft>
                          <a:spcPts val="0"/>
                        </a:spcAft>
                      </a:pPr>
                      <a:r>
                        <a:rPr lang="en-US" sz="1700" dirty="0">
                          <a:solidFill>
                            <a:schemeClr val="tx1">
                              <a:lumMod val="10000"/>
                            </a:schemeClr>
                          </a:solidFill>
                          <a:effectLst/>
                          <a:latin typeface="Calibri"/>
                          <a:ea typeface="Calibri"/>
                          <a:cs typeface="Times New Roman"/>
                        </a:rPr>
                        <a:t>Threat Type</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700" dirty="0">
                          <a:solidFill>
                            <a:schemeClr val="tx1">
                              <a:lumMod val="10000"/>
                            </a:schemeClr>
                          </a:solidFill>
                          <a:effectLst/>
                          <a:latin typeface="Calibri"/>
                          <a:ea typeface="Calibri"/>
                          <a:cs typeface="Times New Roman"/>
                        </a:rPr>
                        <a:t>Year: Example Threats</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59093">
                <a:tc>
                  <a:txBody>
                    <a:bodyPr/>
                    <a:lstStyle/>
                    <a:p>
                      <a:pPr marL="0" marR="0">
                        <a:spcBef>
                          <a:spcPts val="0"/>
                        </a:spcBef>
                        <a:spcAft>
                          <a:spcPts val="0"/>
                        </a:spcAft>
                      </a:pPr>
                      <a:r>
                        <a:rPr lang="en-US" sz="1600" dirty="0">
                          <a:solidFill>
                            <a:schemeClr val="tx1">
                              <a:lumMod val="10000"/>
                            </a:schemeClr>
                          </a:solidFill>
                          <a:effectLst/>
                          <a:latin typeface="Calibri"/>
                          <a:ea typeface="Calibri"/>
                          <a:cs typeface="Times New Roman"/>
                        </a:rPr>
                        <a:t>Experiment</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700" dirty="0">
                          <a:effectLst/>
                          <a:latin typeface="Calibri"/>
                          <a:ea typeface="Calibri"/>
                          <a:cs typeface="Times New Roman"/>
                        </a:rPr>
                        <a:t>1984: Fred Cohen publishes “Computer Viruses: Theory and Experiments”</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35002">
                <a:tc>
                  <a:txBody>
                    <a:bodyPr/>
                    <a:lstStyle/>
                    <a:p>
                      <a:pPr marL="0" marR="0">
                        <a:spcBef>
                          <a:spcPts val="0"/>
                        </a:spcBef>
                        <a:spcAft>
                          <a:spcPts val="0"/>
                        </a:spcAft>
                      </a:pPr>
                      <a:r>
                        <a:rPr lang="en-US" sz="1700" dirty="0">
                          <a:solidFill>
                            <a:schemeClr val="tx1">
                              <a:lumMod val="10000"/>
                            </a:schemeClr>
                          </a:solidFill>
                          <a:effectLst/>
                          <a:latin typeface="Calibri"/>
                          <a:ea typeface="Calibri"/>
                          <a:cs typeface="Times New Roman"/>
                        </a:rPr>
                        <a:t>Vandalism</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700" dirty="0">
                          <a:effectLst/>
                          <a:latin typeface="Calibri"/>
                          <a:ea typeface="Calibri"/>
                          <a:cs typeface="Times New Roman"/>
                        </a:rPr>
                        <a:t>1988: Jerusalem Virus deletes all executable files on the system, on Friday the 13</a:t>
                      </a:r>
                      <a:r>
                        <a:rPr lang="en-US" sz="1700" baseline="30000" dirty="0">
                          <a:effectLst/>
                          <a:latin typeface="Calibri"/>
                          <a:ea typeface="Calibri"/>
                          <a:cs typeface="Times New Roman"/>
                        </a:rPr>
                        <a:t>th</a:t>
                      </a:r>
                      <a:r>
                        <a:rPr lang="en-US" sz="1700" dirty="0">
                          <a:effectLst/>
                          <a:latin typeface="Calibri"/>
                          <a:ea typeface="Calibri"/>
                          <a:cs typeface="Times New Roman"/>
                        </a:rPr>
                        <a:t>. </a:t>
                      </a:r>
                    </a:p>
                    <a:p>
                      <a:pPr marL="0" marR="0">
                        <a:spcBef>
                          <a:spcPts val="0"/>
                        </a:spcBef>
                        <a:spcAft>
                          <a:spcPts val="0"/>
                        </a:spcAft>
                      </a:pPr>
                      <a:r>
                        <a:rPr lang="en-US" sz="1700" dirty="0">
                          <a:effectLst/>
                          <a:latin typeface="Calibri"/>
                          <a:ea typeface="Calibri"/>
                          <a:cs typeface="Times New Roman"/>
                        </a:rPr>
                        <a:t>1991: Michelangelo Virus reformats hard drives on March 6, M’s birthday.</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8186">
                <a:tc>
                  <a:txBody>
                    <a:bodyPr/>
                    <a:lstStyle/>
                    <a:p>
                      <a:pPr marL="0" marR="0">
                        <a:spcBef>
                          <a:spcPts val="0"/>
                        </a:spcBef>
                        <a:spcAft>
                          <a:spcPts val="0"/>
                        </a:spcAft>
                      </a:pPr>
                      <a:r>
                        <a:rPr lang="en-US" sz="1700" dirty="0" err="1">
                          <a:solidFill>
                            <a:schemeClr val="tx1">
                              <a:lumMod val="10000"/>
                            </a:schemeClr>
                          </a:solidFill>
                          <a:effectLst/>
                          <a:latin typeface="Calibri"/>
                          <a:ea typeface="Calibri"/>
                          <a:cs typeface="Times New Roman"/>
                        </a:rPr>
                        <a:t>Hactivism</a:t>
                      </a:r>
                      <a:endParaRPr lang="en-US" sz="1700" dirty="0">
                        <a:solidFill>
                          <a:schemeClr val="tx1">
                            <a:lumMod val="10000"/>
                          </a:schemeClr>
                        </a:solidFill>
                        <a:effectLst/>
                        <a:latin typeface="Calibri"/>
                        <a:ea typeface="Calibri"/>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700" dirty="0">
                          <a:effectLst/>
                          <a:latin typeface="Calibri"/>
                          <a:ea typeface="Calibri"/>
                          <a:cs typeface="Times New Roman"/>
                        </a:rPr>
                        <a:t>2010: Anonymous’ Operation Payback hits credit card and communication companies with DDOS after companies refuse to accept payment for Wiki-Leaks.</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13649">
                <a:tc>
                  <a:txBody>
                    <a:bodyPr/>
                    <a:lstStyle/>
                    <a:p>
                      <a:pPr marL="0" marR="0">
                        <a:spcBef>
                          <a:spcPts val="0"/>
                        </a:spcBef>
                        <a:spcAft>
                          <a:spcPts val="0"/>
                        </a:spcAft>
                      </a:pPr>
                      <a:r>
                        <a:rPr lang="en-US" sz="1700" dirty="0">
                          <a:solidFill>
                            <a:schemeClr val="tx1">
                              <a:lumMod val="10000"/>
                            </a:schemeClr>
                          </a:solidFill>
                          <a:effectLst/>
                          <a:latin typeface="Calibri"/>
                          <a:ea typeface="Calibri"/>
                          <a:cs typeface="Times New Roman"/>
                        </a:rPr>
                        <a:t>Cyber-crime</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700" dirty="0">
                          <a:effectLst/>
                          <a:latin typeface="Calibri"/>
                          <a:ea typeface="Calibri"/>
                          <a:cs typeface="Times New Roman"/>
                        </a:rPr>
                        <a:t>2007: Zeus Trojan becomes ‘popular’; turns computers into </a:t>
                      </a:r>
                      <a:r>
                        <a:rPr lang="en-US" sz="1700" dirty="0" err="1">
                          <a:effectLst/>
                          <a:latin typeface="Calibri"/>
                          <a:ea typeface="Calibri"/>
                          <a:cs typeface="Times New Roman"/>
                        </a:rPr>
                        <a:t>zbots</a:t>
                      </a:r>
                      <a:r>
                        <a:rPr lang="en-US" sz="1700" dirty="0">
                          <a:effectLst/>
                          <a:latin typeface="Calibri"/>
                          <a:ea typeface="Calibri"/>
                          <a:cs typeface="Times New Roman"/>
                        </a:rPr>
                        <a:t> and spyware steals</a:t>
                      </a:r>
                      <a:r>
                        <a:rPr lang="en-US" sz="1700" baseline="0" dirty="0">
                          <a:effectLst/>
                          <a:latin typeface="Calibri"/>
                          <a:ea typeface="Calibri"/>
                          <a:cs typeface="Times New Roman"/>
                        </a:rPr>
                        <a:t> credit card (CC)</a:t>
                      </a:r>
                      <a:r>
                        <a:rPr lang="en-US" sz="1700" dirty="0">
                          <a:effectLst/>
                          <a:latin typeface="Calibri"/>
                          <a:ea typeface="Calibri"/>
                          <a:cs typeface="Times New Roman"/>
                        </a:rPr>
                        <a:t> numbers.</a:t>
                      </a:r>
                    </a:p>
                    <a:p>
                      <a:pPr marL="0" marR="0">
                        <a:spcBef>
                          <a:spcPts val="0"/>
                        </a:spcBef>
                        <a:spcAft>
                          <a:spcPts val="0"/>
                        </a:spcAft>
                      </a:pPr>
                      <a:r>
                        <a:rPr lang="en-US" sz="1700" dirty="0">
                          <a:effectLst/>
                          <a:latin typeface="Calibri"/>
                          <a:ea typeface="Calibri"/>
                          <a:cs typeface="Times New Roman"/>
                        </a:rPr>
                        <a:t>2008-9: Gonzales re-arrested for implanting spyware on WLANs, affecting 171 M CC.</a:t>
                      </a:r>
                    </a:p>
                    <a:p>
                      <a:pPr marL="0" marR="0">
                        <a:spcBef>
                          <a:spcPts val="0"/>
                        </a:spcBef>
                        <a:spcAft>
                          <a:spcPts val="0"/>
                        </a:spcAft>
                      </a:pPr>
                      <a:r>
                        <a:rPr lang="en-US" sz="1700" dirty="0">
                          <a:effectLst/>
                          <a:latin typeface="Calibri"/>
                          <a:ea typeface="Calibri"/>
                          <a:cs typeface="Times New Roman"/>
                        </a:rPr>
                        <a:t>2013: In July 160 M CC numbers are stolen via SQL Attack.  In Dec. 70 M CC numbers are stolen through Target stores.</a:t>
                      </a:r>
                    </a:p>
                    <a:p>
                      <a:pPr marL="0" marR="0">
                        <a:spcBef>
                          <a:spcPts val="0"/>
                        </a:spcBef>
                        <a:spcAft>
                          <a:spcPts val="0"/>
                        </a:spcAft>
                      </a:pPr>
                      <a:r>
                        <a:rPr lang="en-US" sz="1700" dirty="0">
                          <a:effectLst/>
                          <a:latin typeface="Calibri"/>
                          <a:ea typeface="Calibri"/>
                          <a:cs typeface="Times New Roman"/>
                        </a:rPr>
                        <a:t>2016-7:</a:t>
                      </a:r>
                      <a:r>
                        <a:rPr lang="en-US" sz="1700" baseline="0" dirty="0">
                          <a:effectLst/>
                          <a:latin typeface="Calibri"/>
                          <a:ea typeface="Calibri"/>
                          <a:cs typeface="Times New Roman"/>
                        </a:rPr>
                        <a:t> Ransomware charges $522 to decrypt your disk; </a:t>
                      </a:r>
                      <a:r>
                        <a:rPr lang="en-US" sz="1700" baseline="0" dirty="0" err="1">
                          <a:effectLst/>
                          <a:latin typeface="Calibri"/>
                          <a:ea typeface="Calibri"/>
                          <a:cs typeface="Times New Roman"/>
                        </a:rPr>
                        <a:t>Petya</a:t>
                      </a:r>
                      <a:r>
                        <a:rPr lang="en-US" sz="1700" baseline="0" dirty="0">
                          <a:effectLst/>
                          <a:latin typeface="Calibri"/>
                          <a:ea typeface="Calibri"/>
                          <a:cs typeface="Times New Roman"/>
                        </a:rPr>
                        <a:t>/</a:t>
                      </a:r>
                      <a:r>
                        <a:rPr lang="en-US" sz="1700" baseline="0" dirty="0" err="1">
                          <a:effectLst/>
                          <a:latin typeface="Calibri"/>
                          <a:ea typeface="Calibri"/>
                          <a:cs typeface="Times New Roman"/>
                        </a:rPr>
                        <a:t>NotPetya</a:t>
                      </a:r>
                      <a:r>
                        <a:rPr lang="en-US" sz="1700" baseline="0" dirty="0">
                          <a:effectLst/>
                          <a:latin typeface="Calibri"/>
                          <a:ea typeface="Calibri"/>
                          <a:cs typeface="Times New Roman"/>
                        </a:rPr>
                        <a:t> does not.</a:t>
                      </a:r>
                    </a:p>
                    <a:p>
                      <a:pPr marL="0" marR="0">
                        <a:spcBef>
                          <a:spcPts val="0"/>
                        </a:spcBef>
                        <a:spcAft>
                          <a:spcPts val="0"/>
                        </a:spcAft>
                      </a:pPr>
                      <a:r>
                        <a:rPr lang="en-US" sz="1700" baseline="0" dirty="0">
                          <a:effectLst/>
                          <a:latin typeface="Calibri"/>
                          <a:ea typeface="Calibri"/>
                          <a:cs typeface="Times New Roman"/>
                        </a:rPr>
                        <a:t>2017: Cryptocurrency coin mining</a:t>
                      </a:r>
                      <a:endParaRPr lang="en-US" sz="1700" dirty="0">
                        <a:effectLst/>
                        <a:latin typeface="Calibri"/>
                        <a:ea typeface="Calibri"/>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36371">
                <a:tc>
                  <a:txBody>
                    <a:bodyPr/>
                    <a:lstStyle/>
                    <a:p>
                      <a:pPr marL="0" marR="0">
                        <a:spcBef>
                          <a:spcPts val="0"/>
                        </a:spcBef>
                        <a:spcAft>
                          <a:spcPts val="0"/>
                        </a:spcAft>
                      </a:pPr>
                      <a:r>
                        <a:rPr lang="en-US" sz="1700" dirty="0">
                          <a:solidFill>
                            <a:schemeClr val="tx1">
                              <a:lumMod val="10000"/>
                            </a:schemeClr>
                          </a:solidFill>
                          <a:effectLst/>
                          <a:latin typeface="Calibri"/>
                          <a:ea typeface="Calibri"/>
                          <a:cs typeface="Times New Roman"/>
                        </a:rPr>
                        <a:t>Information Warfare</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700" dirty="0">
                          <a:effectLst/>
                          <a:latin typeface="Calibri"/>
                          <a:ea typeface="Calibri"/>
                          <a:cs typeface="Times New Roman"/>
                        </a:rPr>
                        <a:t>2007, 2008: Russia launches DDOS attack against Estonia, Georgia news, gov’t, banks </a:t>
                      </a:r>
                    </a:p>
                    <a:p>
                      <a:pPr marL="0" marR="0">
                        <a:spcBef>
                          <a:spcPts val="0"/>
                        </a:spcBef>
                        <a:spcAft>
                          <a:spcPts val="0"/>
                        </a:spcAft>
                      </a:pPr>
                      <a:r>
                        <a:rPr lang="en-US" sz="1700" dirty="0">
                          <a:effectLst/>
                          <a:latin typeface="Calibri"/>
                          <a:ea typeface="Calibri"/>
                          <a:cs typeface="Times New Roman"/>
                        </a:rPr>
                        <a:t>2010: </a:t>
                      </a:r>
                      <a:r>
                        <a:rPr lang="en-US" sz="1700" dirty="0" err="1">
                          <a:effectLst/>
                          <a:latin typeface="Calibri"/>
                          <a:ea typeface="Calibri"/>
                          <a:cs typeface="Times New Roman"/>
                        </a:rPr>
                        <a:t>Stuxnet</a:t>
                      </a:r>
                      <a:r>
                        <a:rPr lang="en-US" sz="1700" dirty="0">
                          <a:effectLst/>
                          <a:latin typeface="Calibri"/>
                          <a:ea typeface="Calibri"/>
                          <a:cs typeface="Times New Roman"/>
                        </a:rPr>
                        <a:t> worm disables 1000 of Iran’s nuclear centrifuges.</a:t>
                      </a:r>
                    </a:p>
                    <a:p>
                      <a:pPr marL="0" marR="0">
                        <a:spcBef>
                          <a:spcPts val="0"/>
                        </a:spcBef>
                        <a:spcAft>
                          <a:spcPts val="0"/>
                        </a:spcAft>
                      </a:pPr>
                      <a:r>
                        <a:rPr lang="en-US" sz="1700" dirty="0">
                          <a:effectLst/>
                          <a:latin typeface="Calibri"/>
                          <a:ea typeface="Calibri"/>
                          <a:cs typeface="Times New Roman"/>
                        </a:rPr>
                        <a:t>2016-7: N Korea</a:t>
                      </a:r>
                      <a:r>
                        <a:rPr lang="en-US" sz="1700" baseline="0" dirty="0">
                          <a:effectLst/>
                          <a:latin typeface="Calibri"/>
                          <a:ea typeface="Calibri"/>
                          <a:cs typeface="Times New Roman"/>
                        </a:rPr>
                        <a:t> Lazarus stole $81 M Bangladesh  </a:t>
                      </a:r>
                      <a:r>
                        <a:rPr lang="en-US" sz="1700" baseline="0" dirty="0" err="1">
                          <a:effectLst/>
                          <a:latin typeface="Calibri"/>
                          <a:ea typeface="Calibri"/>
                          <a:cs typeface="Times New Roman"/>
                        </a:rPr>
                        <a:t>Centralbank</a:t>
                      </a:r>
                      <a:r>
                        <a:rPr lang="en-US" sz="1700" baseline="0" dirty="0">
                          <a:effectLst/>
                          <a:latin typeface="Calibri"/>
                          <a:ea typeface="Calibri"/>
                          <a:cs typeface="Times New Roman"/>
                        </a:rPr>
                        <a:t>, releases </a:t>
                      </a:r>
                      <a:r>
                        <a:rPr lang="en-US" sz="1700" baseline="0" dirty="0" err="1">
                          <a:effectLst/>
                          <a:latin typeface="Calibri"/>
                          <a:ea typeface="Calibri"/>
                          <a:cs typeface="Times New Roman"/>
                        </a:rPr>
                        <a:t>WannaCry</a:t>
                      </a:r>
                      <a:r>
                        <a:rPr lang="en-US" sz="1700" baseline="0" dirty="0">
                          <a:effectLst/>
                          <a:latin typeface="Calibri"/>
                          <a:ea typeface="Calibri"/>
                          <a:cs typeface="Times New Roman"/>
                        </a:rPr>
                        <a:t> ransomware to fund military operations.</a:t>
                      </a:r>
                      <a:endParaRPr lang="en-US" sz="1700" dirty="0">
                        <a:effectLst/>
                        <a:latin typeface="Calibri"/>
                        <a:ea typeface="Calibri"/>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58338">
                <a:tc>
                  <a:txBody>
                    <a:bodyPr/>
                    <a:lstStyle/>
                    <a:p>
                      <a:pPr marL="0" marR="0">
                        <a:spcBef>
                          <a:spcPts val="0"/>
                        </a:spcBef>
                        <a:spcAft>
                          <a:spcPts val="0"/>
                        </a:spcAft>
                      </a:pPr>
                      <a:r>
                        <a:rPr lang="en-US" sz="1700" dirty="0">
                          <a:solidFill>
                            <a:schemeClr val="tx1">
                              <a:lumMod val="10000"/>
                            </a:schemeClr>
                          </a:solidFill>
                          <a:effectLst/>
                          <a:latin typeface="Calibri"/>
                          <a:ea typeface="Calibri"/>
                          <a:cs typeface="Times New Roman"/>
                        </a:rPr>
                        <a:t>Surveillance State</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700" dirty="0">
                          <a:effectLst/>
                          <a:latin typeface="Calibri"/>
                          <a:ea typeface="Calibri"/>
                          <a:cs typeface="Times New Roman"/>
                        </a:rPr>
                        <a:t>2012: Chinese affiliations attack U.S. businesses to steal intellectual property.</a:t>
                      </a:r>
                    </a:p>
                    <a:p>
                      <a:pPr marL="0" marR="0">
                        <a:spcBef>
                          <a:spcPts val="0"/>
                        </a:spcBef>
                        <a:spcAft>
                          <a:spcPts val="0"/>
                        </a:spcAft>
                      </a:pPr>
                      <a:r>
                        <a:rPr lang="en-US" sz="1700" dirty="0">
                          <a:effectLst/>
                          <a:latin typeface="Calibri"/>
                          <a:ea typeface="Calibri"/>
                          <a:cs typeface="Times New Roman"/>
                        </a:rPr>
                        <a:t>2013: </a:t>
                      </a:r>
                      <a:r>
                        <a:rPr lang="en-US" sz="1700" dirty="0" err="1">
                          <a:effectLst/>
                          <a:latin typeface="Calibri"/>
                          <a:ea typeface="Calibri"/>
                          <a:cs typeface="Times New Roman"/>
                        </a:rPr>
                        <a:t>Lavabit</a:t>
                      </a:r>
                      <a:r>
                        <a:rPr lang="en-US" sz="1700" dirty="0">
                          <a:effectLst/>
                          <a:latin typeface="Calibri"/>
                          <a:ea typeface="Calibri"/>
                          <a:cs typeface="Times New Roman"/>
                        </a:rPr>
                        <a:t> closes secure email service rather than divulge corporate private key to NSA without customers’ knowledge.</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437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1E52-077B-4A0D-B0B1-948C520847B4}"/>
              </a:ext>
            </a:extLst>
          </p:cNvPr>
          <p:cNvSpPr>
            <a:spLocks noGrp="1"/>
          </p:cNvSpPr>
          <p:nvPr>
            <p:ph type="title"/>
          </p:nvPr>
        </p:nvSpPr>
        <p:spPr>
          <a:xfrm>
            <a:off x="1150938" y="214313"/>
            <a:ext cx="7793037" cy="1004887"/>
          </a:xfrm>
        </p:spPr>
        <p:txBody>
          <a:bodyPr/>
          <a:lstStyle/>
          <a:p>
            <a:pPr>
              <a:defRPr/>
            </a:pPr>
            <a:r>
              <a:rPr lang="en-US" cap="all" dirty="0">
                <a:ln/>
                <a:solidFill>
                  <a:srgbClr val="6EA0B0"/>
                </a:solidFill>
                <a:effectLst>
                  <a:outerShdw blurRad="19685" dist="12700" dir="5400000" algn="tl" rotWithShape="0">
                    <a:srgbClr val="6EA0B0">
                      <a:satMod val="130000"/>
                      <a:alpha val="60000"/>
                    </a:srgbClr>
                  </a:outerShdw>
                  <a:reflection blurRad="10000" stA="55000" endPos="48000" dist="500" dir="5400000" sy="-100000" algn="bl" rotWithShape="0"/>
                </a:effectLst>
              </a:rPr>
              <a:t>History of Cyber-WAR</a:t>
            </a:r>
            <a:endParaRPr lang="en-US" dirty="0"/>
          </a:p>
        </p:txBody>
      </p:sp>
      <p:graphicFrame>
        <p:nvGraphicFramePr>
          <p:cNvPr id="4" name="Content Placeholder 3">
            <a:extLst>
              <a:ext uri="{FF2B5EF4-FFF2-40B4-BE49-F238E27FC236}">
                <a16:creationId xmlns:a16="http://schemas.microsoft.com/office/drawing/2014/main" id="{0EABBFEF-3502-4B88-9FF2-5F2AE8721D10}"/>
              </a:ext>
            </a:extLst>
          </p:cNvPr>
          <p:cNvGraphicFramePr>
            <a:graphicFrameLocks noGrp="1"/>
          </p:cNvGraphicFramePr>
          <p:nvPr>
            <p:ph idx="1"/>
          </p:nvPr>
        </p:nvGraphicFramePr>
        <p:xfrm>
          <a:off x="914400" y="1524000"/>
          <a:ext cx="7467600" cy="451612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70840">
                <a:tc>
                  <a:txBody>
                    <a:bodyPr/>
                    <a:lstStyle/>
                    <a:p>
                      <a:r>
                        <a:rPr lang="en-US" dirty="0"/>
                        <a:t>YEAR</a:t>
                      </a:r>
                    </a:p>
                  </a:txBody>
                  <a:tcPr/>
                </a:tc>
                <a:tc>
                  <a:txBody>
                    <a:bodyPr/>
                    <a:lstStyle/>
                    <a:p>
                      <a:pPr algn="ctr"/>
                      <a:r>
                        <a:rPr lang="en-US" dirty="0"/>
                        <a:t>FROM</a:t>
                      </a:r>
                      <a:r>
                        <a:rPr lang="en-US" baseline="0" dirty="0"/>
                        <a:t> -&gt; TO</a:t>
                      </a:r>
                      <a:endParaRPr lang="en-US" dirty="0"/>
                    </a:p>
                  </a:txBody>
                  <a:tcPr/>
                </a:tc>
                <a:tc>
                  <a:txBody>
                    <a:bodyPr/>
                    <a:lstStyle/>
                    <a:p>
                      <a:pPr algn="ctr"/>
                      <a:r>
                        <a:rPr lang="en-US" dirty="0"/>
                        <a:t>ATTACK</a:t>
                      </a:r>
                      <a:r>
                        <a:rPr lang="en-US" baseline="0" dirty="0"/>
                        <a:t> DESCRIPTION</a:t>
                      </a:r>
                      <a:endParaRPr lang="en-US" dirty="0"/>
                    </a:p>
                  </a:txBody>
                  <a:tcPr/>
                </a:tc>
                <a:extLst>
                  <a:ext uri="{0D108BD9-81ED-4DB2-BD59-A6C34878D82A}">
                    <a16:rowId xmlns:a16="http://schemas.microsoft.com/office/drawing/2014/main" val="10000"/>
                  </a:ext>
                </a:extLst>
              </a:tr>
              <a:tr h="370840">
                <a:tc>
                  <a:txBody>
                    <a:bodyPr/>
                    <a:lstStyle/>
                    <a:p>
                      <a:r>
                        <a:rPr lang="en-US" dirty="0"/>
                        <a:t>2007</a:t>
                      </a:r>
                    </a:p>
                  </a:txBody>
                  <a:tcPr/>
                </a:tc>
                <a:tc>
                  <a:txBody>
                    <a:bodyPr/>
                    <a:lstStyle/>
                    <a:p>
                      <a:r>
                        <a:rPr lang="en-US" dirty="0"/>
                        <a:t>Russia -&gt; Estonia</a:t>
                      </a:r>
                    </a:p>
                  </a:txBody>
                  <a:tcPr/>
                </a:tc>
                <a:tc>
                  <a:txBody>
                    <a:bodyPr/>
                    <a:lstStyle/>
                    <a:p>
                      <a:r>
                        <a:rPr lang="en-US" dirty="0"/>
                        <a:t>DOS attacks</a:t>
                      </a:r>
                      <a:r>
                        <a:rPr lang="en-US" baseline="0" dirty="0"/>
                        <a:t> on gov’t, financial inst., news</a:t>
                      </a:r>
                      <a:endParaRPr lang="en-US" dirty="0"/>
                    </a:p>
                  </a:txBody>
                  <a:tcPr/>
                </a:tc>
                <a:extLst>
                  <a:ext uri="{0D108BD9-81ED-4DB2-BD59-A6C34878D82A}">
                    <a16:rowId xmlns:a16="http://schemas.microsoft.com/office/drawing/2014/main" val="10001"/>
                  </a:ext>
                </a:extLst>
              </a:tr>
              <a:tr h="370840">
                <a:tc>
                  <a:txBody>
                    <a:bodyPr/>
                    <a:lstStyle/>
                    <a:p>
                      <a:r>
                        <a:rPr lang="en-US" dirty="0"/>
                        <a:t>2008</a:t>
                      </a:r>
                    </a:p>
                  </a:txBody>
                  <a:tcPr/>
                </a:tc>
                <a:tc>
                  <a:txBody>
                    <a:bodyPr/>
                    <a:lstStyle/>
                    <a:p>
                      <a:r>
                        <a:rPr lang="en-US" dirty="0"/>
                        <a:t>Russia</a:t>
                      </a:r>
                      <a:r>
                        <a:rPr lang="en-US" baseline="0" dirty="0"/>
                        <a:t> -&gt; Georgia</a:t>
                      </a:r>
                      <a:endParaRPr lang="en-US" dirty="0"/>
                    </a:p>
                  </a:txBody>
                  <a:tcPr/>
                </a:tc>
                <a:tc>
                  <a:txBody>
                    <a:bodyPr/>
                    <a:lstStyle/>
                    <a:p>
                      <a:r>
                        <a:rPr lang="en-US" dirty="0"/>
                        <a:t>DOS attacks on Internet, gov’t websites</a:t>
                      </a:r>
                    </a:p>
                  </a:txBody>
                  <a:tcPr/>
                </a:tc>
                <a:extLst>
                  <a:ext uri="{0D108BD9-81ED-4DB2-BD59-A6C34878D82A}">
                    <a16:rowId xmlns:a16="http://schemas.microsoft.com/office/drawing/2014/main" val="10002"/>
                  </a:ext>
                </a:extLst>
              </a:tr>
              <a:tr h="370840">
                <a:tc>
                  <a:txBody>
                    <a:bodyPr/>
                    <a:lstStyle/>
                    <a:p>
                      <a:r>
                        <a:rPr lang="en-US" dirty="0"/>
                        <a:t>2008</a:t>
                      </a:r>
                    </a:p>
                  </a:txBody>
                  <a:tcPr/>
                </a:tc>
                <a:tc>
                  <a:txBody>
                    <a:bodyPr/>
                    <a:lstStyle/>
                    <a:p>
                      <a:r>
                        <a:rPr lang="en-US" dirty="0"/>
                        <a:t>US -&gt; US</a:t>
                      </a:r>
                    </a:p>
                  </a:txBody>
                  <a:tcPr/>
                </a:tc>
                <a:tc>
                  <a:txBody>
                    <a:bodyPr/>
                    <a:lstStyle/>
                    <a:p>
                      <a:r>
                        <a:rPr lang="en-US" dirty="0"/>
                        <a:t>Malware to</a:t>
                      </a:r>
                      <a:r>
                        <a:rPr lang="en-US" baseline="0" dirty="0"/>
                        <a:t> top aides of pres. candidates</a:t>
                      </a:r>
                      <a:endParaRPr lang="en-US" dirty="0"/>
                    </a:p>
                  </a:txBody>
                  <a:tcPr/>
                </a:tc>
                <a:extLst>
                  <a:ext uri="{0D108BD9-81ED-4DB2-BD59-A6C34878D82A}">
                    <a16:rowId xmlns:a16="http://schemas.microsoft.com/office/drawing/2014/main" val="10003"/>
                  </a:ext>
                </a:extLst>
              </a:tr>
              <a:tr h="370840">
                <a:tc>
                  <a:txBody>
                    <a:bodyPr/>
                    <a:lstStyle/>
                    <a:p>
                      <a:r>
                        <a:rPr lang="en-US" dirty="0"/>
                        <a:t>2009</a:t>
                      </a:r>
                    </a:p>
                  </a:txBody>
                  <a:tcPr/>
                </a:tc>
                <a:tc>
                  <a:txBody>
                    <a:bodyPr/>
                    <a:lstStyle/>
                    <a:p>
                      <a:r>
                        <a:rPr lang="en-US" dirty="0"/>
                        <a:t>China-&gt;Embassies, foreign</a:t>
                      </a:r>
                      <a:r>
                        <a:rPr lang="en-US" baseline="0" dirty="0"/>
                        <a:t> ministries</a:t>
                      </a:r>
                      <a:endParaRPr lang="en-US" dirty="0"/>
                    </a:p>
                  </a:txBody>
                  <a:tcPr/>
                </a:tc>
                <a:tc>
                  <a:txBody>
                    <a:bodyPr/>
                    <a:lstStyle/>
                    <a:p>
                      <a:r>
                        <a:rPr lang="en-US" dirty="0" err="1"/>
                        <a:t>GhostNet</a:t>
                      </a:r>
                      <a:r>
                        <a:rPr lang="en-US" dirty="0"/>
                        <a:t> malware: Command</a:t>
                      </a:r>
                      <a:r>
                        <a:rPr lang="en-US" baseline="0" dirty="0"/>
                        <a:t> &amp; Control software</a:t>
                      </a:r>
                      <a:endParaRPr lang="en-US" dirty="0"/>
                    </a:p>
                  </a:txBody>
                  <a:tcPr/>
                </a:tc>
                <a:extLst>
                  <a:ext uri="{0D108BD9-81ED-4DB2-BD59-A6C34878D82A}">
                    <a16:rowId xmlns:a16="http://schemas.microsoft.com/office/drawing/2014/main" val="10004"/>
                  </a:ext>
                </a:extLst>
              </a:tr>
              <a:tr h="370840">
                <a:tc>
                  <a:txBody>
                    <a:bodyPr/>
                    <a:lstStyle/>
                    <a:p>
                      <a:r>
                        <a:rPr lang="en-US" dirty="0"/>
                        <a:t>2012</a:t>
                      </a:r>
                    </a:p>
                  </a:txBody>
                  <a:tcPr/>
                </a:tc>
                <a:tc>
                  <a:txBody>
                    <a:bodyPr/>
                    <a:lstStyle/>
                    <a:p>
                      <a:r>
                        <a:rPr lang="en-US" dirty="0"/>
                        <a:t>US, Israel</a:t>
                      </a:r>
                      <a:r>
                        <a:rPr lang="en-US" baseline="0" dirty="0"/>
                        <a:t> -&gt; Iran</a:t>
                      </a:r>
                      <a:endParaRPr lang="en-US" dirty="0"/>
                    </a:p>
                  </a:txBody>
                  <a:tcPr/>
                </a:tc>
                <a:tc>
                  <a:txBody>
                    <a:bodyPr/>
                    <a:lstStyle/>
                    <a:p>
                      <a:r>
                        <a:rPr lang="en-US" dirty="0" err="1"/>
                        <a:t>Stuxnet</a:t>
                      </a:r>
                      <a:r>
                        <a:rPr lang="en-US" dirty="0"/>
                        <a:t> Worm disables nuclear facilities</a:t>
                      </a:r>
                    </a:p>
                  </a:txBody>
                  <a:tcPr/>
                </a:tc>
                <a:extLst>
                  <a:ext uri="{0D108BD9-81ED-4DB2-BD59-A6C34878D82A}">
                    <a16:rowId xmlns:a16="http://schemas.microsoft.com/office/drawing/2014/main" val="10005"/>
                  </a:ext>
                </a:extLst>
              </a:tr>
              <a:tr h="370840">
                <a:tc>
                  <a:txBody>
                    <a:bodyPr/>
                    <a:lstStyle/>
                    <a:p>
                      <a:r>
                        <a:rPr lang="en-US" dirty="0"/>
                        <a:t>2010</a:t>
                      </a:r>
                    </a:p>
                  </a:txBody>
                  <a:tcPr/>
                </a:tc>
                <a:tc>
                  <a:txBody>
                    <a:bodyPr/>
                    <a:lstStyle/>
                    <a:p>
                      <a:r>
                        <a:rPr lang="en-US" dirty="0"/>
                        <a:t>India</a:t>
                      </a:r>
                      <a:r>
                        <a:rPr lang="en-US" baseline="0" dirty="0"/>
                        <a:t> &lt;-&gt;Pakistan</a:t>
                      </a:r>
                      <a:endParaRPr lang="en-US" dirty="0"/>
                    </a:p>
                  </a:txBody>
                  <a:tcPr/>
                </a:tc>
                <a:tc>
                  <a:txBody>
                    <a:bodyPr/>
                    <a:lstStyle/>
                    <a:p>
                      <a:r>
                        <a:rPr lang="en-US" dirty="0"/>
                        <a:t>Hacker groups hit</a:t>
                      </a:r>
                      <a:r>
                        <a:rPr lang="en-US" baseline="0" dirty="0"/>
                        <a:t> gov’t websites</a:t>
                      </a:r>
                      <a:endParaRPr lang="en-US" dirty="0"/>
                    </a:p>
                  </a:txBody>
                  <a:tcPr/>
                </a:tc>
                <a:extLst>
                  <a:ext uri="{0D108BD9-81ED-4DB2-BD59-A6C34878D82A}">
                    <a16:rowId xmlns:a16="http://schemas.microsoft.com/office/drawing/2014/main" val="10006"/>
                  </a:ext>
                </a:extLst>
              </a:tr>
              <a:tr h="370840">
                <a:tc>
                  <a:txBody>
                    <a:bodyPr/>
                    <a:lstStyle/>
                    <a:p>
                      <a:r>
                        <a:rPr lang="en-US" dirty="0"/>
                        <a:t>2011</a:t>
                      </a:r>
                    </a:p>
                  </a:txBody>
                  <a:tcPr/>
                </a:tc>
                <a:tc>
                  <a:txBody>
                    <a:bodyPr/>
                    <a:lstStyle/>
                    <a:p>
                      <a:r>
                        <a:rPr lang="en-US" dirty="0"/>
                        <a:t>China</a:t>
                      </a:r>
                      <a:r>
                        <a:rPr lang="en-US" baseline="0" dirty="0"/>
                        <a:t> -&gt; Canada</a:t>
                      </a:r>
                      <a:endParaRPr lang="en-US" dirty="0"/>
                    </a:p>
                  </a:txBody>
                  <a:tcPr/>
                </a:tc>
                <a:tc>
                  <a:txBody>
                    <a:bodyPr/>
                    <a:lstStyle/>
                    <a:p>
                      <a:r>
                        <a:rPr lang="en-US" dirty="0"/>
                        <a:t>Spyware</a:t>
                      </a:r>
                      <a:r>
                        <a:rPr lang="en-US" baseline="0" dirty="0"/>
                        <a:t> virus causes shutdown of economic agencies</a:t>
                      </a:r>
                      <a:endParaRPr lang="en-US" dirty="0"/>
                    </a:p>
                  </a:txBody>
                  <a:tcPr/>
                </a:tc>
                <a:extLst>
                  <a:ext uri="{0D108BD9-81ED-4DB2-BD59-A6C34878D82A}">
                    <a16:rowId xmlns:a16="http://schemas.microsoft.com/office/drawing/2014/main" val="10007"/>
                  </a:ext>
                </a:extLst>
              </a:tr>
              <a:tr h="370840">
                <a:tc>
                  <a:txBody>
                    <a:bodyPr/>
                    <a:lstStyle/>
                    <a:p>
                      <a:r>
                        <a:rPr lang="en-US" dirty="0"/>
                        <a:t>2012</a:t>
                      </a:r>
                    </a:p>
                  </a:txBody>
                  <a:tcPr/>
                </a:tc>
                <a:tc>
                  <a:txBody>
                    <a:bodyPr/>
                    <a:lstStyle/>
                    <a:p>
                      <a:r>
                        <a:rPr lang="en-US" dirty="0"/>
                        <a:t>-&gt;</a:t>
                      </a:r>
                      <a:r>
                        <a:rPr lang="en-US" baseline="0" dirty="0"/>
                        <a:t> Iran, Middle East</a:t>
                      </a:r>
                      <a:endParaRPr lang="en-US" dirty="0"/>
                    </a:p>
                  </a:txBody>
                  <a:tcPr/>
                </a:tc>
                <a:tc>
                  <a:txBody>
                    <a:bodyPr/>
                    <a:lstStyle/>
                    <a:p>
                      <a:r>
                        <a:rPr lang="en-US" dirty="0"/>
                        <a:t>Flame cyber-espionage</a:t>
                      </a:r>
                      <a:r>
                        <a:rPr lang="en-US" baseline="0" dirty="0"/>
                        <a:t> malware</a:t>
                      </a:r>
                      <a:endParaRPr lang="en-US" dirty="0"/>
                    </a:p>
                  </a:txBody>
                  <a:tcPr/>
                </a:tc>
                <a:extLst>
                  <a:ext uri="{0D108BD9-81ED-4DB2-BD59-A6C34878D82A}">
                    <a16:rowId xmlns:a16="http://schemas.microsoft.com/office/drawing/2014/main" val="10008"/>
                  </a:ext>
                </a:extLst>
              </a:tr>
              <a:tr h="370840">
                <a:tc>
                  <a:txBody>
                    <a:bodyPr/>
                    <a:lstStyle/>
                    <a:p>
                      <a:r>
                        <a:rPr lang="en-US" dirty="0"/>
                        <a:t>2013</a:t>
                      </a:r>
                    </a:p>
                  </a:txBody>
                  <a:tcPr/>
                </a:tc>
                <a:tc>
                  <a:txBody>
                    <a:bodyPr/>
                    <a:lstStyle/>
                    <a:p>
                      <a:r>
                        <a:rPr lang="en-US" dirty="0"/>
                        <a:t>N.</a:t>
                      </a:r>
                      <a:r>
                        <a:rPr lang="en-US" baseline="0" dirty="0"/>
                        <a:t> Korea -&gt; S. Korea</a:t>
                      </a:r>
                      <a:endParaRPr lang="en-US" dirty="0"/>
                    </a:p>
                  </a:txBody>
                  <a:tcPr/>
                </a:tc>
                <a:tc>
                  <a:txBody>
                    <a:bodyPr/>
                    <a:lstStyle/>
                    <a:p>
                      <a:r>
                        <a:rPr lang="en-US" dirty="0"/>
                        <a:t>Dark Seoul</a:t>
                      </a:r>
                      <a:r>
                        <a:rPr lang="en-US" baseline="0" dirty="0"/>
                        <a:t> Malware hits TV, banks; makes computers unusable.</a:t>
                      </a:r>
                      <a:endParaRPr lang="en-US" dirty="0"/>
                    </a:p>
                  </a:txBody>
                  <a:tcPr/>
                </a:tc>
                <a:extLst>
                  <a:ext uri="{0D108BD9-81ED-4DB2-BD59-A6C34878D82A}">
                    <a16:rowId xmlns:a16="http://schemas.microsoft.com/office/drawing/2014/main" val="10009"/>
                  </a:ext>
                </a:extLst>
              </a:tr>
            </a:tbl>
          </a:graphicData>
        </a:graphic>
      </p:graphicFrame>
      <p:sp>
        <p:nvSpPr>
          <p:cNvPr id="3" name="TextBox 2">
            <a:extLst>
              <a:ext uri="{FF2B5EF4-FFF2-40B4-BE49-F238E27FC236}">
                <a16:creationId xmlns:a16="http://schemas.microsoft.com/office/drawing/2014/main" id="{DBE0C3A8-019A-46DC-AFE9-2918713694CB}"/>
              </a:ext>
            </a:extLst>
          </p:cNvPr>
          <p:cNvSpPr txBox="1"/>
          <p:nvPr/>
        </p:nvSpPr>
        <p:spPr>
          <a:xfrm>
            <a:off x="2819400" y="6172200"/>
            <a:ext cx="5715000" cy="369332"/>
          </a:xfrm>
          <a:prstGeom prst="rect">
            <a:avLst/>
          </a:prstGeom>
          <a:noFill/>
        </p:spPr>
        <p:txBody>
          <a:bodyPr wrap="square" rtlCol="0">
            <a:spAutoFit/>
          </a:bodyPr>
          <a:lstStyle/>
          <a:p>
            <a:r>
              <a:rPr lang="en-US" dirty="0"/>
              <a:t>This and related slides, with thanks to Susan </a:t>
            </a:r>
            <a:r>
              <a:rPr lang="en-US" dirty="0" err="1"/>
              <a:t>Lincke</a:t>
            </a:r>
            <a:endParaRPr lang="en-US" dirty="0"/>
          </a:p>
        </p:txBody>
      </p:sp>
    </p:spTree>
    <p:extLst>
      <p:ext uri="{BB962C8B-B14F-4D97-AF65-F5344CB8AC3E}">
        <p14:creationId xmlns:p14="http://schemas.microsoft.com/office/powerpoint/2010/main" val="386876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1984-BF3C-4C0A-8FEA-68E3EDC44E12}"/>
              </a:ext>
            </a:extLst>
          </p:cNvPr>
          <p:cNvSpPr>
            <a:spLocks noGrp="1"/>
          </p:cNvSpPr>
          <p:nvPr>
            <p:ph type="ctrTitle"/>
          </p:nvPr>
        </p:nvSpPr>
        <p:spPr/>
        <p:txBody>
          <a:bodyPr/>
          <a:lstStyle/>
          <a:p>
            <a:r>
              <a:rPr lang="en-US" dirty="0"/>
              <a:t>Types of Attackers</a:t>
            </a:r>
          </a:p>
        </p:txBody>
      </p:sp>
      <p:sp>
        <p:nvSpPr>
          <p:cNvPr id="5" name="Subtitle 4">
            <a:extLst>
              <a:ext uri="{FF2B5EF4-FFF2-40B4-BE49-F238E27FC236}">
                <a16:creationId xmlns:a16="http://schemas.microsoft.com/office/drawing/2014/main" id="{E172A633-531B-4A9E-B4E1-30C86A15D19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926A1C2F-0C62-429E-82E1-03D5EED7AB72}"/>
              </a:ext>
            </a:extLst>
          </p:cNvPr>
          <p:cNvSpPr>
            <a:spLocks noGrp="1"/>
          </p:cNvSpPr>
          <p:nvPr>
            <p:ph type="sldNum" sz="quarter" idx="4"/>
          </p:nvPr>
        </p:nvSpPr>
        <p:spPr/>
        <p:txBody>
          <a:bodyPr/>
          <a:lstStyle/>
          <a:p>
            <a:fld id="{4D8B4E82-98AE-426F-A1C5-6B1E7ED7C0CA}" type="slidenum">
              <a:rPr lang="en-US" altLang="en-US" smtClean="0"/>
              <a:pPr/>
              <a:t>7</a:t>
            </a:fld>
            <a:endParaRPr lang="en-US" altLang="en-US"/>
          </a:p>
        </p:txBody>
      </p:sp>
    </p:spTree>
    <p:extLst>
      <p:ext uri="{BB962C8B-B14F-4D97-AF65-F5344CB8AC3E}">
        <p14:creationId xmlns:p14="http://schemas.microsoft.com/office/powerpoint/2010/main" val="387085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C7B9688-E7D5-43D3-9A5D-9842C04AB010}"/>
              </a:ext>
            </a:extLst>
          </p:cNvPr>
          <p:cNvSpPr>
            <a:spLocks noGrp="1" noChangeArrowheads="1"/>
          </p:cNvSpPr>
          <p:nvPr>
            <p:ph type="title"/>
          </p:nvPr>
        </p:nvSpPr>
        <p:spPr>
          <a:xfrm>
            <a:off x="1150938" y="214314"/>
            <a:ext cx="7793037" cy="1052512"/>
          </a:xfrm>
        </p:spPr>
        <p:txBody>
          <a:bodyPr/>
          <a:lstStyle/>
          <a:p>
            <a:pPr eaLnBrk="1" hangingPunct="1">
              <a:defRPr/>
            </a:pPr>
            <a:r>
              <a:rPr lang="en-US" dirty="0"/>
              <a:t>Crackers</a:t>
            </a:r>
          </a:p>
        </p:txBody>
      </p:sp>
      <p:sp>
        <p:nvSpPr>
          <p:cNvPr id="15363" name="Text Box 3">
            <a:extLst>
              <a:ext uri="{FF2B5EF4-FFF2-40B4-BE49-F238E27FC236}">
                <a16:creationId xmlns:a16="http://schemas.microsoft.com/office/drawing/2014/main" id="{598053A8-4F45-4511-8624-E571BB18ECD2}"/>
              </a:ext>
            </a:extLst>
          </p:cNvPr>
          <p:cNvSpPr txBox="1">
            <a:spLocks noChangeArrowheads="1"/>
          </p:cNvSpPr>
          <p:nvPr/>
        </p:nvSpPr>
        <p:spPr bwMode="auto">
          <a:xfrm>
            <a:off x="2327275" y="1628775"/>
            <a:ext cx="2241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t>Cracker:</a:t>
            </a:r>
          </a:p>
          <a:p>
            <a:pPr eaLnBrk="1" hangingPunct="1">
              <a:spcBef>
                <a:spcPct val="0"/>
              </a:spcBef>
              <a:buClrTx/>
              <a:buSzTx/>
              <a:buFontTx/>
              <a:buNone/>
            </a:pPr>
            <a:r>
              <a:rPr lang="en-US" altLang="en-US" sz="1800"/>
              <a:t>Computer-savvy </a:t>
            </a:r>
          </a:p>
          <a:p>
            <a:pPr eaLnBrk="1" hangingPunct="1">
              <a:spcBef>
                <a:spcPct val="0"/>
              </a:spcBef>
              <a:buClrTx/>
              <a:buSzTx/>
              <a:buFontTx/>
              <a:buNone/>
            </a:pPr>
            <a:r>
              <a:rPr lang="en-US" altLang="en-US" sz="1800"/>
              <a:t>programmer creates</a:t>
            </a:r>
          </a:p>
          <a:p>
            <a:pPr eaLnBrk="1" hangingPunct="1">
              <a:spcBef>
                <a:spcPct val="0"/>
              </a:spcBef>
              <a:buClrTx/>
              <a:buSzTx/>
              <a:buFontTx/>
              <a:buNone/>
            </a:pPr>
            <a:r>
              <a:rPr lang="en-US" altLang="en-US" sz="1800"/>
              <a:t>attack software</a:t>
            </a:r>
          </a:p>
        </p:txBody>
      </p:sp>
      <p:sp>
        <p:nvSpPr>
          <p:cNvPr id="15364" name="Text Box 4">
            <a:extLst>
              <a:ext uri="{FF2B5EF4-FFF2-40B4-BE49-F238E27FC236}">
                <a16:creationId xmlns:a16="http://schemas.microsoft.com/office/drawing/2014/main" id="{85B29A1C-4182-4B9B-BF42-E149447BFB13}"/>
              </a:ext>
            </a:extLst>
          </p:cNvPr>
          <p:cNvSpPr txBox="1">
            <a:spLocks noChangeArrowheads="1"/>
          </p:cNvSpPr>
          <p:nvPr/>
        </p:nvSpPr>
        <p:spPr bwMode="auto">
          <a:xfrm>
            <a:off x="254000" y="3084513"/>
            <a:ext cx="2012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t>Script Kiddies</a:t>
            </a:r>
            <a:r>
              <a:rPr lang="en-US" altLang="en-US" sz="1800"/>
              <a:t>:</a:t>
            </a:r>
          </a:p>
          <a:p>
            <a:pPr eaLnBrk="1" hangingPunct="1">
              <a:spcBef>
                <a:spcPct val="0"/>
              </a:spcBef>
              <a:buClrTx/>
              <a:buSzTx/>
              <a:buFontTx/>
              <a:buNone/>
            </a:pPr>
            <a:r>
              <a:rPr lang="en-US" altLang="en-US" sz="1800"/>
              <a:t>Know how to</a:t>
            </a:r>
          </a:p>
          <a:p>
            <a:pPr eaLnBrk="1" hangingPunct="1">
              <a:spcBef>
                <a:spcPct val="0"/>
              </a:spcBef>
              <a:buClrTx/>
              <a:buSzTx/>
              <a:buFontTx/>
              <a:buNone/>
            </a:pPr>
            <a:r>
              <a:rPr lang="en-US" altLang="en-US" sz="1800"/>
              <a:t>execute programs</a:t>
            </a:r>
          </a:p>
        </p:txBody>
      </p:sp>
      <p:sp>
        <p:nvSpPr>
          <p:cNvPr id="15365" name="Rectangle 5">
            <a:extLst>
              <a:ext uri="{FF2B5EF4-FFF2-40B4-BE49-F238E27FC236}">
                <a16:creationId xmlns:a16="http://schemas.microsoft.com/office/drawing/2014/main" id="{05744291-3B0F-49E9-B1CC-4312EF678B90}"/>
              </a:ext>
            </a:extLst>
          </p:cNvPr>
          <p:cNvSpPr>
            <a:spLocks noChangeArrowheads="1"/>
          </p:cNvSpPr>
          <p:nvPr/>
        </p:nvSpPr>
        <p:spPr bwMode="auto">
          <a:xfrm>
            <a:off x="6248400" y="2565400"/>
            <a:ext cx="2233613" cy="25400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t>Dark Web</a:t>
            </a:r>
          </a:p>
          <a:p>
            <a:pPr algn="ctr" eaLnBrk="1" hangingPunct="1"/>
            <a:endParaRPr lang="en-US" altLang="en-US" u="sng">
              <a:solidFill>
                <a:schemeClr val="bg2"/>
              </a:solidFill>
            </a:endParaRPr>
          </a:p>
          <a:p>
            <a:pPr algn="ctr" eaLnBrk="1" hangingPunct="1"/>
            <a:r>
              <a:rPr lang="en-US" altLang="en-US"/>
              <a:t>For Sale:</a:t>
            </a:r>
          </a:p>
          <a:p>
            <a:pPr algn="ctr" eaLnBrk="1" hangingPunct="1"/>
            <a:r>
              <a:rPr lang="en-US" altLang="en-US"/>
              <a:t>Credit Cards</a:t>
            </a:r>
          </a:p>
          <a:p>
            <a:pPr algn="ctr" eaLnBrk="1" hangingPunct="1"/>
            <a:r>
              <a:rPr lang="en-US" altLang="en-US"/>
              <a:t>Medical Insurance</a:t>
            </a:r>
          </a:p>
          <a:p>
            <a:pPr algn="ctr" eaLnBrk="1" hangingPunct="1"/>
            <a:r>
              <a:rPr lang="en-US" altLang="en-US"/>
              <a:t>Identification</a:t>
            </a:r>
          </a:p>
          <a:p>
            <a:pPr algn="ctr" eaLnBrk="1" hangingPunct="1"/>
            <a:r>
              <a:rPr lang="en-US" altLang="en-US"/>
              <a:t>Malware</a:t>
            </a:r>
          </a:p>
          <a:p>
            <a:pPr algn="ctr" eaLnBrk="1" hangingPunct="1"/>
            <a:endParaRPr lang="en-US" altLang="en-US"/>
          </a:p>
        </p:txBody>
      </p:sp>
      <p:sp>
        <p:nvSpPr>
          <p:cNvPr id="15366" name="Text Box 6">
            <a:extLst>
              <a:ext uri="{FF2B5EF4-FFF2-40B4-BE49-F238E27FC236}">
                <a16:creationId xmlns:a16="http://schemas.microsoft.com/office/drawing/2014/main" id="{708FCA15-EF7B-4BC9-8A0A-7A7D0C237C00}"/>
              </a:ext>
            </a:extLst>
          </p:cNvPr>
          <p:cNvSpPr txBox="1">
            <a:spLocks noChangeArrowheads="1"/>
          </p:cNvSpPr>
          <p:nvPr/>
        </p:nvSpPr>
        <p:spPr bwMode="auto">
          <a:xfrm>
            <a:off x="301625" y="4168775"/>
            <a:ext cx="42497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t>Criminals:</a:t>
            </a:r>
            <a:br>
              <a:rPr lang="en-US" altLang="en-US" sz="1800" b="1"/>
            </a:br>
            <a:r>
              <a:rPr lang="en-US" altLang="en-US" sz="1800"/>
              <a:t>Create &amp; sell botnets -&gt; spam</a:t>
            </a:r>
          </a:p>
          <a:p>
            <a:pPr eaLnBrk="1" hangingPunct="1">
              <a:spcBef>
                <a:spcPct val="0"/>
              </a:spcBef>
              <a:buClrTx/>
              <a:buSzTx/>
              <a:buFontTx/>
              <a:buNone/>
            </a:pPr>
            <a:r>
              <a:rPr lang="en-US" altLang="en-US" sz="1800"/>
              <a:t>Sell credit card numbers,…</a:t>
            </a:r>
          </a:p>
          <a:p>
            <a:pPr eaLnBrk="1" hangingPunct="1">
              <a:spcBef>
                <a:spcPct val="0"/>
              </a:spcBef>
              <a:buClrTx/>
              <a:buSzTx/>
              <a:buFontTx/>
              <a:buNone/>
            </a:pPr>
            <a:endParaRPr lang="en-US" altLang="en-US" sz="1800"/>
          </a:p>
          <a:p>
            <a:pPr eaLnBrk="1" hangingPunct="1">
              <a:spcBef>
                <a:spcPct val="0"/>
              </a:spcBef>
              <a:buClrTx/>
              <a:buSzTx/>
              <a:buFontTx/>
              <a:buNone/>
            </a:pPr>
            <a:r>
              <a:rPr lang="en-US" altLang="en-US" sz="1800" b="1"/>
              <a:t>Nation States:</a:t>
            </a:r>
          </a:p>
          <a:p>
            <a:pPr eaLnBrk="1" hangingPunct="1">
              <a:spcBef>
                <a:spcPct val="0"/>
              </a:spcBef>
              <a:buClrTx/>
              <a:buSzTx/>
              <a:buFontTx/>
              <a:buNone/>
            </a:pPr>
            <a:r>
              <a:rPr lang="en-US" altLang="en-US" sz="1800"/>
              <a:t>Cyber-warfare, spying, extortion, DDOS</a:t>
            </a:r>
          </a:p>
          <a:p>
            <a:pPr eaLnBrk="1" hangingPunct="1">
              <a:spcBef>
                <a:spcPct val="0"/>
              </a:spcBef>
              <a:buClrTx/>
              <a:buSzTx/>
              <a:buFontTx/>
              <a:buNone/>
            </a:pPr>
            <a:endParaRPr lang="en-US" altLang="en-US" sz="1800"/>
          </a:p>
        </p:txBody>
      </p:sp>
      <p:sp>
        <p:nvSpPr>
          <p:cNvPr id="15367" name="Line 7">
            <a:extLst>
              <a:ext uri="{FF2B5EF4-FFF2-40B4-BE49-F238E27FC236}">
                <a16:creationId xmlns:a16="http://schemas.microsoft.com/office/drawing/2014/main" id="{CB1029EE-D0E8-4B6A-9730-D6DA028DA9CA}"/>
              </a:ext>
            </a:extLst>
          </p:cNvPr>
          <p:cNvSpPr>
            <a:spLocks noChangeShapeType="1"/>
          </p:cNvSpPr>
          <p:nvPr/>
        </p:nvSpPr>
        <p:spPr bwMode="auto">
          <a:xfrm flipH="1">
            <a:off x="4303713" y="4953000"/>
            <a:ext cx="1944687" cy="55403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368" name="Line 8">
            <a:extLst>
              <a:ext uri="{FF2B5EF4-FFF2-40B4-BE49-F238E27FC236}">
                <a16:creationId xmlns:a16="http://schemas.microsoft.com/office/drawing/2014/main" id="{1CA96A56-BF96-4924-8F3C-DA6E314C68EA}"/>
              </a:ext>
            </a:extLst>
          </p:cNvPr>
          <p:cNvSpPr>
            <a:spLocks noChangeShapeType="1"/>
          </p:cNvSpPr>
          <p:nvPr/>
        </p:nvSpPr>
        <p:spPr bwMode="auto">
          <a:xfrm>
            <a:off x="4419600" y="2362200"/>
            <a:ext cx="1676400" cy="304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369" name="Line 9">
            <a:extLst>
              <a:ext uri="{FF2B5EF4-FFF2-40B4-BE49-F238E27FC236}">
                <a16:creationId xmlns:a16="http://schemas.microsoft.com/office/drawing/2014/main" id="{04500BFB-F546-45EE-B9C7-B21CE679526E}"/>
              </a:ext>
            </a:extLst>
          </p:cNvPr>
          <p:cNvSpPr>
            <a:spLocks noChangeShapeType="1"/>
          </p:cNvSpPr>
          <p:nvPr/>
        </p:nvSpPr>
        <p:spPr bwMode="auto">
          <a:xfrm flipH="1">
            <a:off x="3946525" y="3200400"/>
            <a:ext cx="2149475" cy="112713"/>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370" name="Line 10">
            <a:extLst>
              <a:ext uri="{FF2B5EF4-FFF2-40B4-BE49-F238E27FC236}">
                <a16:creationId xmlns:a16="http://schemas.microsoft.com/office/drawing/2014/main" id="{6AA498F1-C734-407B-8A9D-F8161562C925}"/>
              </a:ext>
            </a:extLst>
          </p:cNvPr>
          <p:cNvSpPr>
            <a:spLocks noChangeShapeType="1"/>
          </p:cNvSpPr>
          <p:nvPr/>
        </p:nvSpPr>
        <p:spPr bwMode="auto">
          <a:xfrm flipV="1">
            <a:off x="5019675" y="4168775"/>
            <a:ext cx="1166813" cy="32702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371" name="Text Box 11">
            <a:extLst>
              <a:ext uri="{FF2B5EF4-FFF2-40B4-BE49-F238E27FC236}">
                <a16:creationId xmlns:a16="http://schemas.microsoft.com/office/drawing/2014/main" id="{C0E81C5A-3081-4299-8A37-50C1AE3301CD}"/>
              </a:ext>
            </a:extLst>
          </p:cNvPr>
          <p:cNvSpPr txBox="1">
            <a:spLocks noChangeArrowheads="1"/>
          </p:cNvSpPr>
          <p:nvPr/>
        </p:nvSpPr>
        <p:spPr bwMode="auto">
          <a:xfrm>
            <a:off x="6186488" y="595313"/>
            <a:ext cx="27019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t>System Administrators</a:t>
            </a:r>
          </a:p>
          <a:p>
            <a:pPr eaLnBrk="1" hangingPunct="1">
              <a:spcBef>
                <a:spcPct val="0"/>
              </a:spcBef>
              <a:buClrTx/>
              <a:buSzTx/>
              <a:buFontTx/>
              <a:buNone/>
            </a:pPr>
            <a:r>
              <a:rPr lang="en-US" altLang="en-US" sz="1800"/>
              <a:t>Some scripts are useful</a:t>
            </a:r>
          </a:p>
          <a:p>
            <a:pPr eaLnBrk="1" hangingPunct="1">
              <a:spcBef>
                <a:spcPct val="0"/>
              </a:spcBef>
              <a:buClrTx/>
              <a:buSzTx/>
              <a:buFontTx/>
              <a:buNone/>
            </a:pPr>
            <a:r>
              <a:rPr lang="en-US" altLang="en-US" sz="1800"/>
              <a:t>to protect networks…</a:t>
            </a:r>
          </a:p>
          <a:p>
            <a:pPr eaLnBrk="1" hangingPunct="1">
              <a:spcBef>
                <a:spcPct val="0"/>
              </a:spcBef>
              <a:buClrTx/>
              <a:buSzTx/>
              <a:buFontTx/>
              <a:buNone/>
            </a:pPr>
            <a:r>
              <a:rPr lang="en-US" altLang="en-US" sz="1800"/>
              <a:t>Get info from hacker </a:t>
            </a:r>
          </a:p>
          <a:p>
            <a:pPr eaLnBrk="1" hangingPunct="1">
              <a:spcBef>
                <a:spcPct val="0"/>
              </a:spcBef>
              <a:buClrTx/>
              <a:buSzTx/>
              <a:buFontTx/>
              <a:buNone/>
            </a:pPr>
            <a:r>
              <a:rPr lang="en-US" altLang="en-US" sz="1800"/>
              <a:t>bulletin boards</a:t>
            </a:r>
          </a:p>
        </p:txBody>
      </p:sp>
      <p:pic>
        <p:nvPicPr>
          <p:cNvPr id="15372" name="Picture 5" descr="C:\Documents and Settings\lincke\Local Settings\Temporary Internet Files\Content.IE5\1V5C9IBW\MCj04406390000[1].wmf">
            <a:extLst>
              <a:ext uri="{FF2B5EF4-FFF2-40B4-BE49-F238E27FC236}">
                <a16:creationId xmlns:a16="http://schemas.microsoft.com/office/drawing/2014/main" id="{969C5183-7334-4D19-86DB-972BDBDD2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275" y="3276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4" descr="MMj03652630000[1]">
            <a:extLst>
              <a:ext uri="{FF2B5EF4-FFF2-40B4-BE49-F238E27FC236}">
                <a16:creationId xmlns:a16="http://schemas.microsoft.com/office/drawing/2014/main" id="{3EE1299B-6B1D-4C53-8BF3-D45A526042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03713" y="5851525"/>
            <a:ext cx="13954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6" descr="MCj04405120000[1]">
            <a:extLst>
              <a:ext uri="{FF2B5EF4-FFF2-40B4-BE49-F238E27FC236}">
                <a16:creationId xmlns:a16="http://schemas.microsoft.com/office/drawing/2014/main" id="{9CC4D2DC-9335-4364-A60B-23786F94DB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1458913"/>
            <a:ext cx="12128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Text Box 18">
            <a:extLst>
              <a:ext uri="{FF2B5EF4-FFF2-40B4-BE49-F238E27FC236}">
                <a16:creationId xmlns:a16="http://schemas.microsoft.com/office/drawing/2014/main" id="{E9B393B2-31B3-424F-B731-F2EE20C5D0F2}"/>
              </a:ext>
            </a:extLst>
          </p:cNvPr>
          <p:cNvSpPr txBox="1">
            <a:spLocks noChangeArrowheads="1"/>
          </p:cNvSpPr>
          <p:nvPr/>
        </p:nvSpPr>
        <p:spPr bwMode="auto">
          <a:xfrm>
            <a:off x="5699125" y="5599113"/>
            <a:ext cx="2859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a:t>Crimeware or</a:t>
            </a:r>
          </a:p>
          <a:p>
            <a:pPr algn="ctr" eaLnBrk="1" hangingPunct="1">
              <a:spcBef>
                <a:spcPct val="0"/>
              </a:spcBef>
              <a:buClrTx/>
              <a:buSzTx/>
              <a:buFontTx/>
              <a:buNone/>
            </a:pPr>
            <a:r>
              <a:rPr lang="en-US" altLang="en-US" sz="1800" b="1"/>
              <a:t>Attack Kit</a:t>
            </a:r>
            <a:r>
              <a:rPr lang="en-US" altLang="en-US" sz="1800"/>
              <a:t>=$1K-2K</a:t>
            </a:r>
          </a:p>
          <a:p>
            <a:pPr algn="ctr" eaLnBrk="1" hangingPunct="1">
              <a:spcBef>
                <a:spcPct val="0"/>
              </a:spcBef>
              <a:buClrTx/>
              <a:buSzTx/>
              <a:buFontTx/>
              <a:buNone/>
            </a:pPr>
            <a:r>
              <a:rPr lang="en-US" altLang="en-US" sz="1800"/>
              <a:t>1 M Email addresses = $8</a:t>
            </a:r>
          </a:p>
          <a:p>
            <a:pPr algn="ctr" eaLnBrk="1" hangingPunct="1">
              <a:spcBef>
                <a:spcPct val="0"/>
              </a:spcBef>
              <a:buClrTx/>
              <a:buSzTx/>
              <a:buFontTx/>
              <a:buNone/>
            </a:pPr>
            <a:r>
              <a:rPr lang="en-US" altLang="en-US" sz="1800"/>
              <a:t>10,000 PCs = $1000</a:t>
            </a:r>
          </a:p>
        </p:txBody>
      </p:sp>
      <p:pic>
        <p:nvPicPr>
          <p:cNvPr id="15376" name="Picture 1">
            <a:extLst>
              <a:ext uri="{FF2B5EF4-FFF2-40B4-BE49-F238E27FC236}">
                <a16:creationId xmlns:a16="http://schemas.microsoft.com/office/drawing/2014/main" id="{40AE9CAB-FFC2-49E4-8293-192B67ED2B7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9375" y="4059238"/>
            <a:ext cx="10953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4">
            <a:extLst>
              <a:ext uri="{FF2B5EF4-FFF2-40B4-BE49-F238E27FC236}">
                <a16:creationId xmlns:a16="http://schemas.microsoft.com/office/drawing/2014/main" id="{682FA3DE-9855-472A-9EBC-CCAD2951BCF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30325" y="5875338"/>
            <a:ext cx="13573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4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9B3B44-B250-4381-8E29-4FBD3151C53B}"/>
              </a:ext>
            </a:extLst>
          </p:cNvPr>
          <p:cNvSpPr>
            <a:spLocks noGrp="1"/>
          </p:cNvSpPr>
          <p:nvPr>
            <p:ph type="title"/>
          </p:nvPr>
        </p:nvSpPr>
        <p:spPr/>
        <p:txBody>
          <a:bodyPr/>
          <a:lstStyle/>
          <a:p>
            <a:pPr eaLnBrk="1" hangingPunct="1">
              <a:defRPr/>
            </a:pPr>
            <a:r>
              <a:rPr lang="en-US" dirty="0"/>
              <a:t>Other Hackers/Crackers:</a:t>
            </a:r>
          </a:p>
        </p:txBody>
      </p:sp>
      <p:sp>
        <p:nvSpPr>
          <p:cNvPr id="6" name="Content Placeholder 5">
            <a:extLst>
              <a:ext uri="{FF2B5EF4-FFF2-40B4-BE49-F238E27FC236}">
                <a16:creationId xmlns:a16="http://schemas.microsoft.com/office/drawing/2014/main" id="{16B1A5C7-E313-4B79-85F9-D37C00FBE518}"/>
              </a:ext>
            </a:extLst>
          </p:cNvPr>
          <p:cNvSpPr>
            <a:spLocks noGrp="1"/>
          </p:cNvSpPr>
          <p:nvPr>
            <p:ph idx="1"/>
          </p:nvPr>
        </p:nvSpPr>
        <p:spPr/>
        <p:txBody>
          <a:bodyPr/>
          <a:lstStyle/>
          <a:p>
            <a:pPr eaLnBrk="1" hangingPunct="1">
              <a:defRPr/>
            </a:pPr>
            <a:r>
              <a:rPr lang="en-US" b="1" dirty="0" err="1"/>
              <a:t>Cyberterrorists</a:t>
            </a:r>
            <a:endParaRPr lang="en-US" dirty="0"/>
          </a:p>
          <a:p>
            <a:pPr eaLnBrk="1" hangingPunct="1">
              <a:defRPr/>
            </a:pPr>
            <a:r>
              <a:rPr lang="en-US" b="1" dirty="0" err="1"/>
              <a:t>Cyberwar</a:t>
            </a:r>
            <a:r>
              <a:rPr lang="en-US" dirty="0"/>
              <a:t>: National governments attack IT</a:t>
            </a:r>
          </a:p>
          <a:p>
            <a:pPr eaLnBrk="1" hangingPunct="1">
              <a:defRPr/>
            </a:pPr>
            <a:r>
              <a:rPr lang="en-US" b="1" dirty="0"/>
              <a:t>Espionage</a:t>
            </a:r>
            <a:r>
              <a:rPr lang="en-US" dirty="0"/>
              <a:t>: Accused: Russia, North Korea, China, France, South Korea, Germany, Israel, India, Pakistan, US.</a:t>
            </a:r>
          </a:p>
          <a:p>
            <a:pPr eaLnBrk="1" hangingPunct="1">
              <a:defRPr/>
            </a:pPr>
            <a:endParaRPr lang="en-US" dirty="0"/>
          </a:p>
        </p:txBody>
      </p:sp>
    </p:spTree>
    <p:extLst>
      <p:ext uri="{BB962C8B-B14F-4D97-AF65-F5344CB8AC3E}">
        <p14:creationId xmlns:p14="http://schemas.microsoft.com/office/powerpoint/2010/main" val="3210979766"/>
      </p:ext>
    </p:extLst>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 - modified</Template>
  <TotalTime>231</TotalTime>
  <Words>2923</Words>
  <Application>Microsoft Office PowerPoint</Application>
  <PresentationFormat>On-screen Show (4:3)</PresentationFormat>
  <Paragraphs>400</Paragraphs>
  <Slides>43</Slides>
  <Notes>16</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Arial Narrow</vt:lpstr>
      <vt:lpstr>Calibri</vt:lpstr>
      <vt:lpstr>Tahoma</vt:lpstr>
      <vt:lpstr>Times New Roman</vt:lpstr>
      <vt:lpstr>Wingdings</vt:lpstr>
      <vt:lpstr>Blends</vt:lpstr>
      <vt:lpstr>1_Blends</vt:lpstr>
      <vt:lpstr>Chapter 15 – Cyber Operations</vt:lpstr>
      <vt:lpstr>Cyber</vt:lpstr>
      <vt:lpstr>Cyber Physical Systems</vt:lpstr>
      <vt:lpstr>Cyberspace Defined</vt:lpstr>
      <vt:lpstr>Progress of Security Attacks</vt:lpstr>
      <vt:lpstr>History of Cyber-WAR</vt:lpstr>
      <vt:lpstr>Types of Attackers</vt:lpstr>
      <vt:lpstr>Crackers</vt:lpstr>
      <vt:lpstr>Other Hackers/Crackers:</vt:lpstr>
      <vt:lpstr>Types of Attacks</vt:lpstr>
      <vt:lpstr>Social Engineering</vt:lpstr>
      <vt:lpstr>Social Engineering</vt:lpstr>
      <vt:lpstr>Phishing =  Fake Email</vt:lpstr>
      <vt:lpstr>Stopped here</vt:lpstr>
      <vt:lpstr>Pharming = Fake web pages</vt:lpstr>
      <vt:lpstr>Drive-By Download</vt:lpstr>
      <vt:lpstr>Malware</vt:lpstr>
      <vt:lpstr>Man-in-the-middle attack</vt:lpstr>
      <vt:lpstr>Denial-of-service attack</vt:lpstr>
      <vt:lpstr>Distributed-denial-of-service, or DDoS, attack </vt:lpstr>
      <vt:lpstr>SQL injection</vt:lpstr>
      <vt:lpstr>Zero-day exploit</vt:lpstr>
      <vt:lpstr>Advanced Persistent Threat</vt:lpstr>
      <vt:lpstr>Information War/Cyber War</vt:lpstr>
      <vt:lpstr>Russian-US Example</vt:lpstr>
      <vt:lpstr>Estonia, 2007?</vt:lpstr>
      <vt:lpstr>Sources of IW Threats and Attacks</vt:lpstr>
      <vt:lpstr>Nation-States: China</vt:lpstr>
      <vt:lpstr>Nation-States: Stuxnet (2010)</vt:lpstr>
      <vt:lpstr>Critical Infrastructure Attacked</vt:lpstr>
      <vt:lpstr>Fundamental Problems (1) Attribution</vt:lpstr>
      <vt:lpstr>Fundamental Problems (2)</vt:lpstr>
      <vt:lpstr>Asymmetric Warfare</vt:lpstr>
      <vt:lpstr>Cyber Arms Control Treaty Proposal</vt:lpstr>
      <vt:lpstr>Attribution:  Legal Issues (1)</vt:lpstr>
      <vt:lpstr>Attribution:  Legal Issues (2)</vt:lpstr>
      <vt:lpstr>Examination of a Third, ‘Other-Than-War’ Mode</vt:lpstr>
      <vt:lpstr>Consideration of the Geneva Protocol Principles for Cyber Weaponry</vt:lpstr>
      <vt:lpstr>Recognizing New Non-State Actor and Netizen Power Stature</vt:lpstr>
      <vt:lpstr>Application of the Distinctive Geneva Emblem Concept in Cyberspace</vt:lpstr>
      <vt:lpstr>Detangling Protected Entities in Cyberspace</vt:lpstr>
      <vt:lpstr>Applying Geneva  and Hague Conventions to Cyberspace</vt:lpstr>
      <vt:lpstr>Is it covered by the Law of Armed Conflict?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 Cyber Operations</dc:title>
  <dc:creator>Edward P Richards</dc:creator>
  <cp:lastModifiedBy>Edward P Richards</cp:lastModifiedBy>
  <cp:revision>50</cp:revision>
  <dcterms:created xsi:type="dcterms:W3CDTF">2019-04-02T01:32:06Z</dcterms:created>
  <dcterms:modified xsi:type="dcterms:W3CDTF">2019-04-04T14:08:28Z</dcterms:modified>
</cp:coreProperties>
</file>