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35"/>
  </p:notesMasterIdLst>
  <p:sldIdLst>
    <p:sldId id="256" r:id="rId2"/>
    <p:sldId id="351" r:id="rId3"/>
    <p:sldId id="352" r:id="rId4"/>
    <p:sldId id="353" r:id="rId5"/>
    <p:sldId id="354" r:id="rId6"/>
    <p:sldId id="355" r:id="rId7"/>
    <p:sldId id="356" r:id="rId8"/>
    <p:sldId id="357" r:id="rId9"/>
    <p:sldId id="358" r:id="rId10"/>
    <p:sldId id="359" r:id="rId11"/>
    <p:sldId id="360" r:id="rId12"/>
    <p:sldId id="361" r:id="rId13"/>
    <p:sldId id="395" r:id="rId14"/>
    <p:sldId id="328" r:id="rId15"/>
    <p:sldId id="329" r:id="rId16"/>
    <p:sldId id="362" r:id="rId17"/>
    <p:sldId id="363" r:id="rId18"/>
    <p:sldId id="364" r:id="rId19"/>
    <p:sldId id="365" r:id="rId20"/>
    <p:sldId id="366" r:id="rId21"/>
    <p:sldId id="367" r:id="rId22"/>
    <p:sldId id="368" r:id="rId23"/>
    <p:sldId id="369" r:id="rId24"/>
    <p:sldId id="370" r:id="rId25"/>
    <p:sldId id="373" r:id="rId26"/>
    <p:sldId id="374" r:id="rId27"/>
    <p:sldId id="375" r:id="rId28"/>
    <p:sldId id="376" r:id="rId29"/>
    <p:sldId id="377" r:id="rId30"/>
    <p:sldId id="378" r:id="rId31"/>
    <p:sldId id="379" r:id="rId32"/>
    <p:sldId id="380" r:id="rId33"/>
    <p:sldId id="381" r:id="rId3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6435" autoAdjust="0"/>
  </p:normalViewPr>
  <p:slideViewPr>
    <p:cSldViewPr>
      <p:cViewPr varScale="1">
        <p:scale>
          <a:sx n="123" d="100"/>
          <a:sy n="123" d="100"/>
        </p:scale>
        <p:origin x="584" y="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6624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0.xml"/><Relationship Id="rId13" Type="http://schemas.openxmlformats.org/officeDocument/2006/relationships/slide" Target="slides/slide20.xml"/><Relationship Id="rId18" Type="http://schemas.openxmlformats.org/officeDocument/2006/relationships/slide" Target="slides/slide27.xml"/><Relationship Id="rId3" Type="http://schemas.openxmlformats.org/officeDocument/2006/relationships/slide" Target="slides/slide5.xml"/><Relationship Id="rId21" Type="http://schemas.openxmlformats.org/officeDocument/2006/relationships/slide" Target="slides/slide31.xml"/><Relationship Id="rId7" Type="http://schemas.openxmlformats.org/officeDocument/2006/relationships/slide" Target="slides/slide9.xml"/><Relationship Id="rId12" Type="http://schemas.openxmlformats.org/officeDocument/2006/relationships/slide" Target="slides/slide19.xml"/><Relationship Id="rId17" Type="http://schemas.openxmlformats.org/officeDocument/2006/relationships/slide" Target="slides/slide24.xml"/><Relationship Id="rId2" Type="http://schemas.openxmlformats.org/officeDocument/2006/relationships/slide" Target="slides/slide4.xml"/><Relationship Id="rId16" Type="http://schemas.openxmlformats.org/officeDocument/2006/relationships/slide" Target="slides/slide23.xml"/><Relationship Id="rId20" Type="http://schemas.openxmlformats.org/officeDocument/2006/relationships/slide" Target="slides/slide30.xml"/><Relationship Id="rId1" Type="http://schemas.openxmlformats.org/officeDocument/2006/relationships/slide" Target="slides/slide3.xml"/><Relationship Id="rId6" Type="http://schemas.openxmlformats.org/officeDocument/2006/relationships/slide" Target="slides/slide8.xml"/><Relationship Id="rId11" Type="http://schemas.openxmlformats.org/officeDocument/2006/relationships/slide" Target="slides/slide18.xml"/><Relationship Id="rId5" Type="http://schemas.openxmlformats.org/officeDocument/2006/relationships/slide" Target="slides/slide7.xml"/><Relationship Id="rId15" Type="http://schemas.openxmlformats.org/officeDocument/2006/relationships/slide" Target="slides/slide22.xml"/><Relationship Id="rId10" Type="http://schemas.openxmlformats.org/officeDocument/2006/relationships/slide" Target="slides/slide16.xml"/><Relationship Id="rId19" Type="http://schemas.openxmlformats.org/officeDocument/2006/relationships/slide" Target="slides/slide28.xml"/><Relationship Id="rId4" Type="http://schemas.openxmlformats.org/officeDocument/2006/relationships/slide" Target="slides/slide6.xml"/><Relationship Id="rId9" Type="http://schemas.openxmlformats.org/officeDocument/2006/relationships/slide" Target="slides/slide11.xml"/><Relationship Id="rId14" Type="http://schemas.openxmlformats.org/officeDocument/2006/relationships/slide" Target="slides/slide21.xml"/><Relationship Id="rId22" Type="http://schemas.openxmlformats.org/officeDocument/2006/relationships/slide" Target="slides/slide3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36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36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0721B600-EC95-4F0C-A7CC-1021933316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2873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D8C58D5A-3FE7-4D0B-ABDC-1BD25D939260}" type="slidenum">
              <a:rPr lang="en-US" smtClean="0">
                <a:latin typeface="Arial" charset="0"/>
              </a:rPr>
              <a:pPr/>
              <a:t>8</a:t>
            </a:fld>
            <a:endParaRPr lang="en-US">
              <a:latin typeface="Arial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i="1"/>
              <a:t>McCarthy v. Madigan</a:t>
            </a:r>
            <a:r>
              <a:rPr lang="en-US"/>
              <a:t>, 503 U.S. 140 (1992) </a:t>
            </a:r>
          </a:p>
        </p:txBody>
      </p:sp>
    </p:spTree>
    <p:extLst>
      <p:ext uri="{BB962C8B-B14F-4D97-AF65-F5344CB8AC3E}">
        <p14:creationId xmlns:p14="http://schemas.microsoft.com/office/powerpoint/2010/main" val="2939572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C0DC61D4-0488-416A-A330-A4C95CBD41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43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B1CC6-ECF9-4690-A721-19A12955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417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4975" y="214313"/>
            <a:ext cx="2159000" cy="63388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14313"/>
            <a:ext cx="6327775" cy="63388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8E1DF-E939-42FF-B936-6D8C4A5BEB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781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4E400-DDF3-442B-8308-4EC7E6E7A5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685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8F952-AC39-43B6-9DCE-E8BBC14ACC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892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2057400"/>
            <a:ext cx="4191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4191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A005D-C005-4457-93E5-EC22493B81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475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FA873-81B4-4500-9D68-FDF37B54B2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95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C77B8B-D93D-4A5D-8080-F75F728BD0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774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E7A11C-ED25-4F15-AD00-FCBE1F7A2F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626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CB600C-ECA3-4532-BFE5-BCDA1CA0DC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664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AB5E5-4366-4870-9DD2-ADC411D720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089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2057400"/>
            <a:ext cx="85344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3BA9AD6B-F2CB-4180-AA98-36DD40ED73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32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Tahom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Tahoma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Tahoma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Tahoma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Tahom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Access to Judicial Review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Part IV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F338C6ED-9E29-4E54-B920-6D65A2C66C1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Administrative Issue Exhaustion 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Must each issue that will be appealed to the courts be raised at the agency level?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What about in a regular trial: If you do not present an issue to the trial court - other than a jurisdictional issue - can you raise it at the first time on appeal?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What if you raise some issues with the agency, but not others - can you then appeal the ones you raised?</a:t>
            </a:r>
          </a:p>
        </p:txBody>
      </p:sp>
    </p:spTree>
    <p:extLst>
      <p:ext uri="{BB962C8B-B14F-4D97-AF65-F5344CB8AC3E}">
        <p14:creationId xmlns:p14="http://schemas.microsoft.com/office/powerpoint/2010/main" val="3424387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154BAA5F-6875-497E-BC39-ADB6A8EC4322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 dirty="0"/>
              <a:t>Sims v. </a:t>
            </a:r>
            <a:r>
              <a:rPr lang="en-US" i="1" dirty="0" err="1"/>
              <a:t>Apfel</a:t>
            </a:r>
            <a:r>
              <a:rPr lang="en-US" dirty="0"/>
              <a:t>, 530 U.S. 103 (2000) 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Social Security disability benefits</a:t>
            </a:r>
          </a:p>
          <a:p>
            <a:pPr eaLnBrk="1" hangingPunct="1"/>
            <a:r>
              <a:rPr lang="en-US"/>
              <a:t>The court held that the general rule is that plaintiffs who are subject to exhaustion of remedies must also present the issues they want to appeal to the agency</a:t>
            </a:r>
          </a:p>
          <a:p>
            <a:pPr eaLnBrk="1" hangingPunct="1"/>
            <a:r>
              <a:rPr lang="en-US"/>
              <a:t>In the specific case, the court found that the special nature of SS mitigated against preclusion</a:t>
            </a:r>
          </a:p>
          <a:p>
            <a:pPr lvl="1" eaLnBrk="1" hangingPunct="1"/>
            <a:r>
              <a:rPr lang="en-US"/>
              <a:t>Informal, and applicants seldom have counsel</a:t>
            </a:r>
          </a:p>
        </p:txBody>
      </p:sp>
    </p:spTree>
    <p:extLst>
      <p:ext uri="{BB962C8B-B14F-4D97-AF65-F5344CB8AC3E}">
        <p14:creationId xmlns:p14="http://schemas.microsoft.com/office/powerpoint/2010/main" val="10784036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Exhaustion</a:t>
            </a:r>
            <a:r>
              <a:rPr lang="en-US" baseline="0" dirty="0"/>
              <a:t> in Rulemaking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When</a:t>
            </a:r>
            <a:r>
              <a:rPr lang="en-US" baseline="0" dirty="0"/>
              <a:t> do parties have a chance to object to provisions in a rulemaking?</a:t>
            </a:r>
          </a:p>
          <a:p>
            <a:r>
              <a:rPr lang="en-US" baseline="0" dirty="0"/>
              <a:t>Should they be required to make their objections during the comment period if they plan to challenge the rule later in court?</a:t>
            </a:r>
          </a:p>
          <a:p>
            <a:r>
              <a:rPr lang="en-US" baseline="0" dirty="0"/>
              <a:t>Is this analogous to an administrative appeal of an order?</a:t>
            </a:r>
          </a:p>
          <a:p>
            <a:r>
              <a:rPr lang="en-US" baseline="0" dirty="0"/>
              <a:t>What if the party did not raise the issue in a comment, but someone else did?</a:t>
            </a:r>
          </a:p>
          <a:p>
            <a:r>
              <a:rPr lang="en-US" dirty="0"/>
              <a:t>This is an evolving doctrine so you want to assume it applies and have your client comment directly or through an NGO.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7D5A68-4E02-4601-B2E1-514AD90F421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602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Is the Case Ripe?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Warning – Ripeness and Finality Can Blend Together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34E400-DDF3-442B-8308-4EC7E6E7A5E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411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6C056ADB-20FA-4094-A61B-A80CC52D2C2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When is Review Appropriate?</a:t>
            </a:r>
            <a:br>
              <a:rPr lang="en-US" dirty="0"/>
            </a:br>
            <a:r>
              <a:rPr lang="en-US" dirty="0"/>
              <a:t>(Prelude to the later ripeness discussion)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Should the plaintiff be able to get review of an agency regulation before the agency takes enforcement action?</a:t>
            </a:r>
          </a:p>
          <a:p>
            <a:pPr eaLnBrk="1" hangingPunct="1"/>
            <a:r>
              <a:rPr lang="en-US" dirty="0"/>
              <a:t>What is a facial review of a statute?</a:t>
            </a:r>
          </a:p>
          <a:p>
            <a:pPr lvl="1" eaLnBrk="1" hangingPunct="1"/>
            <a:r>
              <a:rPr lang="en-US" dirty="0"/>
              <a:t>What is the traditional constitutional law standard for a facial review?</a:t>
            </a:r>
          </a:p>
          <a:p>
            <a:pPr lvl="1" eaLnBrk="1" hangingPunct="1"/>
            <a:r>
              <a:rPr lang="en-US" dirty="0"/>
              <a:t>Why are the courts reluctant to allow facial review?</a:t>
            </a:r>
          </a:p>
          <a:p>
            <a:pPr lvl="1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0133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F2B87173-F327-46A3-90B3-F00F1282C6D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"As Applied" (Post-Enforcement) Review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en-US" dirty="0"/>
              <a:t>Why does the agency prefer post-enforcement review?</a:t>
            </a:r>
          </a:p>
          <a:p>
            <a:pPr lvl="1" eaLnBrk="1" hangingPunct="1"/>
            <a:r>
              <a:rPr lang="en-US" dirty="0"/>
              <a:t>What do you have to balance in deciding whether to violate the statute and then challenge it?</a:t>
            </a:r>
          </a:p>
          <a:p>
            <a:pPr eaLnBrk="1" hangingPunct="1"/>
            <a:r>
              <a:rPr lang="en-US" dirty="0"/>
              <a:t>What additional information does the court get when it requires the plaintiff to wait until there is enforcement?</a:t>
            </a:r>
          </a:p>
          <a:p>
            <a:pPr lvl="1" eaLnBrk="1" hangingPunct="1"/>
            <a:r>
              <a:rPr lang="en-US" dirty="0"/>
              <a:t>What if the penalties are so </a:t>
            </a:r>
            <a:r>
              <a:rPr lang="en-US" i="1" dirty="0"/>
              <a:t>Draconian</a:t>
            </a:r>
            <a:r>
              <a:rPr lang="en-US" dirty="0"/>
              <a:t> that no one will risk enforcement?</a:t>
            </a:r>
          </a:p>
        </p:txBody>
      </p:sp>
    </p:spTree>
    <p:extLst>
      <p:ext uri="{BB962C8B-B14F-4D97-AF65-F5344CB8AC3E}">
        <p14:creationId xmlns:p14="http://schemas.microsoft.com/office/powerpoint/2010/main" val="4957176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E4E3E2A-4FB5-4A9A-8133-B82E7E6A67D1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 dirty="0"/>
              <a:t>Ripeness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sz="2800" dirty="0"/>
              <a:t>"The problem is best seen in a twofold aspect, requiring us to evaluate both the fitness of the issues for judicial decision and the hardship to the parties of withholding court consideration."</a:t>
            </a:r>
          </a:p>
          <a:p>
            <a:pPr lvl="1" eaLnBrk="1" hangingPunct="1"/>
            <a:r>
              <a:rPr lang="en-US" sz="2800" dirty="0"/>
              <a:t>If the case is not ripe, you do not have a case and controversy.</a:t>
            </a:r>
          </a:p>
          <a:p>
            <a:pPr eaLnBrk="1" hangingPunct="1"/>
            <a:r>
              <a:rPr lang="en-US" sz="2800" dirty="0"/>
              <a:t>Ripeness is not codified in the APA, but it is related to the imminent injury requirement for standing.</a:t>
            </a:r>
          </a:p>
          <a:p>
            <a:pPr lvl="1" eaLnBrk="1" hangingPunct="1"/>
            <a:r>
              <a:rPr lang="en-US" sz="2800" dirty="0"/>
              <a:t>Ripeness is jurisdictional, so it can be raised at any time.</a:t>
            </a:r>
          </a:p>
        </p:txBody>
      </p:sp>
    </p:spTree>
    <p:extLst>
      <p:ext uri="{BB962C8B-B14F-4D97-AF65-F5344CB8AC3E}">
        <p14:creationId xmlns:p14="http://schemas.microsoft.com/office/powerpoint/2010/main" val="30715772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/>
              <a:t>Abbott</a:t>
            </a:r>
            <a:r>
              <a:rPr lang="en-US" dirty="0"/>
              <a:t> Round II</a:t>
            </a:r>
            <a:endParaRPr lang="en-US" i="1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7D5A68-4E02-4601-B2E1-514AD90F421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8942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32A73279-9526-458B-A15C-BC870FE91492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Was </a:t>
            </a:r>
            <a:r>
              <a:rPr lang="en-US" i="1" dirty="0"/>
              <a:t>Abbott</a:t>
            </a:r>
            <a:r>
              <a:rPr lang="en-US" dirty="0"/>
              <a:t> "Ripe"?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In a facial challenge, the court does not need to see how the rule is applied</a:t>
            </a:r>
          </a:p>
          <a:p>
            <a:pPr eaLnBrk="1" hangingPunct="1"/>
            <a:r>
              <a:rPr lang="en-US" dirty="0"/>
              <a:t>The court must also find that this is a final agency action</a:t>
            </a:r>
          </a:p>
          <a:p>
            <a:pPr lvl="1" eaLnBrk="1" hangingPunct="1"/>
            <a:r>
              <a:rPr lang="en-US" dirty="0"/>
              <a:t>In this case, the rule required the product labels to be changed without further agency action</a:t>
            </a:r>
          </a:p>
          <a:p>
            <a:pPr lvl="1" eaLnBrk="1" hangingPunct="1"/>
            <a:r>
              <a:rPr lang="en-US" dirty="0"/>
              <a:t>What is the impact of this regulation?</a:t>
            </a:r>
          </a:p>
          <a:p>
            <a:pPr lvl="1" eaLnBrk="1" hangingPunct="1"/>
            <a:r>
              <a:rPr lang="en-US" dirty="0"/>
              <a:t>What is the risk of enforcement?</a:t>
            </a:r>
          </a:p>
        </p:txBody>
      </p:sp>
    </p:spTree>
    <p:extLst>
      <p:ext uri="{BB962C8B-B14F-4D97-AF65-F5344CB8AC3E}">
        <p14:creationId xmlns:p14="http://schemas.microsoft.com/office/powerpoint/2010/main" val="178577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AD502A26-AE9F-4117-83A2-80C385B8F976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Pre and Post Enforcement Review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While review is favored, there is no right to review before the agency brings an enforcement action</a:t>
            </a:r>
          </a:p>
          <a:p>
            <a:pPr lvl="1" eaLnBrk="1" hangingPunct="1"/>
            <a:r>
              <a:rPr lang="en-US" dirty="0"/>
              <a:t>Plaintiffs asked for an injunction</a:t>
            </a:r>
          </a:p>
          <a:p>
            <a:pPr lvl="1" eaLnBrk="1" hangingPunct="1"/>
            <a:r>
              <a:rPr lang="en-US" dirty="0"/>
              <a:t>They claimed they could not risk enforcement</a:t>
            </a:r>
          </a:p>
          <a:p>
            <a:pPr eaLnBrk="1" hangingPunct="1"/>
            <a:r>
              <a:rPr lang="en-US" dirty="0"/>
              <a:t>An injunction prevents the agency from acting</a:t>
            </a:r>
          </a:p>
          <a:p>
            <a:pPr lvl="1" eaLnBrk="1" hangingPunct="1"/>
            <a:r>
              <a:rPr lang="en-US" dirty="0"/>
              <a:t>Prevents important health and safety measures</a:t>
            </a:r>
          </a:p>
          <a:p>
            <a:pPr lvl="1" eaLnBrk="1" hangingPunct="1"/>
            <a:r>
              <a:rPr lang="en-US" dirty="0"/>
              <a:t>Enmeshes the court in agency policy making</a:t>
            </a:r>
          </a:p>
        </p:txBody>
      </p:sp>
    </p:spTree>
    <p:extLst>
      <p:ext uri="{BB962C8B-B14F-4D97-AF65-F5344CB8AC3E}">
        <p14:creationId xmlns:p14="http://schemas.microsoft.com/office/powerpoint/2010/main" val="3795012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i="1" dirty="0"/>
              <a:t>Exhaustion of Administrative Remedies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886200"/>
            <a:ext cx="7162800" cy="1752600"/>
          </a:xfrm>
        </p:spPr>
        <p:txBody>
          <a:bodyPr/>
          <a:lstStyle/>
          <a:p>
            <a:pPr eaLnBrk="1" hangingPunct="1"/>
            <a:r>
              <a:rPr lang="en-US" dirty="0"/>
              <a:t>When is the agency done with you?</a:t>
            </a:r>
          </a:p>
        </p:txBody>
      </p:sp>
    </p:spTree>
    <p:extLst>
      <p:ext uri="{BB962C8B-B14F-4D97-AF65-F5344CB8AC3E}">
        <p14:creationId xmlns:p14="http://schemas.microsoft.com/office/powerpoint/2010/main" val="20931135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F6AC99D-A471-4B64-9C0A-99E452E75CAA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What are the Equitable Factors? (Think injunction standards)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Since there is no right to pre-enforcement review, the plaintiff must show the court an equitable basis for granting review, which resembles the factors for granting an injunction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Is there an immediate effect of the agency action on the plaintiff's activities?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What is the risk of waiting for enforcement?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Does the court have enough information to determine the issue?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What are the special factors in the drug business?</a:t>
            </a:r>
          </a:p>
        </p:txBody>
      </p:sp>
    </p:spTree>
    <p:extLst>
      <p:ext uri="{BB962C8B-B14F-4D97-AF65-F5344CB8AC3E}">
        <p14:creationId xmlns:p14="http://schemas.microsoft.com/office/powerpoint/2010/main" val="12046538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0D3503C6-19D6-4004-A268-B6B283D1D5C5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 dirty="0"/>
              <a:t>Abbott</a:t>
            </a:r>
            <a:r>
              <a:rPr lang="en-US" dirty="0"/>
              <a:t> Rule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Where the legal issue presented is fit for judicial resolution, and where a regulation requires an immediate and significant change in the plaintiffs’ conduct of their affairs with serious penalties attached to noncompliance, access to the courts under the [APA] must be permitted, absent a statutory bar or some other unusual circumstance. . . </a:t>
            </a:r>
          </a:p>
          <a:p>
            <a:pPr eaLnBrk="1" hangingPunct="1"/>
            <a:r>
              <a:rPr lang="en-US" dirty="0"/>
              <a:t>Why is a regulation usually ripe?</a:t>
            </a:r>
          </a:p>
        </p:txBody>
      </p:sp>
    </p:spTree>
    <p:extLst>
      <p:ext uri="{BB962C8B-B14F-4D97-AF65-F5344CB8AC3E}">
        <p14:creationId xmlns:p14="http://schemas.microsoft.com/office/powerpoint/2010/main" val="42469803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B850F221-9F09-48DA-88E8-1FA512DE888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 dirty="0"/>
              <a:t>Toilet Goods Assn. v. Gardner</a:t>
            </a:r>
            <a:r>
              <a:rPr lang="en-US" dirty="0"/>
              <a:t>, 387 U.S. 158 (1967) 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Companion case to </a:t>
            </a:r>
            <a:r>
              <a:rPr lang="en-US" i="1" dirty="0"/>
              <a:t>Abbott</a:t>
            </a:r>
          </a:p>
          <a:p>
            <a:pPr eaLnBrk="1" hangingPunct="1"/>
            <a:r>
              <a:rPr lang="en-US" dirty="0"/>
              <a:t>FDA promulgated a rule allowing them to inspect toilet good manufacturers to assure compliance with FDA regulations</a:t>
            </a:r>
          </a:p>
          <a:p>
            <a:pPr eaLnBrk="1" hangingPunct="1"/>
            <a:r>
              <a:rPr lang="en-US" dirty="0"/>
              <a:t>How is a rule allowing inspections different from the rule in </a:t>
            </a:r>
            <a:r>
              <a:rPr lang="en-US" i="1" dirty="0"/>
              <a:t>Abbott</a:t>
            </a:r>
            <a:r>
              <a:rPr lang="en-US" dirty="0"/>
              <a:t>?</a:t>
            </a:r>
          </a:p>
          <a:p>
            <a:pPr eaLnBrk="1" hangingPunct="1"/>
            <a:r>
              <a:rPr lang="en-US" dirty="0"/>
              <a:t>How are the equities different?</a:t>
            </a:r>
          </a:p>
        </p:txBody>
      </p:sp>
    </p:spTree>
    <p:extLst>
      <p:ext uri="{BB962C8B-B14F-4D97-AF65-F5344CB8AC3E}">
        <p14:creationId xmlns:p14="http://schemas.microsoft.com/office/powerpoint/2010/main" val="40922244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35DB689-2FDB-48F9-B250-4109F2F5C96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Example: EPA Smoke Spotters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The “credible evidence” rule allowed visual observation of smoke from a smokestack to be used as evidence that a person was violating its Clean Air Act requirements </a:t>
            </a:r>
          </a:p>
          <a:p>
            <a:pPr eaLnBrk="1" hangingPunct="1"/>
            <a:r>
              <a:rPr lang="en-US" dirty="0"/>
              <a:t>Plaintiffs contest the action, saying it was beyond agency authority.</a:t>
            </a:r>
          </a:p>
          <a:p>
            <a:pPr eaLnBrk="1" hangingPunct="1"/>
            <a:r>
              <a:rPr lang="en-US" dirty="0"/>
              <a:t>Is this more like </a:t>
            </a:r>
            <a:r>
              <a:rPr lang="en-US" i="1" dirty="0"/>
              <a:t>Toilet Goods </a:t>
            </a:r>
            <a:r>
              <a:rPr lang="en-US" dirty="0"/>
              <a:t>or </a:t>
            </a:r>
            <a:r>
              <a:rPr lang="en-US" i="1" dirty="0"/>
              <a:t>Abbott Labs</a:t>
            </a:r>
            <a:r>
              <a:rPr lang="en-US" dirty="0"/>
              <a:t>?</a:t>
            </a:r>
          </a:p>
          <a:p>
            <a:pPr eaLnBrk="1" hangingPunct="1"/>
            <a:r>
              <a:rPr lang="en-US" dirty="0"/>
              <a:t>Do plaintiffs have to change their behavior?</a:t>
            </a:r>
          </a:p>
        </p:txBody>
      </p:sp>
    </p:spTree>
    <p:extLst>
      <p:ext uri="{BB962C8B-B14F-4D97-AF65-F5344CB8AC3E}">
        <p14:creationId xmlns:p14="http://schemas.microsoft.com/office/powerpoint/2010/main" val="21228000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454FA594-7C92-458A-BC47-0A62713D09E4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Was the Dispute Ripe in </a:t>
            </a:r>
            <a:r>
              <a:rPr lang="en-US" i="1" dirty="0"/>
              <a:t>National Automatic Laundry</a:t>
            </a:r>
            <a:r>
              <a:rPr lang="en-US" dirty="0"/>
              <a:t>?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The court found that the dispute in </a:t>
            </a:r>
            <a:r>
              <a:rPr lang="en-US" i="1" dirty="0"/>
              <a:t>National Automatic Laundry </a:t>
            </a:r>
            <a:r>
              <a:rPr lang="en-US" dirty="0"/>
              <a:t>was ripe because the opinion included detailed factual hypotheticals on the application of the doctrine in different situations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This gave the court the necessary factual information to review the application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Without this detail, the court would have required the plaintiff to wait for enforcement so there would be facts to evaluate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Did the detail make it a rule?</a:t>
            </a:r>
          </a:p>
        </p:txBody>
      </p:sp>
    </p:spTree>
    <p:extLst>
      <p:ext uri="{BB962C8B-B14F-4D97-AF65-F5344CB8AC3E}">
        <p14:creationId xmlns:p14="http://schemas.microsoft.com/office/powerpoint/2010/main" val="14355262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FFA6AA96-FF33-4E3C-9661-74A3F583DF1A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What if You Benefit from a Policy that is Being Changed?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FDA regulates contamination in foods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These are impossible to completely remove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The agency issues allowable (action) levels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This is a safe harbor, it is not necessarily the safety limit that would trigger sanctions if exceeded</a:t>
            </a:r>
          </a:p>
        </p:txBody>
      </p:sp>
    </p:spTree>
    <p:extLst>
      <p:ext uri="{BB962C8B-B14F-4D97-AF65-F5344CB8AC3E}">
        <p14:creationId xmlns:p14="http://schemas.microsoft.com/office/powerpoint/2010/main" val="13762895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Whose Claim is Ripe?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You represent consumers who believe that the new (higher) action levels are dangerous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Is the action ripe as to your claim?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Can it get riper?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What about manufacturers who think the level is too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/>
              <a:t>low?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How are they different from consumers?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What new info might the court get by waiting until enforcement?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7D5A68-4E02-4601-B2E1-514AD90F421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960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8C3DF59-7A32-47AD-96DA-760FED5ACFCF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What if the Agency Changes a Permit Process to Your Detriment?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The NRC says it is loosening up the permit process for dumping low level waste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Is this ripe?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What has to happen before any waste is dumped under this rule?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What if the forest service loosens up the permit process for clear cutting, but there must be a timber sale with public input before the timber can be cut?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We saw this same question as finality.</a:t>
            </a:r>
          </a:p>
        </p:txBody>
      </p:sp>
    </p:spTree>
    <p:extLst>
      <p:ext uri="{BB962C8B-B14F-4D97-AF65-F5344CB8AC3E}">
        <p14:creationId xmlns:p14="http://schemas.microsoft.com/office/powerpoint/2010/main" val="27250967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E600449D-97C6-49DD-A0B7-5A3CA4A24713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Ripeness Recap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/>
              <a:t>Ripeness is the other side of exhaustion of agency remedies.</a:t>
            </a:r>
          </a:p>
          <a:p>
            <a:pPr eaLnBrk="1" hangingPunct="1"/>
            <a:r>
              <a:rPr lang="en-US" dirty="0"/>
              <a:t>Ripeness can be hard to tell from finality, but you can argue both.</a:t>
            </a:r>
          </a:p>
          <a:p>
            <a:pPr eaLnBrk="1" hangingPunct="1"/>
            <a:r>
              <a:rPr lang="en-US" dirty="0"/>
              <a:t>Enforcement actions, permits, and other affirmative agency actions against your client</a:t>
            </a:r>
          </a:p>
          <a:p>
            <a:pPr lvl="1" eaLnBrk="1" hangingPunct="1"/>
            <a:r>
              <a:rPr lang="en-US" dirty="0"/>
              <a:t>If you have done everything the agency requires, then you have exhausted agency remedies</a:t>
            </a:r>
          </a:p>
          <a:p>
            <a:pPr lvl="1" eaLnBrk="1" hangingPunct="1"/>
            <a:r>
              <a:rPr lang="en-US" dirty="0"/>
              <a:t>Your case is ripe</a:t>
            </a:r>
          </a:p>
        </p:txBody>
      </p:sp>
    </p:spTree>
    <p:extLst>
      <p:ext uri="{BB962C8B-B14F-4D97-AF65-F5344CB8AC3E}">
        <p14:creationId xmlns:p14="http://schemas.microsoft.com/office/powerpoint/2010/main" val="6444361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APA - When Can You Go to Court Without Exhausting Agency Actions?</a:t>
            </a:r>
          </a:p>
        </p:txBody>
      </p:sp>
      <p:sp>
        <p:nvSpPr>
          <p:cNvPr id="34819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581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76577C84-870C-4FC3-A30C-591A956A3F5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Exhaustion of Administrative Remedies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Does the plaintiff have to go through the agency process before going to court?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Does the plaintiff have to present the same issues to the agency as will be challenged later in court?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This is a source of significant malpractice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Some of the Katrina levee cases were dismissed because the plaintiffs did not exhaust their remedies before filing suit.</a:t>
            </a:r>
          </a:p>
          <a:p>
            <a:pPr eaLnBrk="1" hangingPunct="1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7609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2983E531-1D6D-4150-9FD5-9AD023764E84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The agency action is unconstitutional or exceeds the agency's legal authority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2800" dirty="0"/>
              <a:t>Rulemaking - Facial Challenge</a:t>
            </a:r>
          </a:p>
          <a:p>
            <a:pPr lvl="1" eaLnBrk="1" hangingPunct="1"/>
            <a:r>
              <a:rPr lang="en-US" sz="2800" dirty="0"/>
              <a:t>How does this differ from a challenge that the record is not adequate?</a:t>
            </a:r>
          </a:p>
          <a:p>
            <a:pPr lvl="1" eaLnBrk="1" hangingPunct="1"/>
            <a:r>
              <a:rPr lang="en-US" sz="2800" dirty="0"/>
              <a:t>You have to convince the court that the rule does not have a legal application</a:t>
            </a:r>
          </a:p>
          <a:p>
            <a:pPr lvl="1" eaLnBrk="1" hangingPunct="1"/>
            <a:r>
              <a:rPr lang="en-US" sz="2800" dirty="0"/>
              <a:t>You have to convince the court that your client will suffer significant harm if it must wait for enforcement</a:t>
            </a:r>
          </a:p>
          <a:p>
            <a:pPr lvl="1" eaLnBrk="1" hangingPunct="1"/>
            <a:r>
              <a:rPr lang="en-US" sz="2800" dirty="0"/>
              <a:t>If you fail, then you have to wait until the agency acts against your client</a:t>
            </a:r>
          </a:p>
          <a:p>
            <a:pPr eaLnBrk="1" hangingPunct="1"/>
            <a:r>
              <a:rPr lang="en-US" sz="2800" dirty="0"/>
              <a:t>Agency enforcement actions let you go for an injunction or other attack on the agency authority</a:t>
            </a:r>
          </a:p>
        </p:txBody>
      </p:sp>
    </p:spTree>
    <p:extLst>
      <p:ext uri="{BB962C8B-B14F-4D97-AF65-F5344CB8AC3E}">
        <p14:creationId xmlns:p14="http://schemas.microsoft.com/office/powerpoint/2010/main" val="10312430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F8F322B-3110-4C01-8169-23A1F27ED0F5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Impossibility of Agency Remedy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defRPr/>
            </a:pPr>
            <a:r>
              <a:rPr lang="en-US" dirty="0"/>
              <a:t>The agency does not offer the remedy you seek</a:t>
            </a:r>
          </a:p>
          <a:p>
            <a:pPr lvl="1" eaLnBrk="1" hangingPunct="1">
              <a:defRPr/>
            </a:pPr>
            <a:r>
              <a:rPr lang="en-US" dirty="0"/>
              <a:t>You want money damages and the agency remedies only offer that the agency will stop enforcement actions</a:t>
            </a:r>
          </a:p>
          <a:p>
            <a:pPr lvl="1" eaLnBrk="1" hangingPunct="1">
              <a:defRPr/>
            </a:pPr>
            <a:r>
              <a:rPr lang="en-US" dirty="0"/>
              <a:t>Congress can require you to still exhaust your agency remedy</a:t>
            </a:r>
          </a:p>
          <a:p>
            <a:pPr eaLnBrk="1" hangingPunct="1">
              <a:defRPr/>
            </a:pPr>
            <a:r>
              <a:rPr lang="en-US" dirty="0"/>
              <a:t>The agency is biased against your client</a:t>
            </a:r>
          </a:p>
          <a:p>
            <a:pPr lvl="1" eaLnBrk="1" hangingPunct="1">
              <a:defRPr/>
            </a:pPr>
            <a:r>
              <a:rPr lang="en-US" dirty="0"/>
              <a:t>Just showing that you are going to lose is not enough</a:t>
            </a:r>
          </a:p>
          <a:p>
            <a:pPr lvl="1" eaLnBrk="1" hangingPunct="1">
              <a:defRPr/>
            </a:pPr>
            <a:r>
              <a:rPr lang="en-US" dirty="0"/>
              <a:t>Remember from previous chapters how hard this is to prove.</a:t>
            </a:r>
          </a:p>
        </p:txBody>
      </p:sp>
    </p:spTree>
    <p:extLst>
      <p:ext uri="{BB962C8B-B14F-4D97-AF65-F5344CB8AC3E}">
        <p14:creationId xmlns:p14="http://schemas.microsoft.com/office/powerpoint/2010/main" val="1249630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87493E8-13C0-445B-97DC-092E35F3A8D6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 dirty="0"/>
              <a:t>Primary Jurisdiction</a:t>
            </a:r>
            <a:r>
              <a:rPr lang="en-US" dirty="0"/>
              <a:t> 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/>
              <a:t>This is related to "Committed To Agency Discretion"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/>
              <a:t>In these disputes there is a issue which meets the standard for judicial review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/>
              <a:t>The primary jurisdiction question is whether the courts should let the agency resolve the problem first</a:t>
            </a:r>
          </a:p>
          <a:p>
            <a:pPr eaLnBrk="1" hangingPunct="1">
              <a:lnSpc>
                <a:spcPct val="80000"/>
              </a:lnSpc>
            </a:pPr>
            <a:r>
              <a:rPr lang="en-US" sz="2800"/>
              <a:t>This is important when national uniformity is important, such as automobile emissions standards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/>
              <a:t>The court gives the agency the chance to rule for the country before hearing an individual dispute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/>
              <a:t>Often resolves the dispute, so no judicial remedy is necessary</a:t>
            </a:r>
          </a:p>
        </p:txBody>
      </p:sp>
    </p:spTree>
    <p:extLst>
      <p:ext uri="{BB962C8B-B14F-4D97-AF65-F5344CB8AC3E}">
        <p14:creationId xmlns:p14="http://schemas.microsoft.com/office/powerpoint/2010/main" val="109802129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End of Chapter 6</a:t>
            </a:r>
          </a:p>
        </p:txBody>
      </p:sp>
      <p:sp>
        <p:nvSpPr>
          <p:cNvPr id="39939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219845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300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300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300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40B11EF0-F113-42A5-9655-6F4811A475E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APA - 5 U.S.C. § 704</a:t>
            </a:r>
            <a:endParaRPr lang="en-US" sz="3200" dirty="0"/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n-US" sz="2800" dirty="0"/>
              <a:t>. . . Except as otherwise expressly required by statute, agency action otherwise final is final for purposes of this section whether or not there has been presented or determined an application for a declaratory order, for any form of reconsideration, or, 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unless the agency otherwise requires by rule and provides that the action meanwhile is inoperative, for an appeal to superior agency authority.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eaLnBrk="1" hangingPunct="1">
              <a:defRPr/>
            </a:pPr>
            <a:r>
              <a:rPr lang="en-US" sz="2800" dirty="0"/>
              <a:t>Can the agency enforce an order and still require exhaustion of agency appeals process?</a:t>
            </a:r>
          </a:p>
          <a:p>
            <a:pPr lvl="1" eaLnBrk="1" hangingPunct="1">
              <a:defRPr/>
            </a:pPr>
            <a:r>
              <a:rPr lang="en-US" sz="2800" dirty="0"/>
              <a:t>Why would this be logically inconsistent?</a:t>
            </a:r>
          </a:p>
          <a:p>
            <a:pPr eaLnBrk="1" hangingPunct="1">
              <a:defRPr/>
            </a:pPr>
            <a:r>
              <a:rPr lang="en-US" sz="2800" dirty="0"/>
              <a:t>(There is a common law exhaustion doctrine discussed later for non-APA cases.)</a:t>
            </a:r>
          </a:p>
        </p:txBody>
      </p:sp>
    </p:spTree>
    <p:extLst>
      <p:ext uri="{BB962C8B-B14F-4D97-AF65-F5344CB8AC3E}">
        <p14:creationId xmlns:p14="http://schemas.microsoft.com/office/powerpoint/2010/main" val="2903273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6FD47147-B4AD-461D-A014-E66C5650029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Is Exhaustion Required by Statute or Regulation?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The key question under the APA is whether the enabling act or an agency regulation requires exhaustion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If exhaustion is not required, then the party may go to court directly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However, if there is an agency process available, and you lose in court, you may have waived your agency appeal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Does the rule have to say exhaustion, or is it implied by having the process?</a:t>
            </a:r>
          </a:p>
        </p:txBody>
      </p:sp>
    </p:spTree>
    <p:extLst>
      <p:ext uri="{BB962C8B-B14F-4D97-AF65-F5344CB8AC3E}">
        <p14:creationId xmlns:p14="http://schemas.microsoft.com/office/powerpoint/2010/main" val="3078430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254F982-AC1C-420A-981F-4054DC21EE3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Example: HUD Regulations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dirty="0"/>
              <a:t>HUD regulations allow, but do not require that an administrative appeal be filed.</a:t>
            </a:r>
          </a:p>
          <a:p>
            <a:pPr lvl="1" eaLnBrk="1" hangingPunct="1"/>
            <a:r>
              <a:rPr lang="en-US" dirty="0"/>
              <a:t>The granting of the appeal is discretionary with the secretary</a:t>
            </a:r>
          </a:p>
          <a:p>
            <a:pPr lvl="1" eaLnBrk="1" hangingPunct="1"/>
            <a:r>
              <a:rPr lang="en-US" dirty="0"/>
              <a:t>The ruling of the ALJ becomes final in 30 days and is not stayed by a request for a hearing</a:t>
            </a:r>
          </a:p>
          <a:p>
            <a:pPr eaLnBrk="1" hangingPunct="1"/>
            <a:r>
              <a:rPr lang="en-US" dirty="0"/>
              <a:t>Must you request an administrative appeal before going to court?</a:t>
            </a:r>
          </a:p>
          <a:p>
            <a:pPr lvl="1" eaLnBrk="1" hangingPunct="1"/>
            <a:r>
              <a:rPr lang="en-US" dirty="0"/>
              <a:t>Remember 704</a:t>
            </a:r>
          </a:p>
        </p:txBody>
      </p:sp>
    </p:spTree>
    <p:extLst>
      <p:ext uri="{BB962C8B-B14F-4D97-AF65-F5344CB8AC3E}">
        <p14:creationId xmlns:p14="http://schemas.microsoft.com/office/powerpoint/2010/main" val="713758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6D6F7EC-01C7-4DF9-A46B-E04647903BE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 dirty="0"/>
              <a:t>Common Law Exhaustion: </a:t>
            </a:r>
            <a:r>
              <a:rPr lang="en-US" i="1" dirty="0" err="1"/>
              <a:t>Portela</a:t>
            </a:r>
            <a:r>
              <a:rPr lang="en-US" i="1" dirty="0"/>
              <a:t>-Gonzalez</a:t>
            </a:r>
            <a:r>
              <a:rPr lang="en-US" dirty="0"/>
              <a:t>, 109 F.3d 74 (1st Cir. 1997) 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Plaintiff is fired from a civilian Navy job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The APA does not apply by statute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Plaintiff appeals through 3 levels, but skips last level.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Firing is in force during appeal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What is the common law of exhaustion?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Is the APA narrower?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Do you have a final ruling if there is agency process left?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Just knowing that you are going to lose through the agency process is not enough.</a:t>
            </a:r>
          </a:p>
        </p:txBody>
      </p:sp>
    </p:spTree>
    <p:extLst>
      <p:ext uri="{BB962C8B-B14F-4D97-AF65-F5344CB8AC3E}">
        <p14:creationId xmlns:p14="http://schemas.microsoft.com/office/powerpoint/2010/main" val="4091295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4EEF1F35-CF6F-47A4-BEAF-0A22173B94D8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Exceptions to Common Law Exhaustion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Will requiring exhaustion prevent the court from properly reviewing the action?</a:t>
            </a:r>
          </a:p>
          <a:p>
            <a:pPr lvl="1" eaLnBrk="1" hangingPunct="1"/>
            <a:r>
              <a:rPr lang="en-US" dirty="0"/>
              <a:t>Is the agency enforcing its ruling and will this cause the plaintiff suffer irreparable harm?</a:t>
            </a:r>
          </a:p>
          <a:p>
            <a:pPr eaLnBrk="1" hangingPunct="1"/>
            <a:r>
              <a:rPr lang="en-US" dirty="0"/>
              <a:t>Can the agency process provide the requested relief?</a:t>
            </a:r>
          </a:p>
          <a:p>
            <a:pPr eaLnBrk="1" hangingPunct="1"/>
            <a:r>
              <a:rPr lang="en-US" dirty="0"/>
              <a:t>Is the agency so biased or prejudiced that it cannot give a fair review?</a:t>
            </a:r>
          </a:p>
        </p:txBody>
      </p:sp>
    </p:spTree>
    <p:extLst>
      <p:ext uri="{BB962C8B-B14F-4D97-AF65-F5344CB8AC3E}">
        <p14:creationId xmlns:p14="http://schemas.microsoft.com/office/powerpoint/2010/main" val="759780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145CDEF8-4E26-4766-A981-DDC15D034BB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What if You Screw Up Your Administrative Appeal?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en-US" sz="2800" dirty="0"/>
              <a:t>Assume that a person tried to exhaust the administrative appeals, but makes a procedural error such as missing a deadline, and the appeal is dismissed by the agency</a:t>
            </a:r>
          </a:p>
          <a:p>
            <a:pPr lvl="1" eaLnBrk="1" hangingPunct="1">
              <a:defRPr/>
            </a:pPr>
            <a:r>
              <a:rPr lang="en-US" sz="2800" dirty="0"/>
              <a:t>Since there is no further process available at the agency, has he exhausted the agency remedies?</a:t>
            </a:r>
          </a:p>
          <a:p>
            <a:pPr eaLnBrk="1" hangingPunct="1">
              <a:defRPr/>
            </a:pPr>
            <a:r>
              <a:rPr lang="en-US" sz="2800" dirty="0"/>
              <a:t>Has he gotten a final judgment from the agency on the merits?</a:t>
            </a:r>
          </a:p>
          <a:p>
            <a:pPr lvl="1" eaLnBrk="1" hangingPunct="1">
              <a:defRPr/>
            </a:pPr>
            <a:r>
              <a:rPr lang="en-US" sz="2800" dirty="0"/>
              <a:t>Can you go to court without a final ruling from the agency?</a:t>
            </a:r>
          </a:p>
          <a:p>
            <a:pPr lvl="1" eaLnBrk="1" hangingPunct="1">
              <a:defRPr/>
            </a:pPr>
            <a:r>
              <a:rPr lang="en-US" sz="2800" dirty="0"/>
              <a:t>Can you get to the Supreme Court  in an Article III case if you screw up the appeal to the Circuit Court?</a:t>
            </a:r>
          </a:p>
        </p:txBody>
      </p:sp>
    </p:spTree>
    <p:extLst>
      <p:ext uri="{BB962C8B-B14F-4D97-AF65-F5344CB8AC3E}">
        <p14:creationId xmlns:p14="http://schemas.microsoft.com/office/powerpoint/2010/main" val="2333946485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 - modified</Template>
  <TotalTime>3668</TotalTime>
  <Words>1990</Words>
  <Application>Microsoft Office PowerPoint</Application>
  <PresentationFormat>On-screen Show (4:3)</PresentationFormat>
  <Paragraphs>194</Paragraphs>
  <Slides>33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Arial Narrow</vt:lpstr>
      <vt:lpstr>Tahoma</vt:lpstr>
      <vt:lpstr>Wingdings</vt:lpstr>
      <vt:lpstr>Blends</vt:lpstr>
      <vt:lpstr>Access to Judicial Review</vt:lpstr>
      <vt:lpstr>Exhaustion of Administrative Remedies</vt:lpstr>
      <vt:lpstr>Exhaustion of Administrative Remedies</vt:lpstr>
      <vt:lpstr>APA - 5 U.S.C. § 704</vt:lpstr>
      <vt:lpstr>Is Exhaustion Required by Statute or Regulation?</vt:lpstr>
      <vt:lpstr>Example: HUD Regulations</vt:lpstr>
      <vt:lpstr>Common Law Exhaustion: Portela-Gonzalez, 109 F.3d 74 (1st Cir. 1997) </vt:lpstr>
      <vt:lpstr>Exceptions to Common Law Exhaustion</vt:lpstr>
      <vt:lpstr>What if You Screw Up Your Administrative Appeal?</vt:lpstr>
      <vt:lpstr>Administrative Issue Exhaustion </vt:lpstr>
      <vt:lpstr>Sims v. Apfel, 530 U.S. 103 (2000) </vt:lpstr>
      <vt:lpstr>Issue Exhaustion in Rulemaking</vt:lpstr>
      <vt:lpstr>Is the Case Ripe?</vt:lpstr>
      <vt:lpstr>When is Review Appropriate? (Prelude to the later ripeness discussion)</vt:lpstr>
      <vt:lpstr>"As Applied" (Post-Enforcement) Review</vt:lpstr>
      <vt:lpstr>Ripeness</vt:lpstr>
      <vt:lpstr>Abbott Round II</vt:lpstr>
      <vt:lpstr>Was Abbott "Ripe"?</vt:lpstr>
      <vt:lpstr>Pre and Post Enforcement Review</vt:lpstr>
      <vt:lpstr>What are the Equitable Factors? (Think injunction standards)</vt:lpstr>
      <vt:lpstr>Abbott Rule</vt:lpstr>
      <vt:lpstr>Toilet Goods Assn. v. Gardner, 387 U.S. 158 (1967) </vt:lpstr>
      <vt:lpstr>Example: EPA Smoke Spotters</vt:lpstr>
      <vt:lpstr>Was the Dispute Ripe in National Automatic Laundry?</vt:lpstr>
      <vt:lpstr>What if You Benefit from a Policy that is Being Changed?</vt:lpstr>
      <vt:lpstr>Whose Claim is Ripe?</vt:lpstr>
      <vt:lpstr>What if the Agency Changes a Permit Process to Your Detriment?</vt:lpstr>
      <vt:lpstr>Ripeness Recap</vt:lpstr>
      <vt:lpstr>APA - When Can You Go to Court Without Exhausting Agency Actions?</vt:lpstr>
      <vt:lpstr>The agency action is unconstitutional or exceeds the agency's legal authority</vt:lpstr>
      <vt:lpstr>Impossibility of Agency Remedy</vt:lpstr>
      <vt:lpstr>Primary Jurisdiction </vt:lpstr>
      <vt:lpstr>End of Chapter 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 to Judicial Review</dc:title>
  <dc:creator>edward</dc:creator>
  <cp:lastModifiedBy>Edward P Richards</cp:lastModifiedBy>
  <cp:revision>337</cp:revision>
  <dcterms:created xsi:type="dcterms:W3CDTF">2005-10-18T14:40:56Z</dcterms:created>
  <dcterms:modified xsi:type="dcterms:W3CDTF">2018-11-01T14:30:21Z</dcterms:modified>
</cp:coreProperties>
</file>