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1"/>
  </p:notesMasterIdLst>
  <p:sldIdLst>
    <p:sldId id="256" r:id="rId2"/>
    <p:sldId id="392" r:id="rId3"/>
    <p:sldId id="326" r:id="rId4"/>
    <p:sldId id="393" r:id="rId5"/>
    <p:sldId id="327" r:id="rId6"/>
    <p:sldId id="330" r:id="rId7"/>
    <p:sldId id="331" r:id="rId8"/>
    <p:sldId id="332" r:id="rId9"/>
    <p:sldId id="333" r:id="rId10"/>
    <p:sldId id="334" r:id="rId11"/>
    <p:sldId id="335" r:id="rId12"/>
    <p:sldId id="401" r:id="rId13"/>
    <p:sldId id="336" r:id="rId14"/>
    <p:sldId id="337" r:id="rId15"/>
    <p:sldId id="394" r:id="rId16"/>
    <p:sldId id="382" r:id="rId17"/>
    <p:sldId id="383" r:id="rId18"/>
    <p:sldId id="398" r:id="rId19"/>
    <p:sldId id="384" r:id="rId20"/>
    <p:sldId id="385" r:id="rId21"/>
    <p:sldId id="386" r:id="rId22"/>
    <p:sldId id="387" r:id="rId23"/>
    <p:sldId id="388" r:id="rId24"/>
    <p:sldId id="397" r:id="rId25"/>
    <p:sldId id="391" r:id="rId26"/>
    <p:sldId id="338" r:id="rId27"/>
    <p:sldId id="402" r:id="rId28"/>
    <p:sldId id="403" r:id="rId29"/>
    <p:sldId id="339" r:id="rId30"/>
    <p:sldId id="390" r:id="rId31"/>
    <p:sldId id="340" r:id="rId32"/>
    <p:sldId id="341" r:id="rId33"/>
    <p:sldId id="349" r:id="rId34"/>
    <p:sldId id="342" r:id="rId35"/>
    <p:sldId id="348" r:id="rId36"/>
    <p:sldId id="395" r:id="rId37"/>
    <p:sldId id="396" r:id="rId38"/>
    <p:sldId id="400" r:id="rId39"/>
    <p:sldId id="350"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393" autoAdjust="0"/>
  </p:normalViewPr>
  <p:slideViewPr>
    <p:cSldViewPr>
      <p:cViewPr varScale="1">
        <p:scale>
          <a:sx n="120" d="100"/>
          <a:sy n="120" d="100"/>
        </p:scale>
        <p:origin x="92" y="144"/>
      </p:cViewPr>
      <p:guideLst>
        <p:guide orient="horz" pos="2160"/>
        <p:guide pos="2880"/>
      </p:guideLst>
    </p:cSldViewPr>
  </p:slideViewPr>
  <p:outlineViewPr>
    <p:cViewPr>
      <p:scale>
        <a:sx n="33" d="100"/>
        <a:sy n="33" d="100"/>
      </p:scale>
      <p:origin x="0" y="-388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Lst>
  </p:outlineViewPr>
  <p:notesTextViewPr>
    <p:cViewPr>
      <p:scale>
        <a:sx n="100" d="100"/>
        <a:sy n="100" d="100"/>
      </p:scale>
      <p:origin x="0" y="0"/>
    </p:cViewPr>
  </p:notesTextViewPr>
  <p:sorterViewPr>
    <p:cViewPr varScale="1">
      <p:scale>
        <a:sx n="1" d="1"/>
        <a:sy n="1" d="1"/>
      </p:scale>
      <p:origin x="0" y="-21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13" Type="http://schemas.openxmlformats.org/officeDocument/2006/relationships/slide" Target="slides/slide21.xml"/><Relationship Id="rId18" Type="http://schemas.openxmlformats.org/officeDocument/2006/relationships/slide" Target="slides/slide31.xml"/><Relationship Id="rId3" Type="http://schemas.openxmlformats.org/officeDocument/2006/relationships/slide" Target="slides/slide6.xml"/><Relationship Id="rId21" Type="http://schemas.openxmlformats.org/officeDocument/2006/relationships/slide" Target="slides/slide34.xml"/><Relationship Id="rId7" Type="http://schemas.openxmlformats.org/officeDocument/2006/relationships/slide" Target="slides/slide13.xml"/><Relationship Id="rId12" Type="http://schemas.openxmlformats.org/officeDocument/2006/relationships/slide" Target="slides/slide20.xml"/><Relationship Id="rId17" Type="http://schemas.openxmlformats.org/officeDocument/2006/relationships/slide" Target="slides/slide29.xml"/><Relationship Id="rId2" Type="http://schemas.openxmlformats.org/officeDocument/2006/relationships/slide" Target="slides/slide4.xml"/><Relationship Id="rId16" Type="http://schemas.openxmlformats.org/officeDocument/2006/relationships/slide" Target="slides/slide25.xml"/><Relationship Id="rId20" Type="http://schemas.openxmlformats.org/officeDocument/2006/relationships/slide" Target="slides/slide33.xml"/><Relationship Id="rId1" Type="http://schemas.openxmlformats.org/officeDocument/2006/relationships/slide" Target="slides/slide3.xml"/><Relationship Id="rId6" Type="http://schemas.openxmlformats.org/officeDocument/2006/relationships/slide" Target="slides/slide10.xml"/><Relationship Id="rId11" Type="http://schemas.openxmlformats.org/officeDocument/2006/relationships/slide" Target="slides/slide19.xml"/><Relationship Id="rId5" Type="http://schemas.openxmlformats.org/officeDocument/2006/relationships/slide" Target="slides/slide9.xml"/><Relationship Id="rId15" Type="http://schemas.openxmlformats.org/officeDocument/2006/relationships/slide" Target="slides/slide23.xml"/><Relationship Id="rId23" Type="http://schemas.openxmlformats.org/officeDocument/2006/relationships/slide" Target="slides/slide36.xml"/><Relationship Id="rId10" Type="http://schemas.openxmlformats.org/officeDocument/2006/relationships/slide" Target="slides/slide17.xml"/><Relationship Id="rId19" Type="http://schemas.openxmlformats.org/officeDocument/2006/relationships/slide" Target="slides/slide32.xml"/><Relationship Id="rId4" Type="http://schemas.openxmlformats.org/officeDocument/2006/relationships/slide" Target="slides/slide7.xml"/><Relationship Id="rId9" Type="http://schemas.openxmlformats.org/officeDocument/2006/relationships/slide" Target="slides/slide16.xml"/><Relationship Id="rId14" Type="http://schemas.openxmlformats.org/officeDocument/2006/relationships/slide" Target="slides/slide22.xml"/><Relationship Id="rId22"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721B600-EC95-4F0C-A7CC-10219333166C}" type="slidenum">
              <a:rPr lang="en-US"/>
              <a:pPr>
                <a:defRPr/>
              </a:pPr>
              <a:t>‹#›</a:t>
            </a:fld>
            <a:endParaRPr lang="en-US"/>
          </a:p>
        </p:txBody>
      </p:sp>
    </p:spTree>
    <p:extLst>
      <p:ext uri="{BB962C8B-B14F-4D97-AF65-F5344CB8AC3E}">
        <p14:creationId xmlns:p14="http://schemas.microsoft.com/office/powerpoint/2010/main" val="38152873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721B600-EC95-4F0C-A7CC-10219333166C}" type="slidenum">
              <a:rPr lang="en-US" smtClean="0"/>
              <a:pPr>
                <a:defRPr/>
              </a:pPr>
              <a:t>33</a:t>
            </a:fld>
            <a:endParaRPr lang="en-US"/>
          </a:p>
        </p:txBody>
      </p:sp>
    </p:spTree>
    <p:extLst>
      <p:ext uri="{BB962C8B-B14F-4D97-AF65-F5344CB8AC3E}">
        <p14:creationId xmlns:p14="http://schemas.microsoft.com/office/powerpoint/2010/main" val="450428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C0DC61D4-0488-416A-A330-A4C95CBD41AD}" type="slidenum">
              <a:rPr lang="en-US"/>
              <a:pPr>
                <a:defRPr/>
              </a:pPr>
              <a:t>‹#›</a:t>
            </a:fld>
            <a:endParaRPr lang="en-US"/>
          </a:p>
        </p:txBody>
      </p:sp>
    </p:spTree>
    <p:extLst>
      <p:ext uri="{BB962C8B-B14F-4D97-AF65-F5344CB8AC3E}">
        <p14:creationId xmlns:p14="http://schemas.microsoft.com/office/powerpoint/2010/main" val="3669643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5AB1CC6-ECF9-4690-A721-19A129557C93}" type="slidenum">
              <a:rPr lang="en-US"/>
              <a:pPr>
                <a:defRPr/>
              </a:pPr>
              <a:t>‹#›</a:t>
            </a:fld>
            <a:endParaRPr lang="en-US"/>
          </a:p>
        </p:txBody>
      </p:sp>
    </p:spTree>
    <p:extLst>
      <p:ext uri="{BB962C8B-B14F-4D97-AF65-F5344CB8AC3E}">
        <p14:creationId xmlns:p14="http://schemas.microsoft.com/office/powerpoint/2010/main" val="274141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568E1DF-E939-42FF-B936-6D8C4A5BEB7B}" type="slidenum">
              <a:rPr lang="en-US"/>
              <a:pPr>
                <a:defRPr/>
              </a:pPr>
              <a:t>‹#›</a:t>
            </a:fld>
            <a:endParaRPr lang="en-US"/>
          </a:p>
        </p:txBody>
      </p:sp>
    </p:spTree>
    <p:extLst>
      <p:ext uri="{BB962C8B-B14F-4D97-AF65-F5344CB8AC3E}">
        <p14:creationId xmlns:p14="http://schemas.microsoft.com/office/powerpoint/2010/main" val="136678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34E400-DDF3-442B-8308-4EC7E6E7A5E3}" type="slidenum">
              <a:rPr lang="en-US"/>
              <a:pPr>
                <a:defRPr/>
              </a:pPr>
              <a:t>‹#›</a:t>
            </a:fld>
            <a:endParaRPr lang="en-US"/>
          </a:p>
        </p:txBody>
      </p:sp>
    </p:spTree>
    <p:extLst>
      <p:ext uri="{BB962C8B-B14F-4D97-AF65-F5344CB8AC3E}">
        <p14:creationId xmlns:p14="http://schemas.microsoft.com/office/powerpoint/2010/main" val="1364685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E8F952-AC39-43B6-9DCE-E8BBC14ACC10}" type="slidenum">
              <a:rPr lang="en-US"/>
              <a:pPr>
                <a:defRPr/>
              </a:pPr>
              <a:t>‹#›</a:t>
            </a:fld>
            <a:endParaRPr lang="en-US"/>
          </a:p>
        </p:txBody>
      </p:sp>
    </p:spTree>
    <p:extLst>
      <p:ext uri="{BB962C8B-B14F-4D97-AF65-F5344CB8AC3E}">
        <p14:creationId xmlns:p14="http://schemas.microsoft.com/office/powerpoint/2010/main" val="134489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DFA005D-C005-4457-93E5-EC22493B814B}" type="slidenum">
              <a:rPr lang="en-US"/>
              <a:pPr>
                <a:defRPr/>
              </a:pPr>
              <a:t>‹#›</a:t>
            </a:fld>
            <a:endParaRPr lang="en-US"/>
          </a:p>
        </p:txBody>
      </p:sp>
    </p:spTree>
    <p:extLst>
      <p:ext uri="{BB962C8B-B14F-4D97-AF65-F5344CB8AC3E}">
        <p14:creationId xmlns:p14="http://schemas.microsoft.com/office/powerpoint/2010/main" val="3836475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39FFA873-81B4-4500-9D68-FDF37B54B2FC}" type="slidenum">
              <a:rPr lang="en-US"/>
              <a:pPr>
                <a:defRPr/>
              </a:pPr>
              <a:t>‹#›</a:t>
            </a:fld>
            <a:endParaRPr lang="en-US"/>
          </a:p>
        </p:txBody>
      </p:sp>
    </p:spTree>
    <p:extLst>
      <p:ext uri="{BB962C8B-B14F-4D97-AF65-F5344CB8AC3E}">
        <p14:creationId xmlns:p14="http://schemas.microsoft.com/office/powerpoint/2010/main" val="1468954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3EC77B8B-D93D-4A5D-8080-F75F728BD04B}" type="slidenum">
              <a:rPr lang="en-US"/>
              <a:pPr>
                <a:defRPr/>
              </a:pPr>
              <a:t>‹#›</a:t>
            </a:fld>
            <a:endParaRPr lang="en-US"/>
          </a:p>
        </p:txBody>
      </p:sp>
    </p:spTree>
    <p:extLst>
      <p:ext uri="{BB962C8B-B14F-4D97-AF65-F5344CB8AC3E}">
        <p14:creationId xmlns:p14="http://schemas.microsoft.com/office/powerpoint/2010/main" val="3170774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38E7A11C-ED25-4F15-AD00-FCBE1F7A2F24}" type="slidenum">
              <a:rPr lang="en-US"/>
              <a:pPr>
                <a:defRPr/>
              </a:pPr>
              <a:t>‹#›</a:t>
            </a:fld>
            <a:endParaRPr lang="en-US"/>
          </a:p>
        </p:txBody>
      </p:sp>
    </p:spTree>
    <p:extLst>
      <p:ext uri="{BB962C8B-B14F-4D97-AF65-F5344CB8AC3E}">
        <p14:creationId xmlns:p14="http://schemas.microsoft.com/office/powerpoint/2010/main" val="415862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7CB600C-ECA3-4532-BFE5-BCDA1CA0DC21}" type="slidenum">
              <a:rPr lang="en-US"/>
              <a:pPr>
                <a:defRPr/>
              </a:pPr>
              <a:t>‹#›</a:t>
            </a:fld>
            <a:endParaRPr lang="en-US"/>
          </a:p>
        </p:txBody>
      </p:sp>
    </p:spTree>
    <p:extLst>
      <p:ext uri="{BB962C8B-B14F-4D97-AF65-F5344CB8AC3E}">
        <p14:creationId xmlns:p14="http://schemas.microsoft.com/office/powerpoint/2010/main" val="412166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5AAB5E5-4366-4870-9DD2-ADC411D72000}" type="slidenum">
              <a:rPr lang="en-US"/>
              <a:pPr>
                <a:defRPr/>
              </a:pPr>
              <a:t>‹#›</a:t>
            </a:fld>
            <a:endParaRPr lang="en-US"/>
          </a:p>
        </p:txBody>
      </p:sp>
    </p:spTree>
    <p:extLst>
      <p:ext uri="{BB962C8B-B14F-4D97-AF65-F5344CB8AC3E}">
        <p14:creationId xmlns:p14="http://schemas.microsoft.com/office/powerpoint/2010/main" val="4219089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BA9AD6B-F2CB-4180-AA98-36DD40ED73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a:t>Access to Judicial Review</a:t>
            </a:r>
          </a:p>
        </p:txBody>
      </p:sp>
      <p:sp>
        <p:nvSpPr>
          <p:cNvPr id="3075" name="Rectangle 3"/>
          <p:cNvSpPr>
            <a:spLocks noGrp="1" noChangeArrowheads="1"/>
          </p:cNvSpPr>
          <p:nvPr>
            <p:ph type="subTitle" idx="1"/>
          </p:nvPr>
        </p:nvSpPr>
        <p:spPr/>
        <p:txBody>
          <a:bodyPr/>
          <a:lstStyle/>
          <a:p>
            <a:pPr eaLnBrk="1" hangingPunct="1"/>
            <a:r>
              <a:rPr lang="en-US" dirty="0"/>
              <a:t>Part III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4DDCE7-5928-47CE-8570-C927E5F6F167}" type="slidenum">
              <a:rPr lang="en-US" smtClean="0"/>
              <a:pPr/>
              <a:t>10</a:t>
            </a:fld>
            <a:endParaRPr lang="en-US"/>
          </a:p>
        </p:txBody>
      </p:sp>
      <p:sp>
        <p:nvSpPr>
          <p:cNvPr id="27651" name="Rectangle 2"/>
          <p:cNvSpPr>
            <a:spLocks noGrp="1" noChangeArrowheads="1"/>
          </p:cNvSpPr>
          <p:nvPr>
            <p:ph type="title"/>
          </p:nvPr>
        </p:nvSpPr>
        <p:spPr/>
        <p:txBody>
          <a:bodyPr/>
          <a:lstStyle/>
          <a:p>
            <a:pPr eaLnBrk="1" hangingPunct="1"/>
            <a:r>
              <a:rPr lang="en-US" i="1" dirty="0"/>
              <a:t>Heckler v. Chaney</a:t>
            </a:r>
            <a:r>
              <a:rPr lang="en-US" dirty="0"/>
              <a:t>, 470 U.S. 821 (1985) - Lethal Injection Case</a:t>
            </a:r>
          </a:p>
        </p:txBody>
      </p:sp>
      <p:sp>
        <p:nvSpPr>
          <p:cNvPr id="27652" name="Rectangle 3"/>
          <p:cNvSpPr>
            <a:spLocks noGrp="1" noChangeArrowheads="1"/>
          </p:cNvSpPr>
          <p:nvPr>
            <p:ph type="body" idx="1"/>
          </p:nvPr>
        </p:nvSpPr>
        <p:spPr/>
        <p:txBody>
          <a:bodyPr/>
          <a:lstStyle/>
          <a:p>
            <a:pPr eaLnBrk="1" hangingPunct="1">
              <a:lnSpc>
                <a:spcPct val="80000"/>
              </a:lnSpc>
            </a:pPr>
            <a:r>
              <a:rPr lang="en-US" sz="2800" dirty="0"/>
              <a:t>The FDA Act directs the agency to require that drugs be approved for a specific use before they can be sold in interstate commerce</a:t>
            </a:r>
          </a:p>
          <a:p>
            <a:pPr lvl="1" eaLnBrk="1" hangingPunct="1">
              <a:lnSpc>
                <a:spcPct val="80000"/>
              </a:lnSpc>
            </a:pPr>
            <a:r>
              <a:rPr lang="en-US" sz="2800" dirty="0"/>
              <a:t>The agency does not police the use of drugs for unapproved purposes, once they are approved for at least one use</a:t>
            </a:r>
          </a:p>
          <a:p>
            <a:pPr eaLnBrk="1" hangingPunct="1">
              <a:lnSpc>
                <a:spcPct val="80000"/>
              </a:lnSpc>
            </a:pPr>
            <a:r>
              <a:rPr lang="en-US" sz="2800" dirty="0"/>
              <a:t>The court rejected a challenge to this, say this was classic prosecutorial discretion, which an agency did not have to justify.</a:t>
            </a:r>
          </a:p>
          <a:p>
            <a:pPr lvl="1" eaLnBrk="1" hangingPunct="1">
              <a:lnSpc>
                <a:spcPct val="80000"/>
              </a:lnSpc>
            </a:pPr>
            <a:r>
              <a:rPr lang="en-US" sz="2800" dirty="0"/>
              <a:t>Later cases question whether the FDA has the authority to regulate post-sale use.</a:t>
            </a:r>
          </a:p>
        </p:txBody>
      </p:sp>
    </p:spTree>
    <p:extLst>
      <p:ext uri="{BB962C8B-B14F-4D97-AF65-F5344CB8AC3E}">
        <p14:creationId xmlns:p14="http://schemas.microsoft.com/office/powerpoint/2010/main" val="1182113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Decisions</a:t>
            </a:r>
            <a:r>
              <a:rPr lang="en-US" baseline="0" dirty="0"/>
              <a:t> on Rulemaking Petitions</a:t>
            </a:r>
            <a:endParaRPr lang="en-US" dirty="0"/>
          </a:p>
        </p:txBody>
      </p:sp>
      <p:sp>
        <p:nvSpPr>
          <p:cNvPr id="3" name="Content Placeholder 2"/>
          <p:cNvSpPr>
            <a:spLocks noGrp="1"/>
          </p:cNvSpPr>
          <p:nvPr>
            <p:ph idx="1"/>
          </p:nvPr>
        </p:nvSpPr>
        <p:spPr/>
        <p:txBody>
          <a:bodyPr>
            <a:normAutofit/>
          </a:bodyPr>
          <a:lstStyle/>
          <a:p>
            <a:r>
              <a:rPr lang="en-US" dirty="0"/>
              <a:t>The court distinguished a decision</a:t>
            </a:r>
            <a:r>
              <a:rPr lang="en-US" baseline="0" dirty="0"/>
              <a:t> to refuse to amend a rule as different  from prosecutorial discretion to do enforcement, allowing judicial review of these decisions.</a:t>
            </a:r>
          </a:p>
          <a:p>
            <a:r>
              <a:rPr lang="en-US" dirty="0"/>
              <a:t>This review is implicit in the statutory provision for rulemaking petitions.</a:t>
            </a:r>
            <a:endParaRPr lang="en-US" baseline="0" dirty="0"/>
          </a:p>
          <a:p>
            <a:pPr lvl="1"/>
            <a:r>
              <a:rPr lang="en-US" i="1" dirty="0"/>
              <a:t>American Horse Protection Assn., Inc. v. </a:t>
            </a:r>
            <a:r>
              <a:rPr lang="en-US" i="1" dirty="0" err="1"/>
              <a:t>Lyng</a:t>
            </a:r>
            <a:r>
              <a:rPr lang="en-US" dirty="0"/>
              <a:t>, 812 F.2d 1 (D.C. Cir. 1987)</a:t>
            </a:r>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11</a:t>
            </a:fld>
            <a:endParaRPr lang="en-US"/>
          </a:p>
        </p:txBody>
      </p:sp>
    </p:spTree>
    <p:extLst>
      <p:ext uri="{BB962C8B-B14F-4D97-AF65-F5344CB8AC3E}">
        <p14:creationId xmlns:p14="http://schemas.microsoft.com/office/powerpoint/2010/main" val="2128625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7C069-1F8C-444E-8DD5-2EADC63671A9}"/>
              </a:ext>
            </a:extLst>
          </p:cNvPr>
          <p:cNvSpPr>
            <a:spLocks noGrp="1"/>
          </p:cNvSpPr>
          <p:nvPr>
            <p:ph type="ctrTitle"/>
          </p:nvPr>
        </p:nvSpPr>
        <p:spPr/>
        <p:txBody>
          <a:bodyPr/>
          <a:lstStyle/>
          <a:p>
            <a:r>
              <a:rPr lang="en-US" dirty="0"/>
              <a:t>Is Review Available on Other Grounds?</a:t>
            </a:r>
          </a:p>
        </p:txBody>
      </p:sp>
      <p:sp>
        <p:nvSpPr>
          <p:cNvPr id="5" name="Subtitle 4">
            <a:extLst>
              <a:ext uri="{FF2B5EF4-FFF2-40B4-BE49-F238E27FC236}">
                <a16:creationId xmlns:a16="http://schemas.microsoft.com/office/drawing/2014/main" id="{7BEE5C73-C02E-4628-A511-159C0347C36B}"/>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CCBFE819-AACD-4B7B-B869-5150712A309F}"/>
              </a:ext>
            </a:extLst>
          </p:cNvPr>
          <p:cNvSpPr>
            <a:spLocks noGrp="1"/>
          </p:cNvSpPr>
          <p:nvPr>
            <p:ph type="sldNum" sz="quarter" idx="12"/>
          </p:nvPr>
        </p:nvSpPr>
        <p:spPr/>
        <p:txBody>
          <a:bodyPr/>
          <a:lstStyle/>
          <a:p>
            <a:pPr>
              <a:defRPr/>
            </a:pPr>
            <a:fld id="{5A34E400-DDF3-442B-8308-4EC7E6E7A5E3}" type="slidenum">
              <a:rPr lang="en-US" smtClean="0"/>
              <a:pPr>
                <a:defRPr/>
              </a:pPr>
              <a:t>12</a:t>
            </a:fld>
            <a:endParaRPr lang="en-US"/>
          </a:p>
        </p:txBody>
      </p:sp>
    </p:spTree>
    <p:extLst>
      <p:ext uri="{BB962C8B-B14F-4D97-AF65-F5344CB8AC3E}">
        <p14:creationId xmlns:p14="http://schemas.microsoft.com/office/powerpoint/2010/main" val="1019375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E1EEE27-4447-49F0-8503-F3C7B8C6E0E0}" type="slidenum">
              <a:rPr lang="en-US" smtClean="0"/>
              <a:pPr/>
              <a:t>13</a:t>
            </a:fld>
            <a:endParaRPr lang="en-US"/>
          </a:p>
        </p:txBody>
      </p:sp>
      <p:sp>
        <p:nvSpPr>
          <p:cNvPr id="28675" name="Rectangle 2"/>
          <p:cNvSpPr>
            <a:spLocks noGrp="1" noChangeArrowheads="1"/>
          </p:cNvSpPr>
          <p:nvPr>
            <p:ph type="title"/>
          </p:nvPr>
        </p:nvSpPr>
        <p:spPr/>
        <p:txBody>
          <a:bodyPr/>
          <a:lstStyle/>
          <a:p>
            <a:pPr eaLnBrk="1" hangingPunct="1"/>
            <a:r>
              <a:rPr lang="en-US" i="1" dirty="0"/>
              <a:t>Webster v. Doe</a:t>
            </a:r>
            <a:r>
              <a:rPr lang="en-US" dirty="0"/>
              <a:t>, 486 U.S. 592 (1988) </a:t>
            </a:r>
          </a:p>
        </p:txBody>
      </p:sp>
      <p:sp>
        <p:nvSpPr>
          <p:cNvPr id="30724" name="Rectangle 3"/>
          <p:cNvSpPr>
            <a:spLocks noGrp="1" noChangeArrowheads="1"/>
          </p:cNvSpPr>
          <p:nvPr>
            <p:ph type="body" idx="1"/>
          </p:nvPr>
        </p:nvSpPr>
        <p:spPr/>
        <p:txBody>
          <a:bodyPr>
            <a:normAutofit fontScale="85000" lnSpcReduction="10000"/>
          </a:bodyPr>
          <a:lstStyle/>
          <a:p>
            <a:pPr eaLnBrk="1" hangingPunct="1">
              <a:lnSpc>
                <a:spcPct val="90000"/>
              </a:lnSpc>
              <a:defRPr/>
            </a:pPr>
            <a:r>
              <a:rPr lang="en-US" dirty="0"/>
              <a:t>National Security Act allows CIA employees to be fired without due process or judicial review</a:t>
            </a:r>
          </a:p>
          <a:p>
            <a:pPr lvl="1" eaLnBrk="1" hangingPunct="1">
              <a:lnSpc>
                <a:spcPct val="90000"/>
              </a:lnSpc>
              <a:defRPr/>
            </a:pPr>
            <a:r>
              <a:rPr lang="en-US" dirty="0"/>
              <a:t>Court says this is within congressional power, especially for national security</a:t>
            </a:r>
          </a:p>
          <a:p>
            <a:pPr eaLnBrk="1" hangingPunct="1">
              <a:lnSpc>
                <a:spcPct val="90000"/>
              </a:lnSpc>
              <a:defRPr/>
            </a:pPr>
            <a:r>
              <a:rPr lang="en-US" dirty="0"/>
              <a:t>Court says that the plaintiff's constitutional law claim can be reviewed because no agency is above the constitution.</a:t>
            </a:r>
          </a:p>
          <a:p>
            <a:pPr lvl="1" eaLnBrk="1" hangingPunct="1">
              <a:lnSpc>
                <a:spcPct val="90000"/>
              </a:lnSpc>
              <a:defRPr/>
            </a:pPr>
            <a:r>
              <a:rPr lang="en-US" dirty="0"/>
              <a:t>Like stigma plus, with the stigma being a constitutional violation such as firing based on race.</a:t>
            </a:r>
          </a:p>
          <a:p>
            <a:pPr eaLnBrk="1" hangingPunct="1">
              <a:lnSpc>
                <a:spcPct val="90000"/>
              </a:lnSpc>
              <a:defRPr/>
            </a:pPr>
            <a:r>
              <a:rPr lang="en-US" dirty="0"/>
              <a:t>Dissent says this makes no sense because it undermines the agency discretion.</a:t>
            </a:r>
          </a:p>
          <a:p>
            <a:pPr lvl="1" eaLnBrk="1" hangingPunct="1">
              <a:lnSpc>
                <a:spcPct val="90000"/>
              </a:lnSpc>
              <a:defRPr/>
            </a:pPr>
            <a:r>
              <a:rPr lang="en-US" dirty="0"/>
              <a:t>Lower courts limit discovery to protect the agency.</a:t>
            </a:r>
          </a:p>
        </p:txBody>
      </p:sp>
    </p:spTree>
    <p:extLst>
      <p:ext uri="{BB962C8B-B14F-4D97-AF65-F5344CB8AC3E}">
        <p14:creationId xmlns:p14="http://schemas.microsoft.com/office/powerpoint/2010/main" val="56050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1F99E0-1E08-4F80-AE05-DEB7E35A9618}" type="slidenum">
              <a:rPr lang="en-US" smtClean="0"/>
              <a:pPr/>
              <a:t>14</a:t>
            </a:fld>
            <a:endParaRPr lang="en-US"/>
          </a:p>
        </p:txBody>
      </p:sp>
      <p:sp>
        <p:nvSpPr>
          <p:cNvPr id="29699" name="Rectangle 2"/>
          <p:cNvSpPr>
            <a:spLocks noGrp="1" noChangeArrowheads="1"/>
          </p:cNvSpPr>
          <p:nvPr>
            <p:ph type="title"/>
          </p:nvPr>
        </p:nvSpPr>
        <p:spPr/>
        <p:txBody>
          <a:bodyPr/>
          <a:lstStyle/>
          <a:p>
            <a:pPr eaLnBrk="1" hangingPunct="1"/>
            <a:r>
              <a:rPr lang="en-US" i="1" dirty="0"/>
              <a:t>Lincoln v. Vigil</a:t>
            </a:r>
            <a:r>
              <a:rPr lang="en-US" dirty="0"/>
              <a:t>, 508 U.S. 182 (1993) </a:t>
            </a:r>
          </a:p>
        </p:txBody>
      </p:sp>
      <p:sp>
        <p:nvSpPr>
          <p:cNvPr id="29700" name="Rectangle 3"/>
          <p:cNvSpPr>
            <a:spLocks noGrp="1" noChangeArrowheads="1"/>
          </p:cNvSpPr>
          <p:nvPr>
            <p:ph type="body" idx="1"/>
          </p:nvPr>
        </p:nvSpPr>
        <p:spPr/>
        <p:txBody>
          <a:bodyPr/>
          <a:lstStyle/>
          <a:p>
            <a:pPr eaLnBrk="1" hangingPunct="1">
              <a:lnSpc>
                <a:spcPct val="80000"/>
              </a:lnSpc>
            </a:pPr>
            <a:r>
              <a:rPr lang="en-US" sz="2800" dirty="0"/>
              <a:t>Indian health service has the discretion to decide how to spend certain funds</a:t>
            </a:r>
          </a:p>
          <a:p>
            <a:pPr lvl="1" eaLnBrk="1" hangingPunct="1">
              <a:lnSpc>
                <a:spcPct val="80000"/>
              </a:lnSpc>
            </a:pPr>
            <a:r>
              <a:rPr lang="en-US" sz="2800" dirty="0"/>
              <a:t>This is a classic earmark - funds with a non-statutory direction on how to spend them.</a:t>
            </a:r>
          </a:p>
          <a:p>
            <a:pPr lvl="1" eaLnBrk="1" hangingPunct="1">
              <a:lnSpc>
                <a:spcPct val="80000"/>
              </a:lnSpc>
            </a:pPr>
            <a:r>
              <a:rPr lang="en-US" sz="2800" dirty="0"/>
              <a:t>Court says this cannot be reviewed, it is a policy choice – political question.</a:t>
            </a:r>
          </a:p>
          <a:p>
            <a:pPr eaLnBrk="1" hangingPunct="1">
              <a:lnSpc>
                <a:spcPct val="80000"/>
              </a:lnSpc>
            </a:pPr>
            <a:r>
              <a:rPr lang="en-US" sz="2800" dirty="0"/>
              <a:t>However, whether the policy has to be announced through notice and comment versus a simple policy statement, is reviewable</a:t>
            </a:r>
          </a:p>
          <a:p>
            <a:pPr lvl="1" eaLnBrk="1" hangingPunct="1">
              <a:lnSpc>
                <a:spcPct val="80000"/>
              </a:lnSpc>
            </a:pPr>
            <a:r>
              <a:rPr lang="en-US" sz="2800" dirty="0"/>
              <a:t>The procedure may be reviewable, even if the policy is not.</a:t>
            </a:r>
          </a:p>
        </p:txBody>
      </p:sp>
    </p:spTree>
    <p:extLst>
      <p:ext uri="{BB962C8B-B14F-4D97-AF65-F5344CB8AC3E}">
        <p14:creationId xmlns:p14="http://schemas.microsoft.com/office/powerpoint/2010/main" val="3552056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0B47AE9-991B-44D0-927E-90640FB476C9}"/>
              </a:ext>
            </a:extLst>
          </p:cNvPr>
          <p:cNvSpPr>
            <a:spLocks noGrp="1"/>
          </p:cNvSpPr>
          <p:nvPr>
            <p:ph type="ctrTitle"/>
          </p:nvPr>
        </p:nvSpPr>
        <p:spPr/>
        <p:txBody>
          <a:bodyPr/>
          <a:lstStyle/>
          <a:p>
            <a:r>
              <a:rPr lang="en-US" dirty="0"/>
              <a:t>Causes of Action and the Zone of Interests</a:t>
            </a:r>
          </a:p>
        </p:txBody>
      </p:sp>
      <p:sp>
        <p:nvSpPr>
          <p:cNvPr id="6" name="Subtitle 5">
            <a:extLst>
              <a:ext uri="{FF2B5EF4-FFF2-40B4-BE49-F238E27FC236}">
                <a16:creationId xmlns:a16="http://schemas.microsoft.com/office/drawing/2014/main" id="{4DF1D84E-C824-440A-BC2B-BEDA5561168F}"/>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D6D9D0EE-F59D-4CD0-8E13-42AF74EA2477}"/>
              </a:ext>
            </a:extLst>
          </p:cNvPr>
          <p:cNvSpPr>
            <a:spLocks noGrp="1"/>
          </p:cNvSpPr>
          <p:nvPr>
            <p:ph type="sldNum" sz="quarter" idx="12"/>
          </p:nvPr>
        </p:nvSpPr>
        <p:spPr/>
        <p:txBody>
          <a:bodyPr/>
          <a:lstStyle/>
          <a:p>
            <a:pPr>
              <a:defRPr/>
            </a:pPr>
            <a:fld id="{5A34E400-DDF3-442B-8308-4EC7E6E7A5E3}" type="slidenum">
              <a:rPr lang="en-US" smtClean="0"/>
              <a:pPr>
                <a:defRPr/>
              </a:pPr>
              <a:t>15</a:t>
            </a:fld>
            <a:endParaRPr lang="en-US"/>
          </a:p>
        </p:txBody>
      </p:sp>
    </p:spTree>
    <p:extLst>
      <p:ext uri="{BB962C8B-B14F-4D97-AF65-F5344CB8AC3E}">
        <p14:creationId xmlns:p14="http://schemas.microsoft.com/office/powerpoint/2010/main" val="4012011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AAE124-E224-43EC-AA7F-8F9A6446CB7A}" type="slidenum">
              <a:rPr lang="en-US" smtClean="0"/>
              <a:pPr/>
              <a:t>16</a:t>
            </a:fld>
            <a:endParaRPr lang="en-US"/>
          </a:p>
        </p:txBody>
      </p:sp>
      <p:sp>
        <p:nvSpPr>
          <p:cNvPr id="9219" name="Rectangle 2"/>
          <p:cNvSpPr>
            <a:spLocks noGrp="1" noChangeArrowheads="1"/>
          </p:cNvSpPr>
          <p:nvPr>
            <p:ph type="title"/>
          </p:nvPr>
        </p:nvSpPr>
        <p:spPr/>
        <p:txBody>
          <a:bodyPr/>
          <a:lstStyle/>
          <a:p>
            <a:pPr eaLnBrk="1" hangingPunct="1"/>
            <a:r>
              <a:rPr lang="en-US" dirty="0"/>
              <a:t>(</a:t>
            </a:r>
            <a:r>
              <a:rPr lang="en-US" dirty="0" err="1"/>
              <a:t>Juris</a:t>
            </a:r>
            <a:r>
              <a:rPr lang="en-US" dirty="0"/>
              <a:t>)Prudential Standing </a:t>
            </a:r>
          </a:p>
        </p:txBody>
      </p:sp>
      <p:sp>
        <p:nvSpPr>
          <p:cNvPr id="9220" name="Rectangle 3"/>
          <p:cNvSpPr>
            <a:spLocks noGrp="1" noChangeArrowheads="1"/>
          </p:cNvSpPr>
          <p:nvPr>
            <p:ph type="body" idx="1"/>
          </p:nvPr>
        </p:nvSpPr>
        <p:spPr/>
        <p:txBody>
          <a:bodyPr/>
          <a:lstStyle/>
          <a:p>
            <a:pPr eaLnBrk="1" hangingPunct="1">
              <a:lnSpc>
                <a:spcPct val="90000"/>
              </a:lnSpc>
            </a:pPr>
            <a:r>
              <a:rPr lang="en-US"/>
              <a:t>This is an umbrella over several different theories created by judges</a:t>
            </a:r>
          </a:p>
          <a:p>
            <a:pPr eaLnBrk="1" hangingPunct="1">
              <a:lnSpc>
                <a:spcPct val="90000"/>
              </a:lnSpc>
            </a:pPr>
            <a:r>
              <a:rPr lang="en-US"/>
              <a:t>The unifying theme is that these are designed to limit the number of persons who can bring a claim when the constitutional standing requirements are vague or overbroad</a:t>
            </a:r>
          </a:p>
          <a:p>
            <a:pPr eaLnBrk="1" hangingPunct="1">
              <a:lnSpc>
                <a:spcPct val="90000"/>
              </a:lnSpc>
            </a:pPr>
            <a:r>
              <a:rPr lang="en-US"/>
              <a:t>Since this a court created doctrine and not a constitutional doctrine, the legislature can override it.</a:t>
            </a:r>
          </a:p>
        </p:txBody>
      </p:sp>
    </p:spTree>
    <p:extLst>
      <p:ext uri="{BB962C8B-B14F-4D97-AF65-F5344CB8AC3E}">
        <p14:creationId xmlns:p14="http://schemas.microsoft.com/office/powerpoint/2010/main" val="2355297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280DFC-49DA-42DC-B8F3-FBAB9118D3B8}" type="slidenum">
              <a:rPr lang="en-US" smtClean="0"/>
              <a:pPr/>
              <a:t>17</a:t>
            </a:fld>
            <a:endParaRPr lang="en-US"/>
          </a:p>
        </p:txBody>
      </p:sp>
      <p:sp>
        <p:nvSpPr>
          <p:cNvPr id="10243" name="Rectangle 2"/>
          <p:cNvSpPr>
            <a:spLocks noGrp="1" noChangeArrowheads="1"/>
          </p:cNvSpPr>
          <p:nvPr>
            <p:ph type="title"/>
          </p:nvPr>
        </p:nvSpPr>
        <p:spPr/>
        <p:txBody>
          <a:bodyPr/>
          <a:lstStyle/>
          <a:p>
            <a:pPr eaLnBrk="1" hangingPunct="1"/>
            <a:r>
              <a:rPr lang="en-US" dirty="0"/>
              <a:t>Zone of Interests </a:t>
            </a:r>
          </a:p>
        </p:txBody>
      </p:sp>
      <p:sp>
        <p:nvSpPr>
          <p:cNvPr id="10244" name="Rectangle 3"/>
          <p:cNvSpPr>
            <a:spLocks noGrp="1" noChangeArrowheads="1"/>
          </p:cNvSpPr>
          <p:nvPr>
            <p:ph type="body" idx="1"/>
          </p:nvPr>
        </p:nvSpPr>
        <p:spPr/>
        <p:txBody>
          <a:bodyPr>
            <a:normAutofit lnSpcReduction="10000"/>
          </a:bodyPr>
          <a:lstStyle/>
          <a:p>
            <a:pPr eaLnBrk="1" hangingPunct="1"/>
            <a:r>
              <a:rPr lang="en-US" dirty="0"/>
              <a:t>5 USC 702</a:t>
            </a:r>
          </a:p>
          <a:p>
            <a:pPr lvl="1" eaLnBrk="1" hangingPunct="1"/>
            <a:r>
              <a:rPr lang="en-US" dirty="0"/>
              <a:t>A person suffering legal wrong because of agency action, or adversely affected or aggrieved by agency action within the meaning of a relevant statute, is entitled to judicial review thereof. </a:t>
            </a:r>
          </a:p>
          <a:p>
            <a:pPr eaLnBrk="1" hangingPunct="1"/>
            <a:r>
              <a:rPr lang="en-US" dirty="0"/>
              <a:t>Courts have read this to narrow claims to what the court determines is the purpose of the statute.</a:t>
            </a:r>
          </a:p>
          <a:p>
            <a:pPr lvl="1" eaLnBrk="1" hangingPunct="1"/>
            <a:r>
              <a:rPr lang="en-US" dirty="0"/>
              <a:t>Similar to the test in torts for negligence per se</a:t>
            </a:r>
          </a:p>
        </p:txBody>
      </p:sp>
    </p:spTree>
    <p:extLst>
      <p:ext uri="{BB962C8B-B14F-4D97-AF65-F5344CB8AC3E}">
        <p14:creationId xmlns:p14="http://schemas.microsoft.com/office/powerpoint/2010/main" val="2190510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Pre-Lexmark Examples of Zone of Interest Analysis</a:t>
            </a:r>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18</a:t>
            </a:fld>
            <a:endParaRPr lang="en-US"/>
          </a:p>
        </p:txBody>
      </p:sp>
    </p:spTree>
    <p:extLst>
      <p:ext uri="{BB962C8B-B14F-4D97-AF65-F5344CB8AC3E}">
        <p14:creationId xmlns:p14="http://schemas.microsoft.com/office/powerpoint/2010/main" val="1681573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14984D0-A482-4C55-928C-43C2DCA7D6ED}" type="slidenum">
              <a:rPr lang="en-US" smtClean="0"/>
              <a:pPr/>
              <a:t>19</a:t>
            </a:fld>
            <a:endParaRPr lang="en-US"/>
          </a:p>
        </p:txBody>
      </p:sp>
      <p:sp>
        <p:nvSpPr>
          <p:cNvPr id="11267" name="Rectangle 2"/>
          <p:cNvSpPr>
            <a:spLocks noGrp="1" noChangeArrowheads="1"/>
          </p:cNvSpPr>
          <p:nvPr>
            <p:ph type="title"/>
          </p:nvPr>
        </p:nvSpPr>
        <p:spPr/>
        <p:txBody>
          <a:bodyPr/>
          <a:lstStyle/>
          <a:p>
            <a:pPr eaLnBrk="1" hangingPunct="1"/>
            <a:r>
              <a:rPr lang="en-US" sz="3200" i="1" dirty="0"/>
              <a:t>Air Courier Conference of America v. American Postal Workers Union, </a:t>
            </a:r>
            <a:r>
              <a:rPr lang="en-US" sz="3200" dirty="0"/>
              <a:t> 498 U.S. 517 (1991) </a:t>
            </a:r>
          </a:p>
        </p:txBody>
      </p:sp>
      <p:sp>
        <p:nvSpPr>
          <p:cNvPr id="11268" name="Rectangle 3"/>
          <p:cNvSpPr>
            <a:spLocks noGrp="1" noChangeArrowheads="1"/>
          </p:cNvSpPr>
          <p:nvPr>
            <p:ph type="body" idx="1"/>
          </p:nvPr>
        </p:nvSpPr>
        <p:spPr/>
        <p:txBody>
          <a:bodyPr/>
          <a:lstStyle/>
          <a:p>
            <a:pPr eaLnBrk="1" hangingPunct="1"/>
            <a:r>
              <a:rPr lang="en-US"/>
              <a:t>Do postal workers have a right to challenge changes in the rules giving a monopoly on 1st class mail?</a:t>
            </a:r>
          </a:p>
          <a:p>
            <a:pPr lvl="1" eaLnBrk="1" hangingPunct="1"/>
            <a:r>
              <a:rPr lang="en-US"/>
              <a:t>What was the purpose of the law?</a:t>
            </a:r>
          </a:p>
          <a:p>
            <a:pPr lvl="1" eaLnBrk="1" hangingPunct="1"/>
            <a:r>
              <a:rPr lang="en-US"/>
              <a:t>Why did this break down?</a:t>
            </a:r>
          </a:p>
          <a:p>
            <a:pPr eaLnBrk="1" hangingPunct="1"/>
            <a:r>
              <a:rPr lang="en-US"/>
              <a:t>Were there any postal worker unions when the law was passed?</a:t>
            </a:r>
          </a:p>
          <a:p>
            <a:pPr lvl="1" eaLnBrk="1" hangingPunct="1"/>
            <a:r>
              <a:rPr lang="en-US"/>
              <a:t>Why does this matter?</a:t>
            </a:r>
          </a:p>
        </p:txBody>
      </p:sp>
    </p:spTree>
    <p:extLst>
      <p:ext uri="{BB962C8B-B14F-4D97-AF65-F5344CB8AC3E}">
        <p14:creationId xmlns:p14="http://schemas.microsoft.com/office/powerpoint/2010/main" val="3615646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Exceptions to Judicial Review</a:t>
            </a:r>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2</a:t>
            </a:fld>
            <a:endParaRPr lang="en-US"/>
          </a:p>
        </p:txBody>
      </p:sp>
    </p:spTree>
    <p:extLst>
      <p:ext uri="{BB962C8B-B14F-4D97-AF65-F5344CB8AC3E}">
        <p14:creationId xmlns:p14="http://schemas.microsoft.com/office/powerpoint/2010/main" val="3153741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2F59B9E-BEA9-4261-89F2-1D95F4397832}" type="slidenum">
              <a:rPr lang="en-US" smtClean="0"/>
              <a:pPr/>
              <a:t>20</a:t>
            </a:fld>
            <a:endParaRPr lang="en-US"/>
          </a:p>
        </p:txBody>
      </p:sp>
      <p:sp>
        <p:nvSpPr>
          <p:cNvPr id="12291" name="Rectangle 2"/>
          <p:cNvSpPr>
            <a:spLocks noGrp="1" noChangeArrowheads="1"/>
          </p:cNvSpPr>
          <p:nvPr>
            <p:ph type="title"/>
          </p:nvPr>
        </p:nvSpPr>
        <p:spPr/>
        <p:txBody>
          <a:bodyPr/>
          <a:lstStyle/>
          <a:p>
            <a:pPr eaLnBrk="1" hangingPunct="1"/>
            <a:r>
              <a:rPr lang="en-US" i="1" dirty="0"/>
              <a:t>Bennett v. Spear</a:t>
            </a:r>
            <a:r>
              <a:rPr lang="en-US" dirty="0"/>
              <a:t>, 520 U.S. 154 (1997) </a:t>
            </a:r>
          </a:p>
        </p:txBody>
      </p:sp>
      <p:sp>
        <p:nvSpPr>
          <p:cNvPr id="12292" name="Rectangle 3"/>
          <p:cNvSpPr>
            <a:spLocks noGrp="1" noChangeArrowheads="1"/>
          </p:cNvSpPr>
          <p:nvPr>
            <p:ph type="body" idx="1"/>
          </p:nvPr>
        </p:nvSpPr>
        <p:spPr/>
        <p:txBody>
          <a:bodyPr/>
          <a:lstStyle/>
          <a:p>
            <a:pPr eaLnBrk="1" hangingPunct="1">
              <a:lnSpc>
                <a:spcPct val="80000"/>
              </a:lnSpc>
            </a:pPr>
            <a:r>
              <a:rPr lang="en-US" sz="2800"/>
              <a:t>Ranchers want to contest rules under the Endangered Species Act limiting the release of water from dams.</a:t>
            </a:r>
          </a:p>
          <a:p>
            <a:pPr lvl="1" eaLnBrk="1" hangingPunct="1">
              <a:lnSpc>
                <a:spcPct val="80000"/>
              </a:lnSpc>
            </a:pPr>
            <a:r>
              <a:rPr lang="en-US" sz="2800"/>
              <a:t>Why do they want the water released?</a:t>
            </a:r>
          </a:p>
          <a:p>
            <a:pPr lvl="1" eaLnBrk="1" hangingPunct="1">
              <a:lnSpc>
                <a:spcPct val="80000"/>
              </a:lnSpc>
            </a:pPr>
            <a:r>
              <a:rPr lang="en-US" sz="2800"/>
              <a:t>What is the Endangered Species Act (ESA) problem?</a:t>
            </a:r>
          </a:p>
          <a:p>
            <a:pPr lvl="1" eaLnBrk="1" hangingPunct="1">
              <a:lnSpc>
                <a:spcPct val="80000"/>
              </a:lnSpc>
            </a:pPr>
            <a:r>
              <a:rPr lang="en-US" sz="2800"/>
              <a:t>What is their constitutional standing injury?</a:t>
            </a:r>
          </a:p>
          <a:p>
            <a:pPr eaLnBrk="1" hangingPunct="1">
              <a:lnSpc>
                <a:spcPct val="80000"/>
              </a:lnSpc>
            </a:pPr>
            <a:r>
              <a:rPr lang="en-US" sz="2800"/>
              <a:t>Why were they able to use the provision that the agency rely on the best data?</a:t>
            </a:r>
          </a:p>
          <a:p>
            <a:pPr lvl="1" eaLnBrk="1" hangingPunct="1">
              <a:lnSpc>
                <a:spcPct val="80000"/>
              </a:lnSpc>
            </a:pPr>
            <a:r>
              <a:rPr lang="en-US" sz="2800"/>
              <a:t>Does their case improve the welfare of the suckers?</a:t>
            </a:r>
          </a:p>
          <a:p>
            <a:pPr lvl="1" eaLnBrk="1" hangingPunct="1">
              <a:lnSpc>
                <a:spcPct val="80000"/>
              </a:lnSpc>
            </a:pPr>
            <a:r>
              <a:rPr lang="en-US" sz="2800"/>
              <a:t>How does their claim improve the application of the ESA?</a:t>
            </a:r>
          </a:p>
        </p:txBody>
      </p:sp>
    </p:spTree>
    <p:extLst>
      <p:ext uri="{BB962C8B-B14F-4D97-AF65-F5344CB8AC3E}">
        <p14:creationId xmlns:p14="http://schemas.microsoft.com/office/powerpoint/2010/main" val="3873102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7D2B49A-B443-490D-9911-228E1EDDF1F5}" type="slidenum">
              <a:rPr lang="en-US" smtClean="0"/>
              <a:pPr/>
              <a:t>21</a:t>
            </a:fld>
            <a:endParaRPr lang="en-US"/>
          </a:p>
        </p:txBody>
      </p:sp>
      <p:sp>
        <p:nvSpPr>
          <p:cNvPr id="13315" name="Rectangle 2"/>
          <p:cNvSpPr>
            <a:spLocks noGrp="1" noChangeArrowheads="1"/>
          </p:cNvSpPr>
          <p:nvPr>
            <p:ph type="title"/>
          </p:nvPr>
        </p:nvSpPr>
        <p:spPr/>
        <p:txBody>
          <a:bodyPr/>
          <a:lstStyle/>
          <a:p>
            <a:pPr eaLnBrk="1" hangingPunct="1"/>
            <a:r>
              <a:rPr lang="en-US" sz="3200" i="1" dirty="0"/>
              <a:t>Association of Data Processing Service Organizations, Inc. v. Camp</a:t>
            </a:r>
            <a:r>
              <a:rPr lang="en-US" sz="3200" dirty="0"/>
              <a:t>, 397 U.S. 150 (1970) </a:t>
            </a:r>
          </a:p>
        </p:txBody>
      </p:sp>
      <p:sp>
        <p:nvSpPr>
          <p:cNvPr id="13316" name="Rectangle 3"/>
          <p:cNvSpPr>
            <a:spLocks noGrp="1" noChangeArrowheads="1"/>
          </p:cNvSpPr>
          <p:nvPr>
            <p:ph type="body" idx="1"/>
          </p:nvPr>
        </p:nvSpPr>
        <p:spPr/>
        <p:txBody>
          <a:bodyPr/>
          <a:lstStyle/>
          <a:p>
            <a:pPr eaLnBrk="1" hangingPunct="1"/>
            <a:r>
              <a:rPr lang="en-US" sz="2800" dirty="0"/>
              <a:t>Just to keep things confused, in this case the court allowed competitors of banks to contest rule changes that would have let banks do data processing</a:t>
            </a:r>
          </a:p>
          <a:p>
            <a:pPr lvl="1" eaLnBrk="1" hangingPunct="1"/>
            <a:r>
              <a:rPr lang="en-US" sz="2800" dirty="0"/>
              <a:t>The intent of the law was to protect banks from bad business decisions, not to protect competitors</a:t>
            </a:r>
          </a:p>
          <a:p>
            <a:pPr eaLnBrk="1" hangingPunct="1"/>
            <a:r>
              <a:rPr lang="en-US" sz="2800" dirty="0"/>
              <a:t>The court found that the plaintiffs challenge to the law would further its purpose - limit the conflicts for banks - even if they were not the intended beneficiaries.</a:t>
            </a:r>
          </a:p>
          <a:p>
            <a:pPr eaLnBrk="1" hangingPunct="1"/>
            <a:r>
              <a:rPr lang="en-US" sz="2800" dirty="0"/>
              <a:t>Not overruled, but maybe out of date.</a:t>
            </a:r>
          </a:p>
        </p:txBody>
      </p:sp>
    </p:spTree>
    <p:extLst>
      <p:ext uri="{BB962C8B-B14F-4D97-AF65-F5344CB8AC3E}">
        <p14:creationId xmlns:p14="http://schemas.microsoft.com/office/powerpoint/2010/main" val="1487325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25757D-29D1-4DD5-8569-EC190B2D5621}" type="slidenum">
              <a:rPr lang="en-US" smtClean="0"/>
              <a:pPr/>
              <a:t>22</a:t>
            </a:fld>
            <a:endParaRPr lang="en-US"/>
          </a:p>
        </p:txBody>
      </p:sp>
      <p:sp>
        <p:nvSpPr>
          <p:cNvPr id="14339" name="Rectangle 2"/>
          <p:cNvSpPr>
            <a:spLocks noGrp="1" noChangeArrowheads="1"/>
          </p:cNvSpPr>
          <p:nvPr>
            <p:ph type="title"/>
          </p:nvPr>
        </p:nvSpPr>
        <p:spPr/>
        <p:txBody>
          <a:bodyPr/>
          <a:lstStyle/>
          <a:p>
            <a:pPr eaLnBrk="1" hangingPunct="1"/>
            <a:r>
              <a:rPr lang="en-US" i="1" dirty="0"/>
              <a:t>Hazardous Waste Treatment Council v. Thomas</a:t>
            </a:r>
            <a:r>
              <a:rPr lang="en-US" dirty="0"/>
              <a:t>, 885 F.2d 918 (D.C. Cir. 1989) </a:t>
            </a:r>
          </a:p>
        </p:txBody>
      </p:sp>
      <p:sp>
        <p:nvSpPr>
          <p:cNvPr id="14340" name="Rectangle 3"/>
          <p:cNvSpPr>
            <a:spLocks noGrp="1" noChangeArrowheads="1"/>
          </p:cNvSpPr>
          <p:nvPr>
            <p:ph type="body" idx="1"/>
          </p:nvPr>
        </p:nvSpPr>
        <p:spPr/>
        <p:txBody>
          <a:bodyPr/>
          <a:lstStyle/>
          <a:p>
            <a:pPr eaLnBrk="1" hangingPunct="1"/>
            <a:r>
              <a:rPr lang="en-US"/>
              <a:t>Trade group represents providers of advanced waste treatment services</a:t>
            </a:r>
          </a:p>
          <a:p>
            <a:pPr eaLnBrk="1" hangingPunct="1"/>
            <a:r>
              <a:rPr lang="en-US"/>
              <a:t>EPA adopts rule requiring less complete treatment of waste</a:t>
            </a:r>
          </a:p>
          <a:p>
            <a:pPr lvl="1" eaLnBrk="1" hangingPunct="1"/>
            <a:r>
              <a:rPr lang="en-US"/>
              <a:t>Why does plaintiff want to contest the rule?</a:t>
            </a:r>
          </a:p>
          <a:p>
            <a:pPr eaLnBrk="1" hangingPunct="1"/>
            <a:r>
              <a:rPr lang="en-US"/>
              <a:t>What is the purpose of the rule (remember CBA)?</a:t>
            </a:r>
          </a:p>
          <a:p>
            <a:pPr eaLnBrk="1" hangingPunct="1"/>
            <a:r>
              <a:rPr lang="en-US"/>
              <a:t>Did the court find plaintiff in the zone of interest?</a:t>
            </a:r>
          </a:p>
        </p:txBody>
      </p:sp>
    </p:spTree>
    <p:extLst>
      <p:ext uri="{BB962C8B-B14F-4D97-AF65-F5344CB8AC3E}">
        <p14:creationId xmlns:p14="http://schemas.microsoft.com/office/powerpoint/2010/main" val="565613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125DBAC-9484-4CE7-AD24-58F0701342E3}" type="slidenum">
              <a:rPr lang="en-US" smtClean="0"/>
              <a:pPr/>
              <a:t>23</a:t>
            </a:fld>
            <a:endParaRPr lang="en-US"/>
          </a:p>
        </p:txBody>
      </p:sp>
      <p:sp>
        <p:nvSpPr>
          <p:cNvPr id="15363" name="Rectangle 2"/>
          <p:cNvSpPr>
            <a:spLocks noGrp="1" noChangeArrowheads="1"/>
          </p:cNvSpPr>
          <p:nvPr>
            <p:ph type="title"/>
          </p:nvPr>
        </p:nvSpPr>
        <p:spPr/>
        <p:txBody>
          <a:bodyPr/>
          <a:lstStyle/>
          <a:p>
            <a:pPr eaLnBrk="1" hangingPunct="1"/>
            <a:r>
              <a:rPr lang="en-US" i="1" dirty="0"/>
              <a:t>Honeywell International, Inc. v. EPA</a:t>
            </a:r>
            <a:r>
              <a:rPr lang="en-US" dirty="0"/>
              <a:t>, 374 F.3d 1363 (D.C. Cir. 2004) </a:t>
            </a:r>
          </a:p>
        </p:txBody>
      </p:sp>
      <p:sp>
        <p:nvSpPr>
          <p:cNvPr id="15364" name="Rectangle 3"/>
          <p:cNvSpPr>
            <a:spLocks noGrp="1" noChangeArrowheads="1"/>
          </p:cNvSpPr>
          <p:nvPr>
            <p:ph type="body" idx="1"/>
          </p:nvPr>
        </p:nvSpPr>
        <p:spPr/>
        <p:txBody>
          <a:bodyPr/>
          <a:lstStyle/>
          <a:p>
            <a:pPr eaLnBrk="1" hangingPunct="1">
              <a:lnSpc>
                <a:spcPct val="90000"/>
              </a:lnSpc>
            </a:pPr>
            <a:r>
              <a:rPr lang="en-US" sz="2400"/>
              <a:t>Plaintiff contests the EPA allowing a product made by a competitor to be substituted for a CFC.</a:t>
            </a:r>
          </a:p>
          <a:p>
            <a:pPr eaLnBrk="1" hangingPunct="1">
              <a:lnSpc>
                <a:spcPct val="90000"/>
              </a:lnSpc>
            </a:pPr>
            <a:r>
              <a:rPr lang="en-US" sz="2400"/>
              <a:t>How is plaintiff's interest different from the plaintiff in </a:t>
            </a:r>
            <a:r>
              <a:rPr lang="en-US" sz="2400" i="1"/>
              <a:t>Hazardous Waste</a:t>
            </a:r>
            <a:r>
              <a:rPr lang="en-US" sz="2400"/>
              <a:t>?</a:t>
            </a:r>
          </a:p>
          <a:p>
            <a:pPr lvl="1" eaLnBrk="1" hangingPunct="1">
              <a:lnSpc>
                <a:spcPct val="90000"/>
              </a:lnSpc>
            </a:pPr>
            <a:r>
              <a:rPr lang="en-US" sz="2400"/>
              <a:t>Did the statute allow a product to be approved if it affected health or the environment?</a:t>
            </a:r>
          </a:p>
          <a:p>
            <a:pPr eaLnBrk="1" hangingPunct="1">
              <a:lnSpc>
                <a:spcPct val="90000"/>
              </a:lnSpc>
            </a:pPr>
            <a:r>
              <a:rPr lang="en-US" sz="2400"/>
              <a:t>Why does the specificity of the standard help plaintiff's case?</a:t>
            </a:r>
          </a:p>
          <a:p>
            <a:pPr lvl="1" eaLnBrk="1" hangingPunct="1">
              <a:lnSpc>
                <a:spcPct val="90000"/>
              </a:lnSpc>
            </a:pPr>
            <a:r>
              <a:rPr lang="en-US" sz="2400"/>
              <a:t>Was </a:t>
            </a:r>
            <a:r>
              <a:rPr lang="en-US" sz="2400" i="1"/>
              <a:t>Hazardous Waste</a:t>
            </a:r>
            <a:r>
              <a:rPr lang="en-US" sz="2400"/>
              <a:t> different because the rule which was being limited could be implemented in many different ways, some of which might have benefited plaintiffs but not the environment?</a:t>
            </a:r>
          </a:p>
          <a:p>
            <a:pPr lvl="1" eaLnBrk="1" hangingPunct="1">
              <a:lnSpc>
                <a:spcPct val="90000"/>
              </a:lnSpc>
            </a:pPr>
            <a:r>
              <a:rPr lang="en-US" sz="2400" i="1"/>
              <a:t>Or is this just confusion in the courts?</a:t>
            </a:r>
          </a:p>
        </p:txBody>
      </p:sp>
    </p:spTree>
    <p:extLst>
      <p:ext uri="{BB962C8B-B14F-4D97-AF65-F5344CB8AC3E}">
        <p14:creationId xmlns:p14="http://schemas.microsoft.com/office/powerpoint/2010/main" val="1949878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 Lexmark</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24</a:t>
            </a:fld>
            <a:endParaRPr lang="en-US"/>
          </a:p>
        </p:txBody>
      </p:sp>
    </p:spTree>
    <p:extLst>
      <p:ext uri="{BB962C8B-B14F-4D97-AF65-F5344CB8AC3E}">
        <p14:creationId xmlns:p14="http://schemas.microsoft.com/office/powerpoint/2010/main" val="1232417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4262ED-636E-4050-AEFA-6EA5977BD604}" type="slidenum">
              <a:rPr lang="en-US" smtClean="0"/>
              <a:pPr/>
              <a:t>25</a:t>
            </a:fld>
            <a:endParaRPr lang="en-US"/>
          </a:p>
        </p:txBody>
      </p:sp>
      <p:sp>
        <p:nvSpPr>
          <p:cNvPr id="17411" name="Rectangle 2"/>
          <p:cNvSpPr>
            <a:spLocks noGrp="1" noChangeArrowheads="1"/>
          </p:cNvSpPr>
          <p:nvPr>
            <p:ph type="title"/>
          </p:nvPr>
        </p:nvSpPr>
        <p:spPr/>
        <p:txBody>
          <a:bodyPr/>
          <a:lstStyle/>
          <a:p>
            <a:pPr eaLnBrk="1" hangingPunct="1"/>
            <a:r>
              <a:rPr lang="en-US" dirty="0"/>
              <a:t>Zone of Interests Review</a:t>
            </a:r>
          </a:p>
        </p:txBody>
      </p:sp>
      <p:sp>
        <p:nvSpPr>
          <p:cNvPr id="17412" name="Rectangle 3"/>
          <p:cNvSpPr>
            <a:spLocks noGrp="1" noChangeArrowheads="1"/>
          </p:cNvSpPr>
          <p:nvPr>
            <p:ph type="body" idx="1"/>
          </p:nvPr>
        </p:nvSpPr>
        <p:spPr/>
        <p:txBody>
          <a:bodyPr>
            <a:normAutofit/>
          </a:bodyPr>
          <a:lstStyle/>
          <a:p>
            <a:pPr eaLnBrk="1" hangingPunct="1">
              <a:lnSpc>
                <a:spcPct val="90000"/>
              </a:lnSpc>
            </a:pPr>
            <a:r>
              <a:rPr lang="en-US" dirty="0"/>
              <a:t>Is Zone of Interest any different from ordinary statutory construction, once you have satisfied Lujan?</a:t>
            </a:r>
          </a:p>
          <a:p>
            <a:pPr lvl="1" eaLnBrk="1" hangingPunct="1">
              <a:lnSpc>
                <a:spcPct val="90000"/>
              </a:lnSpc>
            </a:pPr>
            <a:r>
              <a:rPr lang="en-US" dirty="0"/>
              <a:t>Is the plaintiff's interest directly addressed by the statute or reg?</a:t>
            </a:r>
          </a:p>
          <a:p>
            <a:pPr lvl="1" eaLnBrk="1" hangingPunct="1">
              <a:lnSpc>
                <a:spcPct val="90000"/>
              </a:lnSpc>
            </a:pPr>
            <a:r>
              <a:rPr lang="en-US" dirty="0"/>
              <a:t>Is the plaintiff’s claim consistent with enforcement of the statute?</a:t>
            </a:r>
          </a:p>
          <a:p>
            <a:pPr eaLnBrk="1" hangingPunct="1">
              <a:lnSpc>
                <a:spcPct val="90000"/>
              </a:lnSpc>
            </a:pPr>
            <a:r>
              <a:rPr lang="en-US" dirty="0"/>
              <a:t>When can the party contest whether the statute or reg is correctly applied - ranchers/Honeywell?</a:t>
            </a:r>
          </a:p>
        </p:txBody>
      </p:sp>
    </p:spTree>
    <p:extLst>
      <p:ext uri="{BB962C8B-B14F-4D97-AF65-F5344CB8AC3E}">
        <p14:creationId xmlns:p14="http://schemas.microsoft.com/office/powerpoint/2010/main" val="2424420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of Timing</a:t>
            </a:r>
          </a:p>
        </p:txBody>
      </p:sp>
      <p:sp>
        <p:nvSpPr>
          <p:cNvPr id="3" name="Content Placeholder 2"/>
          <p:cNvSpPr>
            <a:spLocks noGrp="1"/>
          </p:cNvSpPr>
          <p:nvPr>
            <p:ph idx="1"/>
          </p:nvPr>
        </p:nvSpPr>
        <p:spPr/>
        <p:txBody>
          <a:bodyPr/>
          <a:lstStyle/>
          <a:p>
            <a:r>
              <a:rPr lang="en-US" dirty="0"/>
              <a:t>Doctrine</a:t>
            </a:r>
            <a:r>
              <a:rPr lang="en-US" baseline="0" dirty="0"/>
              <a:t> of Finality</a:t>
            </a:r>
          </a:p>
          <a:p>
            <a:r>
              <a:rPr lang="en-US" baseline="0" dirty="0"/>
              <a:t>Doctrine of Exhaustion</a:t>
            </a:r>
          </a:p>
          <a:p>
            <a:r>
              <a:rPr lang="en-US" baseline="0" dirty="0"/>
              <a:t>Doctrine of Ripeness</a:t>
            </a:r>
            <a:endParaRPr lang="en-US" dirty="0"/>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26</a:t>
            </a:fld>
            <a:endParaRPr lang="en-US"/>
          </a:p>
        </p:txBody>
      </p:sp>
    </p:spTree>
    <p:extLst>
      <p:ext uri="{BB962C8B-B14F-4D97-AF65-F5344CB8AC3E}">
        <p14:creationId xmlns:p14="http://schemas.microsoft.com/office/powerpoint/2010/main" val="29598982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BCFBB-2A18-42A1-8CE6-3D73BAEEE602}"/>
              </a:ext>
            </a:extLst>
          </p:cNvPr>
          <p:cNvSpPr>
            <a:spLocks noGrp="1"/>
          </p:cNvSpPr>
          <p:nvPr>
            <p:ph type="title"/>
          </p:nvPr>
        </p:nvSpPr>
        <p:spPr/>
        <p:txBody>
          <a:bodyPr/>
          <a:lstStyle/>
          <a:p>
            <a:r>
              <a:rPr lang="en-US"/>
              <a:t>Stopped here</a:t>
            </a:r>
          </a:p>
        </p:txBody>
      </p:sp>
      <p:sp>
        <p:nvSpPr>
          <p:cNvPr id="3" name="Content Placeholder 2">
            <a:extLst>
              <a:ext uri="{FF2B5EF4-FFF2-40B4-BE49-F238E27FC236}">
                <a16:creationId xmlns:a16="http://schemas.microsoft.com/office/drawing/2014/main" id="{0723EC97-E64C-4D67-93AF-14204F1292D4}"/>
              </a:ext>
            </a:extLst>
          </p:cNvPr>
          <p:cNvSpPr>
            <a:spLocks noGrp="1"/>
          </p:cNvSpPr>
          <p:nvPr>
            <p:ph idx="1"/>
          </p:nvPr>
        </p:nvSpPr>
        <p:spPr/>
        <p:txBody>
          <a:bodyPr/>
          <a:lstStyle/>
          <a:p>
            <a:pPr lvl="0"/>
            <a:endParaRPr lang="en-US" dirty="0"/>
          </a:p>
        </p:txBody>
      </p:sp>
      <p:sp>
        <p:nvSpPr>
          <p:cNvPr id="4" name="Slide Number Placeholder 3">
            <a:extLst>
              <a:ext uri="{FF2B5EF4-FFF2-40B4-BE49-F238E27FC236}">
                <a16:creationId xmlns:a16="http://schemas.microsoft.com/office/drawing/2014/main" id="{8E1362B2-37F0-4D85-B82D-B99098B53FE6}"/>
              </a:ext>
            </a:extLst>
          </p:cNvPr>
          <p:cNvSpPr>
            <a:spLocks noGrp="1"/>
          </p:cNvSpPr>
          <p:nvPr>
            <p:ph type="sldNum" sz="quarter" idx="12"/>
          </p:nvPr>
        </p:nvSpPr>
        <p:spPr/>
        <p:txBody>
          <a:bodyPr/>
          <a:lstStyle/>
          <a:p>
            <a:pPr>
              <a:defRPr/>
            </a:pPr>
            <a:fld id="{5A34E400-DDF3-442B-8308-4EC7E6E7A5E3}" type="slidenum">
              <a:rPr lang="en-US" smtClean="0"/>
              <a:pPr>
                <a:defRPr/>
              </a:pPr>
              <a:t>27</a:t>
            </a:fld>
            <a:endParaRPr lang="en-US"/>
          </a:p>
        </p:txBody>
      </p:sp>
    </p:spTree>
    <p:extLst>
      <p:ext uri="{BB962C8B-B14F-4D97-AF65-F5344CB8AC3E}">
        <p14:creationId xmlns:p14="http://schemas.microsoft.com/office/powerpoint/2010/main" val="2146231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CEAA-FE64-402E-A21A-23ED5FD1E18B}"/>
              </a:ext>
            </a:extLst>
          </p:cNvPr>
          <p:cNvSpPr>
            <a:spLocks noGrp="1"/>
          </p:cNvSpPr>
          <p:nvPr>
            <p:ph type="title"/>
          </p:nvPr>
        </p:nvSpPr>
        <p:spPr/>
        <p:txBody>
          <a:bodyPr/>
          <a:lstStyle/>
          <a:p>
            <a:pPr lvl="0"/>
            <a:r>
              <a:rPr lang="en-US" dirty="0"/>
              <a:t>§ 704. Actions reviewable</a:t>
            </a:r>
          </a:p>
        </p:txBody>
      </p:sp>
      <p:sp>
        <p:nvSpPr>
          <p:cNvPr id="3" name="Content Placeholder 2">
            <a:extLst>
              <a:ext uri="{FF2B5EF4-FFF2-40B4-BE49-F238E27FC236}">
                <a16:creationId xmlns:a16="http://schemas.microsoft.com/office/drawing/2014/main" id="{99697FB3-7DDA-4955-89D9-9359E728A079}"/>
              </a:ext>
            </a:extLst>
          </p:cNvPr>
          <p:cNvSpPr>
            <a:spLocks noGrp="1"/>
          </p:cNvSpPr>
          <p:nvPr>
            <p:ph idx="1"/>
          </p:nvPr>
        </p:nvSpPr>
        <p:spPr/>
        <p:txBody>
          <a:bodyPr>
            <a:normAutofit fontScale="70000" lnSpcReduction="20000"/>
          </a:bodyPr>
          <a:lstStyle/>
          <a:p>
            <a:pPr lvl="0"/>
            <a:r>
              <a:rPr lang="en-US" dirty="0"/>
              <a:t>Agency action made reviewable by statute and final agency action for which there is no other adequate remedy in a court are subject to judicial review.</a:t>
            </a:r>
          </a:p>
          <a:p>
            <a:pPr lvl="0"/>
            <a:r>
              <a:rPr lang="en-US" dirty="0"/>
              <a:t>A preliminary, procedural, or intermediate agency action or ruling not directly reviewable is subject to review on the review of the final agency action.</a:t>
            </a:r>
          </a:p>
          <a:p>
            <a:pPr lvl="0"/>
            <a:r>
              <a:rPr lang="en-US" dirty="0"/>
              <a:t>Except as otherwise expressly required by statute, agency action otherwise final is final for the purposes of this section whether or not there has been presented or determined an application for a declaratory order, for any form of reconsiderations,</a:t>
            </a:r>
          </a:p>
          <a:p>
            <a:pPr lvl="0"/>
            <a:r>
              <a:rPr lang="en-US" dirty="0"/>
              <a:t>or, unless the agency otherwise requires by rule and provides that the action meanwhile is inoperative, for an appeal to superior agency authority.</a:t>
            </a:r>
          </a:p>
        </p:txBody>
      </p:sp>
      <p:sp>
        <p:nvSpPr>
          <p:cNvPr id="4" name="Slide Number Placeholder 3">
            <a:extLst>
              <a:ext uri="{FF2B5EF4-FFF2-40B4-BE49-F238E27FC236}">
                <a16:creationId xmlns:a16="http://schemas.microsoft.com/office/drawing/2014/main" id="{8B5B1B05-0B1E-4C26-BAB7-8C2F678A4922}"/>
              </a:ext>
            </a:extLst>
          </p:cNvPr>
          <p:cNvSpPr>
            <a:spLocks noGrp="1"/>
          </p:cNvSpPr>
          <p:nvPr>
            <p:ph type="sldNum" sz="quarter" idx="12"/>
          </p:nvPr>
        </p:nvSpPr>
        <p:spPr/>
        <p:txBody>
          <a:bodyPr/>
          <a:lstStyle/>
          <a:p>
            <a:pPr>
              <a:defRPr/>
            </a:pPr>
            <a:fld id="{5A34E400-DDF3-442B-8308-4EC7E6E7A5E3}" type="slidenum">
              <a:rPr lang="en-US" smtClean="0"/>
              <a:pPr>
                <a:defRPr/>
              </a:pPr>
              <a:t>28</a:t>
            </a:fld>
            <a:endParaRPr lang="en-US"/>
          </a:p>
        </p:txBody>
      </p:sp>
    </p:spTree>
    <p:extLst>
      <p:ext uri="{BB962C8B-B14F-4D97-AF65-F5344CB8AC3E}">
        <p14:creationId xmlns:p14="http://schemas.microsoft.com/office/powerpoint/2010/main" val="27556321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A4DC16E-F37A-4C0F-9254-CC98FC20F6EE}" type="slidenum">
              <a:rPr lang="en-US" smtClean="0"/>
              <a:pPr/>
              <a:t>29</a:t>
            </a:fld>
            <a:endParaRPr lang="en-US"/>
          </a:p>
        </p:txBody>
      </p:sp>
      <p:sp>
        <p:nvSpPr>
          <p:cNvPr id="6147" name="Rectangle 2"/>
          <p:cNvSpPr>
            <a:spLocks noGrp="1" noChangeArrowheads="1"/>
          </p:cNvSpPr>
          <p:nvPr>
            <p:ph type="title"/>
          </p:nvPr>
        </p:nvSpPr>
        <p:spPr/>
        <p:txBody>
          <a:bodyPr/>
          <a:lstStyle/>
          <a:p>
            <a:pPr eaLnBrk="1" hangingPunct="1"/>
            <a:r>
              <a:rPr lang="en-US" dirty="0"/>
              <a:t>Is There a Final Agency Action?</a:t>
            </a:r>
          </a:p>
        </p:txBody>
      </p:sp>
      <p:sp>
        <p:nvSpPr>
          <p:cNvPr id="6148" name="Rectangle 3"/>
          <p:cNvSpPr>
            <a:spLocks noGrp="1" noChangeArrowheads="1"/>
          </p:cNvSpPr>
          <p:nvPr>
            <p:ph type="body" idx="1"/>
          </p:nvPr>
        </p:nvSpPr>
        <p:spPr/>
        <p:txBody>
          <a:bodyPr/>
          <a:lstStyle/>
          <a:p>
            <a:pPr eaLnBrk="1" hangingPunct="1"/>
            <a:r>
              <a:rPr lang="en-US" i="1" dirty="0"/>
              <a:t>Bennett v. Spear</a:t>
            </a:r>
            <a:r>
              <a:rPr lang="en-US" dirty="0"/>
              <a:t>, 520 U.S. 154, 177-178 (1997) </a:t>
            </a:r>
          </a:p>
          <a:p>
            <a:pPr lvl="1" eaLnBrk="1" hangingPunct="1"/>
            <a:r>
              <a:rPr lang="en-US" dirty="0"/>
              <a:t>It must be the consummation of the agency process</a:t>
            </a:r>
          </a:p>
          <a:p>
            <a:pPr lvl="1" eaLnBrk="1" hangingPunct="1"/>
            <a:r>
              <a:rPr lang="en-US" dirty="0"/>
              <a:t>It must affect legal rights or have legal consequences</a:t>
            </a:r>
          </a:p>
        </p:txBody>
      </p:sp>
    </p:spTree>
    <p:extLst>
      <p:ext uri="{BB962C8B-B14F-4D97-AF65-F5344CB8AC3E}">
        <p14:creationId xmlns:p14="http://schemas.microsoft.com/office/powerpoint/2010/main" val="1179479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199DEE4-E569-412A-8292-BEFC25D50FEA}" type="slidenum">
              <a:rPr lang="en-US" smtClean="0"/>
              <a:pPr/>
              <a:t>3</a:t>
            </a:fld>
            <a:endParaRPr lang="en-US"/>
          </a:p>
        </p:txBody>
      </p:sp>
      <p:sp>
        <p:nvSpPr>
          <p:cNvPr id="18435" name="Rectangle 2"/>
          <p:cNvSpPr>
            <a:spLocks noGrp="1" noChangeArrowheads="1"/>
          </p:cNvSpPr>
          <p:nvPr>
            <p:ph type="title"/>
          </p:nvPr>
        </p:nvSpPr>
        <p:spPr/>
        <p:txBody>
          <a:bodyPr/>
          <a:lstStyle/>
          <a:p>
            <a:pPr eaLnBrk="1" hangingPunct="1"/>
            <a:r>
              <a:rPr lang="en-US" dirty="0"/>
              <a:t>Statutory Preclusion of Judicial Review</a:t>
            </a:r>
          </a:p>
        </p:txBody>
      </p:sp>
      <p:sp>
        <p:nvSpPr>
          <p:cNvPr id="18436" name="Rectangle 3"/>
          <p:cNvSpPr>
            <a:spLocks noGrp="1" noChangeArrowheads="1"/>
          </p:cNvSpPr>
          <p:nvPr>
            <p:ph type="body" idx="1"/>
          </p:nvPr>
        </p:nvSpPr>
        <p:spPr/>
        <p:txBody>
          <a:bodyPr/>
          <a:lstStyle/>
          <a:p>
            <a:pPr eaLnBrk="1" hangingPunct="1">
              <a:lnSpc>
                <a:spcPct val="90000"/>
              </a:lnSpc>
            </a:pPr>
            <a:r>
              <a:rPr lang="en-US" dirty="0"/>
              <a:t>Congress has the power to limit judicial review of agency actions</a:t>
            </a:r>
          </a:p>
          <a:p>
            <a:pPr lvl="1" eaLnBrk="1" hangingPunct="1">
              <a:lnSpc>
                <a:spcPct val="90000"/>
              </a:lnSpc>
            </a:pPr>
            <a:r>
              <a:rPr lang="en-US" dirty="0"/>
              <a:t>Subject to constitutional limits</a:t>
            </a:r>
          </a:p>
          <a:p>
            <a:pPr eaLnBrk="1" hangingPunct="1">
              <a:lnSpc>
                <a:spcPct val="90000"/>
              </a:lnSpc>
            </a:pPr>
            <a:r>
              <a:rPr lang="en-US" dirty="0"/>
              <a:t>How specifically must congress speak?</a:t>
            </a:r>
          </a:p>
          <a:p>
            <a:pPr lvl="1" eaLnBrk="1" hangingPunct="1">
              <a:lnSpc>
                <a:spcPct val="90000"/>
              </a:lnSpc>
            </a:pPr>
            <a:r>
              <a:rPr lang="en-US" dirty="0"/>
              <a:t>What if Congress is silent on the availability of judicial review in a particular statute?</a:t>
            </a:r>
          </a:p>
          <a:p>
            <a:pPr lvl="1" eaLnBrk="1" hangingPunct="1">
              <a:lnSpc>
                <a:spcPct val="90000"/>
              </a:lnSpc>
            </a:pPr>
            <a:r>
              <a:rPr lang="en-US" dirty="0"/>
              <a:t>Does "Committed to agency discretion" mean that the action is not subject to judicial review?</a:t>
            </a:r>
          </a:p>
        </p:txBody>
      </p:sp>
    </p:spTree>
    <p:extLst>
      <p:ext uri="{BB962C8B-B14F-4D97-AF65-F5344CB8AC3E}">
        <p14:creationId xmlns:p14="http://schemas.microsoft.com/office/powerpoint/2010/main" val="20617601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Agency Action?</a:t>
            </a:r>
          </a:p>
        </p:txBody>
      </p:sp>
      <p:sp>
        <p:nvSpPr>
          <p:cNvPr id="3" name="Content Placeholder 2"/>
          <p:cNvSpPr>
            <a:spLocks noGrp="1"/>
          </p:cNvSpPr>
          <p:nvPr>
            <p:ph idx="1"/>
          </p:nvPr>
        </p:nvSpPr>
        <p:spPr/>
        <p:txBody>
          <a:bodyPr>
            <a:normAutofit fontScale="85000" lnSpcReduction="20000"/>
          </a:bodyPr>
          <a:lstStyle/>
          <a:p>
            <a:r>
              <a:rPr lang="en-US" dirty="0"/>
              <a:t>The APA defines ‘‘agency action’’ as ‘‘</a:t>
            </a:r>
            <a:r>
              <a:rPr lang="en-US" dirty="0" err="1"/>
              <a:t>includ</a:t>
            </a:r>
            <a:r>
              <a:rPr lang="en-US" dirty="0"/>
              <a:t>[</a:t>
            </a:r>
            <a:r>
              <a:rPr lang="en-US" dirty="0" err="1"/>
              <a:t>ing</a:t>
            </a:r>
            <a:r>
              <a:rPr lang="en-US" dirty="0"/>
              <a:t>] the whole or a part of an agency rule, order, license, sanction, relief, or the equivalent or denial thereof, or failure to act.’’ 5 U.S.C. §551(13).</a:t>
            </a:r>
          </a:p>
          <a:p>
            <a:pPr lvl="1"/>
            <a:r>
              <a:rPr lang="en-US" dirty="0"/>
              <a:t>‘‘failure to act’’ means the failure to take one of the discrete actions listed in the definition of ‘‘agency action.’’</a:t>
            </a:r>
          </a:p>
          <a:p>
            <a:r>
              <a:rPr lang="en-US" dirty="0"/>
              <a:t>Absent specific statutory direction to act, can plaintiffs force the BLM to protect potential wilderness areas from human use?</a:t>
            </a:r>
          </a:p>
          <a:p>
            <a:pPr lvl="1"/>
            <a:r>
              <a:rPr lang="en-US" dirty="0"/>
              <a:t>Is failure to act an agency action?</a:t>
            </a:r>
          </a:p>
          <a:p>
            <a:pPr lvl="1"/>
            <a:r>
              <a:rPr lang="en-US" dirty="0"/>
              <a:t>Is this like a mandamus question?</a:t>
            </a:r>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30</a:t>
            </a:fld>
            <a:endParaRPr lang="en-US"/>
          </a:p>
        </p:txBody>
      </p:sp>
    </p:spTree>
    <p:extLst>
      <p:ext uri="{BB962C8B-B14F-4D97-AF65-F5344CB8AC3E}">
        <p14:creationId xmlns:p14="http://schemas.microsoft.com/office/powerpoint/2010/main" val="1939987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E912A1-E72F-4B2F-81CE-3569F7C9A8FE}" type="slidenum">
              <a:rPr lang="en-US" smtClean="0"/>
              <a:pPr/>
              <a:t>31</a:t>
            </a:fld>
            <a:endParaRPr lang="en-US"/>
          </a:p>
        </p:txBody>
      </p:sp>
      <p:sp>
        <p:nvSpPr>
          <p:cNvPr id="7171" name="Rectangle 2"/>
          <p:cNvSpPr>
            <a:spLocks noGrp="1" noChangeArrowheads="1"/>
          </p:cNvSpPr>
          <p:nvPr>
            <p:ph type="title"/>
          </p:nvPr>
        </p:nvSpPr>
        <p:spPr/>
        <p:txBody>
          <a:bodyPr/>
          <a:lstStyle/>
          <a:p>
            <a:pPr eaLnBrk="1" hangingPunct="1"/>
            <a:r>
              <a:rPr lang="en-US" i="1" dirty="0"/>
              <a:t>Federal Trade </a:t>
            </a:r>
            <a:r>
              <a:rPr lang="en-US" i="1" dirty="0" err="1"/>
              <a:t>Commn</a:t>
            </a:r>
            <a:r>
              <a:rPr lang="en-US" i="1" dirty="0"/>
              <a:t>. v. Standard Oil Co. of California</a:t>
            </a:r>
            <a:r>
              <a:rPr lang="en-US" dirty="0"/>
              <a:t>, 449 U.S. 232 (1980)</a:t>
            </a:r>
          </a:p>
        </p:txBody>
      </p:sp>
      <p:sp>
        <p:nvSpPr>
          <p:cNvPr id="7172" name="Rectangle 3"/>
          <p:cNvSpPr>
            <a:spLocks noGrp="1" noChangeArrowheads="1"/>
          </p:cNvSpPr>
          <p:nvPr>
            <p:ph type="body" idx="1"/>
          </p:nvPr>
        </p:nvSpPr>
        <p:spPr/>
        <p:txBody>
          <a:bodyPr/>
          <a:lstStyle/>
          <a:p>
            <a:pPr eaLnBrk="1" hangingPunct="1"/>
            <a:r>
              <a:rPr lang="en-US"/>
              <a:t>FTC finds that Standard Oil is engaging in anticompetitive practices</a:t>
            </a:r>
          </a:p>
          <a:p>
            <a:pPr lvl="1" eaLnBrk="1" hangingPunct="1"/>
            <a:r>
              <a:rPr lang="en-US"/>
              <a:t>Standard wants to appeal this</a:t>
            </a:r>
          </a:p>
          <a:p>
            <a:pPr lvl="1" eaLnBrk="1" hangingPunct="1"/>
            <a:r>
              <a:rPr lang="en-US"/>
              <a:t>Can be used in private antitrust actions</a:t>
            </a:r>
          </a:p>
          <a:p>
            <a:pPr eaLnBrk="1" hangingPunct="1"/>
            <a:r>
              <a:rPr lang="en-US"/>
              <a:t>Court says this alone does not have legal consequences</a:t>
            </a:r>
          </a:p>
          <a:p>
            <a:pPr lvl="1" eaLnBrk="1" hangingPunct="1"/>
            <a:r>
              <a:rPr lang="en-US"/>
              <a:t>Standard must wait until the agency brings an enforcement action</a:t>
            </a:r>
          </a:p>
        </p:txBody>
      </p:sp>
    </p:spTree>
    <p:extLst>
      <p:ext uri="{BB962C8B-B14F-4D97-AF65-F5344CB8AC3E}">
        <p14:creationId xmlns:p14="http://schemas.microsoft.com/office/powerpoint/2010/main" val="42206645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EFA93E0-CDA9-4700-B111-7F0A6F50AF9D}" type="slidenum">
              <a:rPr lang="en-US" smtClean="0"/>
              <a:pPr/>
              <a:t>32</a:t>
            </a:fld>
            <a:endParaRPr lang="en-US"/>
          </a:p>
        </p:txBody>
      </p:sp>
      <p:sp>
        <p:nvSpPr>
          <p:cNvPr id="8195" name="Rectangle 2"/>
          <p:cNvSpPr>
            <a:spLocks noGrp="1" noChangeArrowheads="1"/>
          </p:cNvSpPr>
          <p:nvPr>
            <p:ph type="title"/>
          </p:nvPr>
        </p:nvSpPr>
        <p:spPr/>
        <p:txBody>
          <a:bodyPr/>
          <a:lstStyle/>
          <a:p>
            <a:pPr eaLnBrk="1" hangingPunct="1"/>
            <a:r>
              <a:rPr lang="en-US" sz="3200" i="1" dirty="0"/>
              <a:t>National Automatic Laundry and Cleaning Council v. Shultz</a:t>
            </a:r>
            <a:r>
              <a:rPr lang="en-US" sz="3200" dirty="0"/>
              <a:t>, 443 F.2d 689 (D.C. Cir. 1971) </a:t>
            </a:r>
          </a:p>
        </p:txBody>
      </p:sp>
      <p:sp>
        <p:nvSpPr>
          <p:cNvPr id="7172"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sz="2800" dirty="0"/>
              <a:t>Agency opinion letters - are they just restating the law, or do they change substantive rights?</a:t>
            </a:r>
          </a:p>
          <a:p>
            <a:pPr lvl="1" eaLnBrk="1" hangingPunct="1">
              <a:lnSpc>
                <a:spcPct val="90000"/>
              </a:lnSpc>
              <a:defRPr/>
            </a:pPr>
            <a:r>
              <a:rPr lang="en-US" sz="2800" dirty="0"/>
              <a:t>Who are they final for?</a:t>
            </a:r>
          </a:p>
          <a:p>
            <a:pPr eaLnBrk="1" hangingPunct="1">
              <a:lnSpc>
                <a:spcPct val="90000"/>
              </a:lnSpc>
              <a:defRPr/>
            </a:pPr>
            <a:r>
              <a:rPr lang="en-US" sz="2800" dirty="0"/>
              <a:t>This was to an association explaining how the agency would interpret a new law</a:t>
            </a:r>
          </a:p>
          <a:p>
            <a:pPr lvl="1" eaLnBrk="1" hangingPunct="1">
              <a:lnSpc>
                <a:spcPct val="90000"/>
              </a:lnSpc>
              <a:defRPr/>
            </a:pPr>
            <a:r>
              <a:rPr lang="en-US" sz="2800" dirty="0"/>
              <a:t>Detailed explanation</a:t>
            </a:r>
          </a:p>
          <a:p>
            <a:pPr lvl="1" eaLnBrk="1" hangingPunct="1">
              <a:lnSpc>
                <a:spcPct val="90000"/>
              </a:lnSpc>
              <a:defRPr/>
            </a:pPr>
            <a:r>
              <a:rPr lang="en-US" sz="2800" dirty="0"/>
              <a:t>From the secretary's office</a:t>
            </a:r>
          </a:p>
          <a:p>
            <a:pPr lvl="1" eaLnBrk="1" hangingPunct="1">
              <a:lnSpc>
                <a:spcPct val="90000"/>
              </a:lnSpc>
              <a:defRPr/>
            </a:pPr>
            <a:r>
              <a:rPr lang="en-US" sz="2800" dirty="0"/>
              <a:t>Not based on individualized facts</a:t>
            </a:r>
          </a:p>
          <a:p>
            <a:pPr eaLnBrk="1" hangingPunct="1">
              <a:lnSpc>
                <a:spcPct val="90000"/>
              </a:lnSpc>
              <a:defRPr/>
            </a:pPr>
            <a:r>
              <a:rPr lang="en-US" sz="2800" dirty="0"/>
              <a:t>In this case, the court found that the opinion was sufficiently specific and from a high enough level to affect the plaintiff's rights.</a:t>
            </a:r>
          </a:p>
          <a:p>
            <a:pPr lvl="1" eaLnBrk="1" hangingPunct="1">
              <a:lnSpc>
                <a:spcPct val="90000"/>
              </a:lnSpc>
              <a:defRPr/>
            </a:pPr>
            <a:r>
              <a:rPr lang="en-US" sz="2800" dirty="0"/>
              <a:t>Should this have been a rule?</a:t>
            </a:r>
          </a:p>
        </p:txBody>
      </p:sp>
    </p:spTree>
    <p:extLst>
      <p:ext uri="{BB962C8B-B14F-4D97-AF65-F5344CB8AC3E}">
        <p14:creationId xmlns:p14="http://schemas.microsoft.com/office/powerpoint/2010/main" val="26436987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AB026F-675A-4F8D-910B-6C3BF99F5A6B}" type="slidenum">
              <a:rPr lang="en-US" smtClean="0"/>
              <a:pPr/>
              <a:t>33</a:t>
            </a:fld>
            <a:endParaRPr lang="en-US"/>
          </a:p>
        </p:txBody>
      </p:sp>
      <p:sp>
        <p:nvSpPr>
          <p:cNvPr id="9219" name="Rectangle 2"/>
          <p:cNvSpPr>
            <a:spLocks noGrp="1" noChangeArrowheads="1"/>
          </p:cNvSpPr>
          <p:nvPr>
            <p:ph type="title"/>
          </p:nvPr>
        </p:nvSpPr>
        <p:spPr/>
        <p:txBody>
          <a:bodyPr/>
          <a:lstStyle/>
          <a:p>
            <a:pPr eaLnBrk="1" hangingPunct="1"/>
            <a:r>
              <a:rPr lang="en-US" i="1" dirty="0"/>
              <a:t>Western Ill. Home Health Care, Inc. v. Herman</a:t>
            </a:r>
            <a:r>
              <a:rPr lang="en-US" dirty="0"/>
              <a:t>, 150 F.3d 659 (7th Cir. 1998)</a:t>
            </a:r>
          </a:p>
        </p:txBody>
      </p:sp>
      <p:sp>
        <p:nvSpPr>
          <p:cNvPr id="9220" name="Rectangle 3"/>
          <p:cNvSpPr>
            <a:spLocks noGrp="1" noChangeArrowheads="1"/>
          </p:cNvSpPr>
          <p:nvPr>
            <p:ph type="body" idx="1"/>
          </p:nvPr>
        </p:nvSpPr>
        <p:spPr/>
        <p:txBody>
          <a:bodyPr>
            <a:normAutofit lnSpcReduction="10000"/>
          </a:bodyPr>
          <a:lstStyle/>
          <a:p>
            <a:pPr eaLnBrk="1" hangingPunct="1">
              <a:lnSpc>
                <a:spcPct val="90000"/>
              </a:lnSpc>
            </a:pPr>
            <a:r>
              <a:rPr lang="en-US" dirty="0"/>
              <a:t>This was an opinion letter to two specific parties about whether they were subject to the joint employer doctrine</a:t>
            </a:r>
          </a:p>
          <a:p>
            <a:pPr lvl="1" eaLnBrk="1" hangingPunct="1">
              <a:lnSpc>
                <a:spcPct val="90000"/>
              </a:lnSpc>
            </a:pPr>
            <a:r>
              <a:rPr lang="en-US" dirty="0"/>
              <a:t>The letter said they were, and that they were now on notice so they would be subject to the penalties for a willful violation</a:t>
            </a:r>
          </a:p>
          <a:p>
            <a:pPr eaLnBrk="1" hangingPunct="1">
              <a:lnSpc>
                <a:spcPct val="90000"/>
              </a:lnSpc>
            </a:pPr>
            <a:r>
              <a:rPr lang="en-US" dirty="0"/>
              <a:t>The court found this was a final agency action as to the parties because it required an immediate change in behavior</a:t>
            </a:r>
          </a:p>
          <a:p>
            <a:pPr lvl="1" eaLnBrk="1" hangingPunct="1">
              <a:lnSpc>
                <a:spcPct val="90000"/>
              </a:lnSpc>
            </a:pPr>
            <a:r>
              <a:rPr lang="en-US" dirty="0"/>
              <a:t>This was influenced by the harsh results</a:t>
            </a:r>
          </a:p>
        </p:txBody>
      </p:sp>
    </p:spTree>
    <p:extLst>
      <p:ext uri="{BB962C8B-B14F-4D97-AF65-F5344CB8AC3E}">
        <p14:creationId xmlns:p14="http://schemas.microsoft.com/office/powerpoint/2010/main" val="3306242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E62ADFD-9676-44C5-9567-6E917198016E}" type="slidenum">
              <a:rPr lang="en-US" smtClean="0"/>
              <a:pPr/>
              <a:t>34</a:t>
            </a:fld>
            <a:endParaRPr lang="en-US"/>
          </a:p>
        </p:txBody>
      </p:sp>
      <p:sp>
        <p:nvSpPr>
          <p:cNvPr id="10243" name="Rectangle 2"/>
          <p:cNvSpPr>
            <a:spLocks noGrp="1" noChangeArrowheads="1"/>
          </p:cNvSpPr>
          <p:nvPr>
            <p:ph type="title"/>
          </p:nvPr>
        </p:nvSpPr>
        <p:spPr/>
        <p:txBody>
          <a:bodyPr/>
          <a:lstStyle/>
          <a:p>
            <a:pPr eaLnBrk="1" hangingPunct="1"/>
            <a:r>
              <a:rPr lang="en-US" sz="3200" i="1" dirty="0"/>
              <a:t>Taylor-Callahan-Coleman Counties Dist. Adult Probation Dept. v. Dole</a:t>
            </a:r>
            <a:r>
              <a:rPr lang="en-US" sz="3200" dirty="0"/>
              <a:t>, 948 F.2d 953 (5th Cir. 1991) </a:t>
            </a:r>
          </a:p>
        </p:txBody>
      </p:sp>
      <p:sp>
        <p:nvSpPr>
          <p:cNvPr id="10244" name="Rectangle 3"/>
          <p:cNvSpPr>
            <a:spLocks noGrp="1" noChangeArrowheads="1"/>
          </p:cNvSpPr>
          <p:nvPr>
            <p:ph type="body" idx="1"/>
          </p:nvPr>
        </p:nvSpPr>
        <p:spPr/>
        <p:txBody>
          <a:bodyPr/>
          <a:lstStyle/>
          <a:p>
            <a:pPr eaLnBrk="1" hangingPunct="1"/>
            <a:r>
              <a:rPr lang="en-US" sz="2800" dirty="0"/>
              <a:t>This is a classic question - even if an opinion is final action as to the requestor, does it apply to others?</a:t>
            </a:r>
          </a:p>
          <a:p>
            <a:pPr eaLnBrk="1" hangingPunct="1"/>
            <a:r>
              <a:rPr lang="en-US" sz="2800" dirty="0"/>
              <a:t>The opinion was to an individual party, based on that party's specific facts.</a:t>
            </a:r>
          </a:p>
          <a:p>
            <a:pPr lvl="1" eaLnBrk="1" hangingPunct="1"/>
            <a:r>
              <a:rPr lang="en-US" sz="2800" dirty="0"/>
              <a:t>These are like IRS letter rulings and OIG opinions</a:t>
            </a:r>
          </a:p>
          <a:p>
            <a:pPr eaLnBrk="1" hangingPunct="1"/>
            <a:r>
              <a:rPr lang="en-US" sz="2800" dirty="0"/>
              <a:t>The plaintiff was a third party who wanted to challenge the opinion as it would be applied to it.</a:t>
            </a:r>
          </a:p>
          <a:p>
            <a:pPr eaLnBrk="1" hangingPunct="1"/>
            <a:r>
              <a:rPr lang="en-US" sz="2800" dirty="0"/>
              <a:t>The court found that this was not a final agency action, at least as to other parties.</a:t>
            </a:r>
          </a:p>
        </p:txBody>
      </p:sp>
    </p:spTree>
    <p:extLst>
      <p:ext uri="{BB962C8B-B14F-4D97-AF65-F5344CB8AC3E}">
        <p14:creationId xmlns:p14="http://schemas.microsoft.com/office/powerpoint/2010/main" val="4220812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83778C1-7D94-41E0-AF59-43B372CBA53A}" type="slidenum">
              <a:rPr lang="en-US" smtClean="0"/>
              <a:pPr/>
              <a:t>35</a:t>
            </a:fld>
            <a:endParaRPr lang="en-US"/>
          </a:p>
        </p:txBody>
      </p:sp>
      <p:sp>
        <p:nvSpPr>
          <p:cNvPr id="11267" name="Rectangle 2"/>
          <p:cNvSpPr>
            <a:spLocks noGrp="1" noChangeArrowheads="1"/>
          </p:cNvSpPr>
          <p:nvPr>
            <p:ph type="title"/>
          </p:nvPr>
        </p:nvSpPr>
        <p:spPr/>
        <p:txBody>
          <a:bodyPr/>
          <a:lstStyle/>
          <a:p>
            <a:pPr eaLnBrk="1" hangingPunct="1"/>
            <a:r>
              <a:rPr lang="en-US" i="1" dirty="0"/>
              <a:t>Franklin v. Massachusetts</a:t>
            </a:r>
            <a:r>
              <a:rPr lang="en-US" dirty="0"/>
              <a:t>, 505 U.S. 788 (1992) </a:t>
            </a:r>
          </a:p>
        </p:txBody>
      </p:sp>
      <p:sp>
        <p:nvSpPr>
          <p:cNvPr id="11268" name="Rectangle 3"/>
          <p:cNvSpPr>
            <a:spLocks noGrp="1" noChangeArrowheads="1"/>
          </p:cNvSpPr>
          <p:nvPr>
            <p:ph type="body" idx="1"/>
          </p:nvPr>
        </p:nvSpPr>
        <p:spPr/>
        <p:txBody>
          <a:bodyPr/>
          <a:lstStyle/>
          <a:p>
            <a:pPr eaLnBrk="1" hangingPunct="1">
              <a:lnSpc>
                <a:spcPct val="90000"/>
              </a:lnSpc>
            </a:pPr>
            <a:r>
              <a:rPr lang="en-US" dirty="0"/>
              <a:t>MA wants to contest the method the Department of Commerce used to correct the census numbers</a:t>
            </a:r>
          </a:p>
          <a:p>
            <a:pPr lvl="1" eaLnBrk="1" hangingPunct="1">
              <a:lnSpc>
                <a:spcPct val="90000"/>
              </a:lnSpc>
            </a:pPr>
            <a:r>
              <a:rPr lang="en-US" dirty="0"/>
              <a:t>Why does this matter?</a:t>
            </a:r>
          </a:p>
          <a:p>
            <a:pPr eaLnBrk="1" hangingPunct="1">
              <a:lnSpc>
                <a:spcPct val="90000"/>
              </a:lnSpc>
            </a:pPr>
            <a:r>
              <a:rPr lang="en-US" dirty="0"/>
              <a:t>The President is charged with determining the final count, and Congress does the reallocation of representatives.</a:t>
            </a:r>
          </a:p>
          <a:p>
            <a:pPr lvl="1" eaLnBrk="1" hangingPunct="1">
              <a:lnSpc>
                <a:spcPct val="90000"/>
              </a:lnSpc>
            </a:pPr>
            <a:r>
              <a:rPr lang="en-US" dirty="0"/>
              <a:t>The court found that the report from Commerce was only a recommendation to the President</a:t>
            </a:r>
          </a:p>
          <a:p>
            <a:pPr eaLnBrk="1" hangingPunct="1">
              <a:lnSpc>
                <a:spcPct val="90000"/>
              </a:lnSpc>
            </a:pPr>
            <a:r>
              <a:rPr lang="en-US" dirty="0"/>
              <a:t>Still an issue: who do you count?</a:t>
            </a:r>
          </a:p>
        </p:txBody>
      </p:sp>
    </p:spTree>
    <p:extLst>
      <p:ext uri="{BB962C8B-B14F-4D97-AF65-F5344CB8AC3E}">
        <p14:creationId xmlns:p14="http://schemas.microsoft.com/office/powerpoint/2010/main" val="9984426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4BDA2D-976F-4842-AF35-B93ECEEE837B}" type="slidenum">
              <a:rPr lang="en-US" smtClean="0"/>
              <a:pPr/>
              <a:t>36</a:t>
            </a:fld>
            <a:endParaRPr lang="en-US"/>
          </a:p>
        </p:txBody>
      </p:sp>
      <p:sp>
        <p:nvSpPr>
          <p:cNvPr id="30723" name="Rectangle 2"/>
          <p:cNvSpPr>
            <a:spLocks noGrp="1" noChangeArrowheads="1"/>
          </p:cNvSpPr>
          <p:nvPr>
            <p:ph type="title"/>
          </p:nvPr>
        </p:nvSpPr>
        <p:spPr/>
        <p:txBody>
          <a:bodyPr/>
          <a:lstStyle/>
          <a:p>
            <a:pPr eaLnBrk="1" hangingPunct="1"/>
            <a:r>
              <a:rPr lang="en-US" dirty="0"/>
              <a:t>What about Compliance Orders?</a:t>
            </a:r>
          </a:p>
        </p:txBody>
      </p:sp>
      <p:sp>
        <p:nvSpPr>
          <p:cNvPr id="30724" name="Rectangle 3"/>
          <p:cNvSpPr>
            <a:spLocks noGrp="1" noChangeArrowheads="1"/>
          </p:cNvSpPr>
          <p:nvPr>
            <p:ph type="body" idx="1"/>
          </p:nvPr>
        </p:nvSpPr>
        <p:spPr/>
        <p:txBody>
          <a:bodyPr/>
          <a:lstStyle/>
          <a:p>
            <a:pPr eaLnBrk="1" hangingPunct="1"/>
            <a:r>
              <a:rPr lang="en-US" sz="2800" dirty="0"/>
              <a:t>An order to a specific party to obey the law</a:t>
            </a:r>
          </a:p>
          <a:p>
            <a:pPr lvl="1" eaLnBrk="1" hangingPunct="1"/>
            <a:r>
              <a:rPr lang="en-US" sz="2800" dirty="0"/>
              <a:t>Based on the agency's view that the party is not in compliance with the law</a:t>
            </a:r>
          </a:p>
          <a:p>
            <a:pPr lvl="1" eaLnBrk="1" hangingPunct="1"/>
            <a:r>
              <a:rPr lang="en-US" sz="2800" dirty="0"/>
              <a:t>Not self-enforcing - the agency must bring a separate enforcement action to force compliance</a:t>
            </a:r>
          </a:p>
          <a:p>
            <a:pPr eaLnBrk="1" hangingPunct="1"/>
            <a:r>
              <a:rPr lang="en-US" sz="2800" dirty="0"/>
              <a:t>Is this an appealable final action? Is it ripe?</a:t>
            </a:r>
          </a:p>
          <a:p>
            <a:pPr lvl="1" eaLnBrk="1" hangingPunct="1"/>
            <a:r>
              <a:rPr lang="en-US" sz="2800" dirty="0"/>
              <a:t>(Like </a:t>
            </a:r>
            <a:r>
              <a:rPr lang="en-US" sz="2800" i="1" dirty="0"/>
              <a:t>Standard Oil </a:t>
            </a:r>
            <a:r>
              <a:rPr lang="en-US" dirty="0"/>
              <a:t>– no effect on its own</a:t>
            </a:r>
            <a:r>
              <a:rPr lang="en-US" sz="2800" i="1" dirty="0"/>
              <a:t>)</a:t>
            </a:r>
            <a:endParaRPr lang="en-US" sz="2800" dirty="0"/>
          </a:p>
        </p:txBody>
      </p:sp>
    </p:spTree>
    <p:extLst>
      <p:ext uri="{BB962C8B-B14F-4D97-AF65-F5344CB8AC3E}">
        <p14:creationId xmlns:p14="http://schemas.microsoft.com/office/powerpoint/2010/main" val="32371455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Sackett</a:t>
            </a:r>
            <a:r>
              <a:rPr lang="en-US" i="1" dirty="0"/>
              <a:t> v. U.S. EPA</a:t>
            </a:r>
            <a:r>
              <a:rPr lang="en-US" dirty="0"/>
              <a:t>, 132 S. Ct. 1367 (2012)</a:t>
            </a:r>
          </a:p>
        </p:txBody>
      </p:sp>
      <p:sp>
        <p:nvSpPr>
          <p:cNvPr id="3" name="Content Placeholder 2"/>
          <p:cNvSpPr>
            <a:spLocks noGrp="1"/>
          </p:cNvSpPr>
          <p:nvPr>
            <p:ph idx="1"/>
          </p:nvPr>
        </p:nvSpPr>
        <p:spPr/>
        <p:txBody>
          <a:bodyPr/>
          <a:lstStyle/>
          <a:p>
            <a:r>
              <a:rPr lang="en-US" dirty="0"/>
              <a:t>Are EPA Clean Water Act compliance orders final, appealable orders?</a:t>
            </a:r>
          </a:p>
          <a:p>
            <a:pPr lvl="1"/>
            <a:r>
              <a:rPr lang="en-US" dirty="0"/>
              <a:t>The EPA starts the penalty clock from the issuance of the compliance order.</a:t>
            </a:r>
          </a:p>
          <a:p>
            <a:pPr lvl="1"/>
            <a:r>
              <a:rPr lang="en-US" dirty="0"/>
              <a:t>There is an ever increasing penalty for delay in complying.</a:t>
            </a:r>
          </a:p>
          <a:p>
            <a:r>
              <a:rPr lang="en-US" dirty="0"/>
              <a:t>How would this change your analysis? </a:t>
            </a:r>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37</a:t>
            </a:fld>
            <a:endParaRPr lang="en-US"/>
          </a:p>
        </p:txBody>
      </p:sp>
    </p:spTree>
    <p:extLst>
      <p:ext uri="{BB962C8B-B14F-4D97-AF65-F5344CB8AC3E}">
        <p14:creationId xmlns:p14="http://schemas.microsoft.com/office/powerpoint/2010/main" val="40517646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48906-A132-490B-8D5E-6BE68E26AB5F}"/>
              </a:ext>
            </a:extLst>
          </p:cNvPr>
          <p:cNvSpPr>
            <a:spLocks noGrp="1"/>
          </p:cNvSpPr>
          <p:nvPr>
            <p:ph type="title"/>
          </p:nvPr>
        </p:nvSpPr>
        <p:spPr/>
        <p:txBody>
          <a:bodyPr/>
          <a:lstStyle/>
          <a:p>
            <a:r>
              <a:rPr lang="en-US" dirty="0"/>
              <a:t>US Army Corps of Engineers v. Hawkes Co., 136 S. Ct. 1807 (2016) (Not in Book)</a:t>
            </a:r>
          </a:p>
        </p:txBody>
      </p:sp>
      <p:sp>
        <p:nvSpPr>
          <p:cNvPr id="3" name="Content Placeholder 2">
            <a:extLst>
              <a:ext uri="{FF2B5EF4-FFF2-40B4-BE49-F238E27FC236}">
                <a16:creationId xmlns:a16="http://schemas.microsoft.com/office/drawing/2014/main" id="{328D20AD-BB3C-4141-9048-CBD6805E281F}"/>
              </a:ext>
            </a:extLst>
          </p:cNvPr>
          <p:cNvSpPr>
            <a:spLocks noGrp="1"/>
          </p:cNvSpPr>
          <p:nvPr>
            <p:ph idx="1"/>
          </p:nvPr>
        </p:nvSpPr>
        <p:spPr/>
        <p:txBody>
          <a:bodyPr/>
          <a:lstStyle/>
          <a:p>
            <a:r>
              <a:rPr lang="en-US" dirty="0"/>
              <a:t>Section 404 of the CWA limits the dredging and filling of wetlands, which makes it costly or impossible to do development.</a:t>
            </a:r>
          </a:p>
          <a:p>
            <a:r>
              <a:rPr lang="en-US" dirty="0"/>
              <a:t>The Corps makes a “jurisdictional determination” (JD) that your client’s property is covered by 404.</a:t>
            </a:r>
          </a:p>
          <a:p>
            <a:pPr lvl="1"/>
            <a:r>
              <a:rPr lang="en-US" dirty="0"/>
              <a:t>Is this going to change your client’s rights?</a:t>
            </a:r>
          </a:p>
          <a:p>
            <a:r>
              <a:rPr lang="en-US" dirty="0"/>
              <a:t>Until Hawkes, these were treated as compliance orders and thus not appealable. </a:t>
            </a:r>
          </a:p>
        </p:txBody>
      </p:sp>
      <p:sp>
        <p:nvSpPr>
          <p:cNvPr id="4" name="Slide Number Placeholder 3">
            <a:extLst>
              <a:ext uri="{FF2B5EF4-FFF2-40B4-BE49-F238E27FC236}">
                <a16:creationId xmlns:a16="http://schemas.microsoft.com/office/drawing/2014/main" id="{8F2CBD14-8B5E-4A05-9BAA-1B4A4E88B80A}"/>
              </a:ext>
            </a:extLst>
          </p:cNvPr>
          <p:cNvSpPr>
            <a:spLocks noGrp="1"/>
          </p:cNvSpPr>
          <p:nvPr>
            <p:ph type="sldNum" sz="quarter" idx="12"/>
          </p:nvPr>
        </p:nvSpPr>
        <p:spPr/>
        <p:txBody>
          <a:bodyPr/>
          <a:lstStyle/>
          <a:p>
            <a:pPr>
              <a:defRPr/>
            </a:pPr>
            <a:fld id="{5A34E400-DDF3-442B-8308-4EC7E6E7A5E3}" type="slidenum">
              <a:rPr lang="en-US" smtClean="0"/>
              <a:pPr>
                <a:defRPr/>
              </a:pPr>
              <a:t>38</a:t>
            </a:fld>
            <a:endParaRPr lang="en-US"/>
          </a:p>
        </p:txBody>
      </p:sp>
    </p:spTree>
    <p:extLst>
      <p:ext uri="{BB962C8B-B14F-4D97-AF65-F5344CB8AC3E}">
        <p14:creationId xmlns:p14="http://schemas.microsoft.com/office/powerpoint/2010/main" val="6060872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Finality Wrap-up</a:t>
            </a:r>
          </a:p>
        </p:txBody>
      </p:sp>
      <p:sp>
        <p:nvSpPr>
          <p:cNvPr id="3" name="Content Placeholder 2"/>
          <p:cNvSpPr>
            <a:spLocks noGrp="1"/>
          </p:cNvSpPr>
          <p:nvPr>
            <p:ph idx="1"/>
          </p:nvPr>
        </p:nvSpPr>
        <p:spPr/>
        <p:txBody>
          <a:bodyPr/>
          <a:lstStyle/>
          <a:p>
            <a:r>
              <a:rPr lang="en-US" dirty="0"/>
              <a:t>Is</a:t>
            </a:r>
            <a:r>
              <a:rPr lang="en-US" baseline="0" dirty="0"/>
              <a:t> the agency action directed to your client?</a:t>
            </a:r>
          </a:p>
          <a:p>
            <a:pPr lvl="1"/>
            <a:r>
              <a:rPr lang="en-US" baseline="0" dirty="0"/>
              <a:t>If not, what is your argument as to why it affects your client’s interests?</a:t>
            </a:r>
          </a:p>
          <a:p>
            <a:pPr lvl="0"/>
            <a:r>
              <a:rPr lang="en-US" dirty="0"/>
              <a:t>Is</a:t>
            </a:r>
            <a:r>
              <a:rPr lang="en-US" baseline="0" dirty="0"/>
              <a:t> it complete, or an intermediate action?</a:t>
            </a:r>
          </a:p>
          <a:p>
            <a:pPr lvl="0"/>
            <a:r>
              <a:rPr lang="en-US" baseline="0" dirty="0"/>
              <a:t>Does it have legal consequences, i.e., will it require your client to change its behavior?</a:t>
            </a:r>
          </a:p>
          <a:p>
            <a:pPr lvl="1"/>
            <a:r>
              <a:rPr lang="en-US" baseline="0" dirty="0"/>
              <a:t>Does it require an immediate change?</a:t>
            </a:r>
            <a:endParaRPr lang="en-US" dirty="0"/>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39</a:t>
            </a:fld>
            <a:endParaRPr lang="en-US"/>
          </a:p>
        </p:txBody>
      </p:sp>
    </p:spTree>
    <p:extLst>
      <p:ext uri="{BB962C8B-B14F-4D97-AF65-F5344CB8AC3E}">
        <p14:creationId xmlns:p14="http://schemas.microsoft.com/office/powerpoint/2010/main" val="1552893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07F8025-8D7E-476E-9DBC-6E2F904CDA01}" type="slidenum">
              <a:rPr lang="en-US" smtClean="0"/>
              <a:pPr/>
              <a:t>4</a:t>
            </a:fld>
            <a:endParaRPr lang="en-US"/>
          </a:p>
        </p:txBody>
      </p:sp>
      <p:sp>
        <p:nvSpPr>
          <p:cNvPr id="19459" name="Rectangle 2"/>
          <p:cNvSpPr>
            <a:spLocks noGrp="1" noChangeArrowheads="1"/>
          </p:cNvSpPr>
          <p:nvPr>
            <p:ph type="title"/>
          </p:nvPr>
        </p:nvSpPr>
        <p:spPr/>
        <p:txBody>
          <a:bodyPr>
            <a:normAutofit fontScale="90000"/>
          </a:bodyPr>
          <a:lstStyle/>
          <a:p>
            <a:pPr eaLnBrk="1" hangingPunct="1"/>
            <a:r>
              <a:rPr lang="en-US" dirty="0"/>
              <a:t>Complete Preclusion of Judicial Review: Smallpox Emergency Personnel Protection Act 2003 (Not in the book)</a:t>
            </a:r>
          </a:p>
        </p:txBody>
      </p:sp>
      <p:sp>
        <p:nvSpPr>
          <p:cNvPr id="19460" name="Rectangle 3"/>
          <p:cNvSpPr>
            <a:spLocks noGrp="1" noChangeArrowheads="1"/>
          </p:cNvSpPr>
          <p:nvPr>
            <p:ph type="body" idx="1"/>
          </p:nvPr>
        </p:nvSpPr>
        <p:spPr/>
        <p:txBody>
          <a:bodyPr/>
          <a:lstStyle/>
          <a:p>
            <a:pPr eaLnBrk="1" hangingPunct="1"/>
            <a:r>
              <a:rPr lang="en-US" dirty="0"/>
              <a:t>(2) JUDICIAL AND ADMINISTRATIVE REVIEW- No court of the United States, or of any State, District, territory or possession thereof, shall have subject matter jurisdiction to review, whether by mandamus or otherwise, any action by the Secretary under this section. No officer or employee of the United States shall review any action by the Secretary under this section (unless the President specifically directs otherwise) </a:t>
            </a:r>
          </a:p>
        </p:txBody>
      </p:sp>
    </p:spTree>
    <p:extLst>
      <p:ext uri="{BB962C8B-B14F-4D97-AF65-F5344CB8AC3E}">
        <p14:creationId xmlns:p14="http://schemas.microsoft.com/office/powerpoint/2010/main" val="3741495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898F8C9-C765-492C-AA24-F9E57C5D0775}" type="slidenum">
              <a:rPr lang="en-US" smtClean="0"/>
              <a:pPr/>
              <a:t>5</a:t>
            </a:fld>
            <a:endParaRPr lang="en-US"/>
          </a:p>
        </p:txBody>
      </p:sp>
      <p:sp>
        <p:nvSpPr>
          <p:cNvPr id="20483" name="Rectangle 2"/>
          <p:cNvSpPr>
            <a:spLocks noGrp="1" noChangeArrowheads="1"/>
          </p:cNvSpPr>
          <p:nvPr>
            <p:ph type="title"/>
          </p:nvPr>
        </p:nvSpPr>
        <p:spPr/>
        <p:txBody>
          <a:bodyPr/>
          <a:lstStyle/>
          <a:p>
            <a:pPr eaLnBrk="1" hangingPunct="1"/>
            <a:r>
              <a:rPr lang="en-US" dirty="0"/>
              <a:t>Is there Judicial Review at All Without Specific Congressional Authorization?</a:t>
            </a:r>
          </a:p>
        </p:txBody>
      </p:sp>
      <p:sp>
        <p:nvSpPr>
          <p:cNvPr id="20484" name="Rectangle 3"/>
          <p:cNvSpPr>
            <a:spLocks noGrp="1" noChangeArrowheads="1"/>
          </p:cNvSpPr>
          <p:nvPr>
            <p:ph type="body" idx="1"/>
          </p:nvPr>
        </p:nvSpPr>
        <p:spPr/>
        <p:txBody>
          <a:bodyPr/>
          <a:lstStyle/>
          <a:p>
            <a:pPr eaLnBrk="1" hangingPunct="1"/>
            <a:r>
              <a:rPr lang="en-US" i="1" dirty="0"/>
              <a:t>Abbott Labs </a:t>
            </a:r>
            <a:r>
              <a:rPr lang="en-US" dirty="0"/>
              <a:t>is an early foundational case in administrative law. We discuss </a:t>
            </a:r>
            <a:r>
              <a:rPr lang="en-US" i="1" dirty="0"/>
              <a:t>Abbott Labs </a:t>
            </a:r>
            <a:r>
              <a:rPr lang="en-US" dirty="0"/>
              <a:t>for two issues. At this point, the question is whether there is any judicial review at all, in the absence of specific congressional authorization.</a:t>
            </a:r>
          </a:p>
          <a:p>
            <a:pPr lvl="1" eaLnBrk="1" hangingPunct="1"/>
            <a:r>
              <a:rPr lang="en-US" dirty="0"/>
              <a:t>Later we will look at </a:t>
            </a:r>
            <a:r>
              <a:rPr lang="en-US" i="1" dirty="0"/>
              <a:t>Abbott Labs</a:t>
            </a:r>
            <a:r>
              <a:rPr lang="en-US" dirty="0"/>
              <a:t> in the context of the timing of review, i.e., was the issue ripe?</a:t>
            </a:r>
          </a:p>
        </p:txBody>
      </p:sp>
    </p:spTree>
    <p:extLst>
      <p:ext uri="{BB962C8B-B14F-4D97-AF65-F5344CB8AC3E}">
        <p14:creationId xmlns:p14="http://schemas.microsoft.com/office/powerpoint/2010/main" val="395215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F5C9866-D3B2-4B1E-92EC-91372D77D98E}" type="slidenum">
              <a:rPr lang="en-US" smtClean="0"/>
              <a:pPr/>
              <a:t>6</a:t>
            </a:fld>
            <a:endParaRPr lang="en-US"/>
          </a:p>
        </p:txBody>
      </p:sp>
      <p:sp>
        <p:nvSpPr>
          <p:cNvPr id="23555" name="Rectangle 2"/>
          <p:cNvSpPr>
            <a:spLocks noGrp="1" noChangeArrowheads="1"/>
          </p:cNvSpPr>
          <p:nvPr>
            <p:ph type="title"/>
          </p:nvPr>
        </p:nvSpPr>
        <p:spPr/>
        <p:txBody>
          <a:bodyPr/>
          <a:lstStyle/>
          <a:p>
            <a:pPr eaLnBrk="1" hangingPunct="1"/>
            <a:r>
              <a:rPr lang="en-US" i="1" dirty="0"/>
              <a:t>Abbott Laboratories v. Gardner</a:t>
            </a:r>
            <a:r>
              <a:rPr lang="en-US" dirty="0"/>
              <a:t>, 387 U.S. 136 (1967) - Is There Review at All?</a:t>
            </a:r>
          </a:p>
        </p:txBody>
      </p:sp>
      <p:sp>
        <p:nvSpPr>
          <p:cNvPr id="23556" name="Rectangle 3"/>
          <p:cNvSpPr>
            <a:spLocks noGrp="1" noChangeArrowheads="1"/>
          </p:cNvSpPr>
          <p:nvPr>
            <p:ph type="body" idx="1"/>
          </p:nvPr>
        </p:nvSpPr>
        <p:spPr/>
        <p:txBody>
          <a:bodyPr/>
          <a:lstStyle/>
          <a:p>
            <a:pPr eaLnBrk="1" hangingPunct="1">
              <a:lnSpc>
                <a:spcPct val="90000"/>
              </a:lnSpc>
            </a:pPr>
            <a:r>
              <a:rPr lang="en-US" sz="2800"/>
              <a:t>This was a dispute over the authority of the FDA to require the generic name on prescription drug labels</a:t>
            </a:r>
          </a:p>
          <a:p>
            <a:pPr lvl="1" eaLnBrk="1" hangingPunct="1">
              <a:lnSpc>
                <a:spcPct val="90000"/>
              </a:lnSpc>
            </a:pPr>
            <a:r>
              <a:rPr lang="en-US" sz="2800"/>
              <a:t>The plaintiffs claimed that the FDA exceeded its statutory authority</a:t>
            </a:r>
          </a:p>
          <a:p>
            <a:pPr lvl="1" eaLnBrk="1" hangingPunct="1">
              <a:lnSpc>
                <a:spcPct val="90000"/>
              </a:lnSpc>
            </a:pPr>
            <a:r>
              <a:rPr lang="en-US" sz="2800"/>
              <a:t>FDA said that this was not reviewable because the enabling act provided for specific review of other actions and this was not included in the list</a:t>
            </a:r>
          </a:p>
          <a:p>
            <a:pPr eaLnBrk="1" hangingPunct="1">
              <a:lnSpc>
                <a:spcPct val="90000"/>
              </a:lnSpc>
            </a:pPr>
            <a:r>
              <a:rPr lang="en-US" sz="2800"/>
              <a:t>The Court found that judicial review is favored, and that it would not hold it precluded unless the congressional intent was clear.</a:t>
            </a:r>
          </a:p>
        </p:txBody>
      </p:sp>
    </p:spTree>
    <p:extLst>
      <p:ext uri="{BB962C8B-B14F-4D97-AF65-F5344CB8AC3E}">
        <p14:creationId xmlns:p14="http://schemas.microsoft.com/office/powerpoint/2010/main" val="1868059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9F9A01D-7109-4049-A782-AE10CACA124D}" type="slidenum">
              <a:rPr lang="en-US" smtClean="0"/>
              <a:pPr/>
              <a:t>7</a:t>
            </a:fld>
            <a:endParaRPr lang="en-US"/>
          </a:p>
        </p:txBody>
      </p:sp>
      <p:sp>
        <p:nvSpPr>
          <p:cNvPr id="26627" name="Rectangle 2"/>
          <p:cNvSpPr>
            <a:spLocks noGrp="1" noChangeArrowheads="1"/>
          </p:cNvSpPr>
          <p:nvPr>
            <p:ph type="title"/>
          </p:nvPr>
        </p:nvSpPr>
        <p:spPr/>
        <p:txBody>
          <a:bodyPr/>
          <a:lstStyle/>
          <a:p>
            <a:pPr eaLnBrk="1" hangingPunct="1"/>
            <a:r>
              <a:rPr lang="en-US" i="1" dirty="0"/>
              <a:t>Block v. Community Nutrition Institute</a:t>
            </a:r>
            <a:r>
              <a:rPr lang="en-US" dirty="0"/>
              <a:t>, 467 U.S. 340 (1984) </a:t>
            </a:r>
          </a:p>
        </p:txBody>
      </p:sp>
      <p:sp>
        <p:nvSpPr>
          <p:cNvPr id="26628" name="Rectangle 3"/>
          <p:cNvSpPr>
            <a:spLocks noGrp="1" noChangeArrowheads="1"/>
          </p:cNvSpPr>
          <p:nvPr>
            <p:ph type="body" idx="1"/>
          </p:nvPr>
        </p:nvSpPr>
        <p:spPr/>
        <p:txBody>
          <a:bodyPr/>
          <a:lstStyle/>
          <a:p>
            <a:pPr eaLnBrk="1" hangingPunct="1"/>
            <a:r>
              <a:rPr lang="en-US" sz="2800" dirty="0"/>
              <a:t>Clarified Abbott's policy on reviewability</a:t>
            </a:r>
          </a:p>
          <a:p>
            <a:pPr lvl="1" eaLnBrk="1" hangingPunct="1"/>
            <a:r>
              <a:rPr lang="en-US" sz="2800" dirty="0"/>
              <a:t>Consumers wanted to challenge rules under the  milk price support law, which was intended to protect milk producers </a:t>
            </a:r>
          </a:p>
          <a:p>
            <a:pPr lvl="1" eaLnBrk="1" hangingPunct="1"/>
            <a:r>
              <a:rPr lang="en-US" sz="2800" dirty="0"/>
              <a:t>The court found that Congress had specified who could appeal these orders and how.</a:t>
            </a:r>
          </a:p>
          <a:p>
            <a:pPr eaLnBrk="1" hangingPunct="1"/>
            <a:r>
              <a:rPr lang="en-US" sz="2800" dirty="0"/>
              <a:t>Coupled with the purpose of the act, this was enough to show intent to prevent consumer claims</a:t>
            </a:r>
          </a:p>
          <a:p>
            <a:pPr lvl="1" eaLnBrk="1" hangingPunct="1"/>
            <a:r>
              <a:rPr lang="en-US" sz="2800" dirty="0"/>
              <a:t>This might also be seen as a zone of interest question.</a:t>
            </a:r>
          </a:p>
        </p:txBody>
      </p:sp>
    </p:spTree>
    <p:extLst>
      <p:ext uri="{BB962C8B-B14F-4D97-AF65-F5344CB8AC3E}">
        <p14:creationId xmlns:p14="http://schemas.microsoft.com/office/powerpoint/2010/main" val="3457477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50DB48-FD2D-4182-9ECD-2EF277C94D3F}" type="slidenum">
              <a:rPr lang="en-US" smtClean="0"/>
              <a:pPr/>
              <a:t>8</a:t>
            </a:fld>
            <a:endParaRPr lang="en-US"/>
          </a:p>
        </p:txBody>
      </p:sp>
      <p:sp>
        <p:nvSpPr>
          <p:cNvPr id="24579" name="Rectangle 2"/>
          <p:cNvSpPr>
            <a:spLocks noGrp="1" noChangeArrowheads="1"/>
          </p:cNvSpPr>
          <p:nvPr>
            <p:ph type="title"/>
          </p:nvPr>
        </p:nvSpPr>
        <p:spPr/>
        <p:txBody>
          <a:bodyPr/>
          <a:lstStyle/>
          <a:p>
            <a:pPr eaLnBrk="1" hangingPunct="1"/>
            <a:r>
              <a:rPr lang="en-US" dirty="0"/>
              <a:t>Does Committed To Agency Discretion By Law Mean No Judicial Review?</a:t>
            </a:r>
          </a:p>
        </p:txBody>
      </p:sp>
      <p:sp>
        <p:nvSpPr>
          <p:cNvPr id="24580" name="Rectangle 3"/>
          <p:cNvSpPr>
            <a:spLocks noGrp="1" noChangeArrowheads="1"/>
          </p:cNvSpPr>
          <p:nvPr>
            <p:ph type="body" idx="1"/>
          </p:nvPr>
        </p:nvSpPr>
        <p:spPr/>
        <p:txBody>
          <a:bodyPr/>
          <a:lstStyle/>
          <a:p>
            <a:pPr eaLnBrk="1" hangingPunct="1">
              <a:lnSpc>
                <a:spcPct val="80000"/>
              </a:lnSpc>
            </a:pPr>
            <a:r>
              <a:rPr lang="en-US" sz="2800" dirty="0"/>
              <a:t>5 U.S.C. § 701(a)(2) (§ 701, et </a:t>
            </a:r>
            <a:r>
              <a:rPr lang="en-US" sz="2800" dirty="0" err="1"/>
              <a:t>seq</a:t>
            </a:r>
            <a:r>
              <a:rPr lang="en-US" sz="2800" dirty="0"/>
              <a:t> is judicial review)</a:t>
            </a:r>
          </a:p>
          <a:p>
            <a:pPr lvl="1" eaLnBrk="1" hangingPunct="1">
              <a:lnSpc>
                <a:spcPct val="80000"/>
              </a:lnSpc>
            </a:pPr>
            <a:r>
              <a:rPr lang="en-US" sz="2800" dirty="0"/>
              <a:t>(a) This chapter applies, according to the provisions thereof, except to the extent that - </a:t>
            </a:r>
          </a:p>
          <a:p>
            <a:pPr lvl="1" eaLnBrk="1" hangingPunct="1">
              <a:lnSpc>
                <a:spcPct val="80000"/>
              </a:lnSpc>
            </a:pPr>
            <a:r>
              <a:rPr lang="en-US" sz="2800" dirty="0"/>
              <a:t>(2) agency action is committed to agency discretion by law. </a:t>
            </a:r>
          </a:p>
          <a:p>
            <a:pPr eaLnBrk="1" hangingPunct="1">
              <a:lnSpc>
                <a:spcPct val="80000"/>
              </a:lnSpc>
            </a:pPr>
            <a:r>
              <a:rPr lang="en-US" sz="2800" dirty="0"/>
              <a:t>This is related to the political question doctrine</a:t>
            </a:r>
          </a:p>
          <a:p>
            <a:pPr lvl="1" eaLnBrk="1" hangingPunct="1">
              <a:lnSpc>
                <a:spcPct val="80000"/>
              </a:lnSpc>
            </a:pPr>
            <a:r>
              <a:rPr lang="en-US" sz="2800" dirty="0"/>
              <a:t>The courts recognize that agencies are charged with making policy under the direction of the legislature and the executive branches</a:t>
            </a:r>
          </a:p>
          <a:p>
            <a:pPr lvl="1" eaLnBrk="1" hangingPunct="1">
              <a:lnSpc>
                <a:spcPct val="80000"/>
              </a:lnSpc>
            </a:pPr>
            <a:r>
              <a:rPr lang="en-US" sz="2800" dirty="0"/>
              <a:t>The proper review of a policy choice is through the ballot box</a:t>
            </a:r>
          </a:p>
        </p:txBody>
      </p:sp>
    </p:spTree>
    <p:extLst>
      <p:ext uri="{BB962C8B-B14F-4D97-AF65-F5344CB8AC3E}">
        <p14:creationId xmlns:p14="http://schemas.microsoft.com/office/powerpoint/2010/main" val="997866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14F941-7364-4927-B1B4-64DF32A30AF3}" type="slidenum">
              <a:rPr lang="en-US" smtClean="0"/>
              <a:pPr/>
              <a:t>9</a:t>
            </a:fld>
            <a:endParaRPr lang="en-US"/>
          </a:p>
        </p:txBody>
      </p:sp>
      <p:sp>
        <p:nvSpPr>
          <p:cNvPr id="25603" name="Rectangle 2"/>
          <p:cNvSpPr>
            <a:spLocks noGrp="1" noChangeArrowheads="1"/>
          </p:cNvSpPr>
          <p:nvPr>
            <p:ph type="title"/>
          </p:nvPr>
        </p:nvSpPr>
        <p:spPr/>
        <p:txBody>
          <a:bodyPr/>
          <a:lstStyle/>
          <a:p>
            <a:pPr eaLnBrk="1" hangingPunct="1"/>
            <a:r>
              <a:rPr lang="en-US" i="1" dirty="0"/>
              <a:t>Citizens to Preserve Overton Park v. Volpe</a:t>
            </a:r>
            <a:r>
              <a:rPr lang="en-US" dirty="0"/>
              <a:t>, 401 U.S. 402 (1971) </a:t>
            </a:r>
          </a:p>
        </p:txBody>
      </p:sp>
      <p:sp>
        <p:nvSpPr>
          <p:cNvPr id="25604" name="Rectangle 3"/>
          <p:cNvSpPr>
            <a:spLocks noGrp="1" noChangeArrowheads="1"/>
          </p:cNvSpPr>
          <p:nvPr>
            <p:ph type="body" idx="1"/>
          </p:nvPr>
        </p:nvSpPr>
        <p:spPr/>
        <p:txBody>
          <a:bodyPr/>
          <a:lstStyle/>
          <a:p>
            <a:pPr eaLnBrk="1" hangingPunct="1">
              <a:lnSpc>
                <a:spcPct val="80000"/>
              </a:lnSpc>
            </a:pPr>
            <a:r>
              <a:rPr lang="en-US" sz="2800" dirty="0"/>
              <a:t>Congress said no federal money to build roads in parks if there was a "feasible and prudent" alternative</a:t>
            </a:r>
          </a:p>
          <a:p>
            <a:pPr lvl="1" eaLnBrk="1" hangingPunct="1">
              <a:lnSpc>
                <a:spcPct val="80000"/>
              </a:lnSpc>
            </a:pPr>
            <a:r>
              <a:rPr lang="en-US" sz="2800" dirty="0"/>
              <a:t>The Secretary authorizes a road in a park and tells plaintiffs that it is within his discretion and cannot be reviewed by the courts</a:t>
            </a:r>
          </a:p>
          <a:p>
            <a:pPr lvl="1" eaLnBrk="1" hangingPunct="1">
              <a:lnSpc>
                <a:spcPct val="80000"/>
              </a:lnSpc>
            </a:pPr>
            <a:r>
              <a:rPr lang="en-US" sz="2800" dirty="0"/>
              <a:t>Does the Court have a standard to review this decision, or is it a pure policy choice?</a:t>
            </a:r>
          </a:p>
          <a:p>
            <a:pPr eaLnBrk="1" hangingPunct="1">
              <a:lnSpc>
                <a:spcPct val="80000"/>
              </a:lnSpc>
            </a:pPr>
            <a:r>
              <a:rPr lang="en-US" sz="2800" dirty="0"/>
              <a:t>The court found that "feasible and prudent" provided adequate law to guide judicial review</a:t>
            </a:r>
          </a:p>
          <a:p>
            <a:pPr lvl="1" eaLnBrk="1" hangingPunct="1">
              <a:lnSpc>
                <a:spcPct val="80000"/>
              </a:lnSpc>
            </a:pPr>
            <a:r>
              <a:rPr lang="en-US" sz="2800" dirty="0"/>
              <a:t>Committed to agency discretion was held to be very narrow, unless specified by statute</a:t>
            </a:r>
          </a:p>
          <a:p>
            <a:pPr eaLnBrk="1" hangingPunct="1">
              <a:lnSpc>
                <a:spcPct val="80000"/>
              </a:lnSpc>
            </a:pPr>
            <a:endParaRPr lang="en-US" sz="2800" dirty="0"/>
          </a:p>
        </p:txBody>
      </p:sp>
    </p:spTree>
    <p:extLst>
      <p:ext uri="{BB962C8B-B14F-4D97-AF65-F5344CB8AC3E}">
        <p14:creationId xmlns:p14="http://schemas.microsoft.com/office/powerpoint/2010/main" val="2061161532"/>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3825</TotalTime>
  <Words>2736</Words>
  <Application>Microsoft Office PowerPoint</Application>
  <PresentationFormat>On-screen Show (4:3)</PresentationFormat>
  <Paragraphs>223</Paragraphs>
  <Slides>39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Arial Narrow</vt:lpstr>
      <vt:lpstr>Tahoma</vt:lpstr>
      <vt:lpstr>Wingdings</vt:lpstr>
      <vt:lpstr>Blends</vt:lpstr>
      <vt:lpstr>Access to Judicial Review</vt:lpstr>
      <vt:lpstr>Exceptions to Judicial Review</vt:lpstr>
      <vt:lpstr>Statutory Preclusion of Judicial Review</vt:lpstr>
      <vt:lpstr>Complete Preclusion of Judicial Review: Smallpox Emergency Personnel Protection Act 2003 (Not in the book)</vt:lpstr>
      <vt:lpstr>Is there Judicial Review at All Without Specific Congressional Authorization?</vt:lpstr>
      <vt:lpstr>Abbott Laboratories v. Gardner, 387 U.S. 136 (1967) - Is There Review at All?</vt:lpstr>
      <vt:lpstr>Block v. Community Nutrition Institute, 467 U.S. 340 (1984) </vt:lpstr>
      <vt:lpstr>Does Committed To Agency Discretion By Law Mean No Judicial Review?</vt:lpstr>
      <vt:lpstr>Citizens to Preserve Overton Park v. Volpe, 401 U.S. 402 (1971) </vt:lpstr>
      <vt:lpstr>Heckler v. Chaney, 470 U.S. 821 (1985) - Lethal Injection Case</vt:lpstr>
      <vt:lpstr>Decisions on Rulemaking Petitions</vt:lpstr>
      <vt:lpstr>Is Review Available on Other Grounds?</vt:lpstr>
      <vt:lpstr>Webster v. Doe, 486 U.S. 592 (1988) </vt:lpstr>
      <vt:lpstr>Lincoln v. Vigil, 508 U.S. 182 (1993) </vt:lpstr>
      <vt:lpstr>Causes of Action and the Zone of Interests</vt:lpstr>
      <vt:lpstr>(Juris)Prudential Standing </vt:lpstr>
      <vt:lpstr>Zone of Interests </vt:lpstr>
      <vt:lpstr>Pre-Lexmark Examples of Zone of Interest Analysis</vt:lpstr>
      <vt:lpstr>Air Courier Conference of America v. American Postal Workers Union,  498 U.S. 517 (1991) </vt:lpstr>
      <vt:lpstr>Bennett v. Spear, 520 U.S. 154 (1997) </vt:lpstr>
      <vt:lpstr>Association of Data Processing Service Organizations, Inc. v. Camp, 397 U.S. 150 (1970) </vt:lpstr>
      <vt:lpstr>Hazardous Waste Treatment Council v. Thomas, 885 F.2d 918 (D.C. Cir. 1989) </vt:lpstr>
      <vt:lpstr>Honeywell International, Inc. v. EPA, 374 F.3d 1363 (D.C. Cir. 2004) </vt:lpstr>
      <vt:lpstr>Discuss Lexmark</vt:lpstr>
      <vt:lpstr>Zone of Interests Review</vt:lpstr>
      <vt:lpstr>Problems of Timing</vt:lpstr>
      <vt:lpstr>Stopped here</vt:lpstr>
      <vt:lpstr>§ 704. Actions reviewable</vt:lpstr>
      <vt:lpstr>Is There a Final Agency Action?</vt:lpstr>
      <vt:lpstr>What is the Agency Action?</vt:lpstr>
      <vt:lpstr>Federal Trade Commn. v. Standard Oil Co. of California, 449 U.S. 232 (1980)</vt:lpstr>
      <vt:lpstr>National Automatic Laundry and Cleaning Council v. Shultz, 443 F.2d 689 (D.C. Cir. 1971) </vt:lpstr>
      <vt:lpstr>Western Ill. Home Health Care, Inc. v. Herman, 150 F.3d 659 (7th Cir. 1998)</vt:lpstr>
      <vt:lpstr>Taylor-Callahan-Coleman Counties Dist. Adult Probation Dept. v. Dole, 948 F.2d 953 (5th Cir. 1991) </vt:lpstr>
      <vt:lpstr>Franklin v. Massachusetts, 505 U.S. 788 (1992) </vt:lpstr>
      <vt:lpstr>What about Compliance Orders?</vt:lpstr>
      <vt:lpstr>Sackett v. U.S. EPA, 132 S. Ct. 1367 (2012)</vt:lpstr>
      <vt:lpstr>US Army Corps of Engineers v. Hawkes Co., 136 S. Ct. 1807 (2016) (Not in Book)</vt:lpstr>
      <vt:lpstr>Finality 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Judicial Review</dc:title>
  <dc:creator>edward</dc:creator>
  <cp:lastModifiedBy>Edward P Richards</cp:lastModifiedBy>
  <cp:revision>350</cp:revision>
  <dcterms:created xsi:type="dcterms:W3CDTF">2005-10-18T14:40:56Z</dcterms:created>
  <dcterms:modified xsi:type="dcterms:W3CDTF">2018-11-01T14:17:46Z</dcterms:modified>
</cp:coreProperties>
</file>