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62" r:id="rId5"/>
    <p:sldId id="263" r:id="rId6"/>
    <p:sldId id="261" r:id="rId7"/>
    <p:sldId id="260" r:id="rId8"/>
    <p:sldId id="258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98" autoAdjust="0"/>
  </p:normalViewPr>
  <p:slideViewPr>
    <p:cSldViewPr>
      <p:cViewPr varScale="1">
        <p:scale>
          <a:sx n="106" d="100"/>
          <a:sy n="106" d="100"/>
        </p:scale>
        <p:origin x="-67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450B7B1-0C2D-4180-994E-57DE6B89E4C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725F0-C40A-453D-BA18-AC79C56AC1E2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FE0E1-B9D3-46E0-A61D-ADD773A194B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59646-5304-4195-858A-7C8CA84CD7F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799635-10E9-4029-A035-4671CF95D024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6FB10-F970-4756-B92F-47FB417707D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D602A0-9443-4081-9796-8C0BB596573A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19177-509C-4783-93A7-8C01EB917C5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87DAE-5E21-4CCD-80BF-635489EC003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ACC875-5570-43CD-AFAB-331BACB51DA8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54FAE4E-9DD6-4ABA-942D-5098134CCA62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43F677E0-5704-4E6D-8BD1-E1479F732570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An Introduction to the Risks of cheap Natural gas and hydraulic fracking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572000"/>
            <a:ext cx="80010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Edward P. Richards, JD, MPH</a:t>
            </a:r>
          </a:p>
          <a:p>
            <a:r>
              <a:rPr lang="en-US" dirty="0"/>
              <a:t>Director, Program in Law, Science, and Public Health</a:t>
            </a:r>
          </a:p>
          <a:p>
            <a:r>
              <a:rPr lang="en-US" dirty="0"/>
              <a:t>Clarence W. Edwards Professor of </a:t>
            </a:r>
            <a:r>
              <a:rPr lang="en-US" dirty="0" smtClean="0"/>
              <a:t>Law</a:t>
            </a:r>
          </a:p>
          <a:p>
            <a:r>
              <a:rPr lang="en-US" dirty="0" smtClean="0"/>
              <a:t>LSU </a:t>
            </a:r>
            <a:r>
              <a:rPr lang="en-US" dirty="0"/>
              <a:t>Law School</a:t>
            </a:r>
          </a:p>
          <a:p>
            <a:r>
              <a:rPr lang="en-US" dirty="0" smtClean="0"/>
              <a:t>http</a:t>
            </a:r>
            <a:r>
              <a:rPr lang="en-US" dirty="0"/>
              <a:t>://biotech.law.lsu.edu</a:t>
            </a:r>
          </a:p>
          <a:p>
            <a:r>
              <a:rPr lang="en-US" dirty="0" smtClean="0"/>
              <a:t>http</a:t>
            </a:r>
            <a:r>
              <a:rPr lang="en-US" dirty="0"/>
              <a:t>://ssrn.com/author=222637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62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Climate Risks</a:t>
            </a:r>
          </a:p>
          <a:p>
            <a:r>
              <a:rPr lang="en-US" dirty="0" smtClean="0"/>
              <a:t>Local Environmental Risks</a:t>
            </a:r>
          </a:p>
          <a:p>
            <a:r>
              <a:rPr lang="en-US" dirty="0" smtClean="0"/>
              <a:t>Economic Consequences of Petro-states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55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latinLnBrk="0" hangingPunct="1"/>
            <a:r>
              <a:rPr lang="en-US" dirty="0" smtClean="0"/>
              <a:t>Economic Climate </a:t>
            </a:r>
            <a:r>
              <a:rPr lang="en-US" dirty="0" smtClean="0"/>
              <a:t>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 eaLnBrk="1" latinLnBrk="0" hangingPunct="1"/>
            <a:r>
              <a:rPr lang="en-US" dirty="0" smtClean="0"/>
              <a:t>Displacement of alternative energy, including nuclear</a:t>
            </a:r>
          </a:p>
          <a:p>
            <a:pPr lvl="0" rtl="0" eaLnBrk="1" latinLnBrk="0" hangingPunct="1"/>
            <a:r>
              <a:rPr lang="en-US" dirty="0" smtClean="0"/>
              <a:t>Reduction of incentives for energy efficiency </a:t>
            </a:r>
          </a:p>
          <a:p>
            <a:pPr lvl="0" rtl="0" eaLnBrk="1" latinLnBrk="0" hangingPunct="1"/>
            <a:r>
              <a:rPr lang="en-US" dirty="0" smtClean="0"/>
              <a:t>Development of energy intensive industries dependent on cheap energy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Co2 Leakage</a:t>
            </a:r>
            <a:endParaRPr lang="en-US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7156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Direct GHG Risks</a:t>
            </a:r>
            <a:br>
              <a:rPr lang="en-US" dirty="0" smtClean="0"/>
            </a:br>
            <a:r>
              <a:rPr lang="en-US" dirty="0" smtClean="0"/>
              <a:t>CO2 </a:t>
            </a:r>
            <a:r>
              <a:rPr lang="en-US" dirty="0" smtClean="0"/>
              <a:t>Leakage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Methane (CH4) is the second most </a:t>
            </a:r>
            <a:r>
              <a:rPr lang="en-US" dirty="0" smtClean="0"/>
              <a:t>prevalent GHG emitted in the US by human activities.</a:t>
            </a:r>
          </a:p>
          <a:p>
            <a:r>
              <a:rPr lang="en-US" dirty="0" smtClean="0"/>
              <a:t>Much more powerful than CO2, but shorter lived </a:t>
            </a:r>
          </a:p>
          <a:p>
            <a:r>
              <a:rPr lang="en-US" dirty="0" smtClean="0"/>
              <a:t>	20 X more effective than CO2 over 100 years</a:t>
            </a:r>
          </a:p>
          <a:p>
            <a:r>
              <a:rPr lang="en-US" dirty="0" smtClean="0"/>
              <a:t>	72 X over 20 years</a:t>
            </a:r>
          </a:p>
          <a:p>
            <a:r>
              <a:rPr lang="en-US" dirty="0" smtClean="0"/>
              <a:t>Leakage is estimated to be </a:t>
            </a:r>
            <a:r>
              <a:rPr lang="en-US" dirty="0"/>
              <a:t>as low as 1.5% </a:t>
            </a:r>
            <a:r>
              <a:rPr lang="en-US" dirty="0" smtClean="0"/>
              <a:t>and </a:t>
            </a:r>
            <a:r>
              <a:rPr lang="en-US" dirty="0"/>
              <a:t>as high as 6.2%–11.7</a:t>
            </a:r>
            <a:r>
              <a:rPr lang="en-US" dirty="0" smtClean="0"/>
              <a:t>% (NOAA study - ref 1)</a:t>
            </a:r>
          </a:p>
          <a:p>
            <a:r>
              <a:rPr lang="en-US" dirty="0" smtClean="0"/>
              <a:t>Over 20 years, a 1.5% leakage makes methane worse for the climate than coal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Higher leakage levels do progressively more damage.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199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would we waste methane?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arenR"/>
            </a:pPr>
            <a:r>
              <a:rPr lang="en-US" dirty="0" smtClean="0"/>
              <a:t>Methane is not valuable right now, so engineering controls can cost more than the incremental value of the gas lost.</a:t>
            </a:r>
          </a:p>
          <a:p>
            <a:pPr marL="457200" indent="-457200">
              <a:buAutoNum type="arabicParenR"/>
            </a:pPr>
            <a:r>
              <a:rPr lang="en-US" dirty="0" smtClean="0"/>
              <a:t>Smaller companies value short term return more than the long term value of the field</a:t>
            </a:r>
          </a:p>
          <a:p>
            <a:pPr marL="457200" indent="-457200">
              <a:buAutoNum type="arabicParenR"/>
            </a:pPr>
            <a:r>
              <a:rPr lang="en-US" dirty="0" smtClean="0"/>
              <a:t>Huge infrastructure compared to traditional drilling, which will be very expensive to close out and maintain when the fields are depleted</a:t>
            </a:r>
          </a:p>
          <a:p>
            <a:pPr marL="457200" indent="-457200">
              <a:buAutoNum type="arabicParenR"/>
            </a:pPr>
            <a:r>
              <a:rPr lang="en-US" dirty="0" smtClean="0"/>
              <a:t>No effective mechanism to assure long term responsibility since many fields are </a:t>
            </a:r>
            <a:r>
              <a:rPr lang="en-US" dirty="0" smtClean="0"/>
              <a:t>developed by small </a:t>
            </a:r>
            <a:r>
              <a:rPr lang="en-US" dirty="0" smtClean="0"/>
              <a:t>producers</a:t>
            </a:r>
          </a:p>
          <a:p>
            <a:pPr marL="457200" indent="-457200">
              <a:buAutoNum type="arabicParenR"/>
            </a:pPr>
            <a:r>
              <a:rPr lang="en-US" dirty="0" smtClean="0"/>
              <a:t>No effective monitoring and regulation of CH4 so little incentive to prevent leakage.</a:t>
            </a:r>
          </a:p>
        </p:txBody>
      </p:sp>
    </p:spTree>
    <p:extLst>
      <p:ext uri="{BB962C8B-B14F-4D97-AF65-F5344CB8AC3E}">
        <p14:creationId xmlns:p14="http://schemas.microsoft.com/office/powerpoint/2010/main" val="41150293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 eaLnBrk="1" latinLnBrk="0" hangingPunct="1"/>
            <a:r>
              <a:rPr lang="en-US" dirty="0" smtClean="0"/>
              <a:t>Local Environmental Risks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rtl="0" eaLnBrk="1" latinLnBrk="0" hangingPunct="1"/>
            <a:r>
              <a:rPr lang="en-US" dirty="0" smtClean="0"/>
              <a:t>Aquifer pollution by fracking fluids, either directly or through injection wells</a:t>
            </a:r>
          </a:p>
          <a:p>
            <a:pPr lvl="0" rtl="0" eaLnBrk="1" latinLnBrk="0" hangingPunct="1"/>
            <a:r>
              <a:rPr lang="en-US" dirty="0" smtClean="0"/>
              <a:t>Surface water pollution by fracking fluids through improper disposal</a:t>
            </a:r>
          </a:p>
          <a:p>
            <a:pPr lvl="0" rtl="0" eaLnBrk="1" latinLnBrk="0" hangingPunct="1"/>
            <a:r>
              <a:rPr lang="en-US" dirty="0" smtClean="0"/>
              <a:t>Noise and air pollution.</a:t>
            </a:r>
          </a:p>
          <a:p>
            <a:pPr lvl="0" rtl="0" eaLnBrk="1" latinLnBrk="0" hangingPunct="1"/>
            <a:r>
              <a:rPr lang="en-US" dirty="0" smtClean="0"/>
              <a:t>All of these are preventable through best practices</a:t>
            </a:r>
          </a:p>
          <a:p>
            <a:pPr lvl="0" rtl="0" eaLnBrk="1" latinLnBrk="0" hangingPunct="1"/>
            <a:r>
              <a:rPr lang="en-US" dirty="0" smtClean="0"/>
              <a:t>All subject to same economic factors and failed regulation.</a:t>
            </a:r>
          </a:p>
          <a:p>
            <a:pPr lvl="0" rtl="0" eaLnBrk="1" latinLnBrk="0" hangingPunct="1"/>
            <a:r>
              <a:rPr lang="en-US" dirty="0" smtClean="0"/>
              <a:t>The history of the oil and gas business is not one of everyone using best practices and cleaning up after production is over.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7506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848600" cy="1371600"/>
          </a:xfrm>
        </p:spPr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Economic Consequences of Petro-states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Dependence on low skills jobs.</a:t>
            </a:r>
          </a:p>
          <a:p>
            <a:r>
              <a:rPr lang="en-US" dirty="0"/>
              <a:t>	</a:t>
            </a:r>
            <a:r>
              <a:rPr lang="en-US" dirty="0" smtClean="0"/>
              <a:t>A few engineers and a lot of lower skilled workers</a:t>
            </a:r>
          </a:p>
          <a:p>
            <a:r>
              <a:rPr lang="en-US" dirty="0" smtClean="0"/>
              <a:t>Exacerbates income inequality</a:t>
            </a:r>
          </a:p>
          <a:p>
            <a:r>
              <a:rPr lang="en-US" dirty="0" smtClean="0"/>
              <a:t>Reduces support for education and preparation for a high skilled global economy</a:t>
            </a:r>
          </a:p>
          <a:p>
            <a:r>
              <a:rPr lang="en-US" dirty="0" smtClean="0"/>
              <a:t>Highly cyclical, with downturns doing massive </a:t>
            </a:r>
            <a:r>
              <a:rPr lang="en-US" smtClean="0"/>
              <a:t>economic </a:t>
            </a:r>
            <a:r>
              <a:rPr lang="en-US" smtClean="0"/>
              <a:t>damage.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23141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Introductory 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534400" cy="5410200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1.</a:t>
            </a:r>
            <a:r>
              <a:rPr lang="en-US" dirty="0"/>
              <a:t>	</a:t>
            </a:r>
            <a:r>
              <a:rPr lang="en-US" dirty="0" err="1"/>
              <a:t>Karion</a:t>
            </a:r>
            <a:r>
              <a:rPr lang="en-US" dirty="0"/>
              <a:t>, A. et al. Methane emissions estimate from airborne measurements over a western United States natural gas field. Geophysical Research Letters (2013).</a:t>
            </a:r>
          </a:p>
          <a:p>
            <a:r>
              <a:rPr lang="en-US" dirty="0" smtClean="0"/>
              <a:t>2.</a:t>
            </a:r>
            <a:r>
              <a:rPr lang="en-US" dirty="0"/>
              <a:t>	Alvarez, R.A., </a:t>
            </a:r>
            <a:r>
              <a:rPr lang="en-US" dirty="0" err="1"/>
              <a:t>Pacala</a:t>
            </a:r>
            <a:r>
              <a:rPr lang="en-US" dirty="0"/>
              <a:t>, S.W., </a:t>
            </a:r>
            <a:r>
              <a:rPr lang="en-US" dirty="0" err="1"/>
              <a:t>Winebrake</a:t>
            </a:r>
            <a:r>
              <a:rPr lang="en-US" dirty="0"/>
              <a:t>, J.J., </a:t>
            </a:r>
            <a:r>
              <a:rPr lang="en-US" dirty="0" err="1"/>
              <a:t>Chameides</a:t>
            </a:r>
            <a:r>
              <a:rPr lang="en-US" dirty="0"/>
              <a:t>, W.L. &amp; Hamburg, S.P. Greater focus needed on methane leakage from natural gas infrastructure. Proceedings of the National Academy of Sciences 109, 6435–6440 (2012).</a:t>
            </a:r>
          </a:p>
          <a:p>
            <a:r>
              <a:rPr lang="en-US" dirty="0" smtClean="0"/>
              <a:t>3</a:t>
            </a:r>
            <a:r>
              <a:rPr lang="en-US" dirty="0"/>
              <a:t>.	Lange, T. et al. Hydraulic fracturing in unconventional gas reservoirs: risks in the geological system part 1. Environmental Earth Sciences 1–15 (2013).</a:t>
            </a:r>
          </a:p>
          <a:p>
            <a:r>
              <a:rPr lang="en-US" dirty="0"/>
              <a:t>4.	</a:t>
            </a:r>
            <a:r>
              <a:rPr lang="en-US" dirty="0" err="1"/>
              <a:t>Gordalla</a:t>
            </a:r>
            <a:r>
              <a:rPr lang="en-US" dirty="0"/>
              <a:t>, B.C., Ewers, U. &amp; </a:t>
            </a:r>
            <a:r>
              <a:rPr lang="en-US" dirty="0" err="1"/>
              <a:t>Frimmel</a:t>
            </a:r>
            <a:r>
              <a:rPr lang="en-US" dirty="0"/>
              <a:t>, F.H. Hydraulic fracturing: a toxicological threat for groundwater and drinking-water? Environmental Earth Sciences 1–19 (2013).</a:t>
            </a:r>
          </a:p>
          <a:p>
            <a:r>
              <a:rPr lang="en-US" dirty="0"/>
              <a:t>5.	Thompson, H. Fracking boom spurs environmental audit. Nature 485, 556–557 (2012).</a:t>
            </a:r>
          </a:p>
          <a:p>
            <a:r>
              <a:rPr lang="en-US" dirty="0"/>
              <a:t>6.	Bateman, C. &amp; Fair, V. A Colossal Fracking Mess. Vanity Fair 21, 1–5 (2010).</a:t>
            </a:r>
          </a:p>
          <a:p>
            <a:r>
              <a:rPr lang="en-US" dirty="0"/>
              <a:t>7.	Ehrenberg, R. The facts behind the </a:t>
            </a:r>
            <a:r>
              <a:rPr lang="en-US" dirty="0" err="1"/>
              <a:t>frack</a:t>
            </a:r>
            <a:r>
              <a:rPr lang="en-US" dirty="0"/>
              <a:t>: Scientists weigh in on the hydraulic fracturing debate. science news 182, 20–25 (2012).</a:t>
            </a:r>
          </a:p>
          <a:p>
            <a:r>
              <a:rPr lang="en-US" dirty="0"/>
              <a:t>8.	ISS, I.T. Drinking water quality near Marcellus shale gas extraction sites. PNAS 110, 11213–11214 (2013).</a:t>
            </a:r>
          </a:p>
          <a:p>
            <a:r>
              <a:rPr lang="en-US" dirty="0"/>
              <a:t>9.	</a:t>
            </a:r>
            <a:r>
              <a:rPr lang="en-US" dirty="0" err="1"/>
              <a:t>Finkel</a:t>
            </a:r>
            <a:r>
              <a:rPr lang="en-US" dirty="0"/>
              <a:t>, M.L., Hays, J. &amp; Law, A. Modern Natural Gas Development and Harm to Health: The Need for Proactive Public Health Policies. ISRN Public Health 2013, (2013).</a:t>
            </a:r>
          </a:p>
          <a:p>
            <a:r>
              <a:rPr lang="en-US" dirty="0"/>
              <a:t>10.	Jackson, R.B. et al. Increased stray gas abundance in a subset of drinking water wells near Marcellus shale gas extraction. Proceedings of the National Academy of Sciences 110, 11250–11255 (2013).</a:t>
            </a:r>
          </a:p>
          <a:p>
            <a:r>
              <a:rPr lang="en-US" dirty="0"/>
              <a:t>11.	Down, A., </a:t>
            </a:r>
            <a:r>
              <a:rPr lang="en-US" dirty="0" err="1"/>
              <a:t>Armes</a:t>
            </a:r>
            <a:r>
              <a:rPr lang="en-US" dirty="0"/>
              <a:t>, M. &amp; Jackson, R. Shale gas extraction in North Carolina: research recommendations and public health implications. Environ Health </a:t>
            </a:r>
            <a:r>
              <a:rPr lang="en-US" dirty="0" err="1"/>
              <a:t>Perspect</a:t>
            </a:r>
            <a:r>
              <a:rPr lang="en-US" dirty="0"/>
              <a:t> 121, A292–A293 (2013).</a:t>
            </a:r>
          </a:p>
          <a:p>
            <a:r>
              <a:rPr lang="en-US" dirty="0"/>
              <a:t>12.	Davies, R.J., Mathias, S.A., Moss, J., </a:t>
            </a:r>
            <a:r>
              <a:rPr lang="en-US" dirty="0" err="1"/>
              <a:t>Hustoft</a:t>
            </a:r>
            <a:r>
              <a:rPr lang="en-US" dirty="0"/>
              <a:t>, S. &amp; Newport, L. Hydraulic fractures: How far can they go? Marine and petroleum geology 37, 1–6 (2012).</a:t>
            </a:r>
          </a:p>
          <a:p>
            <a:r>
              <a:rPr lang="en-US" dirty="0"/>
              <a:t>13.	Myers, T. Potential contaminant pathways from hydraulically fractured shale to aquifers. Ground Water 50, 872–882 (2012).</a:t>
            </a:r>
          </a:p>
          <a:p>
            <a:r>
              <a:rPr lang="en-US" dirty="0"/>
              <a:t>14.	Warner, N.R. et al. Geochemical evidence for possible natural migration of Marcellus Formation brine to shallow aquifers in Pennsylvania. Proceedings of the National Academy of Sciences 109, 11961–11966 (2012).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4373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68</TotalTime>
  <Words>295</Words>
  <Application>Microsoft Office PowerPoint</Application>
  <PresentationFormat>On-screen Show (4:3)</PresentationFormat>
  <Paragraphs>58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Essential</vt:lpstr>
      <vt:lpstr>An Introduction to the Risks of cheap Natural gas and hydraulic fracking</vt:lpstr>
      <vt:lpstr>The risks</vt:lpstr>
      <vt:lpstr>Economic Climate Risks</vt:lpstr>
      <vt:lpstr>Direct GHG Risks CO2 Leakage</vt:lpstr>
      <vt:lpstr>Why would we waste methane?</vt:lpstr>
      <vt:lpstr>Local Environmental Risks</vt:lpstr>
      <vt:lpstr>Economic Consequences of Petro-states</vt:lpstr>
      <vt:lpstr>Introductory bibliography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Short Introduction to the Risks of Natural gas and hydraulic fracking</dc:title>
  <dc:creator>Edward Richards</dc:creator>
  <cp:lastModifiedBy>Edward Richards</cp:lastModifiedBy>
  <cp:revision>20</cp:revision>
  <dcterms:created xsi:type="dcterms:W3CDTF">2013-10-08T13:37:16Z</dcterms:created>
  <dcterms:modified xsi:type="dcterms:W3CDTF">2013-10-08T17:04:38Z</dcterms:modified>
</cp:coreProperties>
</file>