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57" r:id="rId3"/>
    <p:sldId id="258" r:id="rId4"/>
    <p:sldId id="260" r:id="rId5"/>
    <p:sldId id="259" r:id="rId6"/>
    <p:sldId id="264" r:id="rId7"/>
    <p:sldId id="261" r:id="rId8"/>
    <p:sldId id="262" r:id="rId9"/>
    <p:sldId id="263"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91" autoAdjust="0"/>
    <p:restoredTop sz="86433" autoAdjust="0"/>
  </p:normalViewPr>
  <p:slideViewPr>
    <p:cSldViewPr snapToGrid="0">
      <p:cViewPr varScale="1">
        <p:scale>
          <a:sx n="76" d="100"/>
          <a:sy n="76" d="100"/>
        </p:scale>
        <p:origin x="46" y="20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4586C4-4ECE-4DD0-AA42-0B4D7037F155}" type="datetimeFigureOut">
              <a:rPr lang="en-US" smtClean="0"/>
              <a:t>7/4/2023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86FBB3-3105-4716-BD6D-5B52D309C24F}" type="slidenum">
              <a:rPr lang="en-US" smtClean="0"/>
              <a:t>‹#›</a:t>
            </a:fld>
            <a:endParaRPr lang="en-US"/>
          </a:p>
        </p:txBody>
      </p:sp>
    </p:spTree>
    <p:extLst>
      <p:ext uri="{BB962C8B-B14F-4D97-AF65-F5344CB8AC3E}">
        <p14:creationId xmlns:p14="http://schemas.microsoft.com/office/powerpoint/2010/main" val="3128293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86FBB3-3105-4716-BD6D-5B52D309C24F}" type="slidenum">
              <a:rPr lang="en-US" smtClean="0"/>
              <a:t>4</a:t>
            </a:fld>
            <a:endParaRPr lang="en-US"/>
          </a:p>
        </p:txBody>
      </p:sp>
    </p:spTree>
    <p:extLst>
      <p:ext uri="{BB962C8B-B14F-4D97-AF65-F5344CB8AC3E}">
        <p14:creationId xmlns:p14="http://schemas.microsoft.com/office/powerpoint/2010/main" val="2470690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15AB6-5349-EE68-50D2-CEF08A6C5D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FFE646-ED7B-200F-4960-A2238F12E8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19A478-A58A-ED45-5E52-0442FC067685}"/>
              </a:ext>
            </a:extLst>
          </p:cNvPr>
          <p:cNvSpPr>
            <a:spLocks noGrp="1"/>
          </p:cNvSpPr>
          <p:nvPr>
            <p:ph type="dt" sz="half" idx="10"/>
          </p:nvPr>
        </p:nvSpPr>
        <p:spPr/>
        <p:txBody>
          <a:bodyPr/>
          <a:lstStyle/>
          <a:p>
            <a:fld id="{1E05AA79-88D3-4E5B-9D86-9F43D6878C45}" type="datetimeFigureOut">
              <a:rPr lang="en-US" smtClean="0"/>
              <a:t>7/4/2023</a:t>
            </a:fld>
            <a:endParaRPr lang="en-US"/>
          </a:p>
        </p:txBody>
      </p:sp>
      <p:sp>
        <p:nvSpPr>
          <p:cNvPr id="5" name="Footer Placeholder 4">
            <a:extLst>
              <a:ext uri="{FF2B5EF4-FFF2-40B4-BE49-F238E27FC236}">
                <a16:creationId xmlns:a16="http://schemas.microsoft.com/office/drawing/2014/main" id="{52B165FC-18F2-5ADB-A2D9-1A52266EA9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171D1A-AD17-D95C-4D0A-BEBAB0E9D33D}"/>
              </a:ext>
            </a:extLst>
          </p:cNvPr>
          <p:cNvSpPr>
            <a:spLocks noGrp="1"/>
          </p:cNvSpPr>
          <p:nvPr>
            <p:ph type="sldNum" sz="quarter" idx="12"/>
          </p:nvPr>
        </p:nvSpPr>
        <p:spPr/>
        <p:txBody>
          <a:bodyPr/>
          <a:lstStyle/>
          <a:p>
            <a:fld id="{687C0DAD-FFA3-40A8-85C2-BCF075C81006}" type="slidenum">
              <a:rPr lang="en-US" smtClean="0"/>
              <a:t>‹#›</a:t>
            </a:fld>
            <a:endParaRPr lang="en-US"/>
          </a:p>
        </p:txBody>
      </p:sp>
    </p:spTree>
    <p:extLst>
      <p:ext uri="{BB962C8B-B14F-4D97-AF65-F5344CB8AC3E}">
        <p14:creationId xmlns:p14="http://schemas.microsoft.com/office/powerpoint/2010/main" val="3258101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07D0E-2123-CBE8-2FE0-A72062A3F7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0AF876-D21F-0A0D-AD5D-B72F40D713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8881CD-3CB3-3DA3-D81B-35E31CD74EC0}"/>
              </a:ext>
            </a:extLst>
          </p:cNvPr>
          <p:cNvSpPr>
            <a:spLocks noGrp="1"/>
          </p:cNvSpPr>
          <p:nvPr>
            <p:ph type="dt" sz="half" idx="10"/>
          </p:nvPr>
        </p:nvSpPr>
        <p:spPr/>
        <p:txBody>
          <a:bodyPr/>
          <a:lstStyle/>
          <a:p>
            <a:fld id="{1E05AA79-88D3-4E5B-9D86-9F43D6878C45}" type="datetimeFigureOut">
              <a:rPr lang="en-US" smtClean="0"/>
              <a:t>7/4/2023</a:t>
            </a:fld>
            <a:endParaRPr lang="en-US"/>
          </a:p>
        </p:txBody>
      </p:sp>
      <p:sp>
        <p:nvSpPr>
          <p:cNvPr id="5" name="Footer Placeholder 4">
            <a:extLst>
              <a:ext uri="{FF2B5EF4-FFF2-40B4-BE49-F238E27FC236}">
                <a16:creationId xmlns:a16="http://schemas.microsoft.com/office/drawing/2014/main" id="{BD1A842A-40CF-4A7E-0352-E2B6781CD1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ABE3AB-B907-700C-3A0A-2017C41DD514}"/>
              </a:ext>
            </a:extLst>
          </p:cNvPr>
          <p:cNvSpPr>
            <a:spLocks noGrp="1"/>
          </p:cNvSpPr>
          <p:nvPr>
            <p:ph type="sldNum" sz="quarter" idx="12"/>
          </p:nvPr>
        </p:nvSpPr>
        <p:spPr/>
        <p:txBody>
          <a:bodyPr/>
          <a:lstStyle/>
          <a:p>
            <a:fld id="{687C0DAD-FFA3-40A8-85C2-BCF075C81006}" type="slidenum">
              <a:rPr lang="en-US" smtClean="0"/>
              <a:t>‹#›</a:t>
            </a:fld>
            <a:endParaRPr lang="en-US"/>
          </a:p>
        </p:txBody>
      </p:sp>
    </p:spTree>
    <p:extLst>
      <p:ext uri="{BB962C8B-B14F-4D97-AF65-F5344CB8AC3E}">
        <p14:creationId xmlns:p14="http://schemas.microsoft.com/office/powerpoint/2010/main" val="44149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DCEA8A-6A07-878E-E5C6-106A91FA6C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AA4F04-4822-3E20-A336-0FBAA92BF9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990070-E7CF-20EA-2EBC-90330E9BF494}"/>
              </a:ext>
            </a:extLst>
          </p:cNvPr>
          <p:cNvSpPr>
            <a:spLocks noGrp="1"/>
          </p:cNvSpPr>
          <p:nvPr>
            <p:ph type="dt" sz="half" idx="10"/>
          </p:nvPr>
        </p:nvSpPr>
        <p:spPr/>
        <p:txBody>
          <a:bodyPr/>
          <a:lstStyle/>
          <a:p>
            <a:fld id="{1E05AA79-88D3-4E5B-9D86-9F43D6878C45}" type="datetimeFigureOut">
              <a:rPr lang="en-US" smtClean="0"/>
              <a:t>7/4/2023</a:t>
            </a:fld>
            <a:endParaRPr lang="en-US"/>
          </a:p>
        </p:txBody>
      </p:sp>
      <p:sp>
        <p:nvSpPr>
          <p:cNvPr id="5" name="Footer Placeholder 4">
            <a:extLst>
              <a:ext uri="{FF2B5EF4-FFF2-40B4-BE49-F238E27FC236}">
                <a16:creationId xmlns:a16="http://schemas.microsoft.com/office/drawing/2014/main" id="{92B51C42-BFA0-51A6-002D-4973C22F7E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A38067-D5B6-4815-842D-89B027DCF18D}"/>
              </a:ext>
            </a:extLst>
          </p:cNvPr>
          <p:cNvSpPr>
            <a:spLocks noGrp="1"/>
          </p:cNvSpPr>
          <p:nvPr>
            <p:ph type="sldNum" sz="quarter" idx="12"/>
          </p:nvPr>
        </p:nvSpPr>
        <p:spPr/>
        <p:txBody>
          <a:bodyPr/>
          <a:lstStyle/>
          <a:p>
            <a:fld id="{687C0DAD-FFA3-40A8-85C2-BCF075C81006}" type="slidenum">
              <a:rPr lang="en-US" smtClean="0"/>
              <a:t>‹#›</a:t>
            </a:fld>
            <a:endParaRPr lang="en-US"/>
          </a:p>
        </p:txBody>
      </p:sp>
    </p:spTree>
    <p:extLst>
      <p:ext uri="{BB962C8B-B14F-4D97-AF65-F5344CB8AC3E}">
        <p14:creationId xmlns:p14="http://schemas.microsoft.com/office/powerpoint/2010/main" val="2832677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DA022-8B30-6F09-5129-04CE264E50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DDAFD6-2811-E442-7C67-9A00C1A403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50AB38-3961-AA8C-C4D7-8C81D434EFD4}"/>
              </a:ext>
            </a:extLst>
          </p:cNvPr>
          <p:cNvSpPr>
            <a:spLocks noGrp="1"/>
          </p:cNvSpPr>
          <p:nvPr>
            <p:ph type="dt" sz="half" idx="10"/>
          </p:nvPr>
        </p:nvSpPr>
        <p:spPr/>
        <p:txBody>
          <a:bodyPr/>
          <a:lstStyle/>
          <a:p>
            <a:fld id="{1E05AA79-88D3-4E5B-9D86-9F43D6878C45}" type="datetimeFigureOut">
              <a:rPr lang="en-US" smtClean="0"/>
              <a:t>7/4/2023</a:t>
            </a:fld>
            <a:endParaRPr lang="en-US"/>
          </a:p>
        </p:txBody>
      </p:sp>
      <p:sp>
        <p:nvSpPr>
          <p:cNvPr id="5" name="Footer Placeholder 4">
            <a:extLst>
              <a:ext uri="{FF2B5EF4-FFF2-40B4-BE49-F238E27FC236}">
                <a16:creationId xmlns:a16="http://schemas.microsoft.com/office/drawing/2014/main" id="{CE966700-3D56-6E6A-6C19-BF03597495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25F804-17DE-BDC8-811C-845102515474}"/>
              </a:ext>
            </a:extLst>
          </p:cNvPr>
          <p:cNvSpPr>
            <a:spLocks noGrp="1"/>
          </p:cNvSpPr>
          <p:nvPr>
            <p:ph type="sldNum" sz="quarter" idx="12"/>
          </p:nvPr>
        </p:nvSpPr>
        <p:spPr/>
        <p:txBody>
          <a:bodyPr/>
          <a:lstStyle/>
          <a:p>
            <a:fld id="{687C0DAD-FFA3-40A8-85C2-BCF075C81006}" type="slidenum">
              <a:rPr lang="en-US" smtClean="0"/>
              <a:t>‹#›</a:t>
            </a:fld>
            <a:endParaRPr lang="en-US"/>
          </a:p>
        </p:txBody>
      </p:sp>
    </p:spTree>
    <p:extLst>
      <p:ext uri="{BB962C8B-B14F-4D97-AF65-F5344CB8AC3E}">
        <p14:creationId xmlns:p14="http://schemas.microsoft.com/office/powerpoint/2010/main" val="854790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1DED4-8717-013A-278F-4BD11E295D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F2E35D-D440-1C51-83AF-72954D2EB5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68CA31-A5F5-18D3-5FFC-7345E543C392}"/>
              </a:ext>
            </a:extLst>
          </p:cNvPr>
          <p:cNvSpPr>
            <a:spLocks noGrp="1"/>
          </p:cNvSpPr>
          <p:nvPr>
            <p:ph type="dt" sz="half" idx="10"/>
          </p:nvPr>
        </p:nvSpPr>
        <p:spPr/>
        <p:txBody>
          <a:bodyPr/>
          <a:lstStyle/>
          <a:p>
            <a:fld id="{1E05AA79-88D3-4E5B-9D86-9F43D6878C45}" type="datetimeFigureOut">
              <a:rPr lang="en-US" smtClean="0"/>
              <a:t>7/4/2023</a:t>
            </a:fld>
            <a:endParaRPr lang="en-US"/>
          </a:p>
        </p:txBody>
      </p:sp>
      <p:sp>
        <p:nvSpPr>
          <p:cNvPr id="5" name="Footer Placeholder 4">
            <a:extLst>
              <a:ext uri="{FF2B5EF4-FFF2-40B4-BE49-F238E27FC236}">
                <a16:creationId xmlns:a16="http://schemas.microsoft.com/office/drawing/2014/main" id="{AFBBE903-68CB-F58B-F320-48A7E59110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8FB6BB-9BCD-B978-01A5-9B704697A872}"/>
              </a:ext>
            </a:extLst>
          </p:cNvPr>
          <p:cNvSpPr>
            <a:spLocks noGrp="1"/>
          </p:cNvSpPr>
          <p:nvPr>
            <p:ph type="sldNum" sz="quarter" idx="12"/>
          </p:nvPr>
        </p:nvSpPr>
        <p:spPr/>
        <p:txBody>
          <a:bodyPr/>
          <a:lstStyle/>
          <a:p>
            <a:fld id="{687C0DAD-FFA3-40A8-85C2-BCF075C81006}" type="slidenum">
              <a:rPr lang="en-US" smtClean="0"/>
              <a:t>‹#›</a:t>
            </a:fld>
            <a:endParaRPr lang="en-US"/>
          </a:p>
        </p:txBody>
      </p:sp>
    </p:spTree>
    <p:extLst>
      <p:ext uri="{BB962C8B-B14F-4D97-AF65-F5344CB8AC3E}">
        <p14:creationId xmlns:p14="http://schemas.microsoft.com/office/powerpoint/2010/main" val="3673349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362D4-EE3E-C9EA-E987-68D45CC99A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A546A9-E803-CB82-BC28-38AD14AD72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BF2759-B738-237C-7C4D-5EB6484892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B1EC57-61D9-8381-468A-F797F003578E}"/>
              </a:ext>
            </a:extLst>
          </p:cNvPr>
          <p:cNvSpPr>
            <a:spLocks noGrp="1"/>
          </p:cNvSpPr>
          <p:nvPr>
            <p:ph type="dt" sz="half" idx="10"/>
          </p:nvPr>
        </p:nvSpPr>
        <p:spPr/>
        <p:txBody>
          <a:bodyPr/>
          <a:lstStyle/>
          <a:p>
            <a:fld id="{1E05AA79-88D3-4E5B-9D86-9F43D6878C45}" type="datetimeFigureOut">
              <a:rPr lang="en-US" smtClean="0"/>
              <a:t>7/4/2023</a:t>
            </a:fld>
            <a:endParaRPr lang="en-US"/>
          </a:p>
        </p:txBody>
      </p:sp>
      <p:sp>
        <p:nvSpPr>
          <p:cNvPr id="6" name="Footer Placeholder 5">
            <a:extLst>
              <a:ext uri="{FF2B5EF4-FFF2-40B4-BE49-F238E27FC236}">
                <a16:creationId xmlns:a16="http://schemas.microsoft.com/office/drawing/2014/main" id="{844568D5-ACBE-0A16-79E1-5BCF79354A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002A15-1A29-215F-C0D3-AB5613492F38}"/>
              </a:ext>
            </a:extLst>
          </p:cNvPr>
          <p:cNvSpPr>
            <a:spLocks noGrp="1"/>
          </p:cNvSpPr>
          <p:nvPr>
            <p:ph type="sldNum" sz="quarter" idx="12"/>
          </p:nvPr>
        </p:nvSpPr>
        <p:spPr/>
        <p:txBody>
          <a:bodyPr/>
          <a:lstStyle/>
          <a:p>
            <a:fld id="{687C0DAD-FFA3-40A8-85C2-BCF075C81006}" type="slidenum">
              <a:rPr lang="en-US" smtClean="0"/>
              <a:t>‹#›</a:t>
            </a:fld>
            <a:endParaRPr lang="en-US"/>
          </a:p>
        </p:txBody>
      </p:sp>
    </p:spTree>
    <p:extLst>
      <p:ext uri="{BB962C8B-B14F-4D97-AF65-F5344CB8AC3E}">
        <p14:creationId xmlns:p14="http://schemas.microsoft.com/office/powerpoint/2010/main" val="375443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A2FB7-CAFC-D5E2-9F6B-49A0C97A60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77E0F1-D3E1-EE7E-9D62-8A6C2C1443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BDD195-1516-F306-7FEA-EF279DDB62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E6F55F-D3CD-F651-B471-BC233C70C7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1DE6A6-602C-2E6B-9064-C45C4D2D7E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6D07EE-500C-93C1-2A7C-65837224637A}"/>
              </a:ext>
            </a:extLst>
          </p:cNvPr>
          <p:cNvSpPr>
            <a:spLocks noGrp="1"/>
          </p:cNvSpPr>
          <p:nvPr>
            <p:ph type="dt" sz="half" idx="10"/>
          </p:nvPr>
        </p:nvSpPr>
        <p:spPr/>
        <p:txBody>
          <a:bodyPr/>
          <a:lstStyle/>
          <a:p>
            <a:fld id="{1E05AA79-88D3-4E5B-9D86-9F43D6878C45}" type="datetimeFigureOut">
              <a:rPr lang="en-US" smtClean="0"/>
              <a:t>7/4/2023</a:t>
            </a:fld>
            <a:endParaRPr lang="en-US"/>
          </a:p>
        </p:txBody>
      </p:sp>
      <p:sp>
        <p:nvSpPr>
          <p:cNvPr id="8" name="Footer Placeholder 7">
            <a:extLst>
              <a:ext uri="{FF2B5EF4-FFF2-40B4-BE49-F238E27FC236}">
                <a16:creationId xmlns:a16="http://schemas.microsoft.com/office/drawing/2014/main" id="{F6EF43E1-9FA6-35A4-B7B2-359671B181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F382CB-F823-D108-6169-B11AB90FAD69}"/>
              </a:ext>
            </a:extLst>
          </p:cNvPr>
          <p:cNvSpPr>
            <a:spLocks noGrp="1"/>
          </p:cNvSpPr>
          <p:nvPr>
            <p:ph type="sldNum" sz="quarter" idx="12"/>
          </p:nvPr>
        </p:nvSpPr>
        <p:spPr/>
        <p:txBody>
          <a:bodyPr/>
          <a:lstStyle/>
          <a:p>
            <a:fld id="{687C0DAD-FFA3-40A8-85C2-BCF075C81006}" type="slidenum">
              <a:rPr lang="en-US" smtClean="0"/>
              <a:t>‹#›</a:t>
            </a:fld>
            <a:endParaRPr lang="en-US"/>
          </a:p>
        </p:txBody>
      </p:sp>
    </p:spTree>
    <p:extLst>
      <p:ext uri="{BB962C8B-B14F-4D97-AF65-F5344CB8AC3E}">
        <p14:creationId xmlns:p14="http://schemas.microsoft.com/office/powerpoint/2010/main" val="3036739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47ABD-3633-1855-EF0A-1EE15B81F3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B091E2-F804-E140-2BD3-8E397400B1A1}"/>
              </a:ext>
            </a:extLst>
          </p:cNvPr>
          <p:cNvSpPr>
            <a:spLocks noGrp="1"/>
          </p:cNvSpPr>
          <p:nvPr>
            <p:ph type="dt" sz="half" idx="10"/>
          </p:nvPr>
        </p:nvSpPr>
        <p:spPr/>
        <p:txBody>
          <a:bodyPr/>
          <a:lstStyle/>
          <a:p>
            <a:fld id="{1E05AA79-88D3-4E5B-9D86-9F43D6878C45}" type="datetimeFigureOut">
              <a:rPr lang="en-US" smtClean="0"/>
              <a:t>7/4/2023</a:t>
            </a:fld>
            <a:endParaRPr lang="en-US"/>
          </a:p>
        </p:txBody>
      </p:sp>
      <p:sp>
        <p:nvSpPr>
          <p:cNvPr id="4" name="Footer Placeholder 3">
            <a:extLst>
              <a:ext uri="{FF2B5EF4-FFF2-40B4-BE49-F238E27FC236}">
                <a16:creationId xmlns:a16="http://schemas.microsoft.com/office/drawing/2014/main" id="{6659D338-072E-3677-F40A-EC7AD5EA58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5D9F73-6375-2250-3C8A-BF18F25209CD}"/>
              </a:ext>
            </a:extLst>
          </p:cNvPr>
          <p:cNvSpPr>
            <a:spLocks noGrp="1"/>
          </p:cNvSpPr>
          <p:nvPr>
            <p:ph type="sldNum" sz="quarter" idx="12"/>
          </p:nvPr>
        </p:nvSpPr>
        <p:spPr/>
        <p:txBody>
          <a:bodyPr/>
          <a:lstStyle/>
          <a:p>
            <a:fld id="{687C0DAD-FFA3-40A8-85C2-BCF075C81006}" type="slidenum">
              <a:rPr lang="en-US" smtClean="0"/>
              <a:t>‹#›</a:t>
            </a:fld>
            <a:endParaRPr lang="en-US"/>
          </a:p>
        </p:txBody>
      </p:sp>
    </p:spTree>
    <p:extLst>
      <p:ext uri="{BB962C8B-B14F-4D97-AF65-F5344CB8AC3E}">
        <p14:creationId xmlns:p14="http://schemas.microsoft.com/office/powerpoint/2010/main" val="3883884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65C912-847E-8BFF-4BB7-50D1B20DDBC0}"/>
              </a:ext>
            </a:extLst>
          </p:cNvPr>
          <p:cNvSpPr>
            <a:spLocks noGrp="1"/>
          </p:cNvSpPr>
          <p:nvPr>
            <p:ph type="dt" sz="half" idx="10"/>
          </p:nvPr>
        </p:nvSpPr>
        <p:spPr/>
        <p:txBody>
          <a:bodyPr/>
          <a:lstStyle/>
          <a:p>
            <a:fld id="{1E05AA79-88D3-4E5B-9D86-9F43D6878C45}" type="datetimeFigureOut">
              <a:rPr lang="en-US" smtClean="0"/>
              <a:t>7/4/2023</a:t>
            </a:fld>
            <a:endParaRPr lang="en-US"/>
          </a:p>
        </p:txBody>
      </p:sp>
      <p:sp>
        <p:nvSpPr>
          <p:cNvPr id="3" name="Footer Placeholder 2">
            <a:extLst>
              <a:ext uri="{FF2B5EF4-FFF2-40B4-BE49-F238E27FC236}">
                <a16:creationId xmlns:a16="http://schemas.microsoft.com/office/drawing/2014/main" id="{7652F46C-7791-13A7-5C5A-BD62D6E119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0A35AA-C10C-B89F-E789-A3D4FF34041A}"/>
              </a:ext>
            </a:extLst>
          </p:cNvPr>
          <p:cNvSpPr>
            <a:spLocks noGrp="1"/>
          </p:cNvSpPr>
          <p:nvPr>
            <p:ph type="sldNum" sz="quarter" idx="12"/>
          </p:nvPr>
        </p:nvSpPr>
        <p:spPr/>
        <p:txBody>
          <a:bodyPr/>
          <a:lstStyle/>
          <a:p>
            <a:fld id="{687C0DAD-FFA3-40A8-85C2-BCF075C81006}" type="slidenum">
              <a:rPr lang="en-US" smtClean="0"/>
              <a:t>‹#›</a:t>
            </a:fld>
            <a:endParaRPr lang="en-US"/>
          </a:p>
        </p:txBody>
      </p:sp>
    </p:spTree>
    <p:extLst>
      <p:ext uri="{BB962C8B-B14F-4D97-AF65-F5344CB8AC3E}">
        <p14:creationId xmlns:p14="http://schemas.microsoft.com/office/powerpoint/2010/main" val="3006718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7408C-95DD-BEEA-B483-F931E46566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3EFFE0-0967-13BC-A72D-2E9E578854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F8F9B1-E265-C852-6BFA-3C2DB4D971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CF30E-8467-1D59-C0F1-765913B99E90}"/>
              </a:ext>
            </a:extLst>
          </p:cNvPr>
          <p:cNvSpPr>
            <a:spLocks noGrp="1"/>
          </p:cNvSpPr>
          <p:nvPr>
            <p:ph type="dt" sz="half" idx="10"/>
          </p:nvPr>
        </p:nvSpPr>
        <p:spPr/>
        <p:txBody>
          <a:bodyPr/>
          <a:lstStyle/>
          <a:p>
            <a:fld id="{1E05AA79-88D3-4E5B-9D86-9F43D6878C45}" type="datetimeFigureOut">
              <a:rPr lang="en-US" smtClean="0"/>
              <a:t>7/4/2023</a:t>
            </a:fld>
            <a:endParaRPr lang="en-US"/>
          </a:p>
        </p:txBody>
      </p:sp>
      <p:sp>
        <p:nvSpPr>
          <p:cNvPr id="6" name="Footer Placeholder 5">
            <a:extLst>
              <a:ext uri="{FF2B5EF4-FFF2-40B4-BE49-F238E27FC236}">
                <a16:creationId xmlns:a16="http://schemas.microsoft.com/office/drawing/2014/main" id="{30546628-C6CF-ED0E-47F0-7B51361C98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6FF741-B10E-F665-8B25-B8C3E55CDF79}"/>
              </a:ext>
            </a:extLst>
          </p:cNvPr>
          <p:cNvSpPr>
            <a:spLocks noGrp="1"/>
          </p:cNvSpPr>
          <p:nvPr>
            <p:ph type="sldNum" sz="quarter" idx="12"/>
          </p:nvPr>
        </p:nvSpPr>
        <p:spPr/>
        <p:txBody>
          <a:bodyPr/>
          <a:lstStyle/>
          <a:p>
            <a:fld id="{687C0DAD-FFA3-40A8-85C2-BCF075C81006}" type="slidenum">
              <a:rPr lang="en-US" smtClean="0"/>
              <a:t>‹#›</a:t>
            </a:fld>
            <a:endParaRPr lang="en-US"/>
          </a:p>
        </p:txBody>
      </p:sp>
    </p:spTree>
    <p:extLst>
      <p:ext uri="{BB962C8B-B14F-4D97-AF65-F5344CB8AC3E}">
        <p14:creationId xmlns:p14="http://schemas.microsoft.com/office/powerpoint/2010/main" val="3502415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E27F1-F98E-EC49-022D-0419341C92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E094DB-052F-CCBD-A441-1A6817ABEB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DAC9BE-0B84-4017-4EFC-E9E4DB463D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DB9EF6-6ACB-398E-A328-23F3D5A386ED}"/>
              </a:ext>
            </a:extLst>
          </p:cNvPr>
          <p:cNvSpPr>
            <a:spLocks noGrp="1"/>
          </p:cNvSpPr>
          <p:nvPr>
            <p:ph type="dt" sz="half" idx="10"/>
          </p:nvPr>
        </p:nvSpPr>
        <p:spPr/>
        <p:txBody>
          <a:bodyPr/>
          <a:lstStyle/>
          <a:p>
            <a:fld id="{1E05AA79-88D3-4E5B-9D86-9F43D6878C45}" type="datetimeFigureOut">
              <a:rPr lang="en-US" smtClean="0"/>
              <a:t>7/4/2023</a:t>
            </a:fld>
            <a:endParaRPr lang="en-US"/>
          </a:p>
        </p:txBody>
      </p:sp>
      <p:sp>
        <p:nvSpPr>
          <p:cNvPr id="6" name="Footer Placeholder 5">
            <a:extLst>
              <a:ext uri="{FF2B5EF4-FFF2-40B4-BE49-F238E27FC236}">
                <a16:creationId xmlns:a16="http://schemas.microsoft.com/office/drawing/2014/main" id="{0041B32C-048A-1B46-DB94-018A2D115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C988B5-9A70-5E05-329C-6AF7E7259F6F}"/>
              </a:ext>
            </a:extLst>
          </p:cNvPr>
          <p:cNvSpPr>
            <a:spLocks noGrp="1"/>
          </p:cNvSpPr>
          <p:nvPr>
            <p:ph type="sldNum" sz="quarter" idx="12"/>
          </p:nvPr>
        </p:nvSpPr>
        <p:spPr/>
        <p:txBody>
          <a:bodyPr/>
          <a:lstStyle/>
          <a:p>
            <a:fld id="{687C0DAD-FFA3-40A8-85C2-BCF075C81006}" type="slidenum">
              <a:rPr lang="en-US" smtClean="0"/>
              <a:t>‹#›</a:t>
            </a:fld>
            <a:endParaRPr lang="en-US"/>
          </a:p>
        </p:txBody>
      </p:sp>
    </p:spTree>
    <p:extLst>
      <p:ext uri="{BB962C8B-B14F-4D97-AF65-F5344CB8AC3E}">
        <p14:creationId xmlns:p14="http://schemas.microsoft.com/office/powerpoint/2010/main" val="2637279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B6488F-483F-2351-7A28-4A2BF4049F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F5A5B9-2676-18B3-086A-2D49F58745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AB1B6-E037-D3F9-524F-94B3C7D2F8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05AA79-88D3-4E5B-9D86-9F43D6878C45}" type="datetimeFigureOut">
              <a:rPr lang="en-US" smtClean="0"/>
              <a:t>7/4/2023</a:t>
            </a:fld>
            <a:endParaRPr lang="en-US"/>
          </a:p>
        </p:txBody>
      </p:sp>
      <p:sp>
        <p:nvSpPr>
          <p:cNvPr id="5" name="Footer Placeholder 4">
            <a:extLst>
              <a:ext uri="{FF2B5EF4-FFF2-40B4-BE49-F238E27FC236}">
                <a16:creationId xmlns:a16="http://schemas.microsoft.com/office/drawing/2014/main" id="{EC58AEE1-C873-77EC-5F10-D3FEE6FAE6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4B4FC8E-1121-ABEC-6F29-403102457E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7C0DAD-FFA3-40A8-85C2-BCF075C81006}" type="slidenum">
              <a:rPr lang="en-US" smtClean="0"/>
              <a:t>‹#›</a:t>
            </a:fld>
            <a:endParaRPr lang="en-US"/>
          </a:p>
        </p:txBody>
      </p:sp>
    </p:spTree>
    <p:extLst>
      <p:ext uri="{BB962C8B-B14F-4D97-AF65-F5344CB8AC3E}">
        <p14:creationId xmlns:p14="http://schemas.microsoft.com/office/powerpoint/2010/main" val="2400787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96F23-E65A-90EE-29BF-8E82F75FC704}"/>
              </a:ext>
            </a:extLst>
          </p:cNvPr>
          <p:cNvSpPr>
            <a:spLocks noGrp="1"/>
          </p:cNvSpPr>
          <p:nvPr>
            <p:ph type="ctrTitle"/>
          </p:nvPr>
        </p:nvSpPr>
        <p:spPr/>
        <p:txBody>
          <a:bodyPr/>
          <a:lstStyle/>
          <a:p>
            <a:r>
              <a:rPr lang="en-US" dirty="0"/>
              <a:t>2023 Administrative Law Supreme Court Update</a:t>
            </a:r>
          </a:p>
        </p:txBody>
      </p:sp>
      <p:sp>
        <p:nvSpPr>
          <p:cNvPr id="3" name="Subtitle 2">
            <a:extLst>
              <a:ext uri="{FF2B5EF4-FFF2-40B4-BE49-F238E27FC236}">
                <a16:creationId xmlns:a16="http://schemas.microsoft.com/office/drawing/2014/main" id="{34B55377-439D-EF27-92F3-D5C209554C37}"/>
              </a:ext>
            </a:extLst>
          </p:cNvPr>
          <p:cNvSpPr>
            <a:spLocks noGrp="1"/>
          </p:cNvSpPr>
          <p:nvPr>
            <p:ph type="subTitle" idx="1"/>
          </p:nvPr>
        </p:nvSpPr>
        <p:spPr>
          <a:xfrm>
            <a:off x="1524000" y="4171950"/>
            <a:ext cx="9144000" cy="1085850"/>
          </a:xfrm>
        </p:spPr>
        <p:txBody>
          <a:bodyPr>
            <a:normAutofit/>
          </a:bodyPr>
          <a:lstStyle/>
          <a:p>
            <a:r>
              <a:rPr lang="en-US" sz="4800" dirty="0"/>
              <a:t>(A very brief update)</a:t>
            </a:r>
          </a:p>
        </p:txBody>
      </p:sp>
      <p:pic>
        <p:nvPicPr>
          <p:cNvPr id="8" name="Audio 7">
            <a:hlinkClick r:id="" action="ppaction://media"/>
            <a:extLst>
              <a:ext uri="{FF2B5EF4-FFF2-40B4-BE49-F238E27FC236}">
                <a16:creationId xmlns:a16="http://schemas.microsoft.com/office/drawing/2014/main" id="{742E1328-4EAB-4269-1E90-5BCB2157EFF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370779" t="-370779" r="-370779" b="-370779"/>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13233068"/>
      </p:ext>
    </p:extLst>
  </p:cSld>
  <p:clrMapOvr>
    <a:masterClrMapping/>
  </p:clrMapOvr>
  <mc:AlternateContent xmlns:mc="http://schemas.openxmlformats.org/markup-compatibility/2006">
    <mc:Choice xmlns:p14="http://schemas.microsoft.com/office/powerpoint/2010/main" Requires="p14">
      <p:transition spd="slow" p14:dur="2000" advTm="23526"/>
    </mc:Choice>
    <mc:Fallback>
      <p:transition spd="slow" advTm="23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74631-661E-F91A-0363-138E98A95C01}"/>
              </a:ext>
            </a:extLst>
          </p:cNvPr>
          <p:cNvSpPr>
            <a:spLocks noGrp="1"/>
          </p:cNvSpPr>
          <p:nvPr>
            <p:ph type="title"/>
          </p:nvPr>
        </p:nvSpPr>
        <p:spPr/>
        <p:txBody>
          <a:bodyPr/>
          <a:lstStyle/>
          <a:p>
            <a:r>
              <a:rPr lang="en-US" dirty="0"/>
              <a:t>Standing</a:t>
            </a:r>
          </a:p>
        </p:txBody>
      </p:sp>
      <p:sp>
        <p:nvSpPr>
          <p:cNvPr id="4" name="Text Placeholder 3">
            <a:extLst>
              <a:ext uri="{FF2B5EF4-FFF2-40B4-BE49-F238E27FC236}">
                <a16:creationId xmlns:a16="http://schemas.microsoft.com/office/drawing/2014/main" id="{F924C538-C475-055D-EBFE-0548CA743C84}"/>
              </a:ext>
            </a:extLst>
          </p:cNvPr>
          <p:cNvSpPr>
            <a:spLocks noGrp="1"/>
          </p:cNvSpPr>
          <p:nvPr>
            <p:ph type="body" idx="1"/>
          </p:nvPr>
        </p:nvSpPr>
        <p:spPr/>
        <p:txBody>
          <a:bodyPr/>
          <a:lstStyle/>
          <a:p>
            <a:endParaRPr lang="en-US"/>
          </a:p>
        </p:txBody>
      </p:sp>
      <p:pic>
        <p:nvPicPr>
          <p:cNvPr id="9" name="Audio 8">
            <a:hlinkClick r:id="" action="ppaction://media"/>
            <a:extLst>
              <a:ext uri="{FF2B5EF4-FFF2-40B4-BE49-F238E27FC236}">
                <a16:creationId xmlns:a16="http://schemas.microsoft.com/office/drawing/2014/main" id="{3FD64772-276F-9C29-8A29-16FA04C56F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370779" t="-370779" r="-370779" b="-370779"/>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77482773"/>
      </p:ext>
    </p:extLst>
  </p:cSld>
  <p:clrMapOvr>
    <a:masterClrMapping/>
  </p:clrMapOvr>
  <mc:AlternateContent xmlns:mc="http://schemas.openxmlformats.org/markup-compatibility/2006">
    <mc:Choice xmlns:p14="http://schemas.microsoft.com/office/powerpoint/2010/main" Requires="p14">
      <p:transition spd="slow" p14:dur="2000" advTm="4233"/>
    </mc:Choice>
    <mc:Fallback>
      <p:transition spd="slow" advTm="4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5E377-6117-843E-9B89-ABB4D39C5F17}"/>
              </a:ext>
            </a:extLst>
          </p:cNvPr>
          <p:cNvSpPr>
            <a:spLocks noGrp="1"/>
          </p:cNvSpPr>
          <p:nvPr>
            <p:ph type="title"/>
          </p:nvPr>
        </p:nvSpPr>
        <p:spPr>
          <a:xfrm>
            <a:off x="838200" y="389618"/>
            <a:ext cx="10515600" cy="1325563"/>
          </a:xfrm>
        </p:spPr>
        <p:txBody>
          <a:bodyPr/>
          <a:lstStyle/>
          <a:p>
            <a:pPr lvl="0"/>
            <a:r>
              <a:rPr lang="en-US" dirty="0"/>
              <a:t>303 Creative LLC v. </a:t>
            </a:r>
            <a:r>
              <a:rPr lang="en-US" dirty="0" err="1"/>
              <a:t>Elenis</a:t>
            </a:r>
            <a:endParaRPr lang="en-US" dirty="0"/>
          </a:p>
        </p:txBody>
      </p:sp>
      <p:sp>
        <p:nvSpPr>
          <p:cNvPr id="3" name="Content Placeholder 2">
            <a:extLst>
              <a:ext uri="{FF2B5EF4-FFF2-40B4-BE49-F238E27FC236}">
                <a16:creationId xmlns:a16="http://schemas.microsoft.com/office/drawing/2014/main" id="{05B83E57-C882-9DCE-EA6B-67650C981BA5}"/>
              </a:ext>
            </a:extLst>
          </p:cNvPr>
          <p:cNvSpPr>
            <a:spLocks noGrp="1"/>
          </p:cNvSpPr>
          <p:nvPr>
            <p:ph idx="1"/>
          </p:nvPr>
        </p:nvSpPr>
        <p:spPr>
          <a:xfrm>
            <a:off x="838200" y="1494064"/>
            <a:ext cx="10515600" cy="4792436"/>
          </a:xfrm>
        </p:spPr>
        <p:txBody>
          <a:bodyPr>
            <a:normAutofit fontScale="92500" lnSpcReduction="10000"/>
          </a:bodyPr>
          <a:lstStyle/>
          <a:p>
            <a:pPr lvl="0"/>
            <a:r>
              <a:rPr lang="en-US" dirty="0"/>
              <a:t>A WWW site designer can refuse to serve LBGTQ people in violation of Colorado law.</a:t>
            </a:r>
          </a:p>
          <a:p>
            <a:pPr lvl="0"/>
            <a:r>
              <a:rPr lang="en-US" dirty="0"/>
              <a:t>There was no traditional </a:t>
            </a:r>
            <a:r>
              <a:rPr lang="en-US" i="1" dirty="0"/>
              <a:t>Lujan</a:t>
            </a:r>
            <a:r>
              <a:rPr lang="en-US" dirty="0"/>
              <a:t> standing, in that the plaintiff was only thinking about being a WWW site designer and was worried about having to serve LBGTQ people.</a:t>
            </a:r>
          </a:p>
          <a:p>
            <a:pPr lvl="0"/>
            <a:r>
              <a:rPr lang="en-US" dirty="0">
                <a:highlight>
                  <a:srgbClr val="FFFF00"/>
                </a:highlight>
              </a:rPr>
              <a:t>1</a:t>
            </a:r>
            <a:r>
              <a:rPr lang="en-US" baseline="30000" dirty="0">
                <a:highlight>
                  <a:srgbClr val="FFFF00"/>
                </a:highlight>
              </a:rPr>
              <a:t>st</a:t>
            </a:r>
            <a:r>
              <a:rPr lang="en-US" dirty="0">
                <a:highlight>
                  <a:srgbClr val="FFFF00"/>
                </a:highlight>
              </a:rPr>
              <a:t> Amendment cases have lower standing bars.</a:t>
            </a:r>
          </a:p>
          <a:p>
            <a:pPr lvl="1"/>
            <a:r>
              <a:rPr lang="en-US" dirty="0"/>
              <a:t>Chilling effect.</a:t>
            </a:r>
          </a:p>
          <a:p>
            <a:pPr lvl="1"/>
            <a:r>
              <a:rPr lang="en-US" dirty="0"/>
              <a:t>Not a change in the existing standing law.</a:t>
            </a:r>
          </a:p>
          <a:p>
            <a:pPr lvl="0"/>
            <a:r>
              <a:rPr lang="en-US" dirty="0"/>
              <a:t>The false facts do not matter because of trial stipulations by the state.</a:t>
            </a:r>
          </a:p>
          <a:p>
            <a:pPr lvl="0"/>
            <a:r>
              <a:rPr lang="en-US" dirty="0"/>
              <a:t>Is WWW site design, which is mostly automated, really creative expression?</a:t>
            </a:r>
          </a:p>
          <a:p>
            <a:r>
              <a:rPr lang="en-US" dirty="0"/>
              <a:t>Is this really a freedom of religion case?</a:t>
            </a:r>
          </a:p>
        </p:txBody>
      </p:sp>
      <p:pic>
        <p:nvPicPr>
          <p:cNvPr id="9" name="Audio 8">
            <a:hlinkClick r:id="" action="ppaction://media"/>
            <a:extLst>
              <a:ext uri="{FF2B5EF4-FFF2-40B4-BE49-F238E27FC236}">
                <a16:creationId xmlns:a16="http://schemas.microsoft.com/office/drawing/2014/main" id="{EB5A12B2-67AF-30A7-9AB9-FA47C38F76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370779" t="-370779" r="-370779" b="-370779"/>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81018926"/>
      </p:ext>
    </p:extLst>
  </p:cSld>
  <p:clrMapOvr>
    <a:masterClrMapping/>
  </p:clrMapOvr>
  <mc:AlternateContent xmlns:mc="http://schemas.openxmlformats.org/markup-compatibility/2006">
    <mc:Choice xmlns:p14="http://schemas.microsoft.com/office/powerpoint/2010/main" Requires="p14">
      <p:transition spd="slow" p14:dur="2000" advTm="153653"/>
    </mc:Choice>
    <mc:Fallback>
      <p:transition spd="slow" advTm="153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15930-BAA2-C28E-F0B3-97A79F0DF779}"/>
              </a:ext>
            </a:extLst>
          </p:cNvPr>
          <p:cNvSpPr>
            <a:spLocks noGrp="1"/>
          </p:cNvSpPr>
          <p:nvPr>
            <p:ph type="title"/>
          </p:nvPr>
        </p:nvSpPr>
        <p:spPr/>
        <p:txBody>
          <a:bodyPr/>
          <a:lstStyle/>
          <a:p>
            <a:r>
              <a:rPr lang="en-US" dirty="0"/>
              <a:t>United States v. Texas,</a:t>
            </a:r>
            <a:r>
              <a:rPr lang="en-US" baseline="0" dirty="0"/>
              <a:t> et al (Louisiana)</a:t>
            </a:r>
            <a:endParaRPr lang="en-US" dirty="0"/>
          </a:p>
        </p:txBody>
      </p:sp>
      <p:sp>
        <p:nvSpPr>
          <p:cNvPr id="3" name="Content Placeholder 2">
            <a:extLst>
              <a:ext uri="{FF2B5EF4-FFF2-40B4-BE49-F238E27FC236}">
                <a16:creationId xmlns:a16="http://schemas.microsoft.com/office/drawing/2014/main" id="{D765493B-98BA-8733-3E14-CDAAB7A6E38D}"/>
              </a:ext>
            </a:extLst>
          </p:cNvPr>
          <p:cNvSpPr>
            <a:spLocks noGrp="1"/>
          </p:cNvSpPr>
          <p:nvPr>
            <p:ph idx="1"/>
          </p:nvPr>
        </p:nvSpPr>
        <p:spPr/>
        <p:txBody>
          <a:bodyPr>
            <a:normAutofit/>
          </a:bodyPr>
          <a:lstStyle/>
          <a:p>
            <a:r>
              <a:rPr lang="en-US" dirty="0"/>
              <a:t>States do not have standing to contest federal immigration prosecution guidelines.</a:t>
            </a:r>
          </a:p>
          <a:p>
            <a:r>
              <a:rPr lang="en-US" dirty="0"/>
              <a:t>The guidelines focused the limit immigration services resources on deporting felons and other high-risk persons over general deportations.</a:t>
            </a:r>
          </a:p>
          <a:p>
            <a:r>
              <a:rPr lang="en-US" dirty="0"/>
              <a:t>The states claimed that they would be injured by having to deal with more immigrants. </a:t>
            </a:r>
          </a:p>
          <a:p>
            <a:r>
              <a:rPr lang="en-US" dirty="0"/>
              <a:t>8-1 (Alito) rejected this as contravening all precedent.</a:t>
            </a:r>
          </a:p>
          <a:p>
            <a:pPr lvl="1"/>
            <a:r>
              <a:rPr lang="en-US" dirty="0"/>
              <a:t>If it was so clear, why did the court (5-4) refuse to stay the order enjoining the guidelines?</a:t>
            </a:r>
          </a:p>
        </p:txBody>
      </p:sp>
      <p:pic>
        <p:nvPicPr>
          <p:cNvPr id="10" name="Audio 9">
            <a:hlinkClick r:id="" action="ppaction://media"/>
            <a:extLst>
              <a:ext uri="{FF2B5EF4-FFF2-40B4-BE49-F238E27FC236}">
                <a16:creationId xmlns:a16="http://schemas.microsoft.com/office/drawing/2014/main" id="{BC3468AE-F938-1745-DC9B-9B469C6DF89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0779" t="-370779" r="-370779" b="-370779"/>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57176259"/>
      </p:ext>
    </p:extLst>
  </p:cSld>
  <p:clrMapOvr>
    <a:masterClrMapping/>
  </p:clrMapOvr>
  <mc:AlternateContent xmlns:mc="http://schemas.openxmlformats.org/markup-compatibility/2006">
    <mc:Choice xmlns:p14="http://schemas.microsoft.com/office/powerpoint/2010/main" Requires="p14">
      <p:transition spd="slow" p14:dur="2000" advTm="172557"/>
    </mc:Choice>
    <mc:Fallback>
      <p:transition spd="slow" advTm="172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6249B-06AF-5983-2F65-707F6C86EA1C}"/>
              </a:ext>
            </a:extLst>
          </p:cNvPr>
          <p:cNvSpPr>
            <a:spLocks noGrp="1"/>
          </p:cNvSpPr>
          <p:nvPr>
            <p:ph type="title"/>
          </p:nvPr>
        </p:nvSpPr>
        <p:spPr/>
        <p:txBody>
          <a:bodyPr/>
          <a:lstStyle/>
          <a:p>
            <a:pPr lvl="0"/>
            <a:r>
              <a:rPr lang="en-US" dirty="0"/>
              <a:t>Biden v. Nebraska</a:t>
            </a:r>
          </a:p>
        </p:txBody>
      </p:sp>
      <p:sp>
        <p:nvSpPr>
          <p:cNvPr id="3" name="Content Placeholder 2">
            <a:extLst>
              <a:ext uri="{FF2B5EF4-FFF2-40B4-BE49-F238E27FC236}">
                <a16:creationId xmlns:a16="http://schemas.microsoft.com/office/drawing/2014/main" id="{321E8756-1A21-D04C-2DC6-0317F29695FA}"/>
              </a:ext>
            </a:extLst>
          </p:cNvPr>
          <p:cNvSpPr>
            <a:spLocks noGrp="1"/>
          </p:cNvSpPr>
          <p:nvPr>
            <p:ph idx="1"/>
          </p:nvPr>
        </p:nvSpPr>
        <p:spPr>
          <a:xfrm>
            <a:off x="838200" y="1387929"/>
            <a:ext cx="10515600" cy="4789034"/>
          </a:xfrm>
        </p:spPr>
        <p:txBody>
          <a:bodyPr>
            <a:normAutofit fontScale="92500" lnSpcReduction="10000"/>
          </a:bodyPr>
          <a:lstStyle/>
          <a:p>
            <a:r>
              <a:rPr lang="en-US" dirty="0"/>
              <a:t>The emergency provisions in the HEROS Act, passed after 9/11, do not authorize student loan forgiveness.</a:t>
            </a:r>
          </a:p>
          <a:p>
            <a:r>
              <a:rPr lang="en-US" dirty="0"/>
              <a:t>The standing issue is when states can challenge federal agency actions.</a:t>
            </a:r>
          </a:p>
          <a:p>
            <a:r>
              <a:rPr lang="en-US" dirty="0"/>
              <a:t>Among the state and private litigants, only Missouri was granted standing.</a:t>
            </a:r>
          </a:p>
          <a:p>
            <a:r>
              <a:rPr lang="en-US" dirty="0"/>
              <a:t>This was based on a state created independent corporation that services student loans which would lose fees.</a:t>
            </a:r>
          </a:p>
          <a:p>
            <a:r>
              <a:rPr lang="en-US" dirty="0"/>
              <a:t>The corporation did not support the lawsuit and refused to cooperate.</a:t>
            </a:r>
          </a:p>
          <a:p>
            <a:r>
              <a:rPr lang="en-US" dirty="0"/>
              <a:t>Under traditional procedural rules and precedent, the state could not base standing on an injury to an independent noncooperating party.</a:t>
            </a:r>
          </a:p>
          <a:p>
            <a:r>
              <a:rPr lang="en-US" dirty="0"/>
              <a:t>This is an interesting contrast to the dissents to standing by the conservative justices in </a:t>
            </a:r>
            <a:r>
              <a:rPr lang="en-US" i="1" dirty="0"/>
              <a:t>Mass v. EPA</a:t>
            </a:r>
            <a:r>
              <a:rPr lang="en-US" dirty="0"/>
              <a:t>.</a:t>
            </a:r>
          </a:p>
          <a:p>
            <a:r>
              <a:rPr lang="en-US" dirty="0"/>
              <a:t>It reminds us that standing is what the court says it is, case by case.</a:t>
            </a:r>
          </a:p>
          <a:p>
            <a:endParaRPr lang="en-US" dirty="0"/>
          </a:p>
        </p:txBody>
      </p:sp>
      <p:pic>
        <p:nvPicPr>
          <p:cNvPr id="12" name="Audio 11">
            <a:hlinkClick r:id="" action="ppaction://media"/>
            <a:extLst>
              <a:ext uri="{FF2B5EF4-FFF2-40B4-BE49-F238E27FC236}">
                <a16:creationId xmlns:a16="http://schemas.microsoft.com/office/drawing/2014/main" id="{6815634C-FA62-535F-679C-0304C2C8CB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370779" t="-370779" r="-370779" b="-370779"/>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28893283"/>
      </p:ext>
    </p:extLst>
  </p:cSld>
  <p:clrMapOvr>
    <a:masterClrMapping/>
  </p:clrMapOvr>
  <mc:AlternateContent xmlns:mc="http://schemas.openxmlformats.org/markup-compatibility/2006">
    <mc:Choice xmlns:p14="http://schemas.microsoft.com/office/powerpoint/2010/main" Requires="p14">
      <p:transition spd="slow" p14:dur="2000" advTm="264217"/>
    </mc:Choice>
    <mc:Fallback>
      <p:transition spd="slow" advTm="264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7A9E3-1B0C-C626-FEDC-69D433F88BD2}"/>
              </a:ext>
            </a:extLst>
          </p:cNvPr>
          <p:cNvSpPr>
            <a:spLocks noGrp="1"/>
          </p:cNvSpPr>
          <p:nvPr>
            <p:ph type="title"/>
          </p:nvPr>
        </p:nvSpPr>
        <p:spPr/>
        <p:txBody>
          <a:bodyPr/>
          <a:lstStyle/>
          <a:p>
            <a:r>
              <a:rPr lang="en-US" dirty="0"/>
              <a:t>MQD</a:t>
            </a:r>
          </a:p>
        </p:txBody>
      </p:sp>
      <p:pic>
        <p:nvPicPr>
          <p:cNvPr id="1026" name="Picture 2" descr="Blind men and an Elephant. ">
            <a:extLst>
              <a:ext uri="{FF2B5EF4-FFF2-40B4-BE49-F238E27FC236}">
                <a16:creationId xmlns:a16="http://schemas.microsoft.com/office/drawing/2014/main" id="{71656EAA-DA1F-7AFA-0D62-4D8DCAD2E6A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118758" y="613513"/>
            <a:ext cx="8085013" cy="5630974"/>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05744BEE-1978-F18A-C776-27F9EC56ADC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370779" t="-370779" r="-370779" b="-370779"/>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73092550"/>
      </p:ext>
    </p:extLst>
  </p:cSld>
  <p:clrMapOvr>
    <a:masterClrMapping/>
  </p:clrMapOvr>
  <mc:AlternateContent xmlns:mc="http://schemas.openxmlformats.org/markup-compatibility/2006">
    <mc:Choice xmlns:p14="http://schemas.microsoft.com/office/powerpoint/2010/main" Requires="p14">
      <p:transition spd="slow" p14:dur="2000" advTm="46305"/>
    </mc:Choice>
    <mc:Fallback>
      <p:transition spd="slow" advTm="46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2E26A-421C-625A-0013-F100683A1C13}"/>
              </a:ext>
            </a:extLst>
          </p:cNvPr>
          <p:cNvSpPr>
            <a:spLocks noGrp="1"/>
          </p:cNvSpPr>
          <p:nvPr>
            <p:ph type="title"/>
          </p:nvPr>
        </p:nvSpPr>
        <p:spPr/>
        <p:txBody>
          <a:bodyPr/>
          <a:lstStyle/>
          <a:p>
            <a:r>
              <a:rPr lang="en-US" dirty="0"/>
              <a:t>Biden v. Nebraska – Major Questions Doctrine</a:t>
            </a:r>
          </a:p>
        </p:txBody>
      </p:sp>
      <p:sp>
        <p:nvSpPr>
          <p:cNvPr id="3" name="Content Placeholder 2">
            <a:extLst>
              <a:ext uri="{FF2B5EF4-FFF2-40B4-BE49-F238E27FC236}">
                <a16:creationId xmlns:a16="http://schemas.microsoft.com/office/drawing/2014/main" id="{1DC711B2-21D4-9A0E-0931-B0CAFF79B6E0}"/>
              </a:ext>
            </a:extLst>
          </p:cNvPr>
          <p:cNvSpPr>
            <a:spLocks noGrp="1"/>
          </p:cNvSpPr>
          <p:nvPr>
            <p:ph idx="1"/>
          </p:nvPr>
        </p:nvSpPr>
        <p:spPr>
          <a:xfrm>
            <a:off x="838200" y="1526721"/>
            <a:ext cx="10515600" cy="4650242"/>
          </a:xfrm>
        </p:spPr>
        <p:txBody>
          <a:bodyPr/>
          <a:lstStyle/>
          <a:p>
            <a:r>
              <a:rPr lang="en-US" dirty="0"/>
              <a:t>This is the first big MQD case at the Court since West Virginia v. EPA</a:t>
            </a:r>
          </a:p>
          <a:p>
            <a:r>
              <a:rPr lang="en-US" dirty="0"/>
              <a:t>The core MQD question is whether the MQD is a thing at all.</a:t>
            </a:r>
          </a:p>
          <a:p>
            <a:r>
              <a:rPr lang="en-US" dirty="0"/>
              <a:t>Roberts, writing for the majority, says the case depended on ordinary statutory construction and the MQD did not affect the result.</a:t>
            </a:r>
          </a:p>
          <a:p>
            <a:r>
              <a:rPr lang="en-US" dirty="0"/>
              <a:t>Barrett, concurring, wrote a justification for the MQD as just being common sense – as with </a:t>
            </a:r>
            <a:r>
              <a:rPr lang="en-US" i="1" dirty="0"/>
              <a:t>Brown and Williamson</a:t>
            </a:r>
            <a:r>
              <a:rPr lang="en-US" dirty="0"/>
              <a:t>, it just accounts for the larger context of the statute.</a:t>
            </a:r>
          </a:p>
          <a:p>
            <a:r>
              <a:rPr lang="en-US" dirty="0"/>
              <a:t>Kagan, joined by Jackson and Sotomayor, wrote a scathing dissent describing the doctrine as a power grab by the court. </a:t>
            </a:r>
          </a:p>
        </p:txBody>
      </p:sp>
      <p:pic>
        <p:nvPicPr>
          <p:cNvPr id="6" name="Audio 5">
            <a:hlinkClick r:id="" action="ppaction://media"/>
            <a:extLst>
              <a:ext uri="{FF2B5EF4-FFF2-40B4-BE49-F238E27FC236}">
                <a16:creationId xmlns:a16="http://schemas.microsoft.com/office/drawing/2014/main" id="{E3C3432F-ED1D-BF67-4C5A-DB595E49FDF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370779" t="-370779" r="-370779" b="-370779"/>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22897160"/>
      </p:ext>
    </p:extLst>
  </p:cSld>
  <p:clrMapOvr>
    <a:masterClrMapping/>
  </p:clrMapOvr>
  <mc:AlternateContent xmlns:mc="http://schemas.openxmlformats.org/markup-compatibility/2006">
    <mc:Choice xmlns:p14="http://schemas.microsoft.com/office/powerpoint/2010/main" Requires="p14">
      <p:transition spd="slow" p14:dur="2000" advTm="114992"/>
    </mc:Choice>
    <mc:Fallback>
      <p:transition spd="slow" advTm="114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8F90D-01E3-0A06-9D5E-C05B5E47A5B7}"/>
              </a:ext>
            </a:extLst>
          </p:cNvPr>
          <p:cNvSpPr>
            <a:spLocks noGrp="1"/>
          </p:cNvSpPr>
          <p:nvPr>
            <p:ph type="title"/>
          </p:nvPr>
        </p:nvSpPr>
        <p:spPr/>
        <p:txBody>
          <a:bodyPr/>
          <a:lstStyle/>
          <a:p>
            <a:r>
              <a:rPr lang="en-US" dirty="0"/>
              <a:t>Biden v. Nebraska – What we are reading.</a:t>
            </a:r>
          </a:p>
        </p:txBody>
      </p:sp>
      <p:sp>
        <p:nvSpPr>
          <p:cNvPr id="3" name="Content Placeholder 2">
            <a:extLst>
              <a:ext uri="{FF2B5EF4-FFF2-40B4-BE49-F238E27FC236}">
                <a16:creationId xmlns:a16="http://schemas.microsoft.com/office/drawing/2014/main" id="{0DDE9EBC-325F-B4E4-75CE-4E60717B4E30}"/>
              </a:ext>
            </a:extLst>
          </p:cNvPr>
          <p:cNvSpPr>
            <a:spLocks noGrp="1"/>
          </p:cNvSpPr>
          <p:nvPr>
            <p:ph idx="1"/>
          </p:nvPr>
        </p:nvSpPr>
        <p:spPr>
          <a:xfrm>
            <a:off x="838200" y="1428750"/>
            <a:ext cx="10515600" cy="4748213"/>
          </a:xfrm>
        </p:spPr>
        <p:txBody>
          <a:bodyPr>
            <a:normAutofit fontScale="92500" lnSpcReduction="10000"/>
          </a:bodyPr>
          <a:lstStyle/>
          <a:p>
            <a:r>
              <a:rPr lang="en-US" dirty="0"/>
              <a:t>We are reading a heavily edited version of Barrett’s explanation of the MQD and Kagan’s refutation of that explanation. </a:t>
            </a:r>
          </a:p>
          <a:p>
            <a:pPr lvl="1"/>
            <a:r>
              <a:rPr lang="en-US" dirty="0"/>
              <a:t>We are not reading any of the equally contentious standing debate in opinions.</a:t>
            </a:r>
          </a:p>
          <a:p>
            <a:r>
              <a:rPr lang="en-US" dirty="0"/>
              <a:t>Is the MQD a substantive doctrine or just an excuse to find reasons to take the decision away from the agency?</a:t>
            </a:r>
          </a:p>
          <a:p>
            <a:r>
              <a:rPr lang="en-US" dirty="0"/>
              <a:t>Is it just common sense to assume that Congress would not delegate broad powers to an agency with general language, as Barrett holds?</a:t>
            </a:r>
          </a:p>
          <a:p>
            <a:r>
              <a:rPr lang="en-US" dirty="0"/>
              <a:t>Can any statute meet the nit-picking review that is triggered when the Court decides that it thinks that the agency should not have the power it is claiming under the statute, as Kagan argues?</a:t>
            </a:r>
          </a:p>
          <a:p>
            <a:r>
              <a:rPr lang="en-US" dirty="0"/>
              <a:t>You are reading the case to see how the arguments work, not to decide if either is right.</a:t>
            </a:r>
          </a:p>
        </p:txBody>
      </p:sp>
      <p:pic>
        <p:nvPicPr>
          <p:cNvPr id="6" name="Audio 5">
            <a:hlinkClick r:id="" action="ppaction://media"/>
            <a:extLst>
              <a:ext uri="{FF2B5EF4-FFF2-40B4-BE49-F238E27FC236}">
                <a16:creationId xmlns:a16="http://schemas.microsoft.com/office/drawing/2014/main" id="{7B36D6EF-7309-CCBB-D0C6-6ED200FDCF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370779" t="-370779" r="-370779" b="-370779"/>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09301511"/>
      </p:ext>
    </p:extLst>
  </p:cSld>
  <p:clrMapOvr>
    <a:masterClrMapping/>
  </p:clrMapOvr>
  <mc:AlternateContent xmlns:mc="http://schemas.openxmlformats.org/markup-compatibility/2006">
    <mc:Choice xmlns:p14="http://schemas.microsoft.com/office/powerpoint/2010/main" Requires="p14">
      <p:transition spd="slow" p14:dur="2000" advTm="249062"/>
    </mc:Choice>
    <mc:Fallback>
      <p:transition spd="slow" advTm="249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22855-A5A2-80AF-6F56-FABBFDA492D7}"/>
              </a:ext>
            </a:extLst>
          </p:cNvPr>
          <p:cNvSpPr>
            <a:spLocks noGrp="1"/>
          </p:cNvSpPr>
          <p:nvPr>
            <p:ph type="title"/>
          </p:nvPr>
        </p:nvSpPr>
        <p:spPr/>
        <p:txBody>
          <a:bodyPr/>
          <a:lstStyle/>
          <a:p>
            <a:r>
              <a:rPr lang="en-US" dirty="0"/>
              <a:t>Practice Implications</a:t>
            </a:r>
          </a:p>
        </p:txBody>
      </p:sp>
      <p:sp>
        <p:nvSpPr>
          <p:cNvPr id="3" name="Content Placeholder 2">
            <a:extLst>
              <a:ext uri="{FF2B5EF4-FFF2-40B4-BE49-F238E27FC236}">
                <a16:creationId xmlns:a16="http://schemas.microsoft.com/office/drawing/2014/main" id="{E201BD1E-10EC-7D40-1D15-8063B3EA3AF6}"/>
              </a:ext>
            </a:extLst>
          </p:cNvPr>
          <p:cNvSpPr>
            <a:spLocks noGrp="1"/>
          </p:cNvSpPr>
          <p:nvPr>
            <p:ph idx="1"/>
          </p:nvPr>
        </p:nvSpPr>
        <p:spPr/>
        <p:txBody>
          <a:bodyPr>
            <a:normAutofit fontScale="92500" lnSpcReduction="20000"/>
          </a:bodyPr>
          <a:lstStyle/>
          <a:p>
            <a:r>
              <a:rPr lang="en-US" dirty="0"/>
              <a:t>Nothing has changed since </a:t>
            </a:r>
            <a:r>
              <a:rPr lang="en-US" i="1" dirty="0"/>
              <a:t>West Virginia v. EPA </a:t>
            </a:r>
            <a:r>
              <a:rPr lang="en-US" dirty="0"/>
              <a:t>on the MQD or standing.</a:t>
            </a:r>
          </a:p>
          <a:p>
            <a:r>
              <a:rPr lang="en-US" dirty="0"/>
              <a:t>The MQD is just an argumentation tool to persuade the court that it should reject the agency’s interpretation of the statute, even if it looks like the statute would allow the agency action.</a:t>
            </a:r>
          </a:p>
          <a:p>
            <a:r>
              <a:rPr lang="en-US" dirty="0"/>
              <a:t>You have to convince the court that it wants to overrule the agency by giving it the policy arguments it can use to justify using the MQD.</a:t>
            </a:r>
          </a:p>
          <a:p>
            <a:r>
              <a:rPr lang="en-US" dirty="0"/>
              <a:t>Standing is a real requirement, but Biden reminds us is that the Court decides what facts mean. </a:t>
            </a:r>
          </a:p>
          <a:p>
            <a:r>
              <a:rPr lang="en-US" dirty="0"/>
              <a:t>You have to provide the court with the facts and the legal arguments for why it should want to rule for your client.</a:t>
            </a:r>
          </a:p>
          <a:p>
            <a:r>
              <a:rPr lang="en-US" dirty="0"/>
              <a:t> Consistent with the rules of professional responsibility, those facts do not have to well grounded in reality. </a:t>
            </a:r>
          </a:p>
          <a:p>
            <a:endParaRPr lang="en-US" dirty="0"/>
          </a:p>
        </p:txBody>
      </p:sp>
      <p:pic>
        <p:nvPicPr>
          <p:cNvPr id="6" name="Audio 5">
            <a:hlinkClick r:id="" action="ppaction://media"/>
            <a:extLst>
              <a:ext uri="{FF2B5EF4-FFF2-40B4-BE49-F238E27FC236}">
                <a16:creationId xmlns:a16="http://schemas.microsoft.com/office/drawing/2014/main" id="{4A9FF532-88EB-31FA-DF28-07E87AFE68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370779" t="-370779" r="-370779" b="-370779"/>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6963786"/>
      </p:ext>
    </p:extLst>
  </p:cSld>
  <p:clrMapOvr>
    <a:masterClrMapping/>
  </p:clrMapOvr>
  <mc:AlternateContent xmlns:mc="http://schemas.openxmlformats.org/markup-compatibility/2006">
    <mc:Choice xmlns:p14="http://schemas.microsoft.com/office/powerpoint/2010/main" Requires="p14">
      <p:transition spd="slow" p14:dur="2000" advTm="179255"/>
    </mc:Choice>
    <mc:Fallback>
      <p:transition spd="slow" advTm="179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TotalTime>
  <Words>760</Words>
  <Application>Microsoft Office PowerPoint</Application>
  <PresentationFormat>Widescreen</PresentationFormat>
  <Paragraphs>49</Paragraphs>
  <Slides>9</Slides>
  <Notes>1</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2023 Administrative Law Supreme Court Update</vt:lpstr>
      <vt:lpstr>Standing</vt:lpstr>
      <vt:lpstr>303 Creative LLC v. Elenis</vt:lpstr>
      <vt:lpstr>United States v. Texas, et al (Louisiana)</vt:lpstr>
      <vt:lpstr>Biden v. Nebraska</vt:lpstr>
      <vt:lpstr>MQD</vt:lpstr>
      <vt:lpstr>Biden v. Nebraska – Major Questions Doctrine</vt:lpstr>
      <vt:lpstr>Biden v. Nebraska – What we are reading.</vt:lpstr>
      <vt:lpstr>Practice Implications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Adlaw Supreme Court Update</dc:title>
  <dc:creator>Edward Richards</dc:creator>
  <cp:lastModifiedBy>Edward Richards</cp:lastModifiedBy>
  <cp:revision>16</cp:revision>
  <dcterms:created xsi:type="dcterms:W3CDTF">2023-07-04T11:43:41Z</dcterms:created>
  <dcterms:modified xsi:type="dcterms:W3CDTF">2023-07-04T14:11:54Z</dcterms:modified>
</cp:coreProperties>
</file>