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8" r:id="rId2"/>
    <p:sldId id="374" r:id="rId3"/>
    <p:sldId id="375" r:id="rId4"/>
    <p:sldId id="376" r:id="rId5"/>
    <p:sldId id="378" r:id="rId6"/>
    <p:sldId id="289" r:id="rId7"/>
    <p:sldId id="372" r:id="rId8"/>
    <p:sldId id="291" r:id="rId9"/>
    <p:sldId id="353" r:id="rId10"/>
    <p:sldId id="364" r:id="rId11"/>
    <p:sldId id="354" r:id="rId12"/>
    <p:sldId id="355" r:id="rId13"/>
    <p:sldId id="370" r:id="rId14"/>
    <p:sldId id="357" r:id="rId15"/>
    <p:sldId id="360" r:id="rId16"/>
    <p:sldId id="361" r:id="rId17"/>
    <p:sldId id="362" r:id="rId18"/>
    <p:sldId id="363" r:id="rId19"/>
    <p:sldId id="277" r:id="rId20"/>
    <p:sldId id="286" r:id="rId21"/>
    <p:sldId id="356" r:id="rId22"/>
    <p:sldId id="290" r:id="rId23"/>
    <p:sldId id="287" r:id="rId24"/>
    <p:sldId id="3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8" autoAdjust="0"/>
    <p:restoredTop sz="86387" autoAdjust="0"/>
  </p:normalViewPr>
  <p:slideViewPr>
    <p:cSldViewPr snapToGrid="0">
      <p:cViewPr varScale="1">
        <p:scale>
          <a:sx n="86" d="100"/>
          <a:sy n="86" d="100"/>
        </p:scale>
        <p:origin x="100" y="5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85F17C-4C9A-4896-8444-828A74D8C25C}"/>
              </a:ext>
            </a:extLst>
          </p:cNvPr>
          <p:cNvSpPr>
            <a:spLocks noGrp="1" noChangeArrowheads="1"/>
          </p:cNvSpPr>
          <p:nvPr>
            <p:ph type="sldNum" sz="quarter" idx="5"/>
          </p:nvPr>
        </p:nvSpPr>
        <p:spPr>
          <a:ln/>
        </p:spPr>
        <p:txBody>
          <a:bodyPr/>
          <a:lstStyle/>
          <a:p>
            <a:fld id="{A97A001D-AB2A-4987-BE8F-7A4BA9150E72}" type="slidenum">
              <a:rPr lang="en-US" altLang="en-US"/>
              <a:pPr/>
              <a:t>14</a:t>
            </a:fld>
            <a:endParaRPr lang="en-US" altLang="en-US"/>
          </a:p>
        </p:txBody>
      </p:sp>
      <p:sp>
        <p:nvSpPr>
          <p:cNvPr id="37890" name="Rectangle 2">
            <a:extLst>
              <a:ext uri="{FF2B5EF4-FFF2-40B4-BE49-F238E27FC236}">
                <a16:creationId xmlns:a16="http://schemas.microsoft.com/office/drawing/2014/main" id="{2F66FDA9-F9D8-4B58-A96D-272F93A04E7D}"/>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9C86905E-036E-45AD-9BC8-BB3D3ACF53E0}"/>
              </a:ext>
            </a:extLst>
          </p:cNvPr>
          <p:cNvSpPr>
            <a:spLocks noGrp="1" noChangeArrowheads="1"/>
          </p:cNvSpPr>
          <p:nvPr>
            <p:ph type="body" idx="1"/>
          </p:nvPr>
        </p:nvSpPr>
        <p:spPr/>
        <p:txBody>
          <a:bodyPr/>
          <a:lstStyle/>
          <a:p>
            <a:r>
              <a:rPr lang="en-US" altLang="en-US"/>
              <a:t>No, it overloaded the ancillary drainage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7/9/2021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7/9/2021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Flood Law</a:t>
            </a:r>
          </a:p>
        </p:txBody>
      </p:sp>
      <p:sp>
        <p:nvSpPr>
          <p:cNvPr id="2051" name="Rectangle 3"/>
          <p:cNvSpPr>
            <a:spLocks noGrp="1" noChangeArrowheads="1"/>
          </p:cNvSpPr>
          <p:nvPr>
            <p:ph type="subTitle" idx="1"/>
          </p:nvPr>
        </p:nvSpPr>
        <p:spPr/>
        <p:txBody>
          <a:bodyPr/>
          <a:lstStyle/>
          <a:p>
            <a:r>
              <a:rPr lang="en-US" dirty="0"/>
              <a:t>The Flood Control Act of 1928</a:t>
            </a:r>
          </a:p>
        </p:txBody>
      </p:sp>
      <p:pic>
        <p:nvPicPr>
          <p:cNvPr id="5" name="Audio 4">
            <a:hlinkClick r:id="" action="ppaction://media"/>
            <a:extLst>
              <a:ext uri="{FF2B5EF4-FFF2-40B4-BE49-F238E27FC236}">
                <a16:creationId xmlns:a16="http://schemas.microsoft.com/office/drawing/2014/main" id="{0B8F923D-4674-4263-A350-D246A97204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145422186"/>
      </p:ext>
    </p:extLst>
  </p:cSld>
  <p:clrMapOvr>
    <a:masterClrMapping/>
  </p:clrMapOvr>
  <mc:AlternateContent xmlns:mc="http://schemas.openxmlformats.org/markup-compatibility/2006" xmlns:p14="http://schemas.microsoft.com/office/powerpoint/2010/main">
    <mc:Choice Requires="p14">
      <p:transition spd="slow" p14:dur="2000" advTm="23987"/>
    </mc:Choice>
    <mc:Fallback xmlns="">
      <p:transition spd="slow" advTm="23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4910-B3E2-4F2F-A658-6C2298E33670}"/>
              </a:ext>
            </a:extLst>
          </p:cNvPr>
          <p:cNvSpPr>
            <a:spLocks noGrp="1"/>
          </p:cNvSpPr>
          <p:nvPr>
            <p:ph type="title"/>
          </p:nvPr>
        </p:nvSpPr>
        <p:spPr/>
        <p:txBody>
          <a:bodyPr/>
          <a:lstStyle/>
          <a:p>
            <a:r>
              <a:rPr lang="en-US" dirty="0"/>
              <a:t>What was the FCA precedent?</a:t>
            </a:r>
          </a:p>
        </p:txBody>
      </p:sp>
      <p:sp>
        <p:nvSpPr>
          <p:cNvPr id="3" name="Content Placeholder 2">
            <a:extLst>
              <a:ext uri="{FF2B5EF4-FFF2-40B4-BE49-F238E27FC236}">
                <a16:creationId xmlns:a16="http://schemas.microsoft.com/office/drawing/2014/main" id="{86EC4D88-51ED-4CC1-8C77-FEFD6D1ADEF6}"/>
              </a:ext>
            </a:extLst>
          </p:cNvPr>
          <p:cNvSpPr>
            <a:spLocks noGrp="1"/>
          </p:cNvSpPr>
          <p:nvPr>
            <p:ph idx="1"/>
          </p:nvPr>
        </p:nvSpPr>
        <p:spPr/>
        <p:txBody>
          <a:bodyPr/>
          <a:lstStyle/>
          <a:p>
            <a:pPr lvl="0"/>
            <a:r>
              <a:rPr lang="en-US" dirty="0"/>
              <a:t>"By a long line of cases it has definitely been settled that neither the government nor its instrumentalities would have to respond in damages arising in the development and maintenance of waters for purposes of navigation and flood control, including claims for negligence. It may be noted that this position is not because of governmental immunity from suit but on the grounds of public policy."</a:t>
            </a:r>
          </a:p>
        </p:txBody>
      </p:sp>
      <p:sp>
        <p:nvSpPr>
          <p:cNvPr id="4" name="Slide Number Placeholder 3">
            <a:extLst>
              <a:ext uri="{FF2B5EF4-FFF2-40B4-BE49-F238E27FC236}">
                <a16:creationId xmlns:a16="http://schemas.microsoft.com/office/drawing/2014/main" id="{7193B95D-5D91-4AD4-81CE-DE9488C81B4D}"/>
              </a:ext>
            </a:extLst>
          </p:cNvPr>
          <p:cNvSpPr>
            <a:spLocks noGrp="1"/>
          </p:cNvSpPr>
          <p:nvPr>
            <p:ph type="sldNum" sz="quarter" idx="12"/>
          </p:nvPr>
        </p:nvSpPr>
        <p:spPr/>
        <p:txBody>
          <a:bodyPr/>
          <a:lstStyle/>
          <a:p>
            <a:pPr>
              <a:defRPr/>
            </a:pPr>
            <a:fld id="{31D2D980-354E-473A-B743-3601F9D26891}" type="slidenum">
              <a:rPr lang="en-US" smtClean="0"/>
              <a:pPr>
                <a:defRPr/>
              </a:pPr>
              <a:t>10</a:t>
            </a:fld>
            <a:endParaRPr lang="en-US" dirty="0"/>
          </a:p>
        </p:txBody>
      </p:sp>
      <p:pic>
        <p:nvPicPr>
          <p:cNvPr id="6" name="Audio 5">
            <a:hlinkClick r:id="" action="ppaction://media"/>
            <a:extLst>
              <a:ext uri="{FF2B5EF4-FFF2-40B4-BE49-F238E27FC236}">
                <a16:creationId xmlns:a16="http://schemas.microsoft.com/office/drawing/2014/main" id="{38E9CF38-1DFC-4DD4-BE47-C71CBA1CE7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115596838"/>
      </p:ext>
    </p:extLst>
  </p:cSld>
  <p:clrMapOvr>
    <a:masterClrMapping/>
  </p:clrMapOvr>
  <mc:AlternateContent xmlns:mc="http://schemas.openxmlformats.org/markup-compatibility/2006" xmlns:p14="http://schemas.microsoft.com/office/powerpoint/2010/main">
    <mc:Choice Requires="p14">
      <p:transition spd="slow" p14:dur="2000" advTm="64012"/>
    </mc:Choice>
    <mc:Fallback xmlns="">
      <p:transition spd="slow" advTm="6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the FTCA preempt 702 of the FCA?</a:t>
            </a:r>
          </a:p>
        </p:txBody>
      </p:sp>
      <p:sp>
        <p:nvSpPr>
          <p:cNvPr id="3" name="Content Placeholder 2"/>
          <p:cNvSpPr>
            <a:spLocks noGrp="1"/>
          </p:cNvSpPr>
          <p:nvPr>
            <p:ph idx="1"/>
          </p:nvPr>
        </p:nvSpPr>
        <p:spPr/>
        <p:txBody>
          <a:bodyPr>
            <a:normAutofit lnSpcReduction="10000"/>
          </a:bodyPr>
          <a:lstStyle/>
          <a:p>
            <a:r>
              <a:rPr lang="en-US" dirty="0">
                <a:highlight>
                  <a:srgbClr val="FFFF00"/>
                </a:highlight>
              </a:rPr>
              <a:t>The Tort Claims Act contains no expressions which indicate affirmatively that Congress intended to depart from the established prohibition of federal liability for any damages from or by floods or flood waters at any place. </a:t>
            </a:r>
            <a:r>
              <a:rPr lang="en-US" dirty="0"/>
              <a:t>The imposition of such a liability could not be justified in the face of that positive prohibition without some clear mandate from Congress and none such is to be found in the Act. As stated by the Supreme Court in </a:t>
            </a:r>
            <a:r>
              <a:rPr lang="en-US" dirty="0" err="1"/>
              <a:t>Feres</a:t>
            </a:r>
            <a:r>
              <a:rPr lang="en-US" dirty="0"/>
              <a:t> v. United States, 340 U.S. 135, 146, 71 S. Ct. 153, 159, 95 L. Ed. 152, in rejecting other negligence claims under the Tort Claims Act, "We cannot impute to Congress such a radical departure from establishes law in the absence of express congressional command."</a:t>
            </a:r>
          </a:p>
        </p:txBody>
      </p:sp>
      <p:pic>
        <p:nvPicPr>
          <p:cNvPr id="5" name="Audio 4">
            <a:hlinkClick r:id="" action="ppaction://media"/>
            <a:extLst>
              <a:ext uri="{FF2B5EF4-FFF2-40B4-BE49-F238E27FC236}">
                <a16:creationId xmlns:a16="http://schemas.microsoft.com/office/drawing/2014/main" id="{9D7A4F9C-37D4-45A4-9957-291E91448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199782866"/>
      </p:ext>
    </p:extLst>
  </p:cSld>
  <p:clrMapOvr>
    <a:masterClrMapping/>
  </p:clrMapOvr>
  <mc:AlternateContent xmlns:mc="http://schemas.openxmlformats.org/markup-compatibility/2006" xmlns:p14="http://schemas.microsoft.com/office/powerpoint/2010/main">
    <mc:Choice Requires="p14">
      <p:transition spd="slow" p14:dur="2000" advTm="87619"/>
    </mc:Choice>
    <mc:Fallback xmlns="">
      <p:transition spd="slow" advTm="8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the Plaintiff’s Claims - FTCA</a:t>
            </a:r>
          </a:p>
        </p:txBody>
      </p:sp>
      <p:sp>
        <p:nvSpPr>
          <p:cNvPr id="3" name="Content Placeholder 2"/>
          <p:cNvSpPr>
            <a:spLocks noGrp="1"/>
          </p:cNvSpPr>
          <p:nvPr>
            <p:ph idx="1"/>
          </p:nvPr>
        </p:nvSpPr>
        <p:spPr/>
        <p:txBody>
          <a:bodyPr>
            <a:normAutofit fontScale="92500"/>
          </a:bodyPr>
          <a:lstStyle/>
          <a:p>
            <a:r>
              <a:rPr lang="en-US" dirty="0"/>
              <a:t>"that plaintiffs can point to no liability of a 'private individual' even remotely analogous to that which they are asserting against the United States." </a:t>
            </a:r>
          </a:p>
          <a:p>
            <a:pPr lvl="1"/>
            <a:r>
              <a:rPr lang="en-US" dirty="0"/>
              <a:t>Since the FTCA uses state tort law, there must be a state remedy</a:t>
            </a:r>
          </a:p>
          <a:p>
            <a:r>
              <a:rPr lang="en-US" dirty="0"/>
              <a:t>The weather service … now includes hundreds of stations which issue weather and river stage forecast. </a:t>
            </a:r>
            <a:r>
              <a:rPr lang="en-US" dirty="0">
                <a:highlight>
                  <a:srgbClr val="FFFF00"/>
                </a:highlight>
              </a:rPr>
              <a:t>But they are vested by the statute with wide latitude of discretion to determine whether "in [their] opinion such forecasting is advisable." </a:t>
            </a:r>
          </a:p>
          <a:p>
            <a:r>
              <a:rPr lang="en-US" dirty="0"/>
              <a:t>The forecasting or omission of forecasts by the Bureau is a "discretionary function" excepted from the Act by Section 2680(a).</a:t>
            </a:r>
          </a:p>
        </p:txBody>
      </p:sp>
      <p:pic>
        <p:nvPicPr>
          <p:cNvPr id="4" name="Audio 3">
            <a:hlinkClick r:id="" action="ppaction://media"/>
            <a:extLst>
              <a:ext uri="{FF2B5EF4-FFF2-40B4-BE49-F238E27FC236}">
                <a16:creationId xmlns:a16="http://schemas.microsoft.com/office/drawing/2014/main" id="{9D4F5E37-5EA1-4173-9AF5-C623AE888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514772188"/>
      </p:ext>
    </p:extLst>
  </p:cSld>
  <p:clrMapOvr>
    <a:masterClrMapping/>
  </p:clrMapOvr>
  <mc:AlternateContent xmlns:mc="http://schemas.openxmlformats.org/markup-compatibility/2006" xmlns:p14="http://schemas.microsoft.com/office/powerpoint/2010/main">
    <mc:Choice Requires="p14">
      <p:transition spd="slow" p14:dur="2000" advTm="190723"/>
    </mc:Choice>
    <mc:Fallback xmlns="">
      <p:transition spd="slow" advTm="19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D0446-9B11-4515-B8BC-CF03C7324C78}"/>
              </a:ext>
            </a:extLst>
          </p:cNvPr>
          <p:cNvSpPr>
            <a:spLocks noGrp="1"/>
          </p:cNvSpPr>
          <p:nvPr>
            <p:ph type="title"/>
          </p:nvPr>
        </p:nvSpPr>
        <p:spPr/>
        <p:txBody>
          <a:bodyPr/>
          <a:lstStyle/>
          <a:p>
            <a:r>
              <a:rPr lang="en-US" dirty="0"/>
              <a:t>Analysis of the Plaintiff’s Claims under the FCA Section 702</a:t>
            </a:r>
          </a:p>
        </p:txBody>
      </p:sp>
      <p:sp>
        <p:nvSpPr>
          <p:cNvPr id="3" name="Content Placeholder 2">
            <a:extLst>
              <a:ext uri="{FF2B5EF4-FFF2-40B4-BE49-F238E27FC236}">
                <a16:creationId xmlns:a16="http://schemas.microsoft.com/office/drawing/2014/main" id="{A09A93D4-2115-4A90-A27D-FDA06067F1DB}"/>
              </a:ext>
            </a:extLst>
          </p:cNvPr>
          <p:cNvSpPr>
            <a:spLocks noGrp="1"/>
          </p:cNvSpPr>
          <p:nvPr>
            <p:ph idx="1"/>
          </p:nvPr>
        </p:nvSpPr>
        <p:spPr/>
        <p:txBody>
          <a:bodyPr>
            <a:normAutofit/>
          </a:bodyPr>
          <a:lstStyle/>
          <a:p>
            <a:r>
              <a:rPr lang="en-US" dirty="0"/>
              <a:t>Under 702, the key issue was that the alleged damages to the plaintiffs’ property caused by flood waters, which are covered by 702.</a:t>
            </a:r>
          </a:p>
          <a:p>
            <a:pPr lvl="1"/>
            <a:r>
              <a:rPr lang="en-US" dirty="0"/>
              <a:t>Nor can the service of the Weather Bureau be distinguished in the aspect here relevant from the flood control service involved in </a:t>
            </a:r>
            <a:r>
              <a:rPr lang="en-US" i="1" dirty="0"/>
              <a:t>Coates v. United States</a:t>
            </a:r>
            <a:r>
              <a:rPr lang="en-US" dirty="0"/>
              <a:t>, 8 Cir., 181 F.2d 816, 19 A.L.R.2d 840.</a:t>
            </a:r>
          </a:p>
          <a:p>
            <a:r>
              <a:rPr lang="en-US" dirty="0"/>
              <a:t>The court found:</a:t>
            </a:r>
          </a:p>
          <a:p>
            <a:pPr lvl="1"/>
            <a:r>
              <a:rPr lang="en-US" dirty="0"/>
              <a:t>(1) that recovery in the actions is barred by Section 3 (702); </a:t>
            </a:r>
          </a:p>
          <a:p>
            <a:pPr lvl="1"/>
            <a:r>
              <a:rPr lang="en-US" dirty="0"/>
              <a:t>(2) that the Tort Claims Act does not repeal said Section 3.</a:t>
            </a:r>
          </a:p>
        </p:txBody>
      </p:sp>
      <p:sp>
        <p:nvSpPr>
          <p:cNvPr id="4" name="Slide Number Placeholder 3">
            <a:extLst>
              <a:ext uri="{FF2B5EF4-FFF2-40B4-BE49-F238E27FC236}">
                <a16:creationId xmlns:a16="http://schemas.microsoft.com/office/drawing/2014/main" id="{4A0E17A5-D367-491C-AA55-DC1DCBF03CD1}"/>
              </a:ext>
            </a:extLst>
          </p:cNvPr>
          <p:cNvSpPr>
            <a:spLocks noGrp="1"/>
          </p:cNvSpPr>
          <p:nvPr>
            <p:ph type="sldNum" sz="quarter" idx="12"/>
          </p:nvPr>
        </p:nvSpPr>
        <p:spPr/>
        <p:txBody>
          <a:bodyPr/>
          <a:lstStyle/>
          <a:p>
            <a:pPr>
              <a:defRPr/>
            </a:pPr>
            <a:fld id="{31D2D980-354E-473A-B743-3601F9D26891}" type="slidenum">
              <a:rPr lang="en-US" smtClean="0"/>
              <a:pPr>
                <a:defRPr/>
              </a:pPr>
              <a:t>13</a:t>
            </a:fld>
            <a:endParaRPr lang="en-US" dirty="0"/>
          </a:p>
        </p:txBody>
      </p:sp>
      <p:pic>
        <p:nvPicPr>
          <p:cNvPr id="7" name="Audio 6">
            <a:hlinkClick r:id="" action="ppaction://media"/>
            <a:extLst>
              <a:ext uri="{FF2B5EF4-FFF2-40B4-BE49-F238E27FC236}">
                <a16:creationId xmlns:a16="http://schemas.microsoft.com/office/drawing/2014/main" id="{0111C160-5FC4-4C4E-97F3-CE375F4528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005634"/>
      </p:ext>
    </p:extLst>
  </p:cSld>
  <p:clrMapOvr>
    <a:masterClrMapping/>
  </p:clrMapOvr>
  <mc:AlternateContent xmlns:mc="http://schemas.openxmlformats.org/markup-compatibility/2006">
    <mc:Choice xmlns:p14="http://schemas.microsoft.com/office/powerpoint/2010/main" Requires="p14">
      <p:transition spd="slow" p14:dur="2000" advTm="68785"/>
    </mc:Choice>
    <mc:Fallback>
      <p:transition spd="slow" advTm="68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7A91DFA-986B-49B1-931C-F5ECB032B7BC}"/>
              </a:ext>
            </a:extLst>
          </p:cNvPr>
          <p:cNvSpPr>
            <a:spLocks noGrp="1" noChangeArrowheads="1"/>
          </p:cNvSpPr>
          <p:nvPr>
            <p:ph type="title"/>
          </p:nvPr>
        </p:nvSpPr>
        <p:spPr>
          <a:xfrm>
            <a:off x="478972" y="569873"/>
            <a:ext cx="10598000" cy="1325563"/>
          </a:xfrm>
        </p:spPr>
        <p:txBody>
          <a:bodyPr/>
          <a:lstStyle/>
          <a:p>
            <a:r>
              <a:rPr lang="en-US" altLang="en-US" i="1" dirty="0"/>
              <a:t>Florida East Coast Railway Co. v. United States</a:t>
            </a:r>
            <a:r>
              <a:rPr lang="en-US" altLang="en-US" dirty="0"/>
              <a:t>, 519 F.2d 1184 (5th Cir. 1975)</a:t>
            </a:r>
          </a:p>
        </p:txBody>
      </p:sp>
      <p:sp>
        <p:nvSpPr>
          <p:cNvPr id="34819" name="Rectangle 3">
            <a:extLst>
              <a:ext uri="{FF2B5EF4-FFF2-40B4-BE49-F238E27FC236}">
                <a16:creationId xmlns:a16="http://schemas.microsoft.com/office/drawing/2014/main" id="{94908AB3-D9FC-4EE3-AAE8-23F5CC0E9A4E}"/>
              </a:ext>
            </a:extLst>
          </p:cNvPr>
          <p:cNvSpPr>
            <a:spLocks noGrp="1" noChangeArrowheads="1"/>
          </p:cNvSpPr>
          <p:nvPr>
            <p:ph type="body" idx="1"/>
          </p:nvPr>
        </p:nvSpPr>
        <p:spPr>
          <a:xfrm>
            <a:off x="387752" y="2617693"/>
            <a:ext cx="10689220" cy="3559269"/>
          </a:xfrm>
        </p:spPr>
        <p:txBody>
          <a:bodyPr/>
          <a:lstStyle/>
          <a:p>
            <a:pPr>
              <a:lnSpc>
                <a:spcPct val="90000"/>
              </a:lnSpc>
            </a:pPr>
            <a:r>
              <a:rPr lang="en-US" dirty="0"/>
              <a:t>The damages in question here occurred adjacent to a federal flood control project as a consequence of its design and operation. According to the trial judge, one of the contributing factors was a heavy rainfall so extraordinary that the region was declared a flood disaster area. </a:t>
            </a:r>
          </a:p>
        </p:txBody>
      </p:sp>
      <p:pic>
        <p:nvPicPr>
          <p:cNvPr id="2" name="Audio 1">
            <a:hlinkClick r:id="" action="ppaction://media"/>
            <a:extLst>
              <a:ext uri="{FF2B5EF4-FFF2-40B4-BE49-F238E27FC236}">
                <a16:creationId xmlns:a16="http://schemas.microsoft.com/office/drawing/2014/main" id="{B90732FC-1600-415F-8A14-42FFC8F6B2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922"/>
    </mc:Choice>
    <mc:Fallback xmlns="">
      <p:transition spd="slow" advTm="12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E443-BAFC-4EA0-B193-8333B7B2A803}"/>
              </a:ext>
            </a:extLst>
          </p:cNvPr>
          <p:cNvSpPr>
            <a:spLocks noGrp="1"/>
          </p:cNvSpPr>
          <p:nvPr>
            <p:ph type="title"/>
          </p:nvPr>
        </p:nvSpPr>
        <p:spPr/>
        <p:txBody>
          <a:bodyPr/>
          <a:lstStyle/>
          <a:p>
            <a:r>
              <a:rPr lang="en-US" dirty="0"/>
              <a:t>What is the Definition of a Flood?</a:t>
            </a:r>
          </a:p>
        </p:txBody>
      </p:sp>
      <p:sp>
        <p:nvSpPr>
          <p:cNvPr id="3" name="Content Placeholder 2">
            <a:extLst>
              <a:ext uri="{FF2B5EF4-FFF2-40B4-BE49-F238E27FC236}">
                <a16:creationId xmlns:a16="http://schemas.microsoft.com/office/drawing/2014/main" id="{B7504EFC-BDF0-41D4-9B67-1D76180F3F75}"/>
              </a:ext>
            </a:extLst>
          </p:cNvPr>
          <p:cNvSpPr>
            <a:spLocks noGrp="1"/>
          </p:cNvSpPr>
          <p:nvPr>
            <p:ph idx="1"/>
          </p:nvPr>
        </p:nvSpPr>
        <p:spPr/>
        <p:txBody>
          <a:bodyPr/>
          <a:lstStyle/>
          <a:p>
            <a:pPr>
              <a:lnSpc>
                <a:spcPct val="90000"/>
              </a:lnSpc>
            </a:pPr>
            <a:r>
              <a:rPr lang="en-US" dirty="0"/>
              <a:t>In </a:t>
            </a:r>
            <a:r>
              <a:rPr lang="en-US" i="1" dirty="0"/>
              <a:t>Stover v. United States</a:t>
            </a:r>
            <a:r>
              <a:rPr lang="en-US" dirty="0"/>
              <a:t>, the trial judge defined a flood as "water which inundates an area of the surface of the earth where it ordinarily would not be expected to be," and as "[water] which has overflowed the natural banks of the stream in its natural channel....</a:t>
            </a:r>
          </a:p>
        </p:txBody>
      </p:sp>
      <p:sp>
        <p:nvSpPr>
          <p:cNvPr id="4" name="Slide Number Placeholder 3">
            <a:extLst>
              <a:ext uri="{FF2B5EF4-FFF2-40B4-BE49-F238E27FC236}">
                <a16:creationId xmlns:a16="http://schemas.microsoft.com/office/drawing/2014/main" id="{9EE5C598-3D80-4B39-A63D-F5114B5AE7FD}"/>
              </a:ext>
            </a:extLst>
          </p:cNvPr>
          <p:cNvSpPr>
            <a:spLocks noGrp="1"/>
          </p:cNvSpPr>
          <p:nvPr>
            <p:ph type="sldNum" sz="quarter" idx="12"/>
          </p:nvPr>
        </p:nvSpPr>
        <p:spPr/>
        <p:txBody>
          <a:bodyPr/>
          <a:lstStyle/>
          <a:p>
            <a:pPr>
              <a:defRPr/>
            </a:pPr>
            <a:fld id="{31D2D980-354E-473A-B743-3601F9D26891}" type="slidenum">
              <a:rPr lang="en-US" smtClean="0"/>
              <a:pPr>
                <a:defRPr/>
              </a:pPr>
              <a:t>15</a:t>
            </a:fld>
            <a:endParaRPr lang="en-US" dirty="0"/>
          </a:p>
        </p:txBody>
      </p:sp>
      <p:pic>
        <p:nvPicPr>
          <p:cNvPr id="5" name="Audio 4">
            <a:hlinkClick r:id="" action="ppaction://media"/>
            <a:extLst>
              <a:ext uri="{FF2B5EF4-FFF2-40B4-BE49-F238E27FC236}">
                <a16:creationId xmlns:a16="http://schemas.microsoft.com/office/drawing/2014/main" id="{E2AEF853-E142-41F8-B3BA-D6799704A3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160034435"/>
      </p:ext>
    </p:extLst>
  </p:cSld>
  <p:clrMapOvr>
    <a:masterClrMapping/>
  </p:clrMapOvr>
  <mc:AlternateContent xmlns:mc="http://schemas.openxmlformats.org/markup-compatibility/2006" xmlns:p14="http://schemas.microsoft.com/office/powerpoint/2010/main">
    <mc:Choice Requires="p14">
      <p:transition spd="slow" p14:dur="2000" advTm="39456"/>
    </mc:Choice>
    <mc:Fallback xmlns="">
      <p:transition spd="slow" advTm="3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581E-BD36-4C68-AD6A-2ADC8FA70739}"/>
              </a:ext>
            </a:extLst>
          </p:cNvPr>
          <p:cNvSpPr>
            <a:spLocks noGrp="1"/>
          </p:cNvSpPr>
          <p:nvPr>
            <p:ph type="title"/>
          </p:nvPr>
        </p:nvSpPr>
        <p:spPr/>
        <p:txBody>
          <a:bodyPr/>
          <a:lstStyle/>
          <a:p>
            <a:pPr eaLnBrk="0" fontAlgn="base" hangingPunct="0">
              <a:lnSpc>
                <a:spcPct val="100000"/>
              </a:lnSpc>
              <a:spcAft>
                <a:spcPct val="0"/>
              </a:spcAft>
              <a:defRPr/>
            </a:pPr>
            <a:r>
              <a:rPr lang="en-US" sz="3600" b="1" dirty="0">
                <a:latin typeface="+mj-lt"/>
              </a:rPr>
              <a:t>Why Should the Corps be Liable if is a Flood Control Project?</a:t>
            </a:r>
            <a:endParaRPr lang="en-US" dirty="0"/>
          </a:p>
        </p:txBody>
      </p:sp>
      <p:sp>
        <p:nvSpPr>
          <p:cNvPr id="3" name="Content Placeholder 2">
            <a:extLst>
              <a:ext uri="{FF2B5EF4-FFF2-40B4-BE49-F238E27FC236}">
                <a16:creationId xmlns:a16="http://schemas.microsoft.com/office/drawing/2014/main" id="{7DBE018C-B996-4DB9-A5EC-89252DD49A09}"/>
              </a:ext>
            </a:extLst>
          </p:cNvPr>
          <p:cNvSpPr>
            <a:spLocks noGrp="1"/>
          </p:cNvSpPr>
          <p:nvPr>
            <p:ph idx="1"/>
          </p:nvPr>
        </p:nvSpPr>
        <p:spPr/>
        <p:txBody>
          <a:bodyPr/>
          <a:lstStyle/>
          <a:p>
            <a:pPr lvl="0"/>
            <a:r>
              <a:rPr lang="en-US" dirty="0"/>
              <a:t>The railroad reasons that because the water that caused the damage was not overflow water from the interceptor canals, it was not flood water at all, but surface water.</a:t>
            </a:r>
          </a:p>
        </p:txBody>
      </p:sp>
      <p:sp>
        <p:nvSpPr>
          <p:cNvPr id="4" name="Slide Number Placeholder 3">
            <a:extLst>
              <a:ext uri="{FF2B5EF4-FFF2-40B4-BE49-F238E27FC236}">
                <a16:creationId xmlns:a16="http://schemas.microsoft.com/office/drawing/2014/main" id="{2BCD9EB3-344B-4259-90AD-0786A37AEEDA}"/>
              </a:ext>
            </a:extLst>
          </p:cNvPr>
          <p:cNvSpPr>
            <a:spLocks noGrp="1"/>
          </p:cNvSpPr>
          <p:nvPr>
            <p:ph type="sldNum" sz="quarter" idx="12"/>
          </p:nvPr>
        </p:nvSpPr>
        <p:spPr/>
        <p:txBody>
          <a:bodyPr/>
          <a:lstStyle/>
          <a:p>
            <a:pPr>
              <a:defRPr/>
            </a:pPr>
            <a:fld id="{31D2D980-354E-473A-B743-3601F9D26891}" type="slidenum">
              <a:rPr lang="en-US" smtClean="0"/>
              <a:pPr>
                <a:defRPr/>
              </a:pPr>
              <a:t>16</a:t>
            </a:fld>
            <a:endParaRPr lang="en-US" dirty="0"/>
          </a:p>
        </p:txBody>
      </p:sp>
      <p:pic>
        <p:nvPicPr>
          <p:cNvPr id="5" name="Audio 4">
            <a:hlinkClick r:id="" action="ppaction://media"/>
            <a:extLst>
              <a:ext uri="{FF2B5EF4-FFF2-40B4-BE49-F238E27FC236}">
                <a16:creationId xmlns:a16="http://schemas.microsoft.com/office/drawing/2014/main" id="{FC73F15A-74F3-422B-B11A-E427D522D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806655242"/>
      </p:ext>
    </p:extLst>
  </p:cSld>
  <p:clrMapOvr>
    <a:masterClrMapping/>
  </p:clrMapOvr>
  <mc:AlternateContent xmlns:mc="http://schemas.openxmlformats.org/markup-compatibility/2006" xmlns:p14="http://schemas.microsoft.com/office/powerpoint/2010/main">
    <mc:Choice Requires="p14">
      <p:transition spd="slow" p14:dur="2000" advTm="34244"/>
    </mc:Choice>
    <mc:Fallback xmlns="">
      <p:transition spd="slow" advTm="3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7EBD-4CB7-470C-B06D-F8E229056814}"/>
              </a:ext>
            </a:extLst>
          </p:cNvPr>
          <p:cNvSpPr>
            <a:spLocks noGrp="1"/>
          </p:cNvSpPr>
          <p:nvPr>
            <p:ph type="title"/>
          </p:nvPr>
        </p:nvSpPr>
        <p:spPr/>
        <p:txBody>
          <a:bodyPr/>
          <a:lstStyle/>
          <a:p>
            <a:r>
              <a:rPr lang="en-US" dirty="0"/>
              <a:t>What is a flood under this court’s holding?</a:t>
            </a:r>
          </a:p>
        </p:txBody>
      </p:sp>
      <p:sp>
        <p:nvSpPr>
          <p:cNvPr id="3" name="Content Placeholder 2">
            <a:extLst>
              <a:ext uri="{FF2B5EF4-FFF2-40B4-BE49-F238E27FC236}">
                <a16:creationId xmlns:a16="http://schemas.microsoft.com/office/drawing/2014/main" id="{2CE35E57-CAE2-46F4-930A-8AF3E22E54AE}"/>
              </a:ext>
            </a:extLst>
          </p:cNvPr>
          <p:cNvSpPr>
            <a:spLocks noGrp="1"/>
          </p:cNvSpPr>
          <p:nvPr>
            <p:ph idx="1"/>
          </p:nvPr>
        </p:nvSpPr>
        <p:spPr/>
        <p:txBody>
          <a:bodyPr>
            <a:normAutofit/>
          </a:bodyPr>
          <a:lstStyle/>
          <a:p>
            <a:r>
              <a:rPr lang="en-US" dirty="0"/>
              <a:t>The </a:t>
            </a:r>
            <a:r>
              <a:rPr lang="en-US" i="1" dirty="0"/>
              <a:t>Stover</a:t>
            </a:r>
            <a:r>
              <a:rPr lang="en-US" dirty="0"/>
              <a:t> definition, however, is not restrictive; </a:t>
            </a:r>
            <a:r>
              <a:rPr lang="en-US" dirty="0">
                <a:highlight>
                  <a:srgbClr val="FFFF00"/>
                </a:highlight>
              </a:rPr>
              <a:t>the term "floods and flood waters" as used in section 702c is sufficiently comprehensive to encompass the extraordinary rising of waters even in a place where water may often be found, such as the swampy area around the K-line. </a:t>
            </a:r>
            <a:r>
              <a:rPr lang="en-US" dirty="0"/>
              <a:t>This is particularly true when the site of the rising waters is within a larger region designated a flood disaster area. </a:t>
            </a:r>
            <a:r>
              <a:rPr lang="en-US" dirty="0">
                <a:highlight>
                  <a:srgbClr val="FFFF00"/>
                </a:highlight>
              </a:rPr>
              <a:t>In both instances the damage done to the railroad, though not the result of inundation of the line itself, resulted from the presence of flood waters around its roadbed.</a:t>
            </a:r>
          </a:p>
        </p:txBody>
      </p:sp>
      <p:sp>
        <p:nvSpPr>
          <p:cNvPr id="4" name="Slide Number Placeholder 3">
            <a:extLst>
              <a:ext uri="{FF2B5EF4-FFF2-40B4-BE49-F238E27FC236}">
                <a16:creationId xmlns:a16="http://schemas.microsoft.com/office/drawing/2014/main" id="{1C1E380D-280D-43CD-B208-125DBA800FF7}"/>
              </a:ext>
            </a:extLst>
          </p:cNvPr>
          <p:cNvSpPr>
            <a:spLocks noGrp="1"/>
          </p:cNvSpPr>
          <p:nvPr>
            <p:ph type="sldNum" sz="quarter" idx="12"/>
          </p:nvPr>
        </p:nvSpPr>
        <p:spPr/>
        <p:txBody>
          <a:bodyPr/>
          <a:lstStyle/>
          <a:p>
            <a:pPr>
              <a:defRPr/>
            </a:pPr>
            <a:fld id="{31D2D980-354E-473A-B743-3601F9D26891}" type="slidenum">
              <a:rPr lang="en-US" smtClean="0"/>
              <a:pPr>
                <a:defRPr/>
              </a:pPr>
              <a:t>17</a:t>
            </a:fld>
            <a:endParaRPr lang="en-US" dirty="0"/>
          </a:p>
        </p:txBody>
      </p:sp>
      <p:pic>
        <p:nvPicPr>
          <p:cNvPr id="5" name="Audio 4">
            <a:hlinkClick r:id="" action="ppaction://media"/>
            <a:extLst>
              <a:ext uri="{FF2B5EF4-FFF2-40B4-BE49-F238E27FC236}">
                <a16:creationId xmlns:a16="http://schemas.microsoft.com/office/drawing/2014/main" id="{80AF5DFF-5D5E-420B-93C3-5F8A1411E2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119924906"/>
      </p:ext>
    </p:extLst>
  </p:cSld>
  <p:clrMapOvr>
    <a:masterClrMapping/>
  </p:clrMapOvr>
  <mc:AlternateContent xmlns:mc="http://schemas.openxmlformats.org/markup-compatibility/2006" xmlns:p14="http://schemas.microsoft.com/office/powerpoint/2010/main">
    <mc:Choice Requires="p14">
      <p:transition spd="slow" p14:dur="2000" advTm="77678"/>
    </mc:Choice>
    <mc:Fallback xmlns="">
      <p:transition spd="slow" advTm="77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484A9-4431-4D68-9790-4597111143C9}"/>
              </a:ext>
            </a:extLst>
          </p:cNvPr>
          <p:cNvSpPr>
            <a:spLocks noGrp="1"/>
          </p:cNvSpPr>
          <p:nvPr>
            <p:ph type="title"/>
          </p:nvPr>
        </p:nvSpPr>
        <p:spPr/>
        <p:txBody>
          <a:bodyPr/>
          <a:lstStyle/>
          <a:p>
            <a:r>
              <a:rPr lang="en-US" dirty="0"/>
              <a:t>Was</a:t>
            </a:r>
            <a:r>
              <a:rPr lang="en-US" baseline="0" dirty="0"/>
              <a:t> the US Liable?</a:t>
            </a:r>
            <a:endParaRPr lang="en-US" dirty="0"/>
          </a:p>
        </p:txBody>
      </p:sp>
      <p:sp>
        <p:nvSpPr>
          <p:cNvPr id="3" name="Content Placeholder 2">
            <a:extLst>
              <a:ext uri="{FF2B5EF4-FFF2-40B4-BE49-F238E27FC236}">
                <a16:creationId xmlns:a16="http://schemas.microsoft.com/office/drawing/2014/main" id="{0775CCA0-9BF8-40CB-A4BE-F5F507E5BFF6}"/>
              </a:ext>
            </a:extLst>
          </p:cNvPr>
          <p:cNvSpPr>
            <a:spLocks noGrp="1"/>
          </p:cNvSpPr>
          <p:nvPr>
            <p:ph idx="1"/>
          </p:nvPr>
        </p:nvSpPr>
        <p:spPr/>
        <p:txBody>
          <a:bodyPr>
            <a:normAutofit/>
          </a:bodyPr>
          <a:lstStyle/>
          <a:p>
            <a:r>
              <a:rPr lang="en-US" dirty="0">
                <a:highlight>
                  <a:srgbClr val="FFFF00"/>
                </a:highlight>
              </a:rPr>
              <a:t>It does not seem reasonable to hold that Congress intended to create immunity for damages which occur when waters within a flood control area leave their normal course, but at the same time intended to permit liability for damage from the increased flow of flood water through its normal channels. </a:t>
            </a:r>
            <a:r>
              <a:rPr lang="en-US" dirty="0"/>
              <a:t>Yet, to sustain the railroad's argument would require us to so interpret section 702c. This we decline to do. Accordingly, we affirm the district court's conclusion that, within the factual context presented here, the United States is immune.</a:t>
            </a:r>
          </a:p>
        </p:txBody>
      </p:sp>
      <p:sp>
        <p:nvSpPr>
          <p:cNvPr id="4" name="Slide Number Placeholder 3">
            <a:extLst>
              <a:ext uri="{FF2B5EF4-FFF2-40B4-BE49-F238E27FC236}">
                <a16:creationId xmlns:a16="http://schemas.microsoft.com/office/drawing/2014/main" id="{69C5F3B5-7D6B-452D-9634-777C1AAF4477}"/>
              </a:ext>
            </a:extLst>
          </p:cNvPr>
          <p:cNvSpPr>
            <a:spLocks noGrp="1"/>
          </p:cNvSpPr>
          <p:nvPr>
            <p:ph type="sldNum" sz="quarter" idx="12"/>
          </p:nvPr>
        </p:nvSpPr>
        <p:spPr/>
        <p:txBody>
          <a:bodyPr/>
          <a:lstStyle/>
          <a:p>
            <a:pPr>
              <a:defRPr/>
            </a:pPr>
            <a:fld id="{31D2D980-354E-473A-B743-3601F9D26891}" type="slidenum">
              <a:rPr lang="en-US" smtClean="0"/>
              <a:pPr>
                <a:defRPr/>
              </a:pPr>
              <a:t>18</a:t>
            </a:fld>
            <a:endParaRPr lang="en-US" dirty="0"/>
          </a:p>
        </p:txBody>
      </p:sp>
      <p:pic>
        <p:nvPicPr>
          <p:cNvPr id="6" name="Audio 5">
            <a:hlinkClick r:id="" action="ppaction://media"/>
            <a:extLst>
              <a:ext uri="{FF2B5EF4-FFF2-40B4-BE49-F238E27FC236}">
                <a16:creationId xmlns:a16="http://schemas.microsoft.com/office/drawing/2014/main" id="{F4EFD251-5FFF-43E0-92CA-44EC892541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714838909"/>
      </p:ext>
    </p:extLst>
  </p:cSld>
  <p:clrMapOvr>
    <a:masterClrMapping/>
  </p:clrMapOvr>
  <mc:AlternateContent xmlns:mc="http://schemas.openxmlformats.org/markup-compatibility/2006" xmlns:p14="http://schemas.microsoft.com/office/powerpoint/2010/main">
    <mc:Choice Requires="p14">
      <p:transition spd="slow" p14:dur="2000" advTm="55727"/>
    </mc:Choice>
    <mc:Fallback xmlns="">
      <p:transition spd="slow" advTm="5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B2686D2-B229-49B1-B90B-94144C79C470}"/>
              </a:ext>
            </a:extLst>
          </p:cNvPr>
          <p:cNvSpPr>
            <a:spLocks noGrp="1" noChangeArrowheads="1"/>
          </p:cNvSpPr>
          <p:nvPr>
            <p:ph type="title"/>
          </p:nvPr>
        </p:nvSpPr>
        <p:spPr/>
        <p:txBody>
          <a:bodyPr/>
          <a:lstStyle/>
          <a:p>
            <a:r>
              <a:rPr lang="en-US" altLang="en-US" dirty="0"/>
              <a:t>Does it Matter if</a:t>
            </a:r>
            <a:r>
              <a:rPr lang="en-US" altLang="en-US" baseline="0" dirty="0"/>
              <a:t> the US Was Negligent?</a:t>
            </a:r>
            <a:endParaRPr lang="en-US" altLang="en-US" dirty="0"/>
          </a:p>
        </p:txBody>
      </p:sp>
      <p:sp>
        <p:nvSpPr>
          <p:cNvPr id="54275" name="Rectangle 3">
            <a:extLst>
              <a:ext uri="{FF2B5EF4-FFF2-40B4-BE49-F238E27FC236}">
                <a16:creationId xmlns:a16="http://schemas.microsoft.com/office/drawing/2014/main" id="{A4897A4C-81DE-4DF8-B1A8-470B3A468DCF}"/>
              </a:ext>
            </a:extLst>
          </p:cNvPr>
          <p:cNvSpPr>
            <a:spLocks noGrp="1" noChangeArrowheads="1"/>
          </p:cNvSpPr>
          <p:nvPr>
            <p:ph type="body" idx="1"/>
          </p:nvPr>
        </p:nvSpPr>
        <p:spPr/>
        <p:txBody>
          <a:bodyPr/>
          <a:lstStyle/>
          <a:p>
            <a:r>
              <a:rPr lang="en-US" altLang="en-US" dirty="0"/>
              <a:t>The federal courts, however, have reached a consensus that the United States is protected from liability for damages caused by "floods or flood waters" in connection with flood control projects, even when the government's own negligence has caused or aggravated the losses. </a:t>
            </a:r>
          </a:p>
          <a:p>
            <a:r>
              <a:rPr lang="en-US" altLang="en-US" dirty="0"/>
              <a:t>This will be come a key issue in Katrina cases.</a:t>
            </a:r>
          </a:p>
        </p:txBody>
      </p:sp>
      <p:pic>
        <p:nvPicPr>
          <p:cNvPr id="2" name="Audio 1">
            <a:hlinkClick r:id="" action="ppaction://media"/>
            <a:extLst>
              <a:ext uri="{FF2B5EF4-FFF2-40B4-BE49-F238E27FC236}">
                <a16:creationId xmlns:a16="http://schemas.microsoft.com/office/drawing/2014/main" id="{E9160358-70A5-4C51-9542-FE4A5EA44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154"/>
    </mc:Choice>
    <mc:Fallback xmlns="">
      <p:transition spd="slow" advTm="45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D4A9-C8B0-4715-969E-176140DA6720}"/>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7D1B55D-D184-4DF2-A50B-17D78EAA312C}"/>
              </a:ext>
            </a:extLst>
          </p:cNvPr>
          <p:cNvSpPr>
            <a:spLocks noGrp="1"/>
          </p:cNvSpPr>
          <p:nvPr>
            <p:ph type="sldNum" sz="quarter" idx="12"/>
          </p:nvPr>
        </p:nvSpPr>
        <p:spPr/>
        <p:txBody>
          <a:bodyPr/>
          <a:lstStyle/>
          <a:p>
            <a:pPr>
              <a:defRPr/>
            </a:pPr>
            <a:fld id="{31D2D980-354E-473A-B743-3601F9D26891}" type="slidenum">
              <a:rPr lang="en-US" smtClean="0"/>
              <a:pPr>
                <a:defRPr/>
              </a:pPr>
              <a:t>2</a:t>
            </a:fld>
            <a:endParaRPr lang="en-US" dirty="0"/>
          </a:p>
        </p:txBody>
      </p:sp>
      <p:pic>
        <p:nvPicPr>
          <p:cNvPr id="2050" name="Picture 2" descr="Mississippi River | American Rivers">
            <a:extLst>
              <a:ext uri="{FF2B5EF4-FFF2-40B4-BE49-F238E27FC236}">
                <a16:creationId xmlns:a16="http://schemas.microsoft.com/office/drawing/2014/main" id="{65C9B32F-5BD6-4734-B77E-FA5FCEBE2CC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590800" y="76201"/>
            <a:ext cx="7079996" cy="648879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96DACD07-02C3-43A8-B953-18B3AD0B9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123666901"/>
      </p:ext>
    </p:extLst>
  </p:cSld>
  <p:clrMapOvr>
    <a:masterClrMapping/>
  </p:clrMapOvr>
  <mc:AlternateContent xmlns:mc="http://schemas.openxmlformats.org/markup-compatibility/2006" xmlns:p14="http://schemas.microsoft.com/office/powerpoint/2010/main">
    <mc:Choice Requires="p14">
      <p:transition spd="slow" p14:dur="2000" advTm="327279"/>
    </mc:Choice>
    <mc:Fallback xmlns="">
      <p:transition spd="slow" advTm="32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115E31E-7E2F-4733-A6C1-06BBBBC5F910}" type="slidenum">
              <a:rPr lang="en-US"/>
              <a:pPr/>
              <a:t>20</a:t>
            </a:fld>
            <a:endParaRPr lang="en-US"/>
          </a:p>
        </p:txBody>
      </p:sp>
      <p:sp>
        <p:nvSpPr>
          <p:cNvPr id="66562" name="Rectangle 2"/>
          <p:cNvSpPr>
            <a:spLocks noGrp="1" noChangeArrowheads="1"/>
          </p:cNvSpPr>
          <p:nvPr>
            <p:ph type="title"/>
          </p:nvPr>
        </p:nvSpPr>
        <p:spPr/>
        <p:txBody>
          <a:bodyPr/>
          <a:lstStyle/>
          <a:p>
            <a:r>
              <a:rPr lang="en-US" i="1" dirty="0"/>
              <a:t>Central Green Co. v. United States</a:t>
            </a:r>
            <a:r>
              <a:rPr lang="en-US" dirty="0"/>
              <a:t>, 531 U.S. 425 (2001)</a:t>
            </a:r>
          </a:p>
        </p:txBody>
      </p:sp>
      <p:sp>
        <p:nvSpPr>
          <p:cNvPr id="66563" name="Rectangle 3"/>
          <p:cNvSpPr>
            <a:spLocks noGrp="1" noChangeArrowheads="1"/>
          </p:cNvSpPr>
          <p:nvPr>
            <p:ph type="body" idx="1"/>
          </p:nvPr>
        </p:nvSpPr>
        <p:spPr/>
        <p:txBody>
          <a:bodyPr/>
          <a:lstStyle/>
          <a:p>
            <a:pPr>
              <a:lnSpc>
                <a:spcPct val="90000"/>
              </a:lnSpc>
            </a:pPr>
            <a:r>
              <a:rPr lang="en-US" dirty="0"/>
              <a:t>California Water Project – irrigation.</a:t>
            </a:r>
          </a:p>
          <a:p>
            <a:pPr lvl="1">
              <a:lnSpc>
                <a:spcPct val="90000"/>
              </a:lnSpc>
            </a:pPr>
            <a:r>
              <a:rPr lang="en-US" dirty="0"/>
              <a:t>Take water from one area and spread it around the state.</a:t>
            </a:r>
          </a:p>
          <a:p>
            <a:pPr>
              <a:lnSpc>
                <a:spcPct val="90000"/>
              </a:lnSpc>
            </a:pPr>
            <a:r>
              <a:rPr lang="en-US" dirty="0"/>
              <a:t>Land is damaged by seepage from the canal.</a:t>
            </a:r>
          </a:p>
          <a:p>
            <a:pPr lvl="1">
              <a:lnSpc>
                <a:spcPct val="90000"/>
              </a:lnSpc>
            </a:pPr>
            <a:r>
              <a:rPr lang="en-US" dirty="0"/>
              <a:t>Is this covered by the flood control act immunity?</a:t>
            </a:r>
          </a:p>
          <a:p>
            <a:pPr lvl="1">
              <a:lnSpc>
                <a:spcPct val="90000"/>
              </a:lnSpc>
            </a:pPr>
            <a:r>
              <a:rPr lang="en-US" dirty="0"/>
              <a:t>The feds say that any flood control purpose puts every water related damage under flood control act immunity.</a:t>
            </a:r>
          </a:p>
        </p:txBody>
      </p:sp>
      <p:pic>
        <p:nvPicPr>
          <p:cNvPr id="3" name="Audio 2">
            <a:hlinkClick r:id="" action="ppaction://media"/>
            <a:extLst>
              <a:ext uri="{FF2B5EF4-FFF2-40B4-BE49-F238E27FC236}">
                <a16:creationId xmlns:a16="http://schemas.microsoft.com/office/drawing/2014/main" id="{FC87E322-98E2-4BAC-B897-7CF979874F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213"/>
    </mc:Choice>
    <mc:Fallback xmlns="">
      <p:transition spd="slow" advTm="15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DA6E5D0-86DB-4F2F-88F1-2F34BBABC89F}" type="slidenum">
              <a:rPr lang="en-US"/>
              <a:pPr/>
              <a:t>21</a:t>
            </a:fld>
            <a:endParaRPr lang="en-US"/>
          </a:p>
        </p:txBody>
      </p:sp>
      <p:sp>
        <p:nvSpPr>
          <p:cNvPr id="72706" name="Rectangle 2"/>
          <p:cNvSpPr>
            <a:spLocks noGrp="1" noChangeArrowheads="1"/>
          </p:cNvSpPr>
          <p:nvPr>
            <p:ph type="title"/>
          </p:nvPr>
        </p:nvSpPr>
        <p:spPr/>
        <p:txBody>
          <a:bodyPr/>
          <a:lstStyle/>
          <a:p>
            <a:r>
              <a:rPr lang="en-US"/>
              <a:t>Is there a Flood Control Purpose at All?</a:t>
            </a:r>
          </a:p>
        </p:txBody>
      </p:sp>
      <p:sp>
        <p:nvSpPr>
          <p:cNvPr id="72707" name="Rectangle 3"/>
          <p:cNvSpPr>
            <a:spLocks noGrp="1" noChangeArrowheads="1"/>
          </p:cNvSpPr>
          <p:nvPr>
            <p:ph type="body" idx="1"/>
          </p:nvPr>
        </p:nvSpPr>
        <p:spPr/>
        <p:txBody>
          <a:bodyPr/>
          <a:lstStyle/>
          <a:p>
            <a:r>
              <a:rPr lang="en-US"/>
              <a:t>What happens when the snow melts too fast or there is a big rain in this system?</a:t>
            </a:r>
          </a:p>
          <a:p>
            <a:pPr lvl="1"/>
            <a:r>
              <a:rPr lang="en-US"/>
              <a:t>Does the irrigation system also handle flood water?</a:t>
            </a:r>
          </a:p>
          <a:p>
            <a:pPr lvl="1"/>
            <a:r>
              <a:rPr lang="en-US"/>
              <a:t>Does this make it entirely a flood control project, so that any damage is immunized?</a:t>
            </a:r>
          </a:p>
        </p:txBody>
      </p:sp>
      <p:pic>
        <p:nvPicPr>
          <p:cNvPr id="2" name="Audio 1">
            <a:hlinkClick r:id="" action="ppaction://media"/>
            <a:extLst>
              <a:ext uri="{FF2B5EF4-FFF2-40B4-BE49-F238E27FC236}">
                <a16:creationId xmlns:a16="http://schemas.microsoft.com/office/drawing/2014/main" id="{5F6A3453-3FD1-49BA-BCD8-E8B8EDE71E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80"/>
    </mc:Choice>
    <mc:Fallback xmlns="">
      <p:transition spd="slow" advTm="2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74F0B0-DB47-406A-BEE7-1DA4788C180B}" type="slidenum">
              <a:rPr lang="en-US"/>
              <a:pPr/>
              <a:t>22</a:t>
            </a:fld>
            <a:endParaRPr lang="en-US"/>
          </a:p>
        </p:txBody>
      </p:sp>
      <p:sp>
        <p:nvSpPr>
          <p:cNvPr id="70658" name="Rectangle 2"/>
          <p:cNvSpPr>
            <a:spLocks noGrp="1" noChangeArrowheads="1"/>
          </p:cNvSpPr>
          <p:nvPr>
            <p:ph type="title"/>
          </p:nvPr>
        </p:nvSpPr>
        <p:spPr/>
        <p:txBody>
          <a:bodyPr/>
          <a:lstStyle/>
          <a:p>
            <a:r>
              <a:rPr lang="en-US" dirty="0"/>
              <a:t>The Holding in </a:t>
            </a:r>
            <a:r>
              <a:rPr lang="en-US" i="1" dirty="0"/>
              <a:t>Central Green</a:t>
            </a:r>
          </a:p>
        </p:txBody>
      </p:sp>
      <p:sp>
        <p:nvSpPr>
          <p:cNvPr id="70659" name="Rectangle 3"/>
          <p:cNvSpPr>
            <a:spLocks noGrp="1" noChangeArrowheads="1"/>
          </p:cNvSpPr>
          <p:nvPr>
            <p:ph type="body" idx="1"/>
          </p:nvPr>
        </p:nvSpPr>
        <p:spPr/>
        <p:txBody>
          <a:bodyPr/>
          <a:lstStyle/>
          <a:p>
            <a:pPr>
              <a:lnSpc>
                <a:spcPct val="90000"/>
              </a:lnSpc>
            </a:pPr>
            <a:r>
              <a:rPr lang="en-US" dirty="0">
                <a:highlight>
                  <a:srgbClr val="FFFF00"/>
                </a:highlight>
              </a:rPr>
              <a:t>The text of the statute does not include the words "flood control project." </a:t>
            </a:r>
            <a:r>
              <a:rPr lang="en-US" dirty="0"/>
              <a:t>Rather, it states that immunity attaches to "any damage from or by floods or flood waters . . . ." Accordingly, </a:t>
            </a:r>
            <a:r>
              <a:rPr lang="en-US" dirty="0">
                <a:highlight>
                  <a:srgbClr val="FFFF00"/>
                </a:highlight>
              </a:rPr>
              <a:t>the text of the statute directs us to determine the scope of the immunity conferred, not by the character of the federal project or the purposes it serves, but by the character of the waters that cause the relevant damage and the purposes behind their release. </a:t>
            </a:r>
          </a:p>
        </p:txBody>
      </p:sp>
      <p:pic>
        <p:nvPicPr>
          <p:cNvPr id="2" name="Audio 1">
            <a:hlinkClick r:id="" action="ppaction://media"/>
            <a:extLst>
              <a:ext uri="{FF2B5EF4-FFF2-40B4-BE49-F238E27FC236}">
                <a16:creationId xmlns:a16="http://schemas.microsoft.com/office/drawing/2014/main" id="{FA3A7509-871A-46C0-932F-52C9CFE96D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531"/>
    </mc:Choice>
    <mc:Fallback xmlns="">
      <p:transition spd="slow" advTm="11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EEAD129-B326-40A3-89C4-046C8E600CC2}" type="slidenum">
              <a:rPr lang="en-US"/>
              <a:pPr/>
              <a:t>23</a:t>
            </a:fld>
            <a:endParaRPr lang="en-US"/>
          </a:p>
        </p:txBody>
      </p:sp>
      <p:sp>
        <p:nvSpPr>
          <p:cNvPr id="67586" name="Rectangle 2"/>
          <p:cNvSpPr>
            <a:spLocks noGrp="1" noChangeArrowheads="1"/>
          </p:cNvSpPr>
          <p:nvPr>
            <p:ph type="title"/>
          </p:nvPr>
        </p:nvSpPr>
        <p:spPr/>
        <p:txBody>
          <a:bodyPr/>
          <a:lstStyle/>
          <a:p>
            <a:r>
              <a:rPr lang="en-US"/>
              <a:t>Sorting out a Dual Purpose</a:t>
            </a:r>
          </a:p>
        </p:txBody>
      </p:sp>
      <p:sp>
        <p:nvSpPr>
          <p:cNvPr id="67587" name="Rectangle 3"/>
          <p:cNvSpPr>
            <a:spLocks noGrp="1" noChangeArrowheads="1"/>
          </p:cNvSpPr>
          <p:nvPr>
            <p:ph type="body" idx="1"/>
          </p:nvPr>
        </p:nvSpPr>
        <p:spPr/>
        <p:txBody>
          <a:bodyPr>
            <a:normAutofit fontScale="92500"/>
          </a:bodyPr>
          <a:lstStyle/>
          <a:p>
            <a:pPr>
              <a:lnSpc>
                <a:spcPct val="90000"/>
              </a:lnSpc>
            </a:pPr>
            <a:r>
              <a:rPr lang="en-US" dirty="0"/>
              <a:t>If a water project like an irrigation system also has a flood control purpose, the 702 does only provides immunity for the damages attributable to flood waters.</a:t>
            </a:r>
          </a:p>
          <a:p>
            <a:pPr lvl="1">
              <a:lnSpc>
                <a:spcPct val="90000"/>
              </a:lnSpc>
            </a:pPr>
            <a:r>
              <a:rPr lang="en-US" dirty="0"/>
              <a:t>Does this mean the government would be immune for damages caused by flood waters coming through a pure navigation project such as a shipping canal?</a:t>
            </a:r>
          </a:p>
          <a:p>
            <a:pPr>
              <a:lnSpc>
                <a:spcPct val="90000"/>
              </a:lnSpc>
            </a:pPr>
            <a:r>
              <a:rPr lang="en-US" dirty="0"/>
              <a:t>However, if the only purpose of the project is flood control, such as a levee, are all damages covered by the flood control act immunity?</a:t>
            </a:r>
          </a:p>
          <a:p>
            <a:pPr lvl="1">
              <a:lnSpc>
                <a:spcPct val="90000"/>
              </a:lnSpc>
            </a:pPr>
            <a:r>
              <a:rPr lang="en-US" dirty="0"/>
              <a:t>How do you analyze this?</a:t>
            </a:r>
          </a:p>
          <a:p>
            <a:pPr lvl="1">
              <a:lnSpc>
                <a:spcPct val="90000"/>
              </a:lnSpc>
            </a:pPr>
            <a:r>
              <a:rPr lang="en-US" dirty="0"/>
              <a:t>What if the damages are not due to flood waters, but a construction crane falling?</a:t>
            </a:r>
          </a:p>
        </p:txBody>
      </p:sp>
      <p:pic>
        <p:nvPicPr>
          <p:cNvPr id="2" name="Audio 1">
            <a:hlinkClick r:id="" action="ppaction://media"/>
            <a:extLst>
              <a:ext uri="{FF2B5EF4-FFF2-40B4-BE49-F238E27FC236}">
                <a16:creationId xmlns:a16="http://schemas.microsoft.com/office/drawing/2014/main" id="{0EBC8C3B-D6E4-4501-AF75-8737895CD2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939"/>
    </mc:Choice>
    <mc:Fallback xmlns="">
      <p:transition spd="slow" advTm="11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7F56-AE8E-4B61-BEE9-3D4FC31366EA}"/>
              </a:ext>
            </a:extLst>
          </p:cNvPr>
          <p:cNvSpPr>
            <a:spLocks noGrp="1"/>
          </p:cNvSpPr>
          <p:nvPr>
            <p:ph type="title"/>
          </p:nvPr>
        </p:nvSpPr>
        <p:spPr/>
        <p:txBody>
          <a:bodyPr/>
          <a:lstStyle/>
          <a:p>
            <a:r>
              <a:rPr lang="en-US" dirty="0"/>
              <a:t>The Ruling in Central Green</a:t>
            </a:r>
          </a:p>
        </p:txBody>
      </p:sp>
      <p:sp>
        <p:nvSpPr>
          <p:cNvPr id="3" name="Content Placeholder 2">
            <a:extLst>
              <a:ext uri="{FF2B5EF4-FFF2-40B4-BE49-F238E27FC236}">
                <a16:creationId xmlns:a16="http://schemas.microsoft.com/office/drawing/2014/main" id="{4C6B9B6A-43E4-4116-BA31-FD3E8AA52BB9}"/>
              </a:ext>
            </a:extLst>
          </p:cNvPr>
          <p:cNvSpPr>
            <a:spLocks noGrp="1"/>
          </p:cNvSpPr>
          <p:nvPr>
            <p:ph idx="1"/>
          </p:nvPr>
        </p:nvSpPr>
        <p:spPr/>
        <p:txBody>
          <a:bodyPr/>
          <a:lstStyle/>
          <a:p>
            <a:r>
              <a:rPr lang="en-US" dirty="0"/>
              <a:t>The case was remanded with instructions to the court to sort out damages related to chronic seepage from the system from those caused by flood waters. </a:t>
            </a:r>
          </a:p>
          <a:p>
            <a:r>
              <a:rPr lang="en-US" dirty="0"/>
              <a:t>There are no reported cases after remand. The case was likely settled at that point. </a:t>
            </a:r>
          </a:p>
        </p:txBody>
      </p:sp>
      <p:sp>
        <p:nvSpPr>
          <p:cNvPr id="4" name="Slide Number Placeholder 3">
            <a:extLst>
              <a:ext uri="{FF2B5EF4-FFF2-40B4-BE49-F238E27FC236}">
                <a16:creationId xmlns:a16="http://schemas.microsoft.com/office/drawing/2014/main" id="{F17645C6-3AD8-4AEA-8C24-455C4981DCFB}"/>
              </a:ext>
            </a:extLst>
          </p:cNvPr>
          <p:cNvSpPr>
            <a:spLocks noGrp="1"/>
          </p:cNvSpPr>
          <p:nvPr>
            <p:ph type="sldNum" sz="quarter" idx="12"/>
          </p:nvPr>
        </p:nvSpPr>
        <p:spPr/>
        <p:txBody>
          <a:bodyPr/>
          <a:lstStyle/>
          <a:p>
            <a:pPr>
              <a:defRPr/>
            </a:pPr>
            <a:fld id="{31D2D980-354E-473A-B743-3601F9D26891}" type="slidenum">
              <a:rPr lang="en-US" smtClean="0"/>
              <a:pPr>
                <a:defRPr/>
              </a:pPr>
              <a:t>24</a:t>
            </a:fld>
            <a:endParaRPr lang="en-US" dirty="0"/>
          </a:p>
        </p:txBody>
      </p:sp>
      <p:pic>
        <p:nvPicPr>
          <p:cNvPr id="5" name="Audio 4">
            <a:hlinkClick r:id="" action="ppaction://media"/>
            <a:extLst>
              <a:ext uri="{FF2B5EF4-FFF2-40B4-BE49-F238E27FC236}">
                <a16:creationId xmlns:a16="http://schemas.microsoft.com/office/drawing/2014/main" id="{BD8A7E19-F11D-476B-89DA-941C74B460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740296636"/>
      </p:ext>
    </p:extLst>
  </p:cSld>
  <p:clrMapOvr>
    <a:masterClrMapping/>
  </p:clrMapOvr>
  <mc:AlternateContent xmlns:mc="http://schemas.openxmlformats.org/markup-compatibility/2006" xmlns:p14="http://schemas.microsoft.com/office/powerpoint/2010/main">
    <mc:Choice Requires="p14">
      <p:transition spd="slow" p14:dur="2000" advTm="56634"/>
    </mc:Choice>
    <mc:Fallback xmlns="">
      <p:transition spd="slow" advTm="5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5A769-87B0-4A0B-A06E-9E4C28901FBE}"/>
              </a:ext>
            </a:extLst>
          </p:cNvPr>
          <p:cNvSpPr>
            <a:spLocks noGrp="1"/>
          </p:cNvSpPr>
          <p:nvPr>
            <p:ph type="title"/>
          </p:nvPr>
        </p:nvSpPr>
        <p:spPr/>
        <p:txBody>
          <a:bodyPr/>
          <a:lstStyle/>
          <a:p>
            <a:r>
              <a:rPr lang="en-US" dirty="0"/>
              <a:t>History of the Army Corps of Engineers</a:t>
            </a:r>
          </a:p>
        </p:txBody>
      </p:sp>
      <p:sp>
        <p:nvSpPr>
          <p:cNvPr id="3" name="Content Placeholder 2">
            <a:extLst>
              <a:ext uri="{FF2B5EF4-FFF2-40B4-BE49-F238E27FC236}">
                <a16:creationId xmlns:a16="http://schemas.microsoft.com/office/drawing/2014/main" id="{421F0DF0-A543-47BC-8884-6104FBF5DF78}"/>
              </a:ext>
            </a:extLst>
          </p:cNvPr>
          <p:cNvSpPr>
            <a:spLocks noGrp="1"/>
          </p:cNvSpPr>
          <p:nvPr>
            <p:ph idx="1"/>
          </p:nvPr>
        </p:nvSpPr>
        <p:spPr/>
        <p:txBody>
          <a:bodyPr/>
          <a:lstStyle/>
          <a:p>
            <a:r>
              <a:rPr lang="en-US" dirty="0"/>
              <a:t>Originally a regular army unit</a:t>
            </a:r>
          </a:p>
          <a:p>
            <a:r>
              <a:rPr lang="en-US" dirty="0"/>
              <a:t>Supported troop actions</a:t>
            </a:r>
          </a:p>
          <a:p>
            <a:pPr lvl="1"/>
            <a:r>
              <a:rPr lang="en-US" dirty="0"/>
              <a:t>Fortifications – Civil War</a:t>
            </a:r>
          </a:p>
          <a:p>
            <a:pPr lvl="1"/>
            <a:r>
              <a:rPr lang="en-US" dirty="0"/>
              <a:t>Runways and the like in WWII</a:t>
            </a:r>
          </a:p>
          <a:p>
            <a:pPr lvl="1"/>
            <a:r>
              <a:rPr lang="en-US" dirty="0"/>
              <a:t>Attempt to move the Mississippi channel to cut off Vicksburg</a:t>
            </a:r>
          </a:p>
          <a:p>
            <a:r>
              <a:rPr lang="en-US" dirty="0"/>
              <a:t>West Point was primarily an engineering school.</a:t>
            </a:r>
          </a:p>
        </p:txBody>
      </p:sp>
      <p:sp>
        <p:nvSpPr>
          <p:cNvPr id="4" name="Slide Number Placeholder 3">
            <a:extLst>
              <a:ext uri="{FF2B5EF4-FFF2-40B4-BE49-F238E27FC236}">
                <a16:creationId xmlns:a16="http://schemas.microsoft.com/office/drawing/2014/main" id="{324A0DEA-B54B-469D-A0A7-CFAF7B6A1E95}"/>
              </a:ext>
            </a:extLst>
          </p:cNvPr>
          <p:cNvSpPr>
            <a:spLocks noGrp="1"/>
          </p:cNvSpPr>
          <p:nvPr>
            <p:ph type="sldNum" sz="quarter" idx="12"/>
          </p:nvPr>
        </p:nvSpPr>
        <p:spPr/>
        <p:txBody>
          <a:bodyPr/>
          <a:lstStyle/>
          <a:p>
            <a:pPr>
              <a:defRPr/>
            </a:pPr>
            <a:fld id="{31D2D980-354E-473A-B743-3601F9D26891}" type="slidenum">
              <a:rPr lang="en-US" smtClean="0"/>
              <a:pPr>
                <a:defRPr/>
              </a:pPr>
              <a:t>3</a:t>
            </a:fld>
            <a:endParaRPr lang="en-US" dirty="0"/>
          </a:p>
        </p:txBody>
      </p:sp>
      <p:pic>
        <p:nvPicPr>
          <p:cNvPr id="5" name="Audio 4">
            <a:hlinkClick r:id="" action="ppaction://media"/>
            <a:extLst>
              <a:ext uri="{FF2B5EF4-FFF2-40B4-BE49-F238E27FC236}">
                <a16:creationId xmlns:a16="http://schemas.microsoft.com/office/drawing/2014/main" id="{7FBE1089-CE5D-453B-9A2D-3E1F3FBEBA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505282025"/>
      </p:ext>
    </p:extLst>
  </p:cSld>
  <p:clrMapOvr>
    <a:masterClrMapping/>
  </p:clrMapOvr>
  <mc:AlternateContent xmlns:mc="http://schemas.openxmlformats.org/markup-compatibility/2006" xmlns:p14="http://schemas.microsoft.com/office/powerpoint/2010/main">
    <mc:Choice Requires="p14">
      <p:transition spd="slow" p14:dur="2000" advTm="148611"/>
    </mc:Choice>
    <mc:Fallback xmlns="">
      <p:transition spd="slow" advTm="14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2AD5A-13C9-42D5-972A-1A608622A009}"/>
              </a:ext>
            </a:extLst>
          </p:cNvPr>
          <p:cNvSpPr>
            <a:spLocks noGrp="1"/>
          </p:cNvSpPr>
          <p:nvPr>
            <p:ph type="title"/>
          </p:nvPr>
        </p:nvSpPr>
        <p:spPr/>
        <p:txBody>
          <a:bodyPr/>
          <a:lstStyle/>
          <a:p>
            <a:r>
              <a:rPr lang="en-US" dirty="0"/>
              <a:t>Mississippi Flood Control</a:t>
            </a:r>
          </a:p>
        </p:txBody>
      </p:sp>
      <p:sp>
        <p:nvSpPr>
          <p:cNvPr id="3" name="Content Placeholder 2">
            <a:extLst>
              <a:ext uri="{FF2B5EF4-FFF2-40B4-BE49-F238E27FC236}">
                <a16:creationId xmlns:a16="http://schemas.microsoft.com/office/drawing/2014/main" id="{7C294BD5-3DD5-4F87-BEFD-F3BF36A61C40}"/>
              </a:ext>
            </a:extLst>
          </p:cNvPr>
          <p:cNvSpPr>
            <a:spLocks noGrp="1"/>
          </p:cNvSpPr>
          <p:nvPr>
            <p:ph idx="1"/>
          </p:nvPr>
        </p:nvSpPr>
        <p:spPr>
          <a:xfrm>
            <a:off x="387752" y="1322294"/>
            <a:ext cx="10689220" cy="5034056"/>
          </a:xfrm>
        </p:spPr>
        <p:txBody>
          <a:bodyPr>
            <a:normAutofit lnSpcReduction="10000"/>
          </a:bodyPr>
          <a:lstStyle/>
          <a:p>
            <a:r>
              <a:rPr lang="en-US" dirty="0"/>
              <a:t>Congress charged the Corps to develop a plan for Mississippi River flood control prior to the Civil War.</a:t>
            </a:r>
          </a:p>
          <a:p>
            <a:pPr lvl="1"/>
            <a:r>
              <a:rPr lang="en-US" dirty="0"/>
              <a:t>Prevent flooding of major riverside towns.</a:t>
            </a:r>
          </a:p>
          <a:p>
            <a:pPr lvl="1"/>
            <a:r>
              <a:rPr lang="en-US" dirty="0"/>
              <a:t>More recently, assure that there is enough water for shipping during the law water times in the summer.</a:t>
            </a:r>
          </a:p>
          <a:p>
            <a:r>
              <a:rPr lang="en-US" dirty="0"/>
              <a:t>Vicksburg got the Corps back to Mississippi River flood control after the Civil War when the river moved, cutting off the port of Vicksburg.</a:t>
            </a:r>
          </a:p>
          <a:p>
            <a:r>
              <a:rPr lang="en-US" dirty="0"/>
              <a:t>We are going to look at one provision in the Flood Control Act of 1928.</a:t>
            </a:r>
          </a:p>
          <a:p>
            <a:pPr lvl="1"/>
            <a:r>
              <a:rPr lang="en-US" dirty="0"/>
              <a:t>There have been many flood control acts and the flood control plan for the Mississippi has evolved through time.</a:t>
            </a:r>
          </a:p>
        </p:txBody>
      </p:sp>
      <p:sp>
        <p:nvSpPr>
          <p:cNvPr id="4" name="Slide Number Placeholder 3">
            <a:extLst>
              <a:ext uri="{FF2B5EF4-FFF2-40B4-BE49-F238E27FC236}">
                <a16:creationId xmlns:a16="http://schemas.microsoft.com/office/drawing/2014/main" id="{B7AC5195-DF3A-4A11-B46E-75506C3BDB69}"/>
              </a:ext>
            </a:extLst>
          </p:cNvPr>
          <p:cNvSpPr>
            <a:spLocks noGrp="1"/>
          </p:cNvSpPr>
          <p:nvPr>
            <p:ph type="sldNum" sz="quarter" idx="12"/>
          </p:nvPr>
        </p:nvSpPr>
        <p:spPr/>
        <p:txBody>
          <a:bodyPr/>
          <a:lstStyle/>
          <a:p>
            <a:pPr>
              <a:defRPr/>
            </a:pPr>
            <a:fld id="{31D2D980-354E-473A-B743-3601F9D26891}" type="slidenum">
              <a:rPr lang="en-US" smtClean="0"/>
              <a:pPr>
                <a:defRPr/>
              </a:pPr>
              <a:t>4</a:t>
            </a:fld>
            <a:endParaRPr lang="en-US" dirty="0"/>
          </a:p>
        </p:txBody>
      </p:sp>
      <p:pic>
        <p:nvPicPr>
          <p:cNvPr id="8" name="Audio 7">
            <a:hlinkClick r:id="" action="ppaction://media"/>
            <a:extLst>
              <a:ext uri="{FF2B5EF4-FFF2-40B4-BE49-F238E27FC236}">
                <a16:creationId xmlns:a16="http://schemas.microsoft.com/office/drawing/2014/main" id="{B5F2F3CB-1273-4379-B79B-0EC6698794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8272335"/>
      </p:ext>
    </p:extLst>
  </p:cSld>
  <p:clrMapOvr>
    <a:masterClrMapping/>
  </p:clrMapOvr>
  <mc:AlternateContent xmlns:mc="http://schemas.openxmlformats.org/markup-compatibility/2006">
    <mc:Choice xmlns:p14="http://schemas.microsoft.com/office/powerpoint/2010/main" Requires="p14">
      <p:transition spd="slow" p14:dur="2000" advTm="184394"/>
    </mc:Choice>
    <mc:Fallback>
      <p:transition spd="slow" advTm="184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5874-9B2F-4FDD-944E-AB6B6B06BB55}"/>
              </a:ext>
            </a:extLst>
          </p:cNvPr>
          <p:cNvSpPr>
            <a:spLocks noGrp="1"/>
          </p:cNvSpPr>
          <p:nvPr>
            <p:ph type="title"/>
          </p:nvPr>
        </p:nvSpPr>
        <p:spPr/>
        <p:txBody>
          <a:bodyPr/>
          <a:lstStyle/>
          <a:p>
            <a:r>
              <a:rPr lang="en-US" dirty="0"/>
              <a:t>The Tradeoffs in</a:t>
            </a:r>
            <a:r>
              <a:rPr lang="en-US" baseline="0" dirty="0"/>
              <a:t> Flood Control</a:t>
            </a:r>
            <a:endParaRPr lang="en-US" dirty="0"/>
          </a:p>
        </p:txBody>
      </p:sp>
      <p:sp>
        <p:nvSpPr>
          <p:cNvPr id="3" name="Content Placeholder 2">
            <a:extLst>
              <a:ext uri="{FF2B5EF4-FFF2-40B4-BE49-F238E27FC236}">
                <a16:creationId xmlns:a16="http://schemas.microsoft.com/office/drawing/2014/main" id="{67C196A8-FED0-4778-88C9-A2B798F41AE6}"/>
              </a:ext>
            </a:extLst>
          </p:cNvPr>
          <p:cNvSpPr>
            <a:spLocks noGrp="1"/>
          </p:cNvSpPr>
          <p:nvPr>
            <p:ph idx="1"/>
          </p:nvPr>
        </p:nvSpPr>
        <p:spPr/>
        <p:txBody>
          <a:bodyPr>
            <a:normAutofit lnSpcReduction="10000"/>
          </a:bodyPr>
          <a:lstStyle/>
          <a:p>
            <a:r>
              <a:rPr lang="en-US"/>
              <a:t>The Corps was clear about the tradeoffs in the flood control plans.</a:t>
            </a:r>
          </a:p>
          <a:p>
            <a:pPr lvl="1"/>
            <a:r>
              <a:rPr lang="en-US"/>
              <a:t>Flood control structures such as levees are built to contain floods of a certain size.</a:t>
            </a:r>
          </a:p>
          <a:p>
            <a:pPr lvl="1"/>
            <a:r>
              <a:rPr lang="en-US"/>
              <a:t>If you get a bigger flood, the flood control structure will fail.</a:t>
            </a:r>
          </a:p>
          <a:p>
            <a:pPr lvl="1"/>
            <a:r>
              <a:rPr lang="en-US"/>
              <a:t>You trade freedom from small floods for the risk of catastrophic floods.</a:t>
            </a:r>
          </a:p>
          <a:p>
            <a:r>
              <a:rPr lang="en-US"/>
              <a:t>Flood control is mostly a zero-sum game – you cannot get rid of water; you can only move it around.</a:t>
            </a:r>
          </a:p>
          <a:p>
            <a:pPr lvl="1"/>
            <a:r>
              <a:rPr lang="en-US"/>
              <a:t>When you move water from one place to prevent a flood, you will increase the risk of a flood somewhere else.</a:t>
            </a:r>
          </a:p>
        </p:txBody>
      </p:sp>
      <p:pic>
        <p:nvPicPr>
          <p:cNvPr id="4" name="Audio 3">
            <a:hlinkClick r:id="" action="ppaction://media"/>
            <a:extLst>
              <a:ext uri="{FF2B5EF4-FFF2-40B4-BE49-F238E27FC236}">
                <a16:creationId xmlns:a16="http://schemas.microsoft.com/office/drawing/2014/main" id="{E6E12C59-3D97-4383-B60C-B12E9CEC1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4876054"/>
      </p:ext>
    </p:extLst>
  </p:cSld>
  <p:clrMapOvr>
    <a:masterClrMapping/>
  </p:clrMapOvr>
  <mc:AlternateContent xmlns:mc="http://schemas.openxmlformats.org/markup-compatibility/2006">
    <mc:Choice xmlns:p14="http://schemas.microsoft.com/office/powerpoint/2010/main" Requires="p14">
      <p:transition spd="slow" p14:dur="2000" advTm="213512"/>
    </mc:Choice>
    <mc:Fallback>
      <p:transition spd="slow" advTm="21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673B579-C3FF-4807-96EA-2788F819BCDA}" type="slidenum">
              <a:rPr lang="en-US"/>
              <a:pPr/>
              <a:t>6</a:t>
            </a:fld>
            <a:endParaRPr lang="en-US" dirty="0"/>
          </a:p>
        </p:txBody>
      </p:sp>
      <p:sp>
        <p:nvSpPr>
          <p:cNvPr id="82946" name="Rectangle 2"/>
          <p:cNvSpPr>
            <a:spLocks noGrp="1" noChangeArrowheads="1"/>
          </p:cNvSpPr>
          <p:nvPr>
            <p:ph type="title"/>
          </p:nvPr>
        </p:nvSpPr>
        <p:spPr/>
        <p:txBody>
          <a:bodyPr/>
          <a:lstStyle/>
          <a:p>
            <a:r>
              <a:rPr lang="en-US" dirty="0"/>
              <a:t>Flood Control Act of 1928</a:t>
            </a:r>
          </a:p>
        </p:txBody>
      </p:sp>
      <p:sp>
        <p:nvSpPr>
          <p:cNvPr id="82947" name="Rectangle 3"/>
          <p:cNvSpPr>
            <a:spLocks noGrp="1" noChangeArrowheads="1"/>
          </p:cNvSpPr>
          <p:nvPr>
            <p:ph type="body" idx="1"/>
          </p:nvPr>
        </p:nvSpPr>
        <p:spPr/>
        <p:txBody>
          <a:bodyPr/>
          <a:lstStyle/>
          <a:p>
            <a:r>
              <a:rPr lang="en-US" dirty="0"/>
              <a:t>What happened in 1927?</a:t>
            </a:r>
          </a:p>
          <a:p>
            <a:r>
              <a:rPr lang="en-US" dirty="0"/>
              <a:t>What are the immunity provisions?</a:t>
            </a:r>
          </a:p>
          <a:p>
            <a:pPr lvl="1"/>
            <a:r>
              <a:rPr lang="en-US" dirty="0">
                <a:highlight>
                  <a:srgbClr val="FFFF00"/>
                </a:highlight>
              </a:rPr>
              <a:t>Flood Control Act of 1928, 33 U. S. C. §702c -- which states that "[n]o liability of any kind shall attach to or rest upon the United States for any damage from or by floods or flood waters at any place"</a:t>
            </a:r>
          </a:p>
          <a:p>
            <a:r>
              <a:rPr lang="en-US" dirty="0"/>
              <a:t>Why did Congress provide this immunity?</a:t>
            </a:r>
          </a:p>
          <a:p>
            <a:r>
              <a:rPr lang="en-US" dirty="0"/>
              <a:t>Does it say this is limited to flood control projects?</a:t>
            </a:r>
          </a:p>
        </p:txBody>
      </p:sp>
      <p:pic>
        <p:nvPicPr>
          <p:cNvPr id="2" name="Audio 1">
            <a:hlinkClick r:id="" action="ppaction://media"/>
            <a:extLst>
              <a:ext uri="{FF2B5EF4-FFF2-40B4-BE49-F238E27FC236}">
                <a16:creationId xmlns:a16="http://schemas.microsoft.com/office/drawing/2014/main" id="{7EAA5B72-3F1F-41D7-9E98-63772D3358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53150134"/>
      </p:ext>
    </p:extLst>
  </p:cSld>
  <p:clrMapOvr>
    <a:masterClrMapping/>
  </p:clrMapOvr>
  <mc:AlternateContent xmlns:mc="http://schemas.openxmlformats.org/markup-compatibility/2006" xmlns:p14="http://schemas.microsoft.com/office/powerpoint/2010/main">
    <mc:Choice Requires="p14">
      <p:transition spd="slow" p14:dur="2000" advTm="423048"/>
    </mc:Choice>
    <mc:Fallback xmlns="">
      <p:transition spd="slow" advTm="42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536C-307A-4700-B4EE-BB5993BC77C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61ED7D5-1B3B-4815-8BBF-FB61E264F50B}"/>
              </a:ext>
            </a:extLst>
          </p:cNvPr>
          <p:cNvSpPr>
            <a:spLocks noGrp="1"/>
          </p:cNvSpPr>
          <p:nvPr>
            <p:ph type="sldNum" sz="quarter" idx="12"/>
          </p:nvPr>
        </p:nvSpPr>
        <p:spPr/>
        <p:txBody>
          <a:bodyPr/>
          <a:lstStyle/>
          <a:p>
            <a:pPr>
              <a:defRPr/>
            </a:pPr>
            <a:fld id="{31D2D980-354E-473A-B743-3601F9D26891}" type="slidenum">
              <a:rPr lang="en-US" smtClean="0"/>
              <a:pPr>
                <a:defRPr/>
              </a:pPr>
              <a:t>7</a:t>
            </a:fld>
            <a:endParaRPr lang="en-US" dirty="0"/>
          </a:p>
        </p:txBody>
      </p:sp>
      <p:pic>
        <p:nvPicPr>
          <p:cNvPr id="1026" name="Picture 2" descr="Can the Mississippi River Handle the Next Big Flood? | Time">
            <a:extLst>
              <a:ext uri="{FF2B5EF4-FFF2-40B4-BE49-F238E27FC236}">
                <a16:creationId xmlns:a16="http://schemas.microsoft.com/office/drawing/2014/main" id="{A7A277E2-3318-4201-990B-349B279E0C18}"/>
              </a:ext>
            </a:extLst>
          </p:cNvPr>
          <p:cNvPicPr>
            <a:picLocks noGrp="1" noChangeAspect="1" noChangeArrowheads="1" noCro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810001" y="40640"/>
            <a:ext cx="3490949" cy="651256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9480C6D1-FC9A-4780-81C2-86C94B61C1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09930186"/>
      </p:ext>
    </p:extLst>
  </p:cSld>
  <p:clrMapOvr>
    <a:masterClrMapping/>
  </p:clrMapOvr>
  <mc:AlternateContent xmlns:mc="http://schemas.openxmlformats.org/markup-compatibility/2006" xmlns:p14="http://schemas.microsoft.com/office/powerpoint/2010/main">
    <mc:Choice Requires="p14">
      <p:transition spd="slow" p14:dur="2000" advTm="115720"/>
    </mc:Choice>
    <mc:Fallback xmlns="">
      <p:transition spd="slow" advTm="11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How do you get into Court in Flood Act Cases?</a:t>
            </a:r>
          </a:p>
        </p:txBody>
      </p:sp>
      <p:sp>
        <p:nvSpPr>
          <p:cNvPr id="8195" name="Rectangle 3"/>
          <p:cNvSpPr>
            <a:spLocks noGrp="1" noChangeArrowheads="1"/>
          </p:cNvSpPr>
          <p:nvPr>
            <p:ph type="body" idx="1"/>
          </p:nvPr>
        </p:nvSpPr>
        <p:spPr/>
        <p:txBody>
          <a:bodyPr/>
          <a:lstStyle/>
          <a:p>
            <a:pPr eaLnBrk="1" hangingPunct="1"/>
            <a:r>
              <a:rPr lang="en-US" dirty="0"/>
              <a:t>Is there jurisdiction in the Flood Control Act?</a:t>
            </a:r>
          </a:p>
          <a:p>
            <a:pPr eaLnBrk="1" hangingPunct="1"/>
            <a:r>
              <a:rPr lang="en-US" dirty="0"/>
              <a:t>Are these Bivens cases?</a:t>
            </a:r>
          </a:p>
          <a:p>
            <a:pPr eaLnBrk="1" hangingPunct="1"/>
            <a:r>
              <a:rPr lang="en-US" dirty="0"/>
              <a:t>FTCA</a:t>
            </a:r>
          </a:p>
          <a:p>
            <a:pPr lvl="1" eaLnBrk="1" hangingPunct="1"/>
            <a:r>
              <a:rPr lang="en-US" dirty="0"/>
              <a:t>What do you need to do before you go to court?</a:t>
            </a:r>
          </a:p>
          <a:p>
            <a:pPr lvl="1" eaLnBrk="1" hangingPunct="1"/>
            <a:r>
              <a:rPr lang="en-US" dirty="0"/>
              <a:t>What do you need to show about the feds decisionmaking?</a:t>
            </a:r>
          </a:p>
        </p:txBody>
      </p:sp>
      <p:pic>
        <p:nvPicPr>
          <p:cNvPr id="2" name="Audio 1">
            <a:hlinkClick r:id="" action="ppaction://media"/>
            <a:extLst>
              <a:ext uri="{FF2B5EF4-FFF2-40B4-BE49-F238E27FC236}">
                <a16:creationId xmlns:a16="http://schemas.microsoft.com/office/drawing/2014/main" id="{06FC5882-EE10-47DD-8D15-AA42CF4476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489919573"/>
      </p:ext>
    </p:extLst>
  </p:cSld>
  <p:clrMapOvr>
    <a:masterClrMapping/>
  </p:clrMapOvr>
  <mc:AlternateContent xmlns:mc="http://schemas.openxmlformats.org/markup-compatibility/2006" xmlns:p14="http://schemas.microsoft.com/office/powerpoint/2010/main">
    <mc:Choice Requires="p14">
      <p:transition spd="slow" p14:dur="2000" advTm="71180"/>
    </mc:Choice>
    <mc:Fallback xmlns="">
      <p:transition spd="slow" advTm="7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Mfg. Co. v. US, 210 F.2d 263 (8th Cir. 1954)</a:t>
            </a:r>
          </a:p>
        </p:txBody>
      </p:sp>
      <p:sp>
        <p:nvSpPr>
          <p:cNvPr id="3" name="Content Placeholder 2"/>
          <p:cNvSpPr>
            <a:spLocks noGrp="1"/>
          </p:cNvSpPr>
          <p:nvPr>
            <p:ph idx="1"/>
          </p:nvPr>
        </p:nvSpPr>
        <p:spPr/>
        <p:txBody>
          <a:bodyPr>
            <a:normAutofit lnSpcReduction="10000"/>
          </a:bodyPr>
          <a:lstStyle/>
          <a:p>
            <a:r>
              <a:rPr lang="en-US" dirty="0"/>
              <a:t>After the Kansas River had entered the flood stage, and </a:t>
            </a:r>
            <a:r>
              <a:rPr lang="en-US" dirty="0">
                <a:highlight>
                  <a:srgbClr val="FFFF00"/>
                </a:highlight>
              </a:rPr>
              <a:t>when defendant and its said officers, agents and employees knew, or, in the exercise of ordinary care, should have known, that the said River would greatly overflow its banks</a:t>
            </a:r>
            <a:r>
              <a:rPr lang="en-US" dirty="0"/>
              <a:t>… the said officers, agents and employees of the United States … committed such negligent and careless acts and omissions in </a:t>
            </a:r>
            <a:r>
              <a:rPr lang="en-US" dirty="0">
                <a:highlight>
                  <a:srgbClr val="FFFF00"/>
                </a:highlight>
              </a:rPr>
              <a:t>carelessly and negligently publishing, circulating, broadcasting and disseminating misinformation respecting the course and action of the flood waters of said River </a:t>
            </a:r>
            <a:r>
              <a:rPr lang="en-US" dirty="0"/>
              <a:t>… that plaintiff and others in like and similar circumstances were greatly misinformed and misled by such negligent acts, omissions and conduct to their great damage as hereinafter specified.</a:t>
            </a:r>
          </a:p>
        </p:txBody>
      </p:sp>
      <p:pic>
        <p:nvPicPr>
          <p:cNvPr id="5" name="Audio 4">
            <a:hlinkClick r:id="" action="ppaction://media"/>
            <a:extLst>
              <a:ext uri="{FF2B5EF4-FFF2-40B4-BE49-F238E27FC236}">
                <a16:creationId xmlns:a16="http://schemas.microsoft.com/office/drawing/2014/main" id="{06BD311D-8EA6-4B89-8E93-623EE0EF55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41300282"/>
      </p:ext>
    </p:extLst>
  </p:cSld>
  <p:clrMapOvr>
    <a:masterClrMapping/>
  </p:clrMapOvr>
  <mc:AlternateContent xmlns:mc="http://schemas.openxmlformats.org/markup-compatibility/2006" xmlns:p14="http://schemas.microsoft.com/office/powerpoint/2010/main">
    <mc:Choice Requires="p14">
      <p:transition spd="slow" p14:dur="2000" advTm="100826"/>
    </mc:Choice>
    <mc:Fallback xmlns="">
      <p:transition spd="slow" advTm="100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118</TotalTime>
  <Words>1871</Words>
  <Application>Microsoft Office PowerPoint</Application>
  <PresentationFormat>Widescreen</PresentationFormat>
  <Paragraphs>104</Paragraphs>
  <Slides>24</Slides>
  <Notes>1</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Atkinson Hyperlegible</vt:lpstr>
      <vt:lpstr>Calibri</vt:lpstr>
      <vt:lpstr>Calibri Light</vt:lpstr>
      <vt:lpstr>Office Theme</vt:lpstr>
      <vt:lpstr>Flood Law</vt:lpstr>
      <vt:lpstr>PowerPoint Presentation</vt:lpstr>
      <vt:lpstr>History of the Army Corps of Engineers</vt:lpstr>
      <vt:lpstr>Mississippi Flood Control</vt:lpstr>
      <vt:lpstr>The Tradeoffs in Flood Control</vt:lpstr>
      <vt:lpstr>Flood Control Act of 1928</vt:lpstr>
      <vt:lpstr>PowerPoint Presentation</vt:lpstr>
      <vt:lpstr>How do you get into Court in Flood Act Cases?</vt:lpstr>
      <vt:lpstr>National Mfg. Co. v. US, 210 F.2d 263 (8th Cir. 1954)</vt:lpstr>
      <vt:lpstr>What was the FCA precedent?</vt:lpstr>
      <vt:lpstr>Did the FTCA preempt 702 of the FCA?</vt:lpstr>
      <vt:lpstr>Analysis of the Plaintiff’s Claims - FTCA</vt:lpstr>
      <vt:lpstr>Analysis of the Plaintiff’s Claims under the FCA Section 702</vt:lpstr>
      <vt:lpstr>Florida East Coast Railway Co. v. United States, 519 F.2d 1184 (5th Cir. 1975)</vt:lpstr>
      <vt:lpstr>What is the Definition of a Flood?</vt:lpstr>
      <vt:lpstr>Why Should the Corps be Liable if is a Flood Control Project?</vt:lpstr>
      <vt:lpstr>What is a flood under this court’s holding?</vt:lpstr>
      <vt:lpstr>Was the US Liable?</vt:lpstr>
      <vt:lpstr>Does it Matter if the US Was Negligent?</vt:lpstr>
      <vt:lpstr>Central Green Co. v. United States, 531 U.S. 425 (2001)</vt:lpstr>
      <vt:lpstr>Is there a Flood Control Purpose at All?</vt:lpstr>
      <vt:lpstr>The Holding in Central Green</vt:lpstr>
      <vt:lpstr>Sorting out a Dual Purpose</vt:lpstr>
      <vt:lpstr>The Ruling in Central Green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Law</dc:title>
  <dc:creator>Edward P Richards</dc:creator>
  <cp:lastModifiedBy>Edward P Richards</cp:lastModifiedBy>
  <cp:revision>20</cp:revision>
  <dcterms:created xsi:type="dcterms:W3CDTF">2021-07-09T18:52:26Z</dcterms:created>
  <dcterms:modified xsi:type="dcterms:W3CDTF">2021-07-09T20:59:45Z</dcterms:modified>
</cp:coreProperties>
</file>