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446" r:id="rId2"/>
    <p:sldId id="316" r:id="rId3"/>
    <p:sldId id="447" r:id="rId4"/>
    <p:sldId id="318" r:id="rId5"/>
    <p:sldId id="319" r:id="rId6"/>
    <p:sldId id="320" r:id="rId7"/>
    <p:sldId id="322" r:id="rId8"/>
    <p:sldId id="326" r:id="rId9"/>
    <p:sldId id="327" r:id="rId10"/>
    <p:sldId id="448"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p:scale>
          <a:sx n="66" d="100"/>
          <a:sy n="66" d="100"/>
        </p:scale>
        <p:origin x="-156" y="876"/>
      </p:cViewPr>
      <p:guideLst>
        <p:guide orient="horz" pos="2160"/>
        <p:guide pos="2880"/>
      </p:guideLst>
    </p:cSldViewPr>
  </p:slideViewPr>
  <p:outlineViewPr>
    <p:cViewPr>
      <p:scale>
        <a:sx n="33" d="100"/>
        <a:sy n="33" d="100"/>
      </p:scale>
      <p:origin x="0" y="-1785"/>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9B359E2-518A-41C5-BF68-FFD7BCE31E1B}"/>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id="{9C86BA7C-A738-44D1-8CA8-BDA104C31422}"/>
                </a:ext>
              </a:extLst>
            </p:cNvPr>
            <p:cNvGrpSpPr>
              <a:grpSpLocks/>
            </p:cNvGrpSpPr>
            <p:nvPr/>
          </p:nvGrpSpPr>
          <p:grpSpPr bwMode="auto">
            <a:xfrm>
              <a:off x="183" y="1604"/>
              <a:ext cx="448" cy="299"/>
              <a:chOff x="720" y="336"/>
              <a:chExt cx="624" cy="432"/>
            </a:xfrm>
          </p:grpSpPr>
          <p:sp>
            <p:nvSpPr>
              <p:cNvPr id="12" name="Rectangle 4">
                <a:extLst>
                  <a:ext uri="{FF2B5EF4-FFF2-40B4-BE49-F238E27FC236}">
                    <a16:creationId xmlns:a16="http://schemas.microsoft.com/office/drawing/2014/main" id="{782094C8-1DE4-42D6-9DD6-0D93F4452D2B}"/>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3" name="Rectangle 5">
                <a:extLst>
                  <a:ext uri="{FF2B5EF4-FFF2-40B4-BE49-F238E27FC236}">
                    <a16:creationId xmlns:a16="http://schemas.microsoft.com/office/drawing/2014/main" id="{CB6D1DEE-AE28-4CD4-8EDD-00B03FFDAC0D}"/>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grpSp>
        <p:grpSp>
          <p:nvGrpSpPr>
            <p:cNvPr id="6" name="Group 6">
              <a:extLst>
                <a:ext uri="{FF2B5EF4-FFF2-40B4-BE49-F238E27FC236}">
                  <a16:creationId xmlns:a16="http://schemas.microsoft.com/office/drawing/2014/main" id="{03503085-AE59-4ABB-A1FC-270CB5EB0DB8}"/>
                </a:ext>
              </a:extLst>
            </p:cNvPr>
            <p:cNvGrpSpPr>
              <a:grpSpLocks/>
            </p:cNvGrpSpPr>
            <p:nvPr/>
          </p:nvGrpSpPr>
          <p:grpSpPr bwMode="auto">
            <a:xfrm>
              <a:off x="261" y="1870"/>
              <a:ext cx="465" cy="299"/>
              <a:chOff x="912" y="2640"/>
              <a:chExt cx="672" cy="432"/>
            </a:xfrm>
          </p:grpSpPr>
          <p:sp>
            <p:nvSpPr>
              <p:cNvPr id="10" name="Rectangle 7">
                <a:extLst>
                  <a:ext uri="{FF2B5EF4-FFF2-40B4-BE49-F238E27FC236}">
                    <a16:creationId xmlns:a16="http://schemas.microsoft.com/office/drawing/2014/main" id="{2B357E53-36ED-418C-BE3C-8D12CA8E97DD}"/>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 name="Rectangle 8">
                <a:extLst>
                  <a:ext uri="{FF2B5EF4-FFF2-40B4-BE49-F238E27FC236}">
                    <a16:creationId xmlns:a16="http://schemas.microsoft.com/office/drawing/2014/main" id="{CD9F94E3-AF2D-4E96-A7FC-AC0122FEE5E4}"/>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grpSp>
        <p:sp>
          <p:nvSpPr>
            <p:cNvPr id="7" name="Rectangle 9">
              <a:extLst>
                <a:ext uri="{FF2B5EF4-FFF2-40B4-BE49-F238E27FC236}">
                  <a16:creationId xmlns:a16="http://schemas.microsoft.com/office/drawing/2014/main" id="{931E0B68-E1D4-41BA-85FA-5D72B33C425D}"/>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 name="Rectangle 10">
              <a:extLst>
                <a:ext uri="{FF2B5EF4-FFF2-40B4-BE49-F238E27FC236}">
                  <a16:creationId xmlns:a16="http://schemas.microsoft.com/office/drawing/2014/main" id="{0B61046D-E0FB-4794-9F08-2BAFB346951D}"/>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 name="Rectangle 11">
              <a:extLst>
                <a:ext uri="{FF2B5EF4-FFF2-40B4-BE49-F238E27FC236}">
                  <a16:creationId xmlns:a16="http://schemas.microsoft.com/office/drawing/2014/main" id="{F1205B33-B6D4-4E62-BD6F-E160CB5C0F32}"/>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grpSp>
      <p:sp>
        <p:nvSpPr>
          <p:cNvPr id="108556"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a:t>Click to edit Master title style</a:t>
            </a:r>
          </a:p>
        </p:txBody>
      </p:sp>
      <p:sp>
        <p:nvSpPr>
          <p:cNvPr id="1085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a:extLst>
              <a:ext uri="{FF2B5EF4-FFF2-40B4-BE49-F238E27FC236}">
                <a16:creationId xmlns:a16="http://schemas.microsoft.com/office/drawing/2014/main" id="{061241E1-984F-4E50-AB41-BA76F1379516}"/>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a:extLst>
              <a:ext uri="{FF2B5EF4-FFF2-40B4-BE49-F238E27FC236}">
                <a16:creationId xmlns:a16="http://schemas.microsoft.com/office/drawing/2014/main" id="{6C538CA1-4160-4A21-8589-AA7716DD34DF}"/>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a:extLst>
              <a:ext uri="{FF2B5EF4-FFF2-40B4-BE49-F238E27FC236}">
                <a16:creationId xmlns:a16="http://schemas.microsoft.com/office/drawing/2014/main" id="{F0FF7C7F-4003-43EE-B2D9-86FA3BA9387B}"/>
              </a:ext>
            </a:extLst>
          </p:cNvPr>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EF4A8250-8CCE-4DE4-B488-1F94CABB978C}" type="slidenum">
              <a:rPr lang="en-US" altLang="en-US"/>
              <a:pPr>
                <a:defRPr/>
              </a:pPr>
              <a:t>‹#›</a:t>
            </a:fld>
            <a:endParaRPr lang="en-US" altLang="en-US"/>
          </a:p>
        </p:txBody>
      </p:sp>
    </p:spTree>
    <p:extLst>
      <p:ext uri="{BB962C8B-B14F-4D97-AF65-F5344CB8AC3E}">
        <p14:creationId xmlns:p14="http://schemas.microsoft.com/office/powerpoint/2010/main" val="118249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7C7F4108-AAAC-4478-A5E4-E8CCE8F5AD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FFC84D05-CCF7-4F5A-AA70-FA09A5942D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657FCD9-0ACB-4154-88AC-D8B12F05218E}"/>
              </a:ext>
            </a:extLst>
          </p:cNvPr>
          <p:cNvSpPr>
            <a:spLocks noGrp="1" noChangeArrowheads="1"/>
          </p:cNvSpPr>
          <p:nvPr>
            <p:ph type="sldNum" sz="quarter" idx="12"/>
          </p:nvPr>
        </p:nvSpPr>
        <p:spPr>
          <a:ln/>
        </p:spPr>
        <p:txBody>
          <a:bodyPr/>
          <a:lstStyle>
            <a:lvl1pPr>
              <a:defRPr/>
            </a:lvl1pPr>
          </a:lstStyle>
          <a:p>
            <a:pPr>
              <a:defRPr/>
            </a:pPr>
            <a:fld id="{50C942C1-E8A5-42C0-BAD3-5F81BA30E7F6}" type="slidenum">
              <a:rPr lang="en-US" altLang="en-US"/>
              <a:pPr>
                <a:defRPr/>
              </a:pPr>
              <a:t>‹#›</a:t>
            </a:fld>
            <a:endParaRPr lang="en-US" altLang="en-US"/>
          </a:p>
        </p:txBody>
      </p:sp>
    </p:spTree>
    <p:extLst>
      <p:ext uri="{BB962C8B-B14F-4D97-AF65-F5344CB8AC3E}">
        <p14:creationId xmlns:p14="http://schemas.microsoft.com/office/powerpoint/2010/main" val="160207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214313"/>
            <a:ext cx="2159000" cy="63388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14313"/>
            <a:ext cx="6327775" cy="63388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8CE0B67B-BAEA-4AB7-8CCB-A71C7F8D25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DC532A25-B42F-4535-BE4A-19D278FEE9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96806A9D-6B6D-4850-8015-CF5C44DA2B48}"/>
              </a:ext>
            </a:extLst>
          </p:cNvPr>
          <p:cNvSpPr>
            <a:spLocks noGrp="1" noChangeArrowheads="1"/>
          </p:cNvSpPr>
          <p:nvPr>
            <p:ph type="sldNum" sz="quarter" idx="12"/>
          </p:nvPr>
        </p:nvSpPr>
        <p:spPr>
          <a:ln/>
        </p:spPr>
        <p:txBody>
          <a:bodyPr/>
          <a:lstStyle>
            <a:lvl1pPr>
              <a:defRPr/>
            </a:lvl1pPr>
          </a:lstStyle>
          <a:p>
            <a:pPr>
              <a:defRPr/>
            </a:pPr>
            <a:fld id="{7CE2344F-72D9-4A1C-8570-7DDC6AFC0445}" type="slidenum">
              <a:rPr lang="en-US" altLang="en-US"/>
              <a:pPr>
                <a:defRPr/>
              </a:pPr>
              <a:t>‹#›</a:t>
            </a:fld>
            <a:endParaRPr lang="en-US" altLang="en-US"/>
          </a:p>
        </p:txBody>
      </p:sp>
    </p:spTree>
    <p:extLst>
      <p:ext uri="{BB962C8B-B14F-4D97-AF65-F5344CB8AC3E}">
        <p14:creationId xmlns:p14="http://schemas.microsoft.com/office/powerpoint/2010/main" val="292385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CD27747B-AE6B-448A-832D-883744044A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4EF5E022-BE8D-4FD6-BFF3-4A90C33A88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63FA51C-539C-4C93-8308-2D4FC06943E2}"/>
              </a:ext>
            </a:extLst>
          </p:cNvPr>
          <p:cNvSpPr>
            <a:spLocks noGrp="1" noChangeArrowheads="1"/>
          </p:cNvSpPr>
          <p:nvPr>
            <p:ph type="sldNum" sz="quarter" idx="12"/>
          </p:nvPr>
        </p:nvSpPr>
        <p:spPr>
          <a:ln/>
        </p:spPr>
        <p:txBody>
          <a:bodyPr/>
          <a:lstStyle>
            <a:lvl1pPr>
              <a:defRPr/>
            </a:lvl1pPr>
          </a:lstStyle>
          <a:p>
            <a:pPr>
              <a:defRPr/>
            </a:pPr>
            <a:fld id="{C25F98E4-BC23-4D6A-8AC2-E3755B17B704}" type="slidenum">
              <a:rPr lang="en-US" altLang="en-US"/>
              <a:pPr>
                <a:defRPr/>
              </a:pPr>
              <a:t>‹#›</a:t>
            </a:fld>
            <a:endParaRPr lang="en-US" altLang="en-US"/>
          </a:p>
        </p:txBody>
      </p:sp>
    </p:spTree>
    <p:extLst>
      <p:ext uri="{BB962C8B-B14F-4D97-AF65-F5344CB8AC3E}">
        <p14:creationId xmlns:p14="http://schemas.microsoft.com/office/powerpoint/2010/main" val="306945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C837F5D5-F27B-4BD4-B192-CCB4D1AE37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8264575B-BC81-4F56-A512-A4ED274918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EB8FB73E-A148-4310-9E9C-9653B2EA1BE2}"/>
              </a:ext>
            </a:extLst>
          </p:cNvPr>
          <p:cNvSpPr>
            <a:spLocks noGrp="1" noChangeArrowheads="1"/>
          </p:cNvSpPr>
          <p:nvPr>
            <p:ph type="sldNum" sz="quarter" idx="12"/>
          </p:nvPr>
        </p:nvSpPr>
        <p:spPr>
          <a:ln/>
        </p:spPr>
        <p:txBody>
          <a:bodyPr/>
          <a:lstStyle>
            <a:lvl1pPr>
              <a:defRPr/>
            </a:lvl1pPr>
          </a:lstStyle>
          <a:p>
            <a:pPr>
              <a:defRPr/>
            </a:pPr>
            <a:fld id="{FA65C8A3-4CE9-4FEF-B529-F6716F7524F3}" type="slidenum">
              <a:rPr lang="en-US" altLang="en-US"/>
              <a:pPr>
                <a:defRPr/>
              </a:pPr>
              <a:t>‹#›</a:t>
            </a:fld>
            <a:endParaRPr lang="en-US" altLang="en-US"/>
          </a:p>
        </p:txBody>
      </p:sp>
    </p:spTree>
    <p:extLst>
      <p:ext uri="{BB962C8B-B14F-4D97-AF65-F5344CB8AC3E}">
        <p14:creationId xmlns:p14="http://schemas.microsoft.com/office/powerpoint/2010/main" val="202388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0574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32BC4F2B-396F-4752-89AC-6BB2DCA01A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771274B2-AA3C-404F-B9B4-984A94E55C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ADD298D8-7844-499E-8FE9-C0099AF023C2}"/>
              </a:ext>
            </a:extLst>
          </p:cNvPr>
          <p:cNvSpPr>
            <a:spLocks noGrp="1" noChangeArrowheads="1"/>
          </p:cNvSpPr>
          <p:nvPr>
            <p:ph type="sldNum" sz="quarter" idx="12"/>
          </p:nvPr>
        </p:nvSpPr>
        <p:spPr>
          <a:ln/>
        </p:spPr>
        <p:txBody>
          <a:bodyPr/>
          <a:lstStyle>
            <a:lvl1pPr>
              <a:defRPr/>
            </a:lvl1pPr>
          </a:lstStyle>
          <a:p>
            <a:pPr>
              <a:defRPr/>
            </a:pPr>
            <a:fld id="{A95D1376-4E7E-467E-AB3E-AAD7B087EA9D}" type="slidenum">
              <a:rPr lang="en-US" altLang="en-US"/>
              <a:pPr>
                <a:defRPr/>
              </a:pPr>
              <a:t>‹#›</a:t>
            </a:fld>
            <a:endParaRPr lang="en-US" altLang="en-US"/>
          </a:p>
        </p:txBody>
      </p:sp>
    </p:spTree>
    <p:extLst>
      <p:ext uri="{BB962C8B-B14F-4D97-AF65-F5344CB8AC3E}">
        <p14:creationId xmlns:p14="http://schemas.microsoft.com/office/powerpoint/2010/main" val="49900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ECD55F1D-4DEF-494A-AC59-5713A0B3D0C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48CC8697-B58F-4D8B-83B3-D0FC48A98D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736D90E5-D5A2-4A75-AC9D-F5B7E87D1DF9}"/>
              </a:ext>
            </a:extLst>
          </p:cNvPr>
          <p:cNvSpPr>
            <a:spLocks noGrp="1" noChangeArrowheads="1"/>
          </p:cNvSpPr>
          <p:nvPr>
            <p:ph type="sldNum" sz="quarter" idx="12"/>
          </p:nvPr>
        </p:nvSpPr>
        <p:spPr>
          <a:ln/>
        </p:spPr>
        <p:txBody>
          <a:bodyPr/>
          <a:lstStyle>
            <a:lvl1pPr>
              <a:defRPr/>
            </a:lvl1pPr>
          </a:lstStyle>
          <a:p>
            <a:pPr>
              <a:defRPr/>
            </a:pPr>
            <a:fld id="{C0372F59-28BE-41F9-AF9D-1D296EC9A948}" type="slidenum">
              <a:rPr lang="en-US" altLang="en-US"/>
              <a:pPr>
                <a:defRPr/>
              </a:pPr>
              <a:t>‹#›</a:t>
            </a:fld>
            <a:endParaRPr lang="en-US" altLang="en-US"/>
          </a:p>
        </p:txBody>
      </p:sp>
    </p:spTree>
    <p:extLst>
      <p:ext uri="{BB962C8B-B14F-4D97-AF65-F5344CB8AC3E}">
        <p14:creationId xmlns:p14="http://schemas.microsoft.com/office/powerpoint/2010/main" val="414091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1109E2EF-A156-464C-9A05-829AF2091AE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5CF4A55C-2D94-4E0D-9D7B-10097DE841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E7280DD1-7EA9-4E2D-A775-479D34D1FBE1}"/>
              </a:ext>
            </a:extLst>
          </p:cNvPr>
          <p:cNvSpPr>
            <a:spLocks noGrp="1" noChangeArrowheads="1"/>
          </p:cNvSpPr>
          <p:nvPr>
            <p:ph type="sldNum" sz="quarter" idx="12"/>
          </p:nvPr>
        </p:nvSpPr>
        <p:spPr>
          <a:ln/>
        </p:spPr>
        <p:txBody>
          <a:bodyPr/>
          <a:lstStyle>
            <a:lvl1pPr>
              <a:defRPr/>
            </a:lvl1pPr>
          </a:lstStyle>
          <a:p>
            <a:pPr>
              <a:defRPr/>
            </a:pPr>
            <a:fld id="{87C29C2D-7282-417D-BA4C-5F1ACA3064CC}" type="slidenum">
              <a:rPr lang="en-US" altLang="en-US"/>
              <a:pPr>
                <a:defRPr/>
              </a:pPr>
              <a:t>‹#›</a:t>
            </a:fld>
            <a:endParaRPr lang="en-US" altLang="en-US"/>
          </a:p>
        </p:txBody>
      </p:sp>
    </p:spTree>
    <p:extLst>
      <p:ext uri="{BB962C8B-B14F-4D97-AF65-F5344CB8AC3E}">
        <p14:creationId xmlns:p14="http://schemas.microsoft.com/office/powerpoint/2010/main" val="332817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F451D7DE-FCA7-47AF-86B4-4A794073A2A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8377D9D8-7FFD-4932-8EB0-7097C78C28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F00FBAAF-B4F9-4907-9A87-45268F956F81}"/>
              </a:ext>
            </a:extLst>
          </p:cNvPr>
          <p:cNvSpPr>
            <a:spLocks noGrp="1" noChangeArrowheads="1"/>
          </p:cNvSpPr>
          <p:nvPr>
            <p:ph type="sldNum" sz="quarter" idx="12"/>
          </p:nvPr>
        </p:nvSpPr>
        <p:spPr>
          <a:ln/>
        </p:spPr>
        <p:txBody>
          <a:bodyPr/>
          <a:lstStyle>
            <a:lvl1pPr>
              <a:defRPr/>
            </a:lvl1pPr>
          </a:lstStyle>
          <a:p>
            <a:pPr>
              <a:defRPr/>
            </a:pPr>
            <a:fld id="{34C10343-1A3D-4638-B886-80052D73D3CB}" type="slidenum">
              <a:rPr lang="en-US" altLang="en-US"/>
              <a:pPr>
                <a:defRPr/>
              </a:pPr>
              <a:t>‹#›</a:t>
            </a:fld>
            <a:endParaRPr lang="en-US" altLang="en-US"/>
          </a:p>
        </p:txBody>
      </p:sp>
    </p:spTree>
    <p:extLst>
      <p:ext uri="{BB962C8B-B14F-4D97-AF65-F5344CB8AC3E}">
        <p14:creationId xmlns:p14="http://schemas.microsoft.com/office/powerpoint/2010/main" val="64442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FC41B763-7304-4641-B560-42E2E7141DE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452C4600-1054-4DD5-BA63-58BC9656BC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78BE8FED-E22D-481A-95DC-A85E48E40030}"/>
              </a:ext>
            </a:extLst>
          </p:cNvPr>
          <p:cNvSpPr>
            <a:spLocks noGrp="1" noChangeArrowheads="1"/>
          </p:cNvSpPr>
          <p:nvPr>
            <p:ph type="sldNum" sz="quarter" idx="12"/>
          </p:nvPr>
        </p:nvSpPr>
        <p:spPr>
          <a:ln/>
        </p:spPr>
        <p:txBody>
          <a:bodyPr/>
          <a:lstStyle>
            <a:lvl1pPr>
              <a:defRPr/>
            </a:lvl1pPr>
          </a:lstStyle>
          <a:p>
            <a:pPr>
              <a:defRPr/>
            </a:pPr>
            <a:fld id="{82779C10-A884-487E-A589-6ED8A4B05F63}" type="slidenum">
              <a:rPr lang="en-US" altLang="en-US"/>
              <a:pPr>
                <a:defRPr/>
              </a:pPr>
              <a:t>‹#›</a:t>
            </a:fld>
            <a:endParaRPr lang="en-US" altLang="en-US"/>
          </a:p>
        </p:txBody>
      </p:sp>
    </p:spTree>
    <p:extLst>
      <p:ext uri="{BB962C8B-B14F-4D97-AF65-F5344CB8AC3E}">
        <p14:creationId xmlns:p14="http://schemas.microsoft.com/office/powerpoint/2010/main" val="3459530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2F145104-61D7-4981-8A13-C2B28051865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BADB86A1-DAD0-48C2-94F0-8610C5C1F3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B5096288-10C5-4211-8205-333CBB5BBBC5}"/>
              </a:ext>
            </a:extLst>
          </p:cNvPr>
          <p:cNvSpPr>
            <a:spLocks noGrp="1" noChangeArrowheads="1"/>
          </p:cNvSpPr>
          <p:nvPr>
            <p:ph type="sldNum" sz="quarter" idx="12"/>
          </p:nvPr>
        </p:nvSpPr>
        <p:spPr>
          <a:ln/>
        </p:spPr>
        <p:txBody>
          <a:bodyPr/>
          <a:lstStyle>
            <a:lvl1pPr>
              <a:defRPr/>
            </a:lvl1pPr>
          </a:lstStyle>
          <a:p>
            <a:pPr>
              <a:defRPr/>
            </a:pPr>
            <a:fld id="{FA94A235-AEB7-405D-A144-C63B1257DB6C}" type="slidenum">
              <a:rPr lang="en-US" altLang="en-US"/>
              <a:pPr>
                <a:defRPr/>
              </a:pPr>
              <a:t>‹#›</a:t>
            </a:fld>
            <a:endParaRPr lang="en-US" altLang="en-US"/>
          </a:p>
        </p:txBody>
      </p:sp>
    </p:spTree>
    <p:extLst>
      <p:ext uri="{BB962C8B-B14F-4D97-AF65-F5344CB8AC3E}">
        <p14:creationId xmlns:p14="http://schemas.microsoft.com/office/powerpoint/2010/main" val="65956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F7CADE6-32C7-42F2-852C-96A807ADE233}"/>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27" name="Rectangle 3">
            <a:extLst>
              <a:ext uri="{FF2B5EF4-FFF2-40B4-BE49-F238E27FC236}">
                <a16:creationId xmlns:a16="http://schemas.microsoft.com/office/drawing/2014/main" id="{CE5E9151-6AD8-4D62-B5DB-479B0E272BC0}"/>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28" name="Rectangle 4">
            <a:extLst>
              <a:ext uri="{FF2B5EF4-FFF2-40B4-BE49-F238E27FC236}">
                <a16:creationId xmlns:a16="http://schemas.microsoft.com/office/drawing/2014/main" id="{C623C810-065F-45C6-AE7F-08765511E3A8}"/>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29" name="Rectangle 5">
            <a:extLst>
              <a:ext uri="{FF2B5EF4-FFF2-40B4-BE49-F238E27FC236}">
                <a16:creationId xmlns:a16="http://schemas.microsoft.com/office/drawing/2014/main" id="{14EBA269-BADC-4AF3-8F9A-82BCB29D3B81}"/>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30" name="Rectangle 6">
            <a:extLst>
              <a:ext uri="{FF2B5EF4-FFF2-40B4-BE49-F238E27FC236}">
                <a16:creationId xmlns:a16="http://schemas.microsoft.com/office/drawing/2014/main" id="{195AF3AB-CE58-4CC7-96B6-F6C1CBA63ADA}"/>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31" name="Rectangle 7">
            <a:extLst>
              <a:ext uri="{FF2B5EF4-FFF2-40B4-BE49-F238E27FC236}">
                <a16:creationId xmlns:a16="http://schemas.microsoft.com/office/drawing/2014/main" id="{6FEE0265-00B0-4552-9944-396649AF78ED}"/>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32" name="Rectangle 8">
            <a:extLst>
              <a:ext uri="{FF2B5EF4-FFF2-40B4-BE49-F238E27FC236}">
                <a16:creationId xmlns:a16="http://schemas.microsoft.com/office/drawing/2014/main" id="{47ABDC0C-A9C2-4117-AF38-CED495828898}"/>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33" name="Rectangle 9">
            <a:extLst>
              <a:ext uri="{FF2B5EF4-FFF2-40B4-BE49-F238E27FC236}">
                <a16:creationId xmlns:a16="http://schemas.microsoft.com/office/drawing/2014/main" id="{67A6F85A-CF13-43D7-9820-14EF945C097C}"/>
              </a:ext>
            </a:extLst>
          </p:cNvPr>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4" name="Rectangle 10">
            <a:extLst>
              <a:ext uri="{FF2B5EF4-FFF2-40B4-BE49-F238E27FC236}">
                <a16:creationId xmlns:a16="http://schemas.microsoft.com/office/drawing/2014/main" id="{3E5091C8-6B54-4094-8B22-181717F2BA97}"/>
              </a:ext>
            </a:extLst>
          </p:cNvPr>
          <p:cNvSpPr>
            <a:spLocks noGrp="1" noChangeArrowheads="1"/>
          </p:cNvSpPr>
          <p:nvPr>
            <p:ph type="body" idx="1"/>
          </p:nvPr>
        </p:nvSpPr>
        <p:spPr bwMode="auto">
          <a:xfrm>
            <a:off x="304800" y="2057400"/>
            <a:ext cx="8534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31" name="Rectangle 11">
            <a:extLst>
              <a:ext uri="{FF2B5EF4-FFF2-40B4-BE49-F238E27FC236}">
                <a16:creationId xmlns:a16="http://schemas.microsoft.com/office/drawing/2014/main" id="{B5577137-9963-4539-A6E5-A90A84FCA881}"/>
              </a:ext>
            </a:extLst>
          </p:cNvPr>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107532" name="Rectangle 12">
            <a:extLst>
              <a:ext uri="{FF2B5EF4-FFF2-40B4-BE49-F238E27FC236}">
                <a16:creationId xmlns:a16="http://schemas.microsoft.com/office/drawing/2014/main" id="{FC449B4E-80C8-4215-9BC2-3B421A655F65}"/>
              </a:ext>
            </a:extLst>
          </p:cNvPr>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107533" name="Rectangle 13">
            <a:extLst>
              <a:ext uri="{FF2B5EF4-FFF2-40B4-BE49-F238E27FC236}">
                <a16:creationId xmlns:a16="http://schemas.microsoft.com/office/drawing/2014/main" id="{4F1C68BF-1202-45F3-9E36-EB8A7FDDAB56}"/>
              </a:ext>
            </a:extLst>
          </p:cNvPr>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07A38854-EADD-447F-955E-8EE1A6A97B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3200" b="1">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Tahoma" pitchFamily="34" charset="0"/>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Tahoma" pitchFamily="34" charset="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itchFamily="34"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Regulated Industries Exception to the Need for a 4</a:t>
            </a:r>
            <a:r>
              <a:rPr lang="en-US" baseline="30000" dirty="0"/>
              <a:t>th</a:t>
            </a:r>
            <a:r>
              <a:rPr lang="en-US" dirty="0"/>
              <a:t> Amendment Warrant</a:t>
            </a:r>
          </a:p>
        </p:txBody>
      </p:sp>
      <p:sp>
        <p:nvSpPr>
          <p:cNvPr id="5" name="Subtitle 4"/>
          <p:cNvSpPr>
            <a:spLocks noGrp="1"/>
          </p:cNvSpPr>
          <p:nvPr>
            <p:ph type="subTitle" idx="1"/>
          </p:nvPr>
        </p:nvSpPr>
        <p:spPr>
          <a:xfrm>
            <a:off x="381000" y="3886200"/>
            <a:ext cx="8534400" cy="1752600"/>
          </a:xfrm>
        </p:spPr>
        <p:txBody>
          <a:bodyPr/>
          <a:lstStyle/>
          <a:p>
            <a:pPr algn="l"/>
            <a:r>
              <a:rPr lang="en-US" dirty="0"/>
              <a:t>The regulated industries exception is a bridge between administrative searches and ordinary criminal law searches.</a:t>
            </a:r>
          </a:p>
        </p:txBody>
      </p:sp>
      <p:sp>
        <p:nvSpPr>
          <p:cNvPr id="4" name="Slide Number Placeholder 3"/>
          <p:cNvSpPr>
            <a:spLocks noGrp="1"/>
          </p:cNvSpPr>
          <p:nvPr>
            <p:ph type="sldNum" sz="quarter" idx="12"/>
          </p:nvPr>
        </p:nvSpPr>
        <p:spPr/>
        <p:txBody>
          <a:bodyPr/>
          <a:lstStyle/>
          <a:p>
            <a:pPr>
              <a:defRPr/>
            </a:pPr>
            <a:fld id="{BC86149D-E10B-4D4B-A7CC-0B46CB39346D}" type="slidenum">
              <a:rPr lang="en-US" smtClean="0"/>
              <a:pPr>
                <a:defRPr/>
              </a:pPr>
              <a:t>1</a:t>
            </a:fld>
            <a:endParaRPr lang="en-US"/>
          </a:p>
        </p:txBody>
      </p:sp>
      <p:pic>
        <p:nvPicPr>
          <p:cNvPr id="7" name="Audio 6">
            <a:hlinkClick r:id="" action="ppaction://media"/>
            <a:extLst>
              <a:ext uri="{FF2B5EF4-FFF2-40B4-BE49-F238E27FC236}">
                <a16:creationId xmlns:a16="http://schemas.microsoft.com/office/drawing/2014/main" id="{B86CCD7A-7683-4CAD-9CF8-CF1D605609E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488085896"/>
      </p:ext>
    </p:extLst>
  </p:cSld>
  <p:clrMapOvr>
    <a:masterClrMapping/>
  </p:clrMapOvr>
  <mc:AlternateContent xmlns:mc="http://schemas.openxmlformats.org/markup-compatibility/2006">
    <mc:Choice xmlns:p14="http://schemas.microsoft.com/office/powerpoint/2010/main" Requires="p14">
      <p:transition spd="slow" p14:dur="2000" advTm="16540"/>
    </mc:Choice>
    <mc:Fallback>
      <p:transition spd="slow" advTm="16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Pretextual Searches</a:t>
            </a:r>
          </a:p>
        </p:txBody>
      </p:sp>
      <p:sp>
        <p:nvSpPr>
          <p:cNvPr id="3" name="Content Placeholder 2"/>
          <p:cNvSpPr>
            <a:spLocks noGrp="1"/>
          </p:cNvSpPr>
          <p:nvPr>
            <p:ph idx="1"/>
          </p:nvPr>
        </p:nvSpPr>
        <p:spPr/>
        <p:txBody>
          <a:bodyPr>
            <a:normAutofit fontScale="77500" lnSpcReduction="20000"/>
          </a:bodyPr>
          <a:lstStyle/>
          <a:p>
            <a:r>
              <a:rPr lang="en-US" dirty="0"/>
              <a:t>The searches in Biswell and Burger were not pretextual because the violations were related to their regulated activities.</a:t>
            </a:r>
          </a:p>
          <a:p>
            <a:r>
              <a:rPr lang="en-US" dirty="0"/>
              <a:t>In this case, pregnant women seeking prenatal care at a public hospital were tested for drug use without their permission to help the police find drug users.</a:t>
            </a:r>
          </a:p>
          <a:p>
            <a:pPr lvl="1"/>
            <a:r>
              <a:rPr lang="en-US" dirty="0"/>
              <a:t>There was no medical purpose for the test.</a:t>
            </a:r>
          </a:p>
          <a:p>
            <a:pPr lvl="1"/>
            <a:r>
              <a:rPr lang="en-US" dirty="0"/>
              <a:t>Plaintiff was arrested after testing positive for cocaine.</a:t>
            </a:r>
          </a:p>
          <a:p>
            <a:pPr lvl="1"/>
            <a:r>
              <a:rPr lang="en-US" dirty="0"/>
              <a:t>4</a:t>
            </a:r>
            <a:r>
              <a:rPr lang="en-US" baseline="30000" dirty="0"/>
              <a:t>th</a:t>
            </a:r>
            <a:r>
              <a:rPr lang="en-US" dirty="0"/>
              <a:t> Circuit found a legitimate special circumstances search.</a:t>
            </a:r>
          </a:p>
          <a:p>
            <a:r>
              <a:rPr lang="en-US" dirty="0"/>
              <a:t>United States Supreme Court found this violated their expectation of privacy and was a pretextual search.</a:t>
            </a:r>
          </a:p>
          <a:p>
            <a:pPr lvl="1"/>
            <a:r>
              <a:rPr lang="en-US" dirty="0"/>
              <a:t>Ferguson v. Charleston, 532 U.S. 67 (2001)</a:t>
            </a:r>
          </a:p>
        </p:txBody>
      </p:sp>
      <p:sp>
        <p:nvSpPr>
          <p:cNvPr id="4" name="Slide Number Placeholder 3"/>
          <p:cNvSpPr>
            <a:spLocks noGrp="1"/>
          </p:cNvSpPr>
          <p:nvPr>
            <p:ph type="sldNum" sz="quarter" idx="12"/>
          </p:nvPr>
        </p:nvSpPr>
        <p:spPr/>
        <p:txBody>
          <a:bodyPr/>
          <a:lstStyle/>
          <a:p>
            <a:pPr>
              <a:defRPr/>
            </a:pPr>
            <a:fld id="{BC86149D-E10B-4D4B-A7CC-0B46CB39346D}" type="slidenum">
              <a:rPr lang="en-US" smtClean="0"/>
              <a:pPr>
                <a:defRPr/>
              </a:pPr>
              <a:t>10</a:t>
            </a:fld>
            <a:endParaRPr lang="en-US" dirty="0"/>
          </a:p>
        </p:txBody>
      </p:sp>
      <p:pic>
        <p:nvPicPr>
          <p:cNvPr id="8" name="Audio 7">
            <a:hlinkClick r:id="" action="ppaction://media"/>
            <a:extLst>
              <a:ext uri="{FF2B5EF4-FFF2-40B4-BE49-F238E27FC236}">
                <a16:creationId xmlns:a16="http://schemas.microsoft.com/office/drawing/2014/main" id="{0B57EE98-98C1-4E5A-97BA-9B623AB1D1A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553241944"/>
      </p:ext>
    </p:extLst>
  </p:cSld>
  <p:clrMapOvr>
    <a:masterClrMapping/>
  </p:clrMapOvr>
  <mc:AlternateContent xmlns:mc="http://schemas.openxmlformats.org/markup-compatibility/2006">
    <mc:Choice xmlns:p14="http://schemas.microsoft.com/office/powerpoint/2010/main" Requires="p14">
      <p:transition spd="slow" p14:dur="2000" advTm="66278"/>
    </mc:Choice>
    <mc:Fallback>
      <p:transition spd="slow" advTm="662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FF18C94B-6788-4379-9508-4B30F95D4BF3}" type="slidenum">
              <a:rPr lang="en-US" smtClean="0"/>
              <a:pPr/>
              <a:t>2</a:t>
            </a:fld>
            <a:endParaRPr lang="en-US"/>
          </a:p>
        </p:txBody>
      </p:sp>
      <p:sp>
        <p:nvSpPr>
          <p:cNvPr id="36867" name="Rectangle 2"/>
          <p:cNvSpPr>
            <a:spLocks noGrp="1" noChangeArrowheads="1"/>
          </p:cNvSpPr>
          <p:nvPr>
            <p:ph type="title"/>
          </p:nvPr>
        </p:nvSpPr>
        <p:spPr/>
        <p:txBody>
          <a:bodyPr/>
          <a:lstStyle/>
          <a:p>
            <a:pPr eaLnBrk="1" hangingPunct="1"/>
            <a:r>
              <a:rPr lang="en-US" i="1" dirty="0"/>
              <a:t>U.S. v. Biswell</a:t>
            </a:r>
            <a:r>
              <a:rPr lang="en-US" dirty="0"/>
              <a:t>, 406 U.S. 311 (1972)</a:t>
            </a:r>
          </a:p>
        </p:txBody>
      </p:sp>
      <p:sp>
        <p:nvSpPr>
          <p:cNvPr id="36868" name="Rectangle 3"/>
          <p:cNvSpPr>
            <a:spLocks noGrp="1" noChangeArrowheads="1"/>
          </p:cNvSpPr>
          <p:nvPr>
            <p:ph type="body" idx="1"/>
          </p:nvPr>
        </p:nvSpPr>
        <p:spPr/>
        <p:txBody>
          <a:bodyPr>
            <a:normAutofit fontScale="92500" lnSpcReduction="20000"/>
          </a:bodyPr>
          <a:lstStyle/>
          <a:p>
            <a:pPr eaLnBrk="1" hangingPunct="1"/>
            <a:r>
              <a:rPr lang="en-US" dirty="0"/>
              <a:t>Defendant is a federally licensed gun dealer.</a:t>
            </a:r>
          </a:p>
          <a:p>
            <a:pPr eaLnBrk="1" hangingPunct="1"/>
            <a:r>
              <a:rPr lang="en-US" dirty="0"/>
              <a:t>Conditions of licensure require that federal treasury agents have access to the business premises to check for license violations.</a:t>
            </a:r>
          </a:p>
          <a:p>
            <a:pPr eaLnBrk="1" hangingPunct="1"/>
            <a:r>
              <a:rPr lang="en-US" dirty="0"/>
              <a:t>A federal treasury agent, accompanies by a policy officer, show up and ask to see the books and the storeroom.</a:t>
            </a:r>
          </a:p>
          <a:p>
            <a:pPr eaLnBrk="1" hangingPunct="1"/>
            <a:r>
              <a:rPr lang="en-US" dirty="0"/>
              <a:t>Owner consents and they find an illegal weapon.</a:t>
            </a:r>
          </a:p>
          <a:p>
            <a:pPr eaLnBrk="1" hangingPunct="1"/>
            <a:r>
              <a:rPr lang="en-US" dirty="0"/>
              <a:t>Owner is prosecuted and attacks the search as not having even an area warrant.</a:t>
            </a:r>
          </a:p>
        </p:txBody>
      </p:sp>
      <p:pic>
        <p:nvPicPr>
          <p:cNvPr id="5" name="Audio 4">
            <a:hlinkClick r:id="" action="ppaction://media"/>
            <a:extLst>
              <a:ext uri="{FF2B5EF4-FFF2-40B4-BE49-F238E27FC236}">
                <a16:creationId xmlns:a16="http://schemas.microsoft.com/office/drawing/2014/main" id="{3EEE194D-EC19-4676-AD1F-F355F00C3D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43263952"/>
      </p:ext>
    </p:extLst>
  </p:cSld>
  <p:clrMapOvr>
    <a:masterClrMapping/>
  </p:clrMapOvr>
  <mc:AlternateContent xmlns:mc="http://schemas.openxmlformats.org/markup-compatibility/2006">
    <mc:Choice xmlns:p14="http://schemas.microsoft.com/office/powerpoint/2010/main" Requires="p14">
      <p:transition spd="slow" p14:dur="2000" advTm="64850"/>
    </mc:Choice>
    <mc:Fallback>
      <p:transition spd="slow" advTm="648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F65D-BBC3-43EE-95B4-D25EAF11C761}"/>
              </a:ext>
            </a:extLst>
          </p:cNvPr>
          <p:cNvSpPr>
            <a:spLocks noGrp="1"/>
          </p:cNvSpPr>
          <p:nvPr>
            <p:ph type="title"/>
          </p:nvPr>
        </p:nvSpPr>
        <p:spPr/>
        <p:txBody>
          <a:bodyPr/>
          <a:lstStyle/>
          <a:p>
            <a:r>
              <a:rPr lang="en-US" dirty="0"/>
              <a:t>The Administrative Warrant Problem</a:t>
            </a:r>
          </a:p>
        </p:txBody>
      </p:sp>
      <p:sp>
        <p:nvSpPr>
          <p:cNvPr id="3" name="Content Placeholder 2">
            <a:extLst>
              <a:ext uri="{FF2B5EF4-FFF2-40B4-BE49-F238E27FC236}">
                <a16:creationId xmlns:a16="http://schemas.microsoft.com/office/drawing/2014/main" id="{B7181144-7C55-4230-AD88-6876FAB2CA3D}"/>
              </a:ext>
            </a:extLst>
          </p:cNvPr>
          <p:cNvSpPr>
            <a:spLocks noGrp="1"/>
          </p:cNvSpPr>
          <p:nvPr>
            <p:ph idx="1"/>
          </p:nvPr>
        </p:nvSpPr>
        <p:spPr/>
        <p:txBody>
          <a:bodyPr>
            <a:normAutofit lnSpcReduction="10000"/>
          </a:bodyPr>
          <a:lstStyle/>
          <a:p>
            <a:r>
              <a:rPr lang="en-US" i="1" dirty="0"/>
              <a:t>Frank</a:t>
            </a:r>
            <a:r>
              <a:rPr lang="en-US" dirty="0"/>
              <a:t>, </a:t>
            </a:r>
            <a:r>
              <a:rPr lang="en-US" i="1" dirty="0"/>
              <a:t>Camara</a:t>
            </a:r>
            <a:r>
              <a:rPr lang="en-US" dirty="0"/>
              <a:t>, and </a:t>
            </a:r>
            <a:r>
              <a:rPr lang="en-US" i="1" dirty="0"/>
              <a:t>See</a:t>
            </a:r>
            <a:r>
              <a:rPr lang="en-US" dirty="0"/>
              <a:t> reiterate that administrative searches are not intended to find evidence of a crime.</a:t>
            </a:r>
          </a:p>
          <a:p>
            <a:r>
              <a:rPr lang="en-US" dirty="0"/>
              <a:t>This is assumed to be a rationale for why they can be done with only an area warrant, which does not meet 4</a:t>
            </a:r>
            <a:r>
              <a:rPr lang="en-US" baseline="30000" dirty="0"/>
              <a:t>th</a:t>
            </a:r>
            <a:r>
              <a:rPr lang="en-US" dirty="0"/>
              <a:t> Amendment criminal warrant standards.</a:t>
            </a:r>
          </a:p>
          <a:p>
            <a:r>
              <a:rPr lang="en-US" dirty="0"/>
              <a:t>The key is the distinction between searches of parties who do not have a regulatory relationship with the government and those who do.</a:t>
            </a:r>
          </a:p>
        </p:txBody>
      </p:sp>
      <p:sp>
        <p:nvSpPr>
          <p:cNvPr id="4" name="Slide Number Placeholder 3">
            <a:extLst>
              <a:ext uri="{FF2B5EF4-FFF2-40B4-BE49-F238E27FC236}">
                <a16:creationId xmlns:a16="http://schemas.microsoft.com/office/drawing/2014/main" id="{E1F5157B-0B14-4501-8B3F-13C60A2E2BF9}"/>
              </a:ext>
            </a:extLst>
          </p:cNvPr>
          <p:cNvSpPr>
            <a:spLocks noGrp="1"/>
          </p:cNvSpPr>
          <p:nvPr>
            <p:ph type="sldNum" sz="quarter" idx="12"/>
          </p:nvPr>
        </p:nvSpPr>
        <p:spPr/>
        <p:txBody>
          <a:bodyPr/>
          <a:lstStyle/>
          <a:p>
            <a:pPr>
              <a:defRPr/>
            </a:pPr>
            <a:fld id="{BC86149D-E10B-4D4B-A7CC-0B46CB39346D}" type="slidenum">
              <a:rPr lang="en-US" smtClean="0"/>
              <a:pPr>
                <a:defRPr/>
              </a:pPr>
              <a:t>3</a:t>
            </a:fld>
            <a:endParaRPr lang="en-US"/>
          </a:p>
        </p:txBody>
      </p:sp>
      <p:pic>
        <p:nvPicPr>
          <p:cNvPr id="5" name="Audio 4">
            <a:hlinkClick r:id="" action="ppaction://media"/>
            <a:extLst>
              <a:ext uri="{FF2B5EF4-FFF2-40B4-BE49-F238E27FC236}">
                <a16:creationId xmlns:a16="http://schemas.microsoft.com/office/drawing/2014/main" id="{B4AF97A4-D2F5-4497-A6BE-F414C01FBC6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501476064"/>
      </p:ext>
    </p:extLst>
  </p:cSld>
  <p:clrMapOvr>
    <a:masterClrMapping/>
  </p:clrMapOvr>
  <mc:AlternateContent xmlns:mc="http://schemas.openxmlformats.org/markup-compatibility/2006">
    <mc:Choice xmlns:p14="http://schemas.microsoft.com/office/powerpoint/2010/main" Requires="p14">
      <p:transition spd="slow" p14:dur="2000" advTm="46346"/>
    </mc:Choice>
    <mc:Fallback>
      <p:transition spd="slow" advTm="463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9580153D-9ACF-40E5-89DF-6CC5D144F3C5}" type="slidenum">
              <a:rPr lang="en-US" smtClean="0"/>
              <a:pPr/>
              <a:t>4</a:t>
            </a:fld>
            <a:endParaRPr lang="en-US"/>
          </a:p>
        </p:txBody>
      </p:sp>
      <p:sp>
        <p:nvSpPr>
          <p:cNvPr id="37891" name="Rectangle 2"/>
          <p:cNvSpPr>
            <a:spLocks noGrp="1" noChangeArrowheads="1"/>
          </p:cNvSpPr>
          <p:nvPr>
            <p:ph type="title"/>
          </p:nvPr>
        </p:nvSpPr>
        <p:spPr/>
        <p:txBody>
          <a:bodyPr/>
          <a:lstStyle/>
          <a:p>
            <a:pPr eaLnBrk="1" hangingPunct="1"/>
            <a:r>
              <a:rPr lang="en-US" dirty="0"/>
              <a:t>The Court’s Explanation of Pervasively Regulated Industries</a:t>
            </a:r>
          </a:p>
        </p:txBody>
      </p:sp>
      <p:sp>
        <p:nvSpPr>
          <p:cNvPr id="37892" name="Rectangle 3"/>
          <p:cNvSpPr>
            <a:spLocks noGrp="1" noChangeArrowheads="1"/>
          </p:cNvSpPr>
          <p:nvPr>
            <p:ph type="body" idx="1"/>
          </p:nvPr>
        </p:nvSpPr>
        <p:spPr/>
        <p:txBody>
          <a:bodyPr>
            <a:normAutofit lnSpcReduction="10000"/>
          </a:bodyPr>
          <a:lstStyle/>
          <a:p>
            <a:pPr eaLnBrk="1" hangingPunct="1"/>
            <a:r>
              <a:rPr lang="en-US" sz="2800" dirty="0"/>
              <a:t>When a dealer chooses to engage in this pervasively regulated business and to accept a federal license, he does so with the knowledge that his business records, firearms, and ammunition will be subject to effective inspection. </a:t>
            </a:r>
          </a:p>
          <a:p>
            <a:pPr eaLnBrk="1" hangingPunct="1"/>
            <a:r>
              <a:rPr lang="en-US" sz="2800" dirty="0"/>
              <a:t>Each licensee is annually furnished with a revised compilation of ordinances that describe his obligations and define the inspector's authority. The dealer is not left to wonder about the purposes of the inspector or the limits of his task. (Biswell)</a:t>
            </a:r>
          </a:p>
          <a:p>
            <a:pPr eaLnBrk="1" hangingPunct="1"/>
            <a:r>
              <a:rPr lang="en-US" sz="2800" dirty="0"/>
              <a:t>[This later merges with the expectation of privacy test.]</a:t>
            </a:r>
          </a:p>
        </p:txBody>
      </p:sp>
      <p:pic>
        <p:nvPicPr>
          <p:cNvPr id="4" name="Audio 3">
            <a:hlinkClick r:id="" action="ppaction://media"/>
            <a:extLst>
              <a:ext uri="{FF2B5EF4-FFF2-40B4-BE49-F238E27FC236}">
                <a16:creationId xmlns:a16="http://schemas.microsoft.com/office/drawing/2014/main" id="{EDFE695D-4169-47F2-A0C7-FE93831C6A7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394419048"/>
      </p:ext>
    </p:extLst>
  </p:cSld>
  <p:clrMapOvr>
    <a:masterClrMapping/>
  </p:clrMapOvr>
  <mc:AlternateContent xmlns:mc="http://schemas.openxmlformats.org/markup-compatibility/2006">
    <mc:Choice xmlns:p14="http://schemas.microsoft.com/office/powerpoint/2010/main" Requires="p14">
      <p:transition spd="slow" p14:dur="2000" advTm="60932"/>
    </mc:Choice>
    <mc:Fallback>
      <p:transition spd="slow" advTm="609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1E45D012-6A9B-465F-AAA4-75126B91C4DC}" type="slidenum">
              <a:rPr lang="en-US" smtClean="0"/>
              <a:pPr/>
              <a:t>5</a:t>
            </a:fld>
            <a:endParaRPr lang="en-US"/>
          </a:p>
        </p:txBody>
      </p:sp>
      <p:sp>
        <p:nvSpPr>
          <p:cNvPr id="38915" name="Rectangle 2"/>
          <p:cNvSpPr>
            <a:spLocks noGrp="1" noChangeArrowheads="1"/>
          </p:cNvSpPr>
          <p:nvPr>
            <p:ph type="title"/>
          </p:nvPr>
        </p:nvSpPr>
        <p:spPr/>
        <p:txBody>
          <a:bodyPr/>
          <a:lstStyle/>
          <a:p>
            <a:pPr eaLnBrk="1" hangingPunct="1"/>
            <a:r>
              <a:rPr lang="en-US" dirty="0"/>
              <a:t>Are All Regulated Industries Pervasively Regulated?</a:t>
            </a:r>
          </a:p>
        </p:txBody>
      </p:sp>
      <p:sp>
        <p:nvSpPr>
          <p:cNvPr id="38916" name="Rectangle 3"/>
          <p:cNvSpPr>
            <a:spLocks noGrp="1" noChangeArrowheads="1"/>
          </p:cNvSpPr>
          <p:nvPr>
            <p:ph type="body" idx="1"/>
          </p:nvPr>
        </p:nvSpPr>
        <p:spPr/>
        <p:txBody>
          <a:bodyPr/>
          <a:lstStyle/>
          <a:p>
            <a:pPr eaLnBrk="1" hangingPunct="1">
              <a:lnSpc>
                <a:spcPct val="80000"/>
              </a:lnSpc>
            </a:pPr>
            <a:r>
              <a:rPr lang="en-US" sz="2800" dirty="0"/>
              <a:t>OSHA conducts searches of OSHA regulated businesses to assure compliance with worker health and safety laws.</a:t>
            </a:r>
          </a:p>
          <a:p>
            <a:pPr eaLnBrk="1" hangingPunct="1">
              <a:lnSpc>
                <a:spcPct val="80000"/>
              </a:lnSpc>
            </a:pPr>
            <a:r>
              <a:rPr lang="en-US" sz="2800" dirty="0"/>
              <a:t>Employer refused entry to an OSHA inspector who did not have a warrant to inspect the business.</a:t>
            </a:r>
          </a:p>
          <a:p>
            <a:pPr eaLnBrk="1" hangingPunct="1">
              <a:lnSpc>
                <a:spcPct val="80000"/>
              </a:lnSpc>
            </a:pPr>
            <a:r>
              <a:rPr lang="en-US" sz="2800" dirty="0"/>
              <a:t>United States Supreme Court found that merely being subject to Interstate Commerce Clause regulation does not make a business pervasively regulated.</a:t>
            </a:r>
          </a:p>
          <a:p>
            <a:pPr eaLnBrk="1" hangingPunct="1">
              <a:lnSpc>
                <a:spcPct val="80000"/>
              </a:lnSpc>
            </a:pPr>
            <a:r>
              <a:rPr lang="en-US" sz="2800" dirty="0"/>
              <a:t>OSHA inspector must get an area warrant if refused entry.</a:t>
            </a:r>
          </a:p>
          <a:p>
            <a:pPr lvl="1" eaLnBrk="1" hangingPunct="1">
              <a:lnSpc>
                <a:spcPct val="80000"/>
              </a:lnSpc>
            </a:pPr>
            <a:r>
              <a:rPr lang="en-US" sz="2800" dirty="0"/>
              <a:t>Marshall v. Barlow's, 98 S. Ct. 1816, 436 U.S. 307 (1978)</a:t>
            </a:r>
          </a:p>
        </p:txBody>
      </p:sp>
      <p:pic>
        <p:nvPicPr>
          <p:cNvPr id="3" name="Audio 2">
            <a:hlinkClick r:id="" action="ppaction://media"/>
            <a:extLst>
              <a:ext uri="{FF2B5EF4-FFF2-40B4-BE49-F238E27FC236}">
                <a16:creationId xmlns:a16="http://schemas.microsoft.com/office/drawing/2014/main" id="{5763F626-0DB9-43AE-9AC9-7BD6EAD9CDD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4294822612"/>
      </p:ext>
    </p:extLst>
  </p:cSld>
  <p:clrMapOvr>
    <a:masterClrMapping/>
  </p:clrMapOvr>
  <mc:AlternateContent xmlns:mc="http://schemas.openxmlformats.org/markup-compatibility/2006">
    <mc:Choice xmlns:p14="http://schemas.microsoft.com/office/powerpoint/2010/main" Requires="p14">
      <p:transition spd="slow" p14:dur="2000" advTm="38059"/>
    </mc:Choice>
    <mc:Fallback>
      <p:transition spd="slow" advTm="380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9242C00F-80C1-4CE1-B12A-D6D5FECE6414}" type="slidenum">
              <a:rPr lang="en-US" smtClean="0"/>
              <a:pPr/>
              <a:t>6</a:t>
            </a:fld>
            <a:endParaRPr lang="en-US"/>
          </a:p>
        </p:txBody>
      </p:sp>
      <p:sp>
        <p:nvSpPr>
          <p:cNvPr id="39939" name="Rectangle 2"/>
          <p:cNvSpPr>
            <a:spLocks noGrp="1" noChangeArrowheads="1"/>
          </p:cNvSpPr>
          <p:nvPr>
            <p:ph type="title"/>
          </p:nvPr>
        </p:nvSpPr>
        <p:spPr/>
        <p:txBody>
          <a:bodyPr/>
          <a:lstStyle/>
          <a:p>
            <a:pPr eaLnBrk="1" hangingPunct="1"/>
            <a:r>
              <a:rPr lang="en-US" i="1" dirty="0"/>
              <a:t>New York v. Burger</a:t>
            </a:r>
            <a:r>
              <a:rPr lang="en-US" dirty="0"/>
              <a:t>, 482 U.S. 691 (1987)</a:t>
            </a:r>
          </a:p>
        </p:txBody>
      </p:sp>
      <p:sp>
        <p:nvSpPr>
          <p:cNvPr id="39940" name="Rectangle 3"/>
          <p:cNvSpPr>
            <a:spLocks noGrp="1" noChangeArrowheads="1"/>
          </p:cNvSpPr>
          <p:nvPr>
            <p:ph type="body" idx="1"/>
          </p:nvPr>
        </p:nvSpPr>
        <p:spPr/>
        <p:txBody>
          <a:bodyPr/>
          <a:lstStyle/>
          <a:p>
            <a:pPr eaLnBrk="1" hangingPunct="1">
              <a:lnSpc>
                <a:spcPct val="90000"/>
              </a:lnSpc>
            </a:pPr>
            <a:r>
              <a:rPr lang="en-US" sz="2800" dirty="0"/>
              <a:t>Search of junk yard for stolen goods pursuant to licensing requirements for junk yards.</a:t>
            </a:r>
          </a:p>
          <a:p>
            <a:pPr eaLnBrk="1" hangingPunct="1">
              <a:lnSpc>
                <a:spcPct val="90000"/>
              </a:lnSpc>
            </a:pPr>
            <a:r>
              <a:rPr lang="en-US" sz="2800" dirty="0"/>
              <a:t>Lower court excluded the evidence in the criminal trial:</a:t>
            </a:r>
          </a:p>
          <a:p>
            <a:pPr lvl="1" eaLnBrk="1" hangingPunct="1">
              <a:lnSpc>
                <a:spcPct val="90000"/>
              </a:lnSpc>
            </a:pPr>
            <a:r>
              <a:rPr lang="en-US" sz="2800" dirty="0"/>
              <a:t>"the fundamental defect [of 415-a5] . . . is that [it] authorize[s] searches undertaken solely to uncover evidence of criminality and not to enforce a comprehensive regulatory scheme. </a:t>
            </a:r>
            <a:r>
              <a:rPr lang="en-US" sz="2800" i="1" dirty="0"/>
              <a:t>The asserted </a:t>
            </a:r>
            <a:r>
              <a:rPr lang="en-US" sz="2800" i="1" dirty="0" err="1"/>
              <a:t>'administrative</a:t>
            </a:r>
            <a:r>
              <a:rPr lang="en-US" sz="2800" i="1" dirty="0"/>
              <a:t> </a:t>
            </a:r>
            <a:r>
              <a:rPr lang="en-US" sz="2800" i="1" dirty="0" err="1"/>
              <a:t>schem</a:t>
            </a:r>
            <a:r>
              <a:rPr lang="en-US" sz="2800" i="1" dirty="0"/>
              <a:t>[e]' here [is], in reality, designed simply to give the police an expedient means of enforcing penal sanctions for possession of stolen property."</a:t>
            </a:r>
          </a:p>
        </p:txBody>
      </p:sp>
      <p:pic>
        <p:nvPicPr>
          <p:cNvPr id="3" name="Audio 2">
            <a:hlinkClick r:id="" action="ppaction://media"/>
            <a:extLst>
              <a:ext uri="{FF2B5EF4-FFF2-40B4-BE49-F238E27FC236}">
                <a16:creationId xmlns:a16="http://schemas.microsoft.com/office/drawing/2014/main" id="{BD52F2C0-D793-4A7C-BEE2-411E4E25A28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267129817"/>
      </p:ext>
    </p:extLst>
  </p:cSld>
  <p:clrMapOvr>
    <a:masterClrMapping/>
  </p:clrMapOvr>
  <mc:AlternateContent xmlns:mc="http://schemas.openxmlformats.org/markup-compatibility/2006">
    <mc:Choice xmlns:p14="http://schemas.microsoft.com/office/powerpoint/2010/main" Requires="p14">
      <p:transition spd="slow" p14:dur="2000" advTm="33966"/>
    </mc:Choice>
    <mc:Fallback>
      <p:transition spd="slow" advTm="339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FAC5473-8720-49C9-97B9-5F68C0FE4E89}" type="slidenum">
              <a:rPr lang="en-US" smtClean="0"/>
              <a:pPr/>
              <a:t>7</a:t>
            </a:fld>
            <a:endParaRPr lang="en-US"/>
          </a:p>
        </p:txBody>
      </p:sp>
      <p:sp>
        <p:nvSpPr>
          <p:cNvPr id="41987" name="Rectangle 2"/>
          <p:cNvSpPr>
            <a:spLocks noGrp="1" noChangeArrowheads="1"/>
          </p:cNvSpPr>
          <p:nvPr>
            <p:ph type="title"/>
          </p:nvPr>
        </p:nvSpPr>
        <p:spPr/>
        <p:txBody>
          <a:bodyPr/>
          <a:lstStyle/>
          <a:p>
            <a:pPr eaLnBrk="1" hangingPunct="1"/>
            <a:r>
              <a:rPr lang="en-US" dirty="0"/>
              <a:t>Expectation of Privacy in Burger</a:t>
            </a:r>
          </a:p>
        </p:txBody>
      </p:sp>
      <p:sp>
        <p:nvSpPr>
          <p:cNvPr id="41988" name="Rectangle 3"/>
          <p:cNvSpPr>
            <a:spLocks noGrp="1" noChangeArrowheads="1"/>
          </p:cNvSpPr>
          <p:nvPr>
            <p:ph type="body" idx="1"/>
          </p:nvPr>
        </p:nvSpPr>
        <p:spPr/>
        <p:txBody>
          <a:bodyPr/>
          <a:lstStyle/>
          <a:p>
            <a:pPr eaLnBrk="1" hangingPunct="1"/>
            <a:r>
              <a:rPr lang="en-US" dirty="0"/>
              <a:t>...where the privacy interests of the owner are weakened and the government interests in regulating particular businesses are concomitantly heightened, a warrantless inspection of commercial premises may well be reasonable within the meaning of the Fourth Amendment. (United States Supreme Court )</a:t>
            </a:r>
          </a:p>
          <a:p>
            <a:pPr eaLnBrk="1" hangingPunct="1"/>
            <a:r>
              <a:rPr lang="en-US" dirty="0"/>
              <a:t>NY rejected this under the state constitution.</a:t>
            </a:r>
          </a:p>
          <a:p>
            <a:pPr eaLnBrk="1" hangingPunct="1"/>
            <a:endParaRPr lang="en-US" dirty="0"/>
          </a:p>
        </p:txBody>
      </p:sp>
      <p:pic>
        <p:nvPicPr>
          <p:cNvPr id="4" name="Audio 3">
            <a:hlinkClick r:id="" action="ppaction://media"/>
            <a:extLst>
              <a:ext uri="{FF2B5EF4-FFF2-40B4-BE49-F238E27FC236}">
                <a16:creationId xmlns:a16="http://schemas.microsoft.com/office/drawing/2014/main" id="{E9445BBB-F485-4D31-AD81-E68FA76321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1626084646"/>
      </p:ext>
    </p:extLst>
  </p:cSld>
  <p:clrMapOvr>
    <a:masterClrMapping/>
  </p:clrMapOvr>
  <mc:AlternateContent xmlns:mc="http://schemas.openxmlformats.org/markup-compatibility/2006">
    <mc:Choice xmlns:p14="http://schemas.microsoft.com/office/powerpoint/2010/main" Requires="p14">
      <p:transition spd="slow" p14:dur="2000" advTm="18125"/>
    </mc:Choice>
    <mc:Fallback>
      <p:transition spd="slow" advTm="181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FC542A9C-70C5-43D7-82FF-75F7BFDEAF97}" type="slidenum">
              <a:rPr lang="en-US" smtClean="0"/>
              <a:pPr/>
              <a:t>8</a:t>
            </a:fld>
            <a:endParaRPr lang="en-US"/>
          </a:p>
        </p:txBody>
      </p:sp>
      <p:sp>
        <p:nvSpPr>
          <p:cNvPr id="46083" name="Rectangle 2"/>
          <p:cNvSpPr>
            <a:spLocks noGrp="1" noChangeArrowheads="1"/>
          </p:cNvSpPr>
          <p:nvPr>
            <p:ph type="title"/>
          </p:nvPr>
        </p:nvSpPr>
        <p:spPr/>
        <p:txBody>
          <a:bodyPr/>
          <a:lstStyle/>
          <a:p>
            <a:pPr eaLnBrk="1" hangingPunct="1"/>
            <a:r>
              <a:rPr lang="en-US" dirty="0"/>
              <a:t>There Must be a Constitutionally Adequate Substitute for a Warrant</a:t>
            </a:r>
          </a:p>
        </p:txBody>
      </p:sp>
      <p:sp>
        <p:nvSpPr>
          <p:cNvPr id="46084" name="Rectangle 3"/>
          <p:cNvSpPr>
            <a:spLocks noGrp="1" noChangeArrowheads="1"/>
          </p:cNvSpPr>
          <p:nvPr>
            <p:ph type="body" idx="1"/>
          </p:nvPr>
        </p:nvSpPr>
        <p:spPr/>
        <p:txBody>
          <a:bodyPr/>
          <a:lstStyle/>
          <a:p>
            <a:pPr eaLnBrk="1" hangingPunct="1"/>
            <a:r>
              <a:rPr lang="en-US" dirty="0"/>
              <a:t>In other words, the regulatory statute must perform the two basic functions of a warrant:</a:t>
            </a:r>
          </a:p>
          <a:p>
            <a:pPr lvl="1" eaLnBrk="1" hangingPunct="1"/>
            <a:r>
              <a:rPr lang="en-US" dirty="0"/>
              <a:t>it must advise the owner of the commercial premises that the search is being made pursuant to the law and has a properly defined scope,</a:t>
            </a:r>
          </a:p>
          <a:p>
            <a:pPr lvl="1" eaLnBrk="1" hangingPunct="1"/>
            <a:r>
              <a:rPr lang="en-US" dirty="0"/>
              <a:t>and it must limit the discretion of the inspecting officers.</a:t>
            </a:r>
          </a:p>
        </p:txBody>
      </p:sp>
      <p:pic>
        <p:nvPicPr>
          <p:cNvPr id="7" name="Audio 6">
            <a:hlinkClick r:id="" action="ppaction://media"/>
            <a:extLst>
              <a:ext uri="{FF2B5EF4-FFF2-40B4-BE49-F238E27FC236}">
                <a16:creationId xmlns:a16="http://schemas.microsoft.com/office/drawing/2014/main" id="{A782ECBF-2132-4597-B2AA-387CA71F619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1235425348"/>
      </p:ext>
    </p:extLst>
  </p:cSld>
  <p:clrMapOvr>
    <a:masterClrMapping/>
  </p:clrMapOvr>
  <mc:AlternateContent xmlns:mc="http://schemas.openxmlformats.org/markup-compatibility/2006">
    <mc:Choice xmlns:p14="http://schemas.microsoft.com/office/powerpoint/2010/main" Requires="p14">
      <p:transition spd="slow" p14:dur="2000" advTm="44543"/>
    </mc:Choice>
    <mc:Fallback>
      <p:transition spd="slow" advTm="445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B8601E42-E5B4-43ED-B265-6261FF94D5FC}" type="slidenum">
              <a:rPr lang="en-US" smtClean="0"/>
              <a:pPr/>
              <a:t>9</a:t>
            </a:fld>
            <a:endParaRPr lang="en-US"/>
          </a:p>
        </p:txBody>
      </p:sp>
      <p:sp>
        <p:nvSpPr>
          <p:cNvPr id="47107" name="Rectangle 2"/>
          <p:cNvSpPr>
            <a:spLocks noGrp="1" noChangeArrowheads="1"/>
          </p:cNvSpPr>
          <p:nvPr>
            <p:ph type="title"/>
          </p:nvPr>
        </p:nvSpPr>
        <p:spPr/>
        <p:txBody>
          <a:bodyPr/>
          <a:lstStyle/>
          <a:p>
            <a:pPr eaLnBrk="1" hangingPunct="1"/>
            <a:r>
              <a:rPr lang="en-US" dirty="0"/>
              <a:t>What is necessary to substitute for a warrant?</a:t>
            </a:r>
          </a:p>
        </p:txBody>
      </p:sp>
      <p:sp>
        <p:nvSpPr>
          <p:cNvPr id="47108" name="Rectangle 3"/>
          <p:cNvSpPr>
            <a:spLocks noGrp="1" noChangeArrowheads="1"/>
          </p:cNvSpPr>
          <p:nvPr>
            <p:ph type="body" idx="1"/>
          </p:nvPr>
        </p:nvSpPr>
        <p:spPr/>
        <p:txBody>
          <a:bodyPr>
            <a:normAutofit fontScale="92500"/>
          </a:bodyPr>
          <a:lstStyle/>
          <a:p>
            <a:pPr eaLnBrk="1" hangingPunct="1">
              <a:lnSpc>
                <a:spcPct val="90000"/>
              </a:lnSpc>
            </a:pPr>
            <a:r>
              <a:rPr lang="en-US" dirty="0"/>
              <a:t>To perform this first function, the statute must be "sufficiently comprehensive and defined that the owner of commercial property cannot help but be aware that his property will be subject to periodic inspections undertaken for specific purposes."</a:t>
            </a:r>
          </a:p>
          <a:p>
            <a:pPr eaLnBrk="1" hangingPunct="1">
              <a:lnSpc>
                <a:spcPct val="90000"/>
              </a:lnSpc>
            </a:pPr>
            <a:r>
              <a:rPr lang="en-US" dirty="0"/>
              <a:t>In addition, in defining how a statute limits the discretion of the inspectors, we have observed that it must be "carefully limited in time, place, and scope.“</a:t>
            </a:r>
          </a:p>
          <a:p>
            <a:pPr eaLnBrk="1" hangingPunct="1">
              <a:lnSpc>
                <a:spcPct val="90000"/>
              </a:lnSpc>
            </a:pPr>
            <a:r>
              <a:rPr lang="en-US" i="1" dirty="0"/>
              <a:t>This would show that the owner does not have a “Katz” reasonable expectation of privacy.</a:t>
            </a:r>
          </a:p>
        </p:txBody>
      </p:sp>
      <p:pic>
        <p:nvPicPr>
          <p:cNvPr id="6" name="Audio 5">
            <a:hlinkClick r:id="" action="ppaction://media"/>
            <a:extLst>
              <a:ext uri="{FF2B5EF4-FFF2-40B4-BE49-F238E27FC236}">
                <a16:creationId xmlns:a16="http://schemas.microsoft.com/office/drawing/2014/main" id="{830402A7-06EA-4A7A-91B4-2A7A8ACECE6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4193147384"/>
      </p:ext>
    </p:extLst>
  </p:cSld>
  <p:clrMapOvr>
    <a:masterClrMapping/>
  </p:clrMapOvr>
  <mc:AlternateContent xmlns:mc="http://schemas.openxmlformats.org/markup-compatibility/2006">
    <mc:Choice xmlns:p14="http://schemas.microsoft.com/office/powerpoint/2010/main" Requires="p14">
      <p:transition spd="slow" p14:dur="2000" advTm="38976"/>
    </mc:Choice>
    <mc:Fallback>
      <p:transition spd="slow" advTm="389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blends - modified</Template>
  <TotalTime>1808</TotalTime>
  <Words>846</Words>
  <Application>Microsoft Office PowerPoint</Application>
  <PresentationFormat>On-screen Show (4:3)</PresentationFormat>
  <Paragraphs>55</Paragraphs>
  <Slides>10</Slides>
  <Notes>0</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 Narrow</vt:lpstr>
      <vt:lpstr>Tahoma</vt:lpstr>
      <vt:lpstr>Wingdings</vt:lpstr>
      <vt:lpstr>Blends</vt:lpstr>
      <vt:lpstr>The Regulated Industries Exception to the Need for a 4th Amendment Warrant</vt:lpstr>
      <vt:lpstr>U.S. v. Biswell, 406 U.S. 311 (1972)</vt:lpstr>
      <vt:lpstr>The Administrative Warrant Problem</vt:lpstr>
      <vt:lpstr>The Court’s Explanation of Pervasively Regulated Industries</vt:lpstr>
      <vt:lpstr>Are All Regulated Industries Pervasively Regulated?</vt:lpstr>
      <vt:lpstr>New York v. Burger, 482 U.S. 691 (1987)</vt:lpstr>
      <vt:lpstr>Expectation of Privacy in Burger</vt:lpstr>
      <vt:lpstr>There Must be a Constitutionally Adequate Substitute for a Warrant</vt:lpstr>
      <vt:lpstr>What is necessary to substitute for a warrant?</vt:lpstr>
      <vt:lpstr>Pretextual Searches</vt:lpstr>
    </vt:vector>
  </TitlesOfParts>
  <Company>LSU Law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 Defining Terrorism</dc:title>
  <dc:creator>edward</dc:creator>
  <cp:lastModifiedBy>Edward P Richards</cp:lastModifiedBy>
  <cp:revision>96</cp:revision>
  <dcterms:created xsi:type="dcterms:W3CDTF">2009-03-11T12:52:25Z</dcterms:created>
  <dcterms:modified xsi:type="dcterms:W3CDTF">2019-03-11T01:29:39Z</dcterms:modified>
</cp:coreProperties>
</file>