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445" r:id="rId2"/>
    <p:sldId id="256" r:id="rId3"/>
    <p:sldId id="449" r:id="rId4"/>
    <p:sldId id="451" r:id="rId5"/>
    <p:sldId id="452" r:id="rId6"/>
    <p:sldId id="453" r:id="rId7"/>
    <p:sldId id="454" r:id="rId8"/>
    <p:sldId id="386" r:id="rId9"/>
    <p:sldId id="455" r:id="rId10"/>
    <p:sldId id="368" r:id="rId11"/>
    <p:sldId id="369" r:id="rId12"/>
    <p:sldId id="370" r:id="rId13"/>
    <p:sldId id="450" r:id="rId14"/>
    <p:sldId id="456" r:id="rId15"/>
    <p:sldId id="457" r:id="rId16"/>
    <p:sldId id="261" r:id="rId17"/>
    <p:sldId id="263" r:id="rId18"/>
    <p:sldId id="265" r:id="rId19"/>
    <p:sldId id="272" r:id="rId20"/>
    <p:sldId id="271" r:id="rId21"/>
    <p:sldId id="273" r:id="rId22"/>
    <p:sldId id="460" r:id="rId23"/>
    <p:sldId id="275" r:id="rId24"/>
    <p:sldId id="463" r:id="rId25"/>
    <p:sldId id="276" r:id="rId26"/>
    <p:sldId id="464" r:id="rId27"/>
    <p:sldId id="257" r:id="rId28"/>
    <p:sldId id="476" r:id="rId29"/>
    <p:sldId id="262" r:id="rId30"/>
    <p:sldId id="470" r:id="rId31"/>
    <p:sldId id="266" r:id="rId32"/>
    <p:sldId id="268" r:id="rId33"/>
    <p:sldId id="477" r:id="rId34"/>
    <p:sldId id="444" r:id="rId35"/>
    <p:sldId id="278" r:id="rId36"/>
    <p:sldId id="284" r:id="rId37"/>
    <p:sldId id="285" r:id="rId38"/>
    <p:sldId id="478" r:id="rId39"/>
    <p:sldId id="286" r:id="rId40"/>
    <p:sldId id="287" r:id="rId41"/>
    <p:sldId id="288" r:id="rId42"/>
    <p:sldId id="289" r:id="rId43"/>
    <p:sldId id="291" r:id="rId44"/>
    <p:sldId id="290" r:id="rId45"/>
    <p:sldId id="479" r:id="rId46"/>
    <p:sldId id="482" r:id="rId47"/>
    <p:sldId id="493" r:id="rId48"/>
    <p:sldId id="494" r:id="rId49"/>
    <p:sldId id="495" r:id="rId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116" d="100"/>
          <a:sy n="116" d="100"/>
        </p:scale>
        <p:origin x="699" y="96"/>
      </p:cViewPr>
      <p:guideLst>
        <p:guide orient="horz" pos="2160"/>
        <p:guide pos="2880"/>
      </p:guideLst>
    </p:cSldViewPr>
  </p:slideViewPr>
  <p:outlineViewPr>
    <p:cViewPr>
      <p:scale>
        <a:sx n="33" d="100"/>
        <a:sy n="33" d="100"/>
      </p:scale>
      <p:origin x="0" y="-1785"/>
    </p:cViewPr>
  </p:outlineViewPr>
  <p:notesTextViewPr>
    <p:cViewPr>
      <p:scale>
        <a:sx n="100" d="100"/>
        <a:sy n="100" d="100"/>
      </p:scale>
      <p:origin x="0" y="0"/>
    </p:cViewPr>
  </p:notesTextViewPr>
  <p:sorterViewPr>
    <p:cViewPr>
      <p:scale>
        <a:sx n="140" d="100"/>
        <a:sy n="140" d="100"/>
      </p:scale>
      <p:origin x="0" y="-142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9B359E2-518A-41C5-BF68-FFD7BCE31E1B}"/>
              </a:ext>
            </a:extLst>
          </p:cNvPr>
          <p:cNvGrpSpPr>
            <a:grpSpLocks/>
          </p:cNvGrpSpPr>
          <p:nvPr/>
        </p:nvGrpSpPr>
        <p:grpSpPr bwMode="auto">
          <a:xfrm>
            <a:off x="0" y="2438400"/>
            <a:ext cx="9009063" cy="1052513"/>
            <a:chOff x="0" y="1536"/>
            <a:chExt cx="5675" cy="663"/>
          </a:xfrm>
        </p:grpSpPr>
        <p:grpSp>
          <p:nvGrpSpPr>
            <p:cNvPr id="5" name="Group 3">
              <a:extLst>
                <a:ext uri="{FF2B5EF4-FFF2-40B4-BE49-F238E27FC236}">
                  <a16:creationId xmlns:a16="http://schemas.microsoft.com/office/drawing/2014/main" id="{9C86BA7C-A738-44D1-8CA8-BDA104C31422}"/>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782094C8-1DE4-42D6-9DD6-0D93F4452D2B}"/>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3" name="Rectangle 5">
                <a:extLst>
                  <a:ext uri="{FF2B5EF4-FFF2-40B4-BE49-F238E27FC236}">
                    <a16:creationId xmlns:a16="http://schemas.microsoft.com/office/drawing/2014/main" id="{CB6D1DEE-AE28-4CD4-8EDD-00B03FFDAC0D}"/>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grpSp>
        <p:grpSp>
          <p:nvGrpSpPr>
            <p:cNvPr id="6" name="Group 6">
              <a:extLst>
                <a:ext uri="{FF2B5EF4-FFF2-40B4-BE49-F238E27FC236}">
                  <a16:creationId xmlns:a16="http://schemas.microsoft.com/office/drawing/2014/main" id="{03503085-AE59-4ABB-A1FC-270CB5EB0DB8}"/>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2B357E53-36ED-418C-BE3C-8D12CA8E97DD}"/>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11" name="Rectangle 8">
                <a:extLst>
                  <a:ext uri="{FF2B5EF4-FFF2-40B4-BE49-F238E27FC236}">
                    <a16:creationId xmlns:a16="http://schemas.microsoft.com/office/drawing/2014/main" id="{CD9F94E3-AF2D-4E96-A7FC-AC0122FEE5E4}"/>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grpSp>
        <p:sp>
          <p:nvSpPr>
            <p:cNvPr id="7" name="Rectangle 9">
              <a:extLst>
                <a:ext uri="{FF2B5EF4-FFF2-40B4-BE49-F238E27FC236}">
                  <a16:creationId xmlns:a16="http://schemas.microsoft.com/office/drawing/2014/main" id="{931E0B68-E1D4-41BA-85FA-5D72B33C425D}"/>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8" name="Rectangle 10">
              <a:extLst>
                <a:ext uri="{FF2B5EF4-FFF2-40B4-BE49-F238E27FC236}">
                  <a16:creationId xmlns:a16="http://schemas.microsoft.com/office/drawing/2014/main" id="{0B61046D-E0FB-4794-9F08-2BAFB346951D}"/>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sp>
          <p:nvSpPr>
            <p:cNvPr id="9" name="Rectangle 11">
              <a:extLst>
                <a:ext uri="{FF2B5EF4-FFF2-40B4-BE49-F238E27FC236}">
                  <a16:creationId xmlns:a16="http://schemas.microsoft.com/office/drawing/2014/main" id="{F1205B33-B6D4-4E62-BD6F-E160CB5C0F32}"/>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a:p>
          </p:txBody>
        </p:sp>
      </p:grpSp>
      <p:sp>
        <p:nvSpPr>
          <p:cNvPr id="108556"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10855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a:extLst>
              <a:ext uri="{FF2B5EF4-FFF2-40B4-BE49-F238E27FC236}">
                <a16:creationId xmlns:a16="http://schemas.microsoft.com/office/drawing/2014/main" id="{061241E1-984F-4E50-AB41-BA76F1379516}"/>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a:extLst>
              <a:ext uri="{FF2B5EF4-FFF2-40B4-BE49-F238E27FC236}">
                <a16:creationId xmlns:a16="http://schemas.microsoft.com/office/drawing/2014/main" id="{6C538CA1-4160-4A21-8589-AA7716DD34DF}"/>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a:extLst>
              <a:ext uri="{FF2B5EF4-FFF2-40B4-BE49-F238E27FC236}">
                <a16:creationId xmlns:a16="http://schemas.microsoft.com/office/drawing/2014/main" id="{F0FF7C7F-4003-43EE-B2D9-86FA3BA9387B}"/>
              </a:ext>
            </a:extLst>
          </p:cNvPr>
          <p:cNvSpPr>
            <a:spLocks noGrp="1" noChangeArrowheads="1"/>
          </p:cNvSpPr>
          <p:nvPr>
            <p:ph type="sldNum" sz="quarter" idx="12"/>
          </p:nvPr>
        </p:nvSpPr>
        <p:spPr>
          <a:xfrm>
            <a:off x="6858000" y="6248400"/>
            <a:ext cx="1905000" cy="457200"/>
          </a:xfrm>
        </p:spPr>
        <p:txBody>
          <a:bodyPr/>
          <a:lstStyle>
            <a:lvl1pPr>
              <a:defRPr smtClean="0">
                <a:solidFill>
                  <a:schemeClr val="bg2"/>
                </a:solidFill>
              </a:defRPr>
            </a:lvl1pPr>
          </a:lstStyle>
          <a:p>
            <a:pPr>
              <a:defRPr/>
            </a:pPr>
            <a:fld id="{EF4A8250-8CCE-4DE4-B488-1F94CABB978C}" type="slidenum">
              <a:rPr lang="en-US" altLang="en-US"/>
              <a:pPr>
                <a:defRPr/>
              </a:pPr>
              <a:t>‹#›</a:t>
            </a:fld>
            <a:endParaRPr lang="en-US" altLang="en-US"/>
          </a:p>
        </p:txBody>
      </p:sp>
    </p:spTree>
    <p:extLst>
      <p:ext uri="{BB962C8B-B14F-4D97-AF65-F5344CB8AC3E}">
        <p14:creationId xmlns:p14="http://schemas.microsoft.com/office/powerpoint/2010/main" val="1182498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7C7F4108-AAAC-4478-A5E4-E8CCE8F5AD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FFC84D05-CCF7-4F5A-AA70-FA09A5942D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C657FCD9-0ACB-4154-88AC-D8B12F05218E}"/>
              </a:ext>
            </a:extLst>
          </p:cNvPr>
          <p:cNvSpPr>
            <a:spLocks noGrp="1" noChangeArrowheads="1"/>
          </p:cNvSpPr>
          <p:nvPr>
            <p:ph type="sldNum" sz="quarter" idx="12"/>
          </p:nvPr>
        </p:nvSpPr>
        <p:spPr>
          <a:ln/>
        </p:spPr>
        <p:txBody>
          <a:bodyPr/>
          <a:lstStyle>
            <a:lvl1pPr>
              <a:defRPr/>
            </a:lvl1pPr>
          </a:lstStyle>
          <a:p>
            <a:pPr>
              <a:defRPr/>
            </a:pPr>
            <a:fld id="{50C942C1-E8A5-42C0-BAD3-5F81BA30E7F6}" type="slidenum">
              <a:rPr lang="en-US" altLang="en-US"/>
              <a:pPr>
                <a:defRPr/>
              </a:pPr>
              <a:t>‹#›</a:t>
            </a:fld>
            <a:endParaRPr lang="en-US" altLang="en-US"/>
          </a:p>
        </p:txBody>
      </p:sp>
    </p:spTree>
    <p:extLst>
      <p:ext uri="{BB962C8B-B14F-4D97-AF65-F5344CB8AC3E}">
        <p14:creationId xmlns:p14="http://schemas.microsoft.com/office/powerpoint/2010/main" val="1602077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8CE0B67B-BAEA-4AB7-8CCB-A71C7F8D25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DC532A25-B42F-4535-BE4A-19D278FEE9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96806A9D-6B6D-4850-8015-CF5C44DA2B48}"/>
              </a:ext>
            </a:extLst>
          </p:cNvPr>
          <p:cNvSpPr>
            <a:spLocks noGrp="1" noChangeArrowheads="1"/>
          </p:cNvSpPr>
          <p:nvPr>
            <p:ph type="sldNum" sz="quarter" idx="12"/>
          </p:nvPr>
        </p:nvSpPr>
        <p:spPr>
          <a:ln/>
        </p:spPr>
        <p:txBody>
          <a:bodyPr/>
          <a:lstStyle>
            <a:lvl1pPr>
              <a:defRPr/>
            </a:lvl1pPr>
          </a:lstStyle>
          <a:p>
            <a:pPr>
              <a:defRPr/>
            </a:pPr>
            <a:fld id="{7CE2344F-72D9-4A1C-8570-7DDC6AFC0445}" type="slidenum">
              <a:rPr lang="en-US" altLang="en-US"/>
              <a:pPr>
                <a:defRPr/>
              </a:pPr>
              <a:t>‹#›</a:t>
            </a:fld>
            <a:endParaRPr lang="en-US" altLang="en-US"/>
          </a:p>
        </p:txBody>
      </p:sp>
    </p:spTree>
    <p:extLst>
      <p:ext uri="{BB962C8B-B14F-4D97-AF65-F5344CB8AC3E}">
        <p14:creationId xmlns:p14="http://schemas.microsoft.com/office/powerpoint/2010/main" val="2923856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86C1-EFB7-4CAC-9BE0-429DCD62BD3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5EB8D30-F6D4-48C1-9887-434422DA6E95}"/>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89F13-1633-4EB4-8422-D4DC4341D9E7}"/>
              </a:ext>
            </a:extLst>
          </p:cNvPr>
          <p:cNvSpPr>
            <a:spLocks noGrp="1"/>
          </p:cNvSpPr>
          <p:nvPr>
            <p:ph type="dt" sz="half" idx="10"/>
          </p:nvPr>
        </p:nvSpPr>
        <p:spPr/>
        <p:txBody>
          <a:bodyPr/>
          <a:lstStyle/>
          <a:p>
            <a:fld id="{67880883-448D-48C6-8CA9-B56B89EB28BD}" type="datetimeFigureOut">
              <a:rPr lang="en-US" smtClean="0"/>
              <a:t>4/9/2020</a:t>
            </a:fld>
            <a:endParaRPr lang="en-US"/>
          </a:p>
        </p:txBody>
      </p:sp>
      <p:sp>
        <p:nvSpPr>
          <p:cNvPr id="5" name="Footer Placeholder 4">
            <a:extLst>
              <a:ext uri="{FF2B5EF4-FFF2-40B4-BE49-F238E27FC236}">
                <a16:creationId xmlns:a16="http://schemas.microsoft.com/office/drawing/2014/main" id="{910BFA8C-D537-42B4-A877-0EAA10326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D9BA9-3E3E-4173-967B-D4F6CBF4822B}"/>
              </a:ext>
            </a:extLst>
          </p:cNvPr>
          <p:cNvSpPr>
            <a:spLocks noGrp="1"/>
          </p:cNvSpPr>
          <p:nvPr>
            <p:ph type="sldNum" sz="quarter" idx="12"/>
          </p:nvPr>
        </p:nvSpPr>
        <p:spPr/>
        <p:txBody>
          <a:bodyPr/>
          <a:lstStyle/>
          <a:p>
            <a:fld id="{CCF87B53-EB3A-4747-BE54-210E3FE1846B}" type="slidenum">
              <a:rPr lang="en-US" smtClean="0"/>
              <a:t>‹#›</a:t>
            </a:fld>
            <a:endParaRPr lang="en-US"/>
          </a:p>
        </p:txBody>
      </p:sp>
    </p:spTree>
    <p:extLst>
      <p:ext uri="{BB962C8B-B14F-4D97-AF65-F5344CB8AC3E}">
        <p14:creationId xmlns:p14="http://schemas.microsoft.com/office/powerpoint/2010/main" val="59334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CD27747B-AE6B-448A-832D-883744044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EF5E022-BE8D-4FD6-BFF3-4A90C33A88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C63FA51C-539C-4C93-8308-2D4FC06943E2}"/>
              </a:ext>
            </a:extLst>
          </p:cNvPr>
          <p:cNvSpPr>
            <a:spLocks noGrp="1" noChangeArrowheads="1"/>
          </p:cNvSpPr>
          <p:nvPr>
            <p:ph type="sldNum" sz="quarter" idx="12"/>
          </p:nvPr>
        </p:nvSpPr>
        <p:spPr>
          <a:ln/>
        </p:spPr>
        <p:txBody>
          <a:bodyPr/>
          <a:lstStyle>
            <a:lvl1pPr>
              <a:defRPr/>
            </a:lvl1pPr>
          </a:lstStyle>
          <a:p>
            <a:pPr>
              <a:defRPr/>
            </a:pPr>
            <a:fld id="{C25F98E4-BC23-4D6A-8AC2-E3755B17B704}" type="slidenum">
              <a:rPr lang="en-US" altLang="en-US"/>
              <a:pPr>
                <a:defRPr/>
              </a:pPr>
              <a:t>‹#›</a:t>
            </a:fld>
            <a:endParaRPr lang="en-US" altLang="en-US"/>
          </a:p>
        </p:txBody>
      </p:sp>
    </p:spTree>
    <p:extLst>
      <p:ext uri="{BB962C8B-B14F-4D97-AF65-F5344CB8AC3E}">
        <p14:creationId xmlns:p14="http://schemas.microsoft.com/office/powerpoint/2010/main" val="306945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C837F5D5-F27B-4BD4-B192-CCB4D1AE37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8264575B-BC81-4F56-A512-A4ED274918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B8FB73E-A148-4310-9E9C-9653B2EA1BE2}"/>
              </a:ext>
            </a:extLst>
          </p:cNvPr>
          <p:cNvSpPr>
            <a:spLocks noGrp="1" noChangeArrowheads="1"/>
          </p:cNvSpPr>
          <p:nvPr>
            <p:ph type="sldNum" sz="quarter" idx="12"/>
          </p:nvPr>
        </p:nvSpPr>
        <p:spPr>
          <a:ln/>
        </p:spPr>
        <p:txBody>
          <a:bodyPr/>
          <a:lstStyle>
            <a:lvl1pPr>
              <a:defRPr/>
            </a:lvl1pPr>
          </a:lstStyle>
          <a:p>
            <a:pPr>
              <a:defRPr/>
            </a:pPr>
            <a:fld id="{FA65C8A3-4CE9-4FEF-B529-F6716F7524F3}" type="slidenum">
              <a:rPr lang="en-US" altLang="en-US"/>
              <a:pPr>
                <a:defRPr/>
              </a:pPr>
              <a:t>‹#›</a:t>
            </a:fld>
            <a:endParaRPr lang="en-US" altLang="en-US"/>
          </a:p>
        </p:txBody>
      </p:sp>
    </p:spTree>
    <p:extLst>
      <p:ext uri="{BB962C8B-B14F-4D97-AF65-F5344CB8AC3E}">
        <p14:creationId xmlns:p14="http://schemas.microsoft.com/office/powerpoint/2010/main" val="202388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2BC4F2B-396F-4752-89AC-6BB2DCA01A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771274B2-AA3C-404F-B9B4-984A94E55C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ADD298D8-7844-499E-8FE9-C0099AF023C2}"/>
              </a:ext>
            </a:extLst>
          </p:cNvPr>
          <p:cNvSpPr>
            <a:spLocks noGrp="1" noChangeArrowheads="1"/>
          </p:cNvSpPr>
          <p:nvPr>
            <p:ph type="sldNum" sz="quarter" idx="12"/>
          </p:nvPr>
        </p:nvSpPr>
        <p:spPr>
          <a:ln/>
        </p:spPr>
        <p:txBody>
          <a:bodyPr/>
          <a:lstStyle>
            <a:lvl1pPr>
              <a:defRPr/>
            </a:lvl1pPr>
          </a:lstStyle>
          <a:p>
            <a:pPr>
              <a:defRPr/>
            </a:pPr>
            <a:fld id="{A95D1376-4E7E-467E-AB3E-AAD7B087EA9D}" type="slidenum">
              <a:rPr lang="en-US" altLang="en-US"/>
              <a:pPr>
                <a:defRPr/>
              </a:pPr>
              <a:t>‹#›</a:t>
            </a:fld>
            <a:endParaRPr lang="en-US" altLang="en-US"/>
          </a:p>
        </p:txBody>
      </p:sp>
    </p:spTree>
    <p:extLst>
      <p:ext uri="{BB962C8B-B14F-4D97-AF65-F5344CB8AC3E}">
        <p14:creationId xmlns:p14="http://schemas.microsoft.com/office/powerpoint/2010/main" val="499008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ECD55F1D-4DEF-494A-AC59-5713A0B3D0C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48CC8697-B58F-4D8B-83B3-D0FC48A98D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736D90E5-D5A2-4A75-AC9D-F5B7E87D1DF9}"/>
              </a:ext>
            </a:extLst>
          </p:cNvPr>
          <p:cNvSpPr>
            <a:spLocks noGrp="1" noChangeArrowheads="1"/>
          </p:cNvSpPr>
          <p:nvPr>
            <p:ph type="sldNum" sz="quarter" idx="12"/>
          </p:nvPr>
        </p:nvSpPr>
        <p:spPr>
          <a:ln/>
        </p:spPr>
        <p:txBody>
          <a:bodyPr/>
          <a:lstStyle>
            <a:lvl1pPr>
              <a:defRPr/>
            </a:lvl1pPr>
          </a:lstStyle>
          <a:p>
            <a:pPr>
              <a:defRPr/>
            </a:pPr>
            <a:fld id="{C0372F59-28BE-41F9-AF9D-1D296EC9A948}" type="slidenum">
              <a:rPr lang="en-US" altLang="en-US"/>
              <a:pPr>
                <a:defRPr/>
              </a:pPr>
              <a:t>‹#›</a:t>
            </a:fld>
            <a:endParaRPr lang="en-US" altLang="en-US"/>
          </a:p>
        </p:txBody>
      </p:sp>
    </p:spTree>
    <p:extLst>
      <p:ext uri="{BB962C8B-B14F-4D97-AF65-F5344CB8AC3E}">
        <p14:creationId xmlns:p14="http://schemas.microsoft.com/office/powerpoint/2010/main" val="414091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1109E2EF-A156-464C-9A05-829AF2091A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5CF4A55C-2D94-4E0D-9D7B-10097DE841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7280DD1-7EA9-4E2D-A775-479D34D1FBE1}"/>
              </a:ext>
            </a:extLst>
          </p:cNvPr>
          <p:cNvSpPr>
            <a:spLocks noGrp="1" noChangeArrowheads="1"/>
          </p:cNvSpPr>
          <p:nvPr>
            <p:ph type="sldNum" sz="quarter" idx="12"/>
          </p:nvPr>
        </p:nvSpPr>
        <p:spPr>
          <a:ln/>
        </p:spPr>
        <p:txBody>
          <a:bodyPr/>
          <a:lstStyle>
            <a:lvl1pPr>
              <a:defRPr/>
            </a:lvl1pPr>
          </a:lstStyle>
          <a:p>
            <a:pPr>
              <a:defRPr/>
            </a:pPr>
            <a:fld id="{87C29C2D-7282-417D-BA4C-5F1ACA3064CC}" type="slidenum">
              <a:rPr lang="en-US" altLang="en-US"/>
              <a:pPr>
                <a:defRPr/>
              </a:pPr>
              <a:t>‹#›</a:t>
            </a:fld>
            <a:endParaRPr lang="en-US" altLang="en-US"/>
          </a:p>
        </p:txBody>
      </p:sp>
    </p:spTree>
    <p:extLst>
      <p:ext uri="{BB962C8B-B14F-4D97-AF65-F5344CB8AC3E}">
        <p14:creationId xmlns:p14="http://schemas.microsoft.com/office/powerpoint/2010/main" val="3328170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451D7DE-FCA7-47AF-86B4-4A794073A2A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8377D9D8-7FFD-4932-8EB0-7097C78C28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F00FBAAF-B4F9-4907-9A87-45268F956F81}"/>
              </a:ext>
            </a:extLst>
          </p:cNvPr>
          <p:cNvSpPr>
            <a:spLocks noGrp="1" noChangeArrowheads="1"/>
          </p:cNvSpPr>
          <p:nvPr>
            <p:ph type="sldNum" sz="quarter" idx="12"/>
          </p:nvPr>
        </p:nvSpPr>
        <p:spPr>
          <a:ln/>
        </p:spPr>
        <p:txBody>
          <a:bodyPr/>
          <a:lstStyle>
            <a:lvl1pPr>
              <a:defRPr/>
            </a:lvl1pPr>
          </a:lstStyle>
          <a:p>
            <a:pPr>
              <a:defRPr/>
            </a:pPr>
            <a:fld id="{34C10343-1A3D-4638-B886-80052D73D3CB}" type="slidenum">
              <a:rPr lang="en-US" altLang="en-US"/>
              <a:pPr>
                <a:defRPr/>
              </a:pPr>
              <a:t>‹#›</a:t>
            </a:fld>
            <a:endParaRPr lang="en-US" altLang="en-US"/>
          </a:p>
        </p:txBody>
      </p:sp>
    </p:spTree>
    <p:extLst>
      <p:ext uri="{BB962C8B-B14F-4D97-AF65-F5344CB8AC3E}">
        <p14:creationId xmlns:p14="http://schemas.microsoft.com/office/powerpoint/2010/main" val="64442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FC41B763-7304-4641-B560-42E2E7141D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452C4600-1054-4DD5-BA63-58BC9656BC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78BE8FED-E22D-481A-95DC-A85E48E40030}"/>
              </a:ext>
            </a:extLst>
          </p:cNvPr>
          <p:cNvSpPr>
            <a:spLocks noGrp="1" noChangeArrowheads="1"/>
          </p:cNvSpPr>
          <p:nvPr>
            <p:ph type="sldNum" sz="quarter" idx="12"/>
          </p:nvPr>
        </p:nvSpPr>
        <p:spPr>
          <a:ln/>
        </p:spPr>
        <p:txBody>
          <a:bodyPr/>
          <a:lstStyle>
            <a:lvl1pPr>
              <a:defRPr/>
            </a:lvl1pPr>
          </a:lstStyle>
          <a:p>
            <a:pPr>
              <a:defRPr/>
            </a:pPr>
            <a:fld id="{82779C10-A884-487E-A589-6ED8A4B05F63}" type="slidenum">
              <a:rPr lang="en-US" altLang="en-US"/>
              <a:pPr>
                <a:defRPr/>
              </a:pPr>
              <a:t>‹#›</a:t>
            </a:fld>
            <a:endParaRPr lang="en-US" altLang="en-US"/>
          </a:p>
        </p:txBody>
      </p:sp>
    </p:spTree>
    <p:extLst>
      <p:ext uri="{BB962C8B-B14F-4D97-AF65-F5344CB8AC3E}">
        <p14:creationId xmlns:p14="http://schemas.microsoft.com/office/powerpoint/2010/main" val="3459530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2F145104-61D7-4981-8A13-C2B2805186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BADB86A1-DAD0-48C2-94F0-8610C5C1F3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B5096288-10C5-4211-8205-333CBB5BBBC5}"/>
              </a:ext>
            </a:extLst>
          </p:cNvPr>
          <p:cNvSpPr>
            <a:spLocks noGrp="1" noChangeArrowheads="1"/>
          </p:cNvSpPr>
          <p:nvPr>
            <p:ph type="sldNum" sz="quarter" idx="12"/>
          </p:nvPr>
        </p:nvSpPr>
        <p:spPr>
          <a:ln/>
        </p:spPr>
        <p:txBody>
          <a:bodyPr/>
          <a:lstStyle>
            <a:lvl1pPr>
              <a:defRPr/>
            </a:lvl1pPr>
          </a:lstStyle>
          <a:p>
            <a:pPr>
              <a:defRPr/>
            </a:pPr>
            <a:fld id="{FA94A235-AEB7-405D-A144-C63B1257DB6C}" type="slidenum">
              <a:rPr lang="en-US" altLang="en-US"/>
              <a:pPr>
                <a:defRPr/>
              </a:pPr>
              <a:t>‹#›</a:t>
            </a:fld>
            <a:endParaRPr lang="en-US" altLang="en-US"/>
          </a:p>
        </p:txBody>
      </p:sp>
    </p:spTree>
    <p:extLst>
      <p:ext uri="{BB962C8B-B14F-4D97-AF65-F5344CB8AC3E}">
        <p14:creationId xmlns:p14="http://schemas.microsoft.com/office/powerpoint/2010/main" val="65956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7CADE6-32C7-42F2-852C-96A807ADE233}"/>
              </a:ext>
            </a:extLst>
          </p:cNvPr>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defRPr/>
            </a:pPr>
            <a:endParaRPr kumimoji="1" lang="en-US" altLang="en-US" sz="2400"/>
          </a:p>
        </p:txBody>
      </p:sp>
      <p:sp>
        <p:nvSpPr>
          <p:cNvPr id="1027" name="Rectangle 3">
            <a:extLst>
              <a:ext uri="{FF2B5EF4-FFF2-40B4-BE49-F238E27FC236}">
                <a16:creationId xmlns:a16="http://schemas.microsoft.com/office/drawing/2014/main" id="{CE5E9151-6AD8-4D62-B5DB-479B0E272BC0}"/>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defRPr/>
            </a:pPr>
            <a:endParaRPr kumimoji="1" lang="en-US" altLang="en-US" sz="2400"/>
          </a:p>
        </p:txBody>
      </p:sp>
      <p:sp>
        <p:nvSpPr>
          <p:cNvPr id="1028" name="Rectangle 4">
            <a:extLst>
              <a:ext uri="{FF2B5EF4-FFF2-40B4-BE49-F238E27FC236}">
                <a16:creationId xmlns:a16="http://schemas.microsoft.com/office/drawing/2014/main" id="{C623C810-065F-45C6-AE7F-08765511E3A8}"/>
              </a:ext>
            </a:extLst>
          </p:cNvPr>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defRPr/>
            </a:pPr>
            <a:endParaRPr kumimoji="1" lang="en-US" altLang="en-US" sz="2400"/>
          </a:p>
        </p:txBody>
      </p:sp>
      <p:sp>
        <p:nvSpPr>
          <p:cNvPr id="1029" name="Rectangle 5">
            <a:extLst>
              <a:ext uri="{FF2B5EF4-FFF2-40B4-BE49-F238E27FC236}">
                <a16:creationId xmlns:a16="http://schemas.microsoft.com/office/drawing/2014/main" id="{14EBA269-BADC-4AF3-8F9A-82BCB29D3B81}"/>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defRPr/>
            </a:pPr>
            <a:endParaRPr kumimoji="1" lang="en-US" altLang="en-US" sz="2400"/>
          </a:p>
        </p:txBody>
      </p:sp>
      <p:sp>
        <p:nvSpPr>
          <p:cNvPr id="1030" name="Rectangle 6">
            <a:extLst>
              <a:ext uri="{FF2B5EF4-FFF2-40B4-BE49-F238E27FC236}">
                <a16:creationId xmlns:a16="http://schemas.microsoft.com/office/drawing/2014/main" id="{195AF3AB-CE58-4CC7-96B6-F6C1CBA63ADA}"/>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defRPr/>
            </a:pPr>
            <a:endParaRPr kumimoji="1" lang="en-US" altLang="en-US" sz="2400"/>
          </a:p>
        </p:txBody>
      </p:sp>
      <p:sp>
        <p:nvSpPr>
          <p:cNvPr id="1031" name="Rectangle 7">
            <a:extLst>
              <a:ext uri="{FF2B5EF4-FFF2-40B4-BE49-F238E27FC236}">
                <a16:creationId xmlns:a16="http://schemas.microsoft.com/office/drawing/2014/main" id="{6FEE0265-00B0-4552-9944-396649AF78ED}"/>
              </a:ext>
            </a:extLst>
          </p:cNvPr>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defRPr/>
            </a:pPr>
            <a:endParaRPr kumimoji="1" lang="en-US" altLang="en-US" sz="2400"/>
          </a:p>
        </p:txBody>
      </p:sp>
      <p:sp>
        <p:nvSpPr>
          <p:cNvPr id="1032" name="Rectangle 8">
            <a:extLst>
              <a:ext uri="{FF2B5EF4-FFF2-40B4-BE49-F238E27FC236}">
                <a16:creationId xmlns:a16="http://schemas.microsoft.com/office/drawing/2014/main" id="{47ABDC0C-A9C2-4117-AF38-CED495828898}"/>
              </a:ext>
            </a:extLst>
          </p:cNvPr>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defRPr/>
            </a:pPr>
            <a:endParaRPr kumimoji="1" lang="en-US" altLang="en-US" sz="2400"/>
          </a:p>
        </p:txBody>
      </p:sp>
      <p:sp>
        <p:nvSpPr>
          <p:cNvPr id="1033" name="Rectangle 9">
            <a:extLst>
              <a:ext uri="{FF2B5EF4-FFF2-40B4-BE49-F238E27FC236}">
                <a16:creationId xmlns:a16="http://schemas.microsoft.com/office/drawing/2014/main" id="{67A6F85A-CF13-43D7-9820-14EF945C097C}"/>
              </a:ext>
            </a:extLst>
          </p:cNvPr>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a:extLst>
              <a:ext uri="{FF2B5EF4-FFF2-40B4-BE49-F238E27FC236}">
                <a16:creationId xmlns:a16="http://schemas.microsoft.com/office/drawing/2014/main" id="{3E5091C8-6B54-4094-8B22-181717F2BA97}"/>
              </a:ext>
            </a:extLst>
          </p:cNvPr>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7531" name="Rectangle 11">
            <a:extLst>
              <a:ext uri="{FF2B5EF4-FFF2-40B4-BE49-F238E27FC236}">
                <a16:creationId xmlns:a16="http://schemas.microsoft.com/office/drawing/2014/main" id="{B5577137-9963-4539-A6E5-A90A84FCA881}"/>
              </a:ext>
            </a:extLst>
          </p:cNvPr>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107532" name="Rectangle 12">
            <a:extLst>
              <a:ext uri="{FF2B5EF4-FFF2-40B4-BE49-F238E27FC236}">
                <a16:creationId xmlns:a16="http://schemas.microsoft.com/office/drawing/2014/main" id="{FC449B4E-80C8-4215-9BC2-3B421A655F65}"/>
              </a:ext>
            </a:extLst>
          </p:cNvPr>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107533" name="Rectangle 13">
            <a:extLst>
              <a:ext uri="{FF2B5EF4-FFF2-40B4-BE49-F238E27FC236}">
                <a16:creationId xmlns:a16="http://schemas.microsoft.com/office/drawing/2014/main" id="{4F1C68BF-1202-45F3-9E36-EB8A7FDDAB56}"/>
              </a:ext>
            </a:extLst>
          </p:cNvPr>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lvl1pPr>
          </a:lstStyle>
          <a:p>
            <a:pPr>
              <a:defRPr/>
            </a:pPr>
            <a:fld id="{07A38854-EADD-447F-955E-8EE1A6A97B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Lst>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4EB9-9E75-4F9B-ABB0-EF5712747104}"/>
              </a:ext>
            </a:extLst>
          </p:cNvPr>
          <p:cNvSpPr>
            <a:spLocks noGrp="1"/>
          </p:cNvSpPr>
          <p:nvPr>
            <p:ph type="ctrTitle"/>
          </p:nvPr>
        </p:nvSpPr>
        <p:spPr/>
        <p:txBody>
          <a:bodyPr/>
          <a:lstStyle/>
          <a:p>
            <a:r>
              <a:rPr lang="en-US" dirty="0"/>
              <a:t>Chapter 21 - The Fourth Amendment and</a:t>
            </a:r>
            <a:br>
              <a:rPr lang="en-US" dirty="0"/>
            </a:br>
            <a:r>
              <a:rPr lang="en-US" dirty="0"/>
              <a:t>National Security</a:t>
            </a:r>
          </a:p>
        </p:txBody>
      </p:sp>
      <p:sp>
        <p:nvSpPr>
          <p:cNvPr id="3" name="Subtitle 2">
            <a:extLst>
              <a:ext uri="{FF2B5EF4-FFF2-40B4-BE49-F238E27FC236}">
                <a16:creationId xmlns:a16="http://schemas.microsoft.com/office/drawing/2014/main" id="{26A20658-609B-402B-8AE9-4CB1CE454CFB}"/>
              </a:ext>
            </a:extLst>
          </p:cNvPr>
          <p:cNvSpPr>
            <a:spLocks noGrp="1"/>
          </p:cNvSpPr>
          <p:nvPr>
            <p:ph type="subTitle" idx="1"/>
          </p:nvPr>
        </p:nvSpPr>
        <p:spPr>
          <a:xfrm>
            <a:off x="685800" y="3886200"/>
            <a:ext cx="8001000" cy="2514600"/>
          </a:xfrm>
        </p:spPr>
        <p:txBody>
          <a:bodyPr>
            <a:normAutofit fontScale="92500"/>
          </a:bodyPr>
          <a:lstStyle/>
          <a:p>
            <a:pPr algn="l"/>
            <a:r>
              <a:rPr lang="en-US" dirty="0"/>
              <a:t>This chapter reviews the fourth amendment protections against unreasonable searches and surveillance absent additional authority from Congress. In future chapters we will see how this laws modified by specific national security statutes.</a:t>
            </a:r>
          </a:p>
        </p:txBody>
      </p:sp>
      <p:pic>
        <p:nvPicPr>
          <p:cNvPr id="4" name="Audio 3">
            <a:hlinkClick r:id="" action="ppaction://media"/>
            <a:extLst>
              <a:ext uri="{FF2B5EF4-FFF2-40B4-BE49-F238E27FC236}">
                <a16:creationId xmlns:a16="http://schemas.microsoft.com/office/drawing/2014/main" id="{3A8D64F1-18FF-4FF6-8863-10E82E89B8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89777709"/>
      </p:ext>
    </p:extLst>
  </p:cSld>
  <p:clrMapOvr>
    <a:masterClrMapping/>
  </p:clrMapOvr>
  <mc:AlternateContent xmlns:mc="http://schemas.openxmlformats.org/markup-compatibility/2006" xmlns:p14="http://schemas.microsoft.com/office/powerpoint/2010/main">
    <mc:Choice Requires="p14">
      <p:transition spd="slow" p14:dur="2000" advTm="21151"/>
    </mc:Choice>
    <mc:Fallback xmlns="">
      <p:transition spd="slow" advTm="2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C02ED17-300B-4461-ABAC-066046F045DC}"/>
              </a:ext>
            </a:extLst>
          </p:cNvPr>
          <p:cNvSpPr>
            <a:spLocks noGrp="1" noChangeArrowheads="1"/>
          </p:cNvSpPr>
          <p:nvPr>
            <p:ph type="title"/>
          </p:nvPr>
        </p:nvSpPr>
        <p:spPr/>
        <p:txBody>
          <a:bodyPr/>
          <a:lstStyle/>
          <a:p>
            <a:pPr eaLnBrk="1" hangingPunct="1"/>
            <a:r>
              <a:rPr lang="en-US" altLang="en-US"/>
              <a:t>Olmstead v. United States, 277 U.S. 468 (1928)</a:t>
            </a:r>
          </a:p>
        </p:txBody>
      </p:sp>
      <p:sp>
        <p:nvSpPr>
          <p:cNvPr id="7171" name="Rectangle 3">
            <a:extLst>
              <a:ext uri="{FF2B5EF4-FFF2-40B4-BE49-F238E27FC236}">
                <a16:creationId xmlns:a16="http://schemas.microsoft.com/office/drawing/2014/main" id="{6D3D7AE8-8AE3-4E82-8D8C-B17B595F9D00}"/>
              </a:ext>
            </a:extLst>
          </p:cNvPr>
          <p:cNvSpPr>
            <a:spLocks noGrp="1" noChangeArrowheads="1"/>
          </p:cNvSpPr>
          <p:nvPr>
            <p:ph type="body" idx="1"/>
          </p:nvPr>
        </p:nvSpPr>
        <p:spPr/>
        <p:txBody>
          <a:bodyPr/>
          <a:lstStyle/>
          <a:p>
            <a:pPr eaLnBrk="1" hangingPunct="1"/>
            <a:r>
              <a:rPr lang="en-US" altLang="en-US"/>
              <a:t>Did this court apply the 4th amendment to wiretaps?</a:t>
            </a:r>
          </a:p>
          <a:p>
            <a:pPr eaLnBrk="1" hangingPunct="1"/>
            <a:r>
              <a:rPr lang="en-US" altLang="en-US"/>
              <a:t>How did you make phone class in those days?</a:t>
            </a:r>
          </a:p>
          <a:p>
            <a:pPr eaLnBrk="1" hangingPunct="1"/>
            <a:r>
              <a:rPr lang="en-US" altLang="en-US"/>
              <a:t>Were phone lines all private?</a:t>
            </a:r>
          </a:p>
          <a:p>
            <a:pPr eaLnBrk="1" hangingPunct="1"/>
            <a:r>
              <a:rPr lang="en-US" altLang="en-US"/>
              <a:t>How might this have influenced the court?</a:t>
            </a:r>
          </a:p>
        </p:txBody>
      </p:sp>
      <p:pic>
        <p:nvPicPr>
          <p:cNvPr id="3" name="Audio 2">
            <a:hlinkClick r:id="" action="ppaction://media"/>
            <a:extLst>
              <a:ext uri="{FF2B5EF4-FFF2-40B4-BE49-F238E27FC236}">
                <a16:creationId xmlns:a16="http://schemas.microsoft.com/office/drawing/2014/main" id="{5A75D814-49A2-41D3-9E59-BD8669AAC6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352484892"/>
      </p:ext>
    </p:extLst>
  </p:cSld>
  <p:clrMapOvr>
    <a:masterClrMapping/>
  </p:clrMapOvr>
  <mc:AlternateContent xmlns:mc="http://schemas.openxmlformats.org/markup-compatibility/2006" xmlns:p14="http://schemas.microsoft.com/office/powerpoint/2010/main">
    <mc:Choice Requires="p14">
      <p:transition spd="slow" p14:dur="2000" advTm="45953"/>
    </mc:Choice>
    <mc:Fallback xmlns="">
      <p:transition spd="slow" advTm="45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D0EF683-0828-4517-8E0F-E85BAD42BA18}"/>
              </a:ext>
            </a:extLst>
          </p:cNvPr>
          <p:cNvSpPr>
            <a:spLocks noGrp="1" noChangeArrowheads="1"/>
          </p:cNvSpPr>
          <p:nvPr>
            <p:ph type="title"/>
          </p:nvPr>
        </p:nvSpPr>
        <p:spPr/>
        <p:txBody>
          <a:bodyPr/>
          <a:lstStyle/>
          <a:p>
            <a:pPr eaLnBrk="1" hangingPunct="1"/>
            <a:r>
              <a:rPr lang="en-US" altLang="en-US"/>
              <a:t>Federal Communications Act of 1934</a:t>
            </a:r>
          </a:p>
        </p:txBody>
      </p:sp>
      <p:sp>
        <p:nvSpPr>
          <p:cNvPr id="8195" name="Rectangle 3">
            <a:extLst>
              <a:ext uri="{FF2B5EF4-FFF2-40B4-BE49-F238E27FC236}">
                <a16:creationId xmlns:a16="http://schemas.microsoft.com/office/drawing/2014/main" id="{2B07147E-3A30-4217-8C42-14893A70B90A}"/>
              </a:ext>
            </a:extLst>
          </p:cNvPr>
          <p:cNvSpPr>
            <a:spLocks noGrp="1" noChangeArrowheads="1"/>
          </p:cNvSpPr>
          <p:nvPr>
            <p:ph type="body" idx="1"/>
          </p:nvPr>
        </p:nvSpPr>
        <p:spPr/>
        <p:txBody>
          <a:bodyPr>
            <a:normAutofit fontScale="85000" lnSpcReduction="10000"/>
          </a:bodyPr>
          <a:lstStyle/>
          <a:p>
            <a:pPr eaLnBrk="1" hangingPunct="1"/>
            <a:r>
              <a:rPr lang="en-US" altLang="en-US" dirty="0"/>
              <a:t>Makes it a crime for any person ‘‘to intercept and divulge or publish the contents of wire and radio communications.’’</a:t>
            </a:r>
          </a:p>
          <a:p>
            <a:pPr eaLnBrk="1" hangingPunct="1"/>
            <a:r>
              <a:rPr lang="en-US" altLang="en-US" dirty="0"/>
              <a:t>Did the court apply this to federal agents?</a:t>
            </a:r>
          </a:p>
          <a:p>
            <a:pPr lvl="1" eaLnBrk="1" hangingPunct="1"/>
            <a:r>
              <a:rPr lang="en-US" altLang="en-US" dirty="0"/>
              <a:t>Yes, and excluded wiretap evidence obtained without a warrant. (</a:t>
            </a:r>
            <a:r>
              <a:rPr lang="en-US" i="1" dirty="0"/>
              <a:t>Nardone </a:t>
            </a:r>
            <a:r>
              <a:rPr lang="en-US" i="1" dirty="0" err="1"/>
              <a:t>v.United</a:t>
            </a:r>
            <a:r>
              <a:rPr lang="en-US" i="1" dirty="0"/>
              <a:t> States</a:t>
            </a:r>
            <a:r>
              <a:rPr lang="en-US" dirty="0"/>
              <a:t>)</a:t>
            </a:r>
            <a:endParaRPr lang="en-US" altLang="en-US" dirty="0"/>
          </a:p>
          <a:p>
            <a:pPr eaLnBrk="1" hangingPunct="1"/>
            <a:r>
              <a:rPr lang="en-US" altLang="en-US" dirty="0"/>
              <a:t>How did DOJ interpret this?</a:t>
            </a:r>
          </a:p>
          <a:p>
            <a:pPr lvl="1" eaLnBrk="1" hangingPunct="1"/>
            <a:r>
              <a:rPr lang="en-US" altLang="en-US" dirty="0"/>
              <a:t>They could wiretap, just couldn’t use it for evidence.</a:t>
            </a:r>
          </a:p>
          <a:p>
            <a:pPr eaLnBrk="1" hangingPunct="1"/>
            <a:r>
              <a:rPr lang="en-US" altLang="en-US" dirty="0"/>
              <a:t>How would you know if they wiretapped your client if they do not introduce the evidence?</a:t>
            </a:r>
          </a:p>
        </p:txBody>
      </p:sp>
      <p:pic>
        <p:nvPicPr>
          <p:cNvPr id="2" name="Audio 1">
            <a:hlinkClick r:id="" action="ppaction://media"/>
            <a:extLst>
              <a:ext uri="{FF2B5EF4-FFF2-40B4-BE49-F238E27FC236}">
                <a16:creationId xmlns:a16="http://schemas.microsoft.com/office/drawing/2014/main" id="{65A89E3D-270E-490E-8122-8A15459EF4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69789494"/>
      </p:ext>
    </p:extLst>
  </p:cSld>
  <p:clrMapOvr>
    <a:masterClrMapping/>
  </p:clrMapOvr>
  <mc:AlternateContent xmlns:mc="http://schemas.openxmlformats.org/markup-compatibility/2006" xmlns:p14="http://schemas.microsoft.com/office/powerpoint/2010/main">
    <mc:Choice Requires="p14">
      <p:transition spd="slow" p14:dur="2000" advTm="55229"/>
    </mc:Choice>
    <mc:Fallback xmlns="">
      <p:transition spd="slow" advTm="5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01A2E29-55D3-42E6-A6A6-1E2F46F45BF4}"/>
              </a:ext>
            </a:extLst>
          </p:cNvPr>
          <p:cNvSpPr>
            <a:spLocks noGrp="1" noChangeArrowheads="1"/>
          </p:cNvSpPr>
          <p:nvPr>
            <p:ph type="title"/>
          </p:nvPr>
        </p:nvSpPr>
        <p:spPr/>
        <p:txBody>
          <a:bodyPr/>
          <a:lstStyle/>
          <a:p>
            <a:pPr eaLnBrk="1" hangingPunct="1"/>
            <a:r>
              <a:rPr lang="en-US" altLang="en-US" dirty="0"/>
              <a:t>The Extent of </a:t>
            </a:r>
            <a:r>
              <a:rPr lang="en-US" altLang="en-US" i="1" dirty="0"/>
              <a:t>Katz v. United States</a:t>
            </a:r>
            <a:r>
              <a:rPr lang="en-US" altLang="en-US" dirty="0"/>
              <a:t>, 389 U.S. 347 (1967)</a:t>
            </a:r>
          </a:p>
        </p:txBody>
      </p:sp>
      <p:sp>
        <p:nvSpPr>
          <p:cNvPr id="9219" name="Rectangle 3">
            <a:extLst>
              <a:ext uri="{FF2B5EF4-FFF2-40B4-BE49-F238E27FC236}">
                <a16:creationId xmlns:a16="http://schemas.microsoft.com/office/drawing/2014/main" id="{D136A62B-F03D-4FCB-A5AE-7B44A7A08828}"/>
              </a:ext>
            </a:extLst>
          </p:cNvPr>
          <p:cNvSpPr>
            <a:spLocks noGrp="1" noChangeArrowheads="1"/>
          </p:cNvSpPr>
          <p:nvPr>
            <p:ph type="body" idx="1"/>
          </p:nvPr>
        </p:nvSpPr>
        <p:spPr/>
        <p:txBody>
          <a:bodyPr>
            <a:normAutofit/>
          </a:bodyPr>
          <a:lstStyle/>
          <a:p>
            <a:pPr eaLnBrk="1" hangingPunct="1"/>
            <a:r>
              <a:rPr lang="en-US" altLang="en-US" dirty="0"/>
              <a:t>Remember that the Communications Act of 1934 had already limited wiretapping and prevented its introduction into evidence if done without a warrant.</a:t>
            </a:r>
          </a:p>
          <a:p>
            <a:pPr eaLnBrk="1" hangingPunct="1"/>
            <a:r>
              <a:rPr lang="en-US" altLang="en-US" dirty="0"/>
              <a:t>The Katz Court went beyond wiretapping and found that the fourth amendment protected against searches, even if there was no trespass.</a:t>
            </a:r>
          </a:p>
        </p:txBody>
      </p:sp>
      <p:pic>
        <p:nvPicPr>
          <p:cNvPr id="2" name="Audio 1">
            <a:hlinkClick r:id="" action="ppaction://media"/>
            <a:extLst>
              <a:ext uri="{FF2B5EF4-FFF2-40B4-BE49-F238E27FC236}">
                <a16:creationId xmlns:a16="http://schemas.microsoft.com/office/drawing/2014/main" id="{34664B03-BCBA-4FFF-BA69-73821E523E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47750659"/>
      </p:ext>
    </p:extLst>
  </p:cSld>
  <p:clrMapOvr>
    <a:masterClrMapping/>
  </p:clrMapOvr>
  <mc:AlternateContent xmlns:mc="http://schemas.openxmlformats.org/markup-compatibility/2006" xmlns:p14="http://schemas.microsoft.com/office/powerpoint/2010/main">
    <mc:Choice Requires="p14">
      <p:transition spd="slow" p14:dur="2000" advTm="24916"/>
    </mc:Choice>
    <mc:Fallback xmlns="">
      <p:transition spd="slow" advTm="2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3701-4F2A-4A5A-B59A-FE34EF0FC412}"/>
              </a:ext>
            </a:extLst>
          </p:cNvPr>
          <p:cNvSpPr>
            <a:spLocks noGrp="1"/>
          </p:cNvSpPr>
          <p:nvPr>
            <p:ph type="title"/>
          </p:nvPr>
        </p:nvSpPr>
        <p:spPr/>
        <p:txBody>
          <a:bodyPr/>
          <a:lstStyle/>
          <a:p>
            <a:r>
              <a:rPr lang="en-US" i="1" dirty="0"/>
              <a:t>Katz</a:t>
            </a:r>
            <a:r>
              <a:rPr lang="en-US" dirty="0"/>
              <a:t> and Administrative Searches</a:t>
            </a:r>
          </a:p>
        </p:txBody>
      </p:sp>
      <p:sp>
        <p:nvSpPr>
          <p:cNvPr id="3" name="Content Placeholder 2">
            <a:extLst>
              <a:ext uri="{FF2B5EF4-FFF2-40B4-BE49-F238E27FC236}">
                <a16:creationId xmlns:a16="http://schemas.microsoft.com/office/drawing/2014/main" id="{72F0DD0C-39F0-4C97-90C2-DDDDAFA92FF0}"/>
              </a:ext>
            </a:extLst>
          </p:cNvPr>
          <p:cNvSpPr>
            <a:spLocks noGrp="1"/>
          </p:cNvSpPr>
          <p:nvPr>
            <p:ph idx="1"/>
          </p:nvPr>
        </p:nvSpPr>
        <p:spPr/>
        <p:txBody>
          <a:bodyPr>
            <a:normAutofit lnSpcReduction="10000"/>
          </a:bodyPr>
          <a:lstStyle/>
          <a:p>
            <a:r>
              <a:rPr lang="en-US" i="1" dirty="0"/>
              <a:t>Katz</a:t>
            </a:r>
            <a:r>
              <a:rPr lang="en-US" dirty="0"/>
              <a:t> is the same term as </a:t>
            </a:r>
            <a:r>
              <a:rPr lang="en-US" i="1" dirty="0"/>
              <a:t>Camara</a:t>
            </a:r>
            <a:r>
              <a:rPr lang="en-US" dirty="0"/>
              <a:t> and </a:t>
            </a:r>
            <a:r>
              <a:rPr lang="en-US" i="1" dirty="0"/>
              <a:t>See</a:t>
            </a:r>
            <a:r>
              <a:rPr lang="en-US" dirty="0"/>
              <a:t>. </a:t>
            </a:r>
          </a:p>
          <a:p>
            <a:r>
              <a:rPr lang="en-US" dirty="0"/>
              <a:t>All three of these decisions strengthen the individuals expectation of privacy.</a:t>
            </a:r>
          </a:p>
          <a:p>
            <a:r>
              <a:rPr lang="en-US" dirty="0"/>
              <a:t>The administrative search cases now require a general/area warrant.</a:t>
            </a:r>
          </a:p>
          <a:p>
            <a:r>
              <a:rPr lang="en-US" dirty="0"/>
              <a:t>The criminal search requires a proper fourth amendment warrant for electronic eavesdropping even in a public place, if the defendant has a reasonable expectation of privacy.</a:t>
            </a:r>
          </a:p>
        </p:txBody>
      </p:sp>
      <p:pic>
        <p:nvPicPr>
          <p:cNvPr id="8" name="Audio 7">
            <a:hlinkClick r:id="" action="ppaction://media"/>
            <a:extLst>
              <a:ext uri="{FF2B5EF4-FFF2-40B4-BE49-F238E27FC236}">
                <a16:creationId xmlns:a16="http://schemas.microsoft.com/office/drawing/2014/main" id="{22302066-0B94-44DA-8919-E7D98CE0A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19355726"/>
      </p:ext>
    </p:extLst>
  </p:cSld>
  <p:clrMapOvr>
    <a:masterClrMapping/>
  </p:clrMapOvr>
  <mc:AlternateContent xmlns:mc="http://schemas.openxmlformats.org/markup-compatibility/2006" xmlns:p14="http://schemas.microsoft.com/office/powerpoint/2010/main">
    <mc:Choice Requires="p14">
      <p:transition spd="slow" p14:dur="2000" advTm="42237"/>
    </mc:Choice>
    <mc:Fallback xmlns="">
      <p:transition spd="slow" advTm="42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15537-A0E7-4496-8CBB-ADB16D6F67B8}"/>
              </a:ext>
            </a:extLst>
          </p:cNvPr>
          <p:cNvSpPr>
            <a:spLocks noGrp="1"/>
          </p:cNvSpPr>
          <p:nvPr>
            <p:ph type="ctrTitle"/>
          </p:nvPr>
        </p:nvSpPr>
        <p:spPr/>
        <p:txBody>
          <a:bodyPr/>
          <a:lstStyle/>
          <a:p>
            <a:r>
              <a:rPr lang="en-US" altLang="en-US" dirty="0"/>
              <a:t>US v US District Court (Keith), 407 US 297 (1972)</a:t>
            </a:r>
            <a:endParaRPr lang="en-US" dirty="0"/>
          </a:p>
        </p:txBody>
      </p:sp>
      <p:sp>
        <p:nvSpPr>
          <p:cNvPr id="5" name="Subtitle 4">
            <a:extLst>
              <a:ext uri="{FF2B5EF4-FFF2-40B4-BE49-F238E27FC236}">
                <a16:creationId xmlns:a16="http://schemas.microsoft.com/office/drawing/2014/main" id="{4C2B9C1C-98A8-471A-9CBF-A783C3CFD687}"/>
              </a:ext>
            </a:extLst>
          </p:cNvPr>
          <p:cNvSpPr>
            <a:spLocks noGrp="1"/>
          </p:cNvSpPr>
          <p:nvPr>
            <p:ph type="subTitle" idx="1"/>
          </p:nvPr>
        </p:nvSpPr>
        <p:spPr/>
        <p:txBody>
          <a:bodyPr/>
          <a:lstStyle/>
          <a:p>
            <a:endParaRPr lang="en-US"/>
          </a:p>
        </p:txBody>
      </p:sp>
      <p:pic>
        <p:nvPicPr>
          <p:cNvPr id="2" name="Audio 1">
            <a:hlinkClick r:id="" action="ppaction://media"/>
            <a:extLst>
              <a:ext uri="{FF2B5EF4-FFF2-40B4-BE49-F238E27FC236}">
                <a16:creationId xmlns:a16="http://schemas.microsoft.com/office/drawing/2014/main" id="{F5D385BA-F08F-4737-8A37-20C5BB00CC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93018296"/>
      </p:ext>
    </p:extLst>
  </p:cSld>
  <p:clrMapOvr>
    <a:masterClrMapping/>
  </p:clrMapOvr>
  <mc:AlternateContent xmlns:mc="http://schemas.openxmlformats.org/markup-compatibility/2006" xmlns:p14="http://schemas.microsoft.com/office/powerpoint/2010/main">
    <mc:Choice Requires="p14">
      <p:transition spd="slow" p14:dur="2000" advTm="17194"/>
    </mc:Choice>
    <mc:Fallback xmlns="">
      <p:transition spd="slow" advTm="17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92E1-5E7C-4FDA-A976-0A594865409F}"/>
              </a:ext>
            </a:extLst>
          </p:cNvPr>
          <p:cNvSpPr>
            <a:spLocks noGrp="1"/>
          </p:cNvSpPr>
          <p:nvPr>
            <p:ph type="title"/>
          </p:nvPr>
        </p:nvSpPr>
        <p:spPr/>
        <p:txBody>
          <a:bodyPr/>
          <a:lstStyle/>
          <a:p>
            <a:r>
              <a:rPr lang="en-US" dirty="0"/>
              <a:t>What is the underlying crime?</a:t>
            </a:r>
          </a:p>
        </p:txBody>
      </p:sp>
      <p:sp>
        <p:nvSpPr>
          <p:cNvPr id="3" name="Content Placeholder 2">
            <a:extLst>
              <a:ext uri="{FF2B5EF4-FFF2-40B4-BE49-F238E27FC236}">
                <a16:creationId xmlns:a16="http://schemas.microsoft.com/office/drawing/2014/main" id="{A790C254-A7C3-4678-80B2-5757469E65B0}"/>
              </a:ext>
            </a:extLst>
          </p:cNvPr>
          <p:cNvSpPr>
            <a:spLocks noGrp="1"/>
          </p:cNvSpPr>
          <p:nvPr>
            <p:ph idx="1"/>
          </p:nvPr>
        </p:nvSpPr>
        <p:spPr/>
        <p:txBody>
          <a:bodyPr/>
          <a:lstStyle/>
          <a:p>
            <a:r>
              <a:rPr lang="en-US" dirty="0"/>
              <a:t>Criminal trial of suspects who bombed a CIA office in Ann Arbor.</a:t>
            </a:r>
          </a:p>
          <a:p>
            <a:pPr lvl="1"/>
            <a:r>
              <a:rPr lang="en-US" dirty="0"/>
              <a:t>What was a CIA office doing in Ann Arbor, MI? </a:t>
            </a:r>
          </a:p>
          <a:p>
            <a:r>
              <a:rPr lang="en-US" dirty="0"/>
              <a:t>Was there foreign involvement?</a:t>
            </a:r>
          </a:p>
          <a:p>
            <a:pPr lvl="1"/>
            <a:r>
              <a:rPr lang="en-US" dirty="0"/>
              <a:t>The case did not involve any allegations of foreign involvement, it was just domestic groups.</a:t>
            </a:r>
          </a:p>
        </p:txBody>
      </p:sp>
      <p:pic>
        <p:nvPicPr>
          <p:cNvPr id="5" name="Audio 4">
            <a:hlinkClick r:id="" action="ppaction://media"/>
            <a:extLst>
              <a:ext uri="{FF2B5EF4-FFF2-40B4-BE49-F238E27FC236}">
                <a16:creationId xmlns:a16="http://schemas.microsoft.com/office/drawing/2014/main" id="{F7B0F333-C8B6-48A8-A1A8-8FA6F9702B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245439050"/>
      </p:ext>
    </p:extLst>
  </p:cSld>
  <p:clrMapOvr>
    <a:masterClrMapping/>
  </p:clrMapOvr>
  <mc:AlternateContent xmlns:mc="http://schemas.openxmlformats.org/markup-compatibility/2006" xmlns:p14="http://schemas.microsoft.com/office/powerpoint/2010/main">
    <mc:Choice Requires="p14">
      <p:transition spd="slow" p14:dur="2000" advTm="33677"/>
    </mc:Choice>
    <mc:Fallback xmlns="">
      <p:transition spd="slow" advTm="33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B70E-AFBD-4F40-B7FE-6288DE4F5560}"/>
              </a:ext>
            </a:extLst>
          </p:cNvPr>
          <p:cNvSpPr>
            <a:spLocks noGrp="1"/>
          </p:cNvSpPr>
          <p:nvPr>
            <p:ph type="title"/>
          </p:nvPr>
        </p:nvSpPr>
        <p:spPr/>
        <p:txBody>
          <a:bodyPr/>
          <a:lstStyle/>
          <a:p>
            <a:r>
              <a:rPr lang="en-US" dirty="0"/>
              <a:t>How was the evidence gathered?</a:t>
            </a:r>
          </a:p>
        </p:txBody>
      </p:sp>
      <p:sp>
        <p:nvSpPr>
          <p:cNvPr id="3" name="Text Placeholder 2">
            <a:extLst>
              <a:ext uri="{FF2B5EF4-FFF2-40B4-BE49-F238E27FC236}">
                <a16:creationId xmlns:a16="http://schemas.microsoft.com/office/drawing/2014/main" id="{81FEC814-B7DE-43F7-ADEF-CA108BADAE26}"/>
              </a:ext>
            </a:extLst>
          </p:cNvPr>
          <p:cNvSpPr>
            <a:spLocks noGrp="1"/>
          </p:cNvSpPr>
          <p:nvPr>
            <p:ph type="body" idx="1"/>
          </p:nvPr>
        </p:nvSpPr>
        <p:spPr/>
        <p:txBody>
          <a:bodyPr>
            <a:normAutofit lnSpcReduction="10000"/>
          </a:bodyPr>
          <a:lstStyle/>
          <a:p>
            <a:r>
              <a:rPr lang="en-US" dirty="0"/>
              <a:t>Wiretaps</a:t>
            </a:r>
          </a:p>
          <a:p>
            <a:r>
              <a:rPr lang="en-US" dirty="0"/>
              <a:t>Was there a court approved warrant?</a:t>
            </a:r>
          </a:p>
          <a:p>
            <a:r>
              <a:rPr lang="en-US" dirty="0"/>
              <a:t>How were the wiretaps authorized?</a:t>
            </a:r>
          </a:p>
          <a:p>
            <a:pPr lvl="1"/>
            <a:r>
              <a:rPr lang="en-US" dirty="0"/>
              <a:t>The affidavit also stated that the Attorney General approved the wiretaps ‘‘to gather intelligence information deemed necessary to protect the nation from attempts of domestic organizations to attack and subvert the existing structure of the Government.’’</a:t>
            </a:r>
          </a:p>
        </p:txBody>
      </p:sp>
      <p:pic>
        <p:nvPicPr>
          <p:cNvPr id="4" name="Audio 3">
            <a:hlinkClick r:id="" action="ppaction://media"/>
            <a:extLst>
              <a:ext uri="{FF2B5EF4-FFF2-40B4-BE49-F238E27FC236}">
                <a16:creationId xmlns:a16="http://schemas.microsoft.com/office/drawing/2014/main" id="{8DEBCFB4-0BAA-4604-8C12-8CC5F22D22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56396681"/>
      </p:ext>
    </p:extLst>
  </p:cSld>
  <p:clrMapOvr>
    <a:masterClrMapping/>
  </p:clrMapOvr>
  <mc:AlternateContent xmlns:mc="http://schemas.openxmlformats.org/markup-compatibility/2006" xmlns:p14="http://schemas.microsoft.com/office/powerpoint/2010/main">
    <mc:Choice Requires="p14">
      <p:transition spd="slow" p14:dur="2000" advTm="52773"/>
    </mc:Choice>
    <mc:Fallback xmlns="">
      <p:transition spd="slow" advTm="5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117D-5159-4E96-BF8B-513A8DE93201}"/>
              </a:ext>
            </a:extLst>
          </p:cNvPr>
          <p:cNvSpPr>
            <a:spLocks noGrp="1"/>
          </p:cNvSpPr>
          <p:nvPr>
            <p:ph type="title"/>
          </p:nvPr>
        </p:nvSpPr>
        <p:spPr/>
        <p:txBody>
          <a:bodyPr/>
          <a:lstStyle/>
          <a:p>
            <a:r>
              <a:rPr lang="en-US" dirty="0"/>
              <a:t>Did the Omnibus Crime Control Bill control?</a:t>
            </a:r>
          </a:p>
        </p:txBody>
      </p:sp>
      <p:sp>
        <p:nvSpPr>
          <p:cNvPr id="3" name="Text Placeholder 2">
            <a:extLst>
              <a:ext uri="{FF2B5EF4-FFF2-40B4-BE49-F238E27FC236}">
                <a16:creationId xmlns:a16="http://schemas.microsoft.com/office/drawing/2014/main" id="{90B3A080-FAB7-4DE5-97FB-50543C1D574C}"/>
              </a:ext>
            </a:extLst>
          </p:cNvPr>
          <p:cNvSpPr>
            <a:spLocks noGrp="1"/>
          </p:cNvSpPr>
          <p:nvPr>
            <p:ph type="body" idx="1"/>
          </p:nvPr>
        </p:nvSpPr>
        <p:spPr/>
        <p:txBody>
          <a:bodyPr>
            <a:normAutofit fontScale="92500" lnSpcReduction="20000"/>
          </a:bodyPr>
          <a:lstStyle/>
          <a:p>
            <a:pPr lvl="0"/>
            <a:r>
              <a:rPr lang="en-US" dirty="0"/>
              <a:t>What language excluded this sort of crime?</a:t>
            </a:r>
          </a:p>
          <a:p>
            <a:pPr lvl="1"/>
            <a:r>
              <a:rPr lang="en-US" dirty="0"/>
              <a:t>Nor shall anything contained in this chapter be deemed to limit the constitutional power of the President to take such measures as he deems necessary to protect the United States against the overthrow of the Government by force or other unlawful means, or against any other clear and present danger to the structure or existence of the Government.</a:t>
            </a:r>
          </a:p>
          <a:p>
            <a:r>
              <a:rPr lang="en-US" dirty="0"/>
              <a:t>Having found that the crime bill did not control, the court must look to the Constitution for standards.</a:t>
            </a:r>
          </a:p>
        </p:txBody>
      </p:sp>
      <p:pic>
        <p:nvPicPr>
          <p:cNvPr id="6" name="Audio 5">
            <a:hlinkClick r:id="" action="ppaction://media"/>
            <a:extLst>
              <a:ext uri="{FF2B5EF4-FFF2-40B4-BE49-F238E27FC236}">
                <a16:creationId xmlns:a16="http://schemas.microsoft.com/office/drawing/2014/main" id="{A5723881-6435-4BD9-8CF6-D525D137B9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52267740"/>
      </p:ext>
    </p:extLst>
  </p:cSld>
  <p:clrMapOvr>
    <a:masterClrMapping/>
  </p:clrMapOvr>
  <mc:AlternateContent xmlns:mc="http://schemas.openxmlformats.org/markup-compatibility/2006" xmlns:p14="http://schemas.microsoft.com/office/powerpoint/2010/main">
    <mc:Choice Requires="p14">
      <p:transition spd="slow" p14:dur="2000" advTm="30776"/>
    </mc:Choice>
    <mc:Fallback xmlns="">
      <p:transition spd="slow" advTm="30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ABB5-FA45-492A-A941-82DF75B8D514}"/>
              </a:ext>
            </a:extLst>
          </p:cNvPr>
          <p:cNvSpPr>
            <a:spLocks noGrp="1"/>
          </p:cNvSpPr>
          <p:nvPr>
            <p:ph type="title"/>
          </p:nvPr>
        </p:nvSpPr>
        <p:spPr/>
        <p:txBody>
          <a:bodyPr/>
          <a:lstStyle/>
          <a:p>
            <a:r>
              <a:rPr lang="en-US" dirty="0"/>
              <a:t>What Does the Government Argue this National Security Exemption Means?</a:t>
            </a:r>
          </a:p>
        </p:txBody>
      </p:sp>
      <p:sp>
        <p:nvSpPr>
          <p:cNvPr id="3" name="Text Placeholder 2">
            <a:extLst>
              <a:ext uri="{FF2B5EF4-FFF2-40B4-BE49-F238E27FC236}">
                <a16:creationId xmlns:a16="http://schemas.microsoft.com/office/drawing/2014/main" id="{6475F455-677C-4A1F-9A3A-6DDBE755F408}"/>
              </a:ext>
            </a:extLst>
          </p:cNvPr>
          <p:cNvSpPr>
            <a:spLocks noGrp="1"/>
          </p:cNvSpPr>
          <p:nvPr>
            <p:ph type="body" idx="1"/>
          </p:nvPr>
        </p:nvSpPr>
        <p:spPr/>
        <p:txBody>
          <a:bodyPr>
            <a:normAutofit fontScale="92500" lnSpcReduction="10000"/>
          </a:bodyPr>
          <a:lstStyle/>
          <a:p>
            <a:r>
              <a:rPr lang="en-US" dirty="0"/>
              <a:t>It argues that ‘‘in excepting national security surveillances from the Act’s warrant requirement Congress recognized the President’s authority to conduct such surveillances without prior judicial approval.’’</a:t>
            </a:r>
          </a:p>
          <a:p>
            <a:r>
              <a:rPr lang="en-US" dirty="0"/>
              <a:t>What is the real question before the court</a:t>
            </a:r>
          </a:p>
          <a:p>
            <a:pPr lvl="1"/>
            <a:r>
              <a:rPr lang="en-US" dirty="0"/>
              <a:t>Whether safeguards other than prior authorization by a magistrate would satisfy the Fourth Amendment in a situation involving the national security. . . .</a:t>
            </a:r>
          </a:p>
        </p:txBody>
      </p:sp>
      <p:pic>
        <p:nvPicPr>
          <p:cNvPr id="7" name="Audio 6">
            <a:hlinkClick r:id="" action="ppaction://media"/>
            <a:extLst>
              <a:ext uri="{FF2B5EF4-FFF2-40B4-BE49-F238E27FC236}">
                <a16:creationId xmlns:a16="http://schemas.microsoft.com/office/drawing/2014/main" id="{05A6BA25-67D8-40AE-A051-1B7805845C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309865520"/>
      </p:ext>
    </p:extLst>
  </p:cSld>
  <p:clrMapOvr>
    <a:masterClrMapping/>
  </p:clrMapOvr>
  <mc:AlternateContent xmlns:mc="http://schemas.openxmlformats.org/markup-compatibility/2006" xmlns:p14="http://schemas.microsoft.com/office/powerpoint/2010/main">
    <mc:Choice Requires="p14">
      <p:transition spd="slow" p14:dur="2000" advTm="51687"/>
    </mc:Choice>
    <mc:Fallback xmlns="">
      <p:transition spd="slow" advTm="51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6C89-F1E0-4594-B53B-3121FAEF10E9}"/>
              </a:ext>
            </a:extLst>
          </p:cNvPr>
          <p:cNvSpPr>
            <a:spLocks noGrp="1"/>
          </p:cNvSpPr>
          <p:nvPr>
            <p:ph type="title"/>
          </p:nvPr>
        </p:nvSpPr>
        <p:spPr/>
        <p:txBody>
          <a:bodyPr/>
          <a:lstStyle/>
          <a:p>
            <a:r>
              <a:rPr lang="en-US" dirty="0"/>
              <a:t>Does This Court See Exceptions Consuming the 4th Amendment?</a:t>
            </a:r>
          </a:p>
        </p:txBody>
      </p:sp>
      <p:sp>
        <p:nvSpPr>
          <p:cNvPr id="3" name="Text Placeholder 2">
            <a:extLst>
              <a:ext uri="{FF2B5EF4-FFF2-40B4-BE49-F238E27FC236}">
                <a16:creationId xmlns:a16="http://schemas.microsoft.com/office/drawing/2014/main" id="{19A0ACB1-0B91-49EF-AC8E-3ABE7E9551A6}"/>
              </a:ext>
            </a:extLst>
          </p:cNvPr>
          <p:cNvSpPr>
            <a:spLocks noGrp="1"/>
          </p:cNvSpPr>
          <p:nvPr>
            <p:ph type="body" idx="1"/>
          </p:nvPr>
        </p:nvSpPr>
        <p:spPr/>
        <p:txBody>
          <a:bodyPr>
            <a:normAutofit lnSpcReduction="10000"/>
          </a:bodyPr>
          <a:lstStyle/>
          <a:p>
            <a:r>
              <a:rPr lang="en-US" dirty="0"/>
              <a:t>It is true that there have been some exceptions to the warrant requirement. But those exceptions are few in number and carefully delineated; in general, they serve the legitimate needs of law enforcement officers to protect their own wellbeing and preserve evidence from destruction.</a:t>
            </a:r>
          </a:p>
          <a:p>
            <a:r>
              <a:rPr lang="en-US" dirty="0"/>
              <a:t>The Supreme Court has added several more exceptions since this case was decided.</a:t>
            </a:r>
          </a:p>
        </p:txBody>
      </p:sp>
      <p:pic>
        <p:nvPicPr>
          <p:cNvPr id="4" name="Audio 3">
            <a:hlinkClick r:id="" action="ppaction://media"/>
            <a:extLst>
              <a:ext uri="{FF2B5EF4-FFF2-40B4-BE49-F238E27FC236}">
                <a16:creationId xmlns:a16="http://schemas.microsoft.com/office/drawing/2014/main" id="{498AD8E1-A8C6-416F-8CD3-3732A61E35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65123"/>
      </p:ext>
    </p:extLst>
  </p:cSld>
  <p:clrMapOvr>
    <a:masterClrMapping/>
  </p:clrMapOvr>
  <mc:AlternateContent xmlns:mc="http://schemas.openxmlformats.org/markup-compatibility/2006" xmlns:p14="http://schemas.microsoft.com/office/powerpoint/2010/main">
    <mc:Choice Requires="p14">
      <p:transition spd="slow" p14:dur="2000" advTm="42188"/>
    </mc:Choice>
    <mc:Fallback xmlns="">
      <p:transition spd="slow" advTm="4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E048D87-1D07-48E7-BC2D-5FC8C3318B0C}"/>
              </a:ext>
            </a:extLst>
          </p:cNvPr>
          <p:cNvSpPr>
            <a:spLocks noGrp="1" noChangeArrowheads="1"/>
          </p:cNvSpPr>
          <p:nvPr>
            <p:ph type="ctrTitle"/>
          </p:nvPr>
        </p:nvSpPr>
        <p:spPr/>
        <p:txBody>
          <a:bodyPr/>
          <a:lstStyle/>
          <a:p>
            <a:pPr eaLnBrk="1" hangingPunct="1"/>
            <a:r>
              <a:rPr lang="en-US" altLang="en-US" dirty="0"/>
              <a:t>The Fourth Amendment Framework</a:t>
            </a:r>
          </a:p>
        </p:txBody>
      </p:sp>
      <p:sp>
        <p:nvSpPr>
          <p:cNvPr id="3075" name="Rectangle 4">
            <a:extLst>
              <a:ext uri="{FF2B5EF4-FFF2-40B4-BE49-F238E27FC236}">
                <a16:creationId xmlns:a16="http://schemas.microsoft.com/office/drawing/2014/main" id="{AFEFC448-1E98-4163-A257-26251DA72D26}"/>
              </a:ext>
            </a:extLst>
          </p:cNvPr>
          <p:cNvSpPr>
            <a:spLocks noGrp="1" noChangeArrowheads="1"/>
          </p:cNvSpPr>
          <p:nvPr>
            <p:ph type="subTitle" idx="1"/>
          </p:nvPr>
        </p:nvSpPr>
        <p:spPr>
          <a:xfrm>
            <a:off x="762000" y="3886200"/>
            <a:ext cx="7772400" cy="2438400"/>
          </a:xfrm>
        </p:spPr>
        <p:txBody>
          <a:bodyPr>
            <a:normAutofit fontScale="85000" lnSpcReduction="20000"/>
          </a:bodyPr>
          <a:lstStyle/>
          <a:p>
            <a:pPr algn="l" eaLnBrk="1" hangingPunct="1"/>
            <a:r>
              <a:rPr lang="en-US" altLang="en-US" dirty="0"/>
              <a:t>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a:t>
            </a:r>
          </a:p>
        </p:txBody>
      </p:sp>
      <p:pic>
        <p:nvPicPr>
          <p:cNvPr id="2" name="Audio 1">
            <a:hlinkClick r:id="" action="ppaction://media"/>
            <a:extLst>
              <a:ext uri="{FF2B5EF4-FFF2-40B4-BE49-F238E27FC236}">
                <a16:creationId xmlns:a16="http://schemas.microsoft.com/office/drawing/2014/main" id="{A54188EF-15C1-485B-A822-E64FF6B84B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45"/>
    </mc:Choice>
    <mc:Fallback xmlns="">
      <p:transition spd="slow" advTm="5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A7369-14E0-4D9C-B664-B60E8F20EC4C}"/>
              </a:ext>
            </a:extLst>
          </p:cNvPr>
          <p:cNvSpPr>
            <a:spLocks noGrp="1"/>
          </p:cNvSpPr>
          <p:nvPr>
            <p:ph type="title"/>
          </p:nvPr>
        </p:nvSpPr>
        <p:spPr/>
        <p:txBody>
          <a:bodyPr/>
          <a:lstStyle/>
          <a:p>
            <a:r>
              <a:rPr lang="en-US" dirty="0"/>
              <a:t>What does the court see as the historical judgment behind the 4th Amendment?</a:t>
            </a:r>
          </a:p>
        </p:txBody>
      </p:sp>
      <p:sp>
        <p:nvSpPr>
          <p:cNvPr id="3" name="Text Placeholder 2">
            <a:extLst>
              <a:ext uri="{FF2B5EF4-FFF2-40B4-BE49-F238E27FC236}">
                <a16:creationId xmlns:a16="http://schemas.microsoft.com/office/drawing/2014/main" id="{3F3A288B-83DA-43A6-9A0F-E2A4D4A7CCA2}"/>
              </a:ext>
            </a:extLst>
          </p:cNvPr>
          <p:cNvSpPr>
            <a:spLocks noGrp="1"/>
          </p:cNvSpPr>
          <p:nvPr>
            <p:ph type="body" idx="1"/>
          </p:nvPr>
        </p:nvSpPr>
        <p:spPr/>
        <p:txBody>
          <a:bodyPr/>
          <a:lstStyle/>
          <a:p>
            <a:r>
              <a:rPr lang="en-US" dirty="0"/>
              <a:t>The historical judgment, which the Fourth Amendment accepts, is that unreviewed executive discretion may yield too readily to pressures to obtain incriminating evidence and overlook potential invasions of privacy and protected speech.</a:t>
            </a:r>
          </a:p>
        </p:txBody>
      </p:sp>
      <p:pic>
        <p:nvPicPr>
          <p:cNvPr id="4" name="Audio 3">
            <a:hlinkClick r:id="" action="ppaction://media"/>
            <a:extLst>
              <a:ext uri="{FF2B5EF4-FFF2-40B4-BE49-F238E27FC236}">
                <a16:creationId xmlns:a16="http://schemas.microsoft.com/office/drawing/2014/main" id="{B09A28E5-516E-46AD-84F8-C7D78429C1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54298711"/>
      </p:ext>
    </p:extLst>
  </p:cSld>
  <p:clrMapOvr>
    <a:masterClrMapping/>
  </p:clrMapOvr>
  <mc:AlternateContent xmlns:mc="http://schemas.openxmlformats.org/markup-compatibility/2006" xmlns:p14="http://schemas.microsoft.com/office/powerpoint/2010/main">
    <mc:Choice Requires="p14">
      <p:transition spd="slow" p14:dur="2000" advTm="18457"/>
    </mc:Choice>
    <mc:Fallback xmlns="">
      <p:transition spd="slow" advTm="1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40A9-D33D-4B7F-87CD-8C038BB0B4E0}"/>
              </a:ext>
            </a:extLst>
          </p:cNvPr>
          <p:cNvSpPr>
            <a:spLocks noGrp="1"/>
          </p:cNvSpPr>
          <p:nvPr>
            <p:ph type="title"/>
          </p:nvPr>
        </p:nvSpPr>
        <p:spPr/>
        <p:txBody>
          <a:bodyPr/>
          <a:lstStyle/>
          <a:p>
            <a:r>
              <a:rPr lang="en-US" dirty="0"/>
              <a:t>Why did the government claim this surveillance did not need a warrant?</a:t>
            </a:r>
          </a:p>
        </p:txBody>
      </p:sp>
      <p:sp>
        <p:nvSpPr>
          <p:cNvPr id="3" name="Text Placeholder 2">
            <a:extLst>
              <a:ext uri="{FF2B5EF4-FFF2-40B4-BE49-F238E27FC236}">
                <a16:creationId xmlns:a16="http://schemas.microsoft.com/office/drawing/2014/main" id="{7F6B8017-EB15-4A47-97D1-5614E848D898}"/>
              </a:ext>
            </a:extLst>
          </p:cNvPr>
          <p:cNvSpPr>
            <a:spLocks noGrp="1"/>
          </p:cNvSpPr>
          <p:nvPr>
            <p:ph type="body" idx="1"/>
          </p:nvPr>
        </p:nvSpPr>
        <p:spPr/>
        <p:txBody>
          <a:bodyPr/>
          <a:lstStyle/>
          <a:p>
            <a:r>
              <a:rPr lang="en-US" dirty="0"/>
              <a:t>The government claims this info is just part of general surveillance and is not collected for specific criminal prosecutions.</a:t>
            </a:r>
          </a:p>
          <a:p>
            <a:pPr lvl="0"/>
            <a:r>
              <a:rPr lang="en-US" dirty="0"/>
              <a:t>What is wrong with that argument when this case was decided?</a:t>
            </a:r>
          </a:p>
          <a:p>
            <a:pPr lvl="1"/>
            <a:r>
              <a:rPr lang="en-US" dirty="0"/>
              <a:t>No general wire taps – wrong technology.</a:t>
            </a:r>
          </a:p>
        </p:txBody>
      </p:sp>
      <p:pic>
        <p:nvPicPr>
          <p:cNvPr id="4" name="Audio 3">
            <a:hlinkClick r:id="" action="ppaction://media"/>
            <a:extLst>
              <a:ext uri="{FF2B5EF4-FFF2-40B4-BE49-F238E27FC236}">
                <a16:creationId xmlns:a16="http://schemas.microsoft.com/office/drawing/2014/main" id="{22B2C7AD-891B-40F8-8D15-FEEFC695A6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28166028"/>
      </p:ext>
    </p:extLst>
  </p:cSld>
  <p:clrMapOvr>
    <a:masterClrMapping/>
  </p:clrMapOvr>
  <mc:AlternateContent xmlns:mc="http://schemas.openxmlformats.org/markup-compatibility/2006" xmlns:p14="http://schemas.microsoft.com/office/powerpoint/2010/main">
    <mc:Choice Requires="p14">
      <p:transition spd="slow" p14:dur="2000" advTm="35058"/>
    </mc:Choice>
    <mc:Fallback xmlns="">
      <p:transition spd="slow" advTm="3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A95B0-93C0-4B5B-9371-37E98FDFD081}"/>
              </a:ext>
            </a:extLst>
          </p:cNvPr>
          <p:cNvSpPr>
            <a:spLocks noGrp="1"/>
          </p:cNvSpPr>
          <p:nvPr>
            <p:ph type="title"/>
          </p:nvPr>
        </p:nvSpPr>
        <p:spPr/>
        <p:txBody>
          <a:bodyPr/>
          <a:lstStyle/>
          <a:p>
            <a:r>
              <a:rPr lang="en-US" sz="3600" b="1" dirty="0">
                <a:solidFill>
                  <a:schemeClr val="tx1"/>
                </a:solidFill>
                <a:effectLst/>
                <a:latin typeface="+mj-lt"/>
                <a:ea typeface="+mj-ea"/>
                <a:cs typeface="+mj-cs"/>
              </a:rPr>
              <a:t>The Court's View of National Security as an Exception</a:t>
            </a:r>
            <a:endParaRPr lang="en-US" dirty="0"/>
          </a:p>
        </p:txBody>
      </p:sp>
      <p:sp>
        <p:nvSpPr>
          <p:cNvPr id="3" name="Text Placeholder 2">
            <a:extLst>
              <a:ext uri="{FF2B5EF4-FFF2-40B4-BE49-F238E27FC236}">
                <a16:creationId xmlns:a16="http://schemas.microsoft.com/office/drawing/2014/main" id="{9764C4CE-BC89-4594-A21A-ED136584D922}"/>
              </a:ext>
            </a:extLst>
          </p:cNvPr>
          <p:cNvSpPr>
            <a:spLocks noGrp="1"/>
          </p:cNvSpPr>
          <p:nvPr>
            <p:ph type="body" idx="1"/>
          </p:nvPr>
        </p:nvSpPr>
        <p:spPr/>
        <p:txBody>
          <a:bodyPr>
            <a:normAutofit fontScale="92500" lnSpcReduction="20000"/>
          </a:bodyPr>
          <a:lstStyle/>
          <a:p>
            <a:pPr lvl="0" rtl="0" eaLnBrk="1" fontAlgn="base" hangingPunct="1"/>
            <a:r>
              <a:rPr lang="en-US" dirty="0"/>
              <a:t>History abundantly documents the tendency of Government— however benevolent and benign its motives—to view with suspicion those who most fervently dispute its policies. Fourth Amendment protections become the more necessary when the targets of official surveillance may be those suspected of unorthodoxy in their political beliefs. The danger to political dissent is acute where the Government attempts to act under so vague a concept as the power to protect ‘‘domestic security.’’</a:t>
            </a:r>
          </a:p>
          <a:p>
            <a:pPr lvl="0" rtl="0" eaLnBrk="1" fontAlgn="base" hangingPunct="1"/>
            <a:r>
              <a:rPr lang="en-US" dirty="0"/>
              <a:t>Why is domestic security more suspect?</a:t>
            </a:r>
          </a:p>
        </p:txBody>
      </p:sp>
      <p:pic>
        <p:nvPicPr>
          <p:cNvPr id="4" name="Audio 3">
            <a:hlinkClick r:id="" action="ppaction://media"/>
            <a:extLst>
              <a:ext uri="{FF2B5EF4-FFF2-40B4-BE49-F238E27FC236}">
                <a16:creationId xmlns:a16="http://schemas.microsoft.com/office/drawing/2014/main" id="{7D035229-55AA-4C1E-BECD-14D44175AD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59112772"/>
      </p:ext>
    </p:extLst>
  </p:cSld>
  <p:clrMapOvr>
    <a:masterClrMapping/>
  </p:clrMapOvr>
  <mc:AlternateContent xmlns:mc="http://schemas.openxmlformats.org/markup-compatibility/2006" xmlns:p14="http://schemas.microsoft.com/office/powerpoint/2010/main">
    <mc:Choice Requires="p14">
      <p:transition spd="slow" p14:dur="2000" advTm="48181"/>
    </mc:Choice>
    <mc:Fallback xmlns="">
      <p:transition spd="slow" advTm="4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E00F-18DE-428E-91AA-382EF4949023}"/>
              </a:ext>
            </a:extLst>
          </p:cNvPr>
          <p:cNvSpPr>
            <a:spLocks noGrp="1"/>
          </p:cNvSpPr>
          <p:nvPr>
            <p:ph type="title"/>
          </p:nvPr>
        </p:nvSpPr>
        <p:spPr/>
        <p:txBody>
          <a:bodyPr>
            <a:normAutofit fontScale="90000"/>
          </a:bodyPr>
          <a:lstStyle/>
          <a:p>
            <a:r>
              <a:rPr lang="en-US" dirty="0"/>
              <a:t>Why does the government say it does not think it should have to get a judge to approve a warrant?</a:t>
            </a:r>
          </a:p>
        </p:txBody>
      </p:sp>
      <p:sp>
        <p:nvSpPr>
          <p:cNvPr id="3" name="Text Placeholder 2">
            <a:extLst>
              <a:ext uri="{FF2B5EF4-FFF2-40B4-BE49-F238E27FC236}">
                <a16:creationId xmlns:a16="http://schemas.microsoft.com/office/drawing/2014/main" id="{E337BA09-8C53-4CEC-9B9D-6BB11112C3C3}"/>
              </a:ext>
            </a:extLst>
          </p:cNvPr>
          <p:cNvSpPr>
            <a:spLocks noGrp="1"/>
          </p:cNvSpPr>
          <p:nvPr>
            <p:ph type="body" idx="1"/>
          </p:nvPr>
        </p:nvSpPr>
        <p:spPr/>
        <p:txBody>
          <a:bodyPr>
            <a:normAutofit fontScale="92500"/>
          </a:bodyPr>
          <a:lstStyle/>
          <a:p>
            <a:r>
              <a:rPr lang="en-US" dirty="0"/>
              <a:t>The government argues that judges cannot understand the nuances of a national security case.</a:t>
            </a:r>
          </a:p>
          <a:p>
            <a:r>
              <a:rPr lang="en-US" dirty="0"/>
              <a:t>The government also argues that it is worried about disclosing info to a judge because it could leak.</a:t>
            </a:r>
          </a:p>
          <a:p>
            <a:pPr lvl="1"/>
            <a:r>
              <a:rPr lang="en-US" dirty="0"/>
              <a:t>How is this likely to play with the judge?</a:t>
            </a:r>
          </a:p>
          <a:p>
            <a:pPr lvl="0"/>
            <a:r>
              <a:rPr lang="en-US" dirty="0"/>
              <a:t>Does the court accept that this case fits the national security exception?</a:t>
            </a:r>
          </a:p>
          <a:p>
            <a:pPr lvl="1"/>
            <a:r>
              <a:rPr lang="en-US" dirty="0"/>
              <a:t>The court says get a warrant.</a:t>
            </a:r>
          </a:p>
          <a:p>
            <a:endParaRPr lang="en-US" dirty="0"/>
          </a:p>
        </p:txBody>
      </p:sp>
      <p:pic>
        <p:nvPicPr>
          <p:cNvPr id="4" name="Audio 3">
            <a:hlinkClick r:id="" action="ppaction://media"/>
            <a:extLst>
              <a:ext uri="{FF2B5EF4-FFF2-40B4-BE49-F238E27FC236}">
                <a16:creationId xmlns:a16="http://schemas.microsoft.com/office/drawing/2014/main" id="{0DDDB8A1-55EC-40EF-A1E1-DE31390948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80899302"/>
      </p:ext>
    </p:extLst>
  </p:cSld>
  <p:clrMapOvr>
    <a:masterClrMapping/>
  </p:clrMapOvr>
  <mc:AlternateContent xmlns:mc="http://schemas.openxmlformats.org/markup-compatibility/2006" xmlns:p14="http://schemas.microsoft.com/office/powerpoint/2010/main">
    <mc:Choice Requires="p14">
      <p:transition spd="slow" p14:dur="2000" advTm="33610"/>
    </mc:Choice>
    <mc:Fallback xmlns="">
      <p:transition spd="slow" advTm="3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CF2D-FD24-4680-932C-01765A18A9B9}"/>
              </a:ext>
            </a:extLst>
          </p:cNvPr>
          <p:cNvSpPr>
            <a:spLocks noGrp="1"/>
          </p:cNvSpPr>
          <p:nvPr>
            <p:ph type="title"/>
          </p:nvPr>
        </p:nvSpPr>
        <p:spPr/>
        <p:txBody>
          <a:bodyPr/>
          <a:lstStyle/>
          <a:p>
            <a:pPr lvl="0"/>
            <a:r>
              <a:rPr lang="en-US" dirty="0"/>
              <a:t>Baseline Title III  Electronic Surveillance Warrant Requirements</a:t>
            </a:r>
          </a:p>
        </p:txBody>
      </p:sp>
      <p:sp>
        <p:nvSpPr>
          <p:cNvPr id="3" name="Text Placeholder 2">
            <a:extLst>
              <a:ext uri="{FF2B5EF4-FFF2-40B4-BE49-F238E27FC236}">
                <a16:creationId xmlns:a16="http://schemas.microsoft.com/office/drawing/2014/main" id="{71C19784-8CC0-472F-994F-64A4E2244FCB}"/>
              </a:ext>
            </a:extLst>
          </p:cNvPr>
          <p:cNvSpPr>
            <a:spLocks noGrp="1"/>
          </p:cNvSpPr>
          <p:nvPr>
            <p:ph type="body" idx="1"/>
          </p:nvPr>
        </p:nvSpPr>
        <p:spPr/>
        <p:txBody>
          <a:bodyPr>
            <a:normAutofit fontScale="77500" lnSpcReduction="20000"/>
          </a:bodyPr>
          <a:lstStyle/>
          <a:p>
            <a:pPr lvl="0"/>
            <a:r>
              <a:rPr lang="en-US" dirty="0"/>
              <a:t>Title III requires that an application for authorization to conduct electronic surveillance contain detailed information about an alleged criminal offense, the facilities and type of communication to be targeted, the identity of the target (if known), the period of time for surveillance, and whether other investigative methods have failed or why they are unlikely to succeed or are too dangerous. 18 U.S.C. §2518(1)(b)-(d) (2012). </a:t>
            </a:r>
          </a:p>
          <a:p>
            <a:pPr lvl="0"/>
            <a:r>
              <a:rPr lang="en-US" dirty="0"/>
              <a:t>A court may issue an order approving electronic surveillance only if it finds probable cause to believe that communications related to the commission of a crime will be obtained through the surveillance. Id. §2518(3)(b). </a:t>
            </a:r>
          </a:p>
          <a:p>
            <a:pPr lvl="0"/>
            <a:r>
              <a:rPr lang="en-US" dirty="0"/>
              <a:t>Can you see why intelligence agencies would seek to avoid the strictures of Title III?</a:t>
            </a:r>
          </a:p>
        </p:txBody>
      </p:sp>
      <p:pic>
        <p:nvPicPr>
          <p:cNvPr id="4" name="Audio 3">
            <a:hlinkClick r:id="" action="ppaction://media"/>
            <a:extLst>
              <a:ext uri="{FF2B5EF4-FFF2-40B4-BE49-F238E27FC236}">
                <a16:creationId xmlns:a16="http://schemas.microsoft.com/office/drawing/2014/main" id="{04C96A1C-4374-4A0D-A93E-2E46C82502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36620766"/>
      </p:ext>
    </p:extLst>
  </p:cSld>
  <p:clrMapOvr>
    <a:masterClrMapping/>
  </p:clrMapOvr>
  <mc:AlternateContent xmlns:mc="http://schemas.openxmlformats.org/markup-compatibility/2006" xmlns:p14="http://schemas.microsoft.com/office/powerpoint/2010/main">
    <mc:Choice Requires="p14">
      <p:transition spd="slow" p14:dur="2000" advTm="68239"/>
    </mc:Choice>
    <mc:Fallback xmlns="">
      <p:transition spd="slow" advTm="6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95FD-C25C-4D0C-92DC-9B4D45AFC081}"/>
              </a:ext>
            </a:extLst>
          </p:cNvPr>
          <p:cNvSpPr>
            <a:spLocks noGrp="1"/>
          </p:cNvSpPr>
          <p:nvPr>
            <p:ph type="title"/>
          </p:nvPr>
        </p:nvSpPr>
        <p:spPr/>
        <p:txBody>
          <a:bodyPr>
            <a:normAutofit fontScale="90000"/>
          </a:bodyPr>
          <a:lstStyle/>
          <a:p>
            <a:r>
              <a:rPr lang="en-US" dirty="0"/>
              <a:t>How does the differences between criminal and national security investigations lead to FISA? </a:t>
            </a:r>
          </a:p>
        </p:txBody>
      </p:sp>
      <p:sp>
        <p:nvSpPr>
          <p:cNvPr id="3" name="Text Placeholder 2">
            <a:extLst>
              <a:ext uri="{FF2B5EF4-FFF2-40B4-BE49-F238E27FC236}">
                <a16:creationId xmlns:a16="http://schemas.microsoft.com/office/drawing/2014/main" id="{7C27B7E6-A10B-44E5-8A29-4484EFB97A42}"/>
              </a:ext>
            </a:extLst>
          </p:cNvPr>
          <p:cNvSpPr>
            <a:spLocks noGrp="1"/>
          </p:cNvSpPr>
          <p:nvPr>
            <p:ph type="body" idx="1"/>
          </p:nvPr>
        </p:nvSpPr>
        <p:spPr/>
        <p:txBody>
          <a:bodyPr>
            <a:normAutofit fontScale="85000" lnSpcReduction="10000"/>
          </a:bodyPr>
          <a:lstStyle/>
          <a:p>
            <a:r>
              <a:rPr lang="en-US" dirty="0"/>
              <a:t>Given these potential distinctions between Title III criminal surveillances and those involving the domestic security, Congress may wish to consider protective standards for the latter which differ from those already prescribed for specified crimes in Title III. Different standards may be compatible with the Fourth Amendment if they are reasonable both in relation to the legitimate need of Government for intelligence information and the protected rights of our citizens. For the warrant application may vary according to the governmental interest to be enforced and the nature of citizen rights deserving protection. . .</a:t>
            </a:r>
          </a:p>
        </p:txBody>
      </p:sp>
      <p:pic>
        <p:nvPicPr>
          <p:cNvPr id="4" name="Audio 3">
            <a:hlinkClick r:id="" action="ppaction://media"/>
            <a:extLst>
              <a:ext uri="{FF2B5EF4-FFF2-40B4-BE49-F238E27FC236}">
                <a16:creationId xmlns:a16="http://schemas.microsoft.com/office/drawing/2014/main" id="{16C78B1D-994A-47F8-BB10-FBE1595B45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17721708"/>
      </p:ext>
    </p:extLst>
  </p:cSld>
  <p:clrMapOvr>
    <a:masterClrMapping/>
  </p:clrMapOvr>
  <mc:AlternateContent xmlns:mc="http://schemas.openxmlformats.org/markup-compatibility/2006" xmlns:p14="http://schemas.microsoft.com/office/powerpoint/2010/main">
    <mc:Choice Requires="p14">
      <p:transition spd="slow" p14:dur="2000" advTm="14722"/>
    </mc:Choice>
    <mc:Fallback xmlns="">
      <p:transition spd="slow" advTm="1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627E-04B3-40DE-B994-8115E1D4771D}"/>
              </a:ext>
            </a:extLst>
          </p:cNvPr>
          <p:cNvSpPr>
            <a:spLocks noGrp="1"/>
          </p:cNvSpPr>
          <p:nvPr>
            <p:ph type="ctrTitle"/>
          </p:nvPr>
        </p:nvSpPr>
        <p:spPr/>
        <p:txBody>
          <a:bodyPr/>
          <a:lstStyle/>
          <a:p>
            <a:r>
              <a:rPr lang="en-US" dirty="0"/>
              <a:t>A Foreign Intelligence Exception?</a:t>
            </a:r>
          </a:p>
        </p:txBody>
      </p:sp>
      <p:sp>
        <p:nvSpPr>
          <p:cNvPr id="4" name="Subtitle 3">
            <a:extLst>
              <a:ext uri="{FF2B5EF4-FFF2-40B4-BE49-F238E27FC236}">
                <a16:creationId xmlns:a16="http://schemas.microsoft.com/office/drawing/2014/main" id="{E800C165-A317-4E82-8674-6320862EAAFF}"/>
              </a:ext>
            </a:extLst>
          </p:cNvPr>
          <p:cNvSpPr>
            <a:spLocks noGrp="1"/>
          </p:cNvSpPr>
          <p:nvPr>
            <p:ph type="subTitle" idx="1"/>
          </p:nvPr>
        </p:nvSpPr>
        <p:spPr/>
        <p:txBody>
          <a:bodyPr/>
          <a:lstStyle/>
          <a:p>
            <a:endParaRPr lang="en-US"/>
          </a:p>
        </p:txBody>
      </p:sp>
      <p:pic>
        <p:nvPicPr>
          <p:cNvPr id="3" name="Audio 2">
            <a:hlinkClick r:id="" action="ppaction://media"/>
            <a:extLst>
              <a:ext uri="{FF2B5EF4-FFF2-40B4-BE49-F238E27FC236}">
                <a16:creationId xmlns:a16="http://schemas.microsoft.com/office/drawing/2014/main" id="{9ACF22B4-5500-4BA0-9CE8-2FC9283AD0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98955577"/>
      </p:ext>
    </p:extLst>
  </p:cSld>
  <p:clrMapOvr>
    <a:masterClrMapping/>
  </p:clrMapOvr>
  <mc:AlternateContent xmlns:mc="http://schemas.openxmlformats.org/markup-compatibility/2006" xmlns:p14="http://schemas.microsoft.com/office/powerpoint/2010/main">
    <mc:Choice Requires="p14">
      <p:transition spd="slow" p14:dur="2000" advTm="14707"/>
    </mc:Choice>
    <mc:Fallback xmlns="">
      <p:transition spd="slow" advTm="14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2E45-EB6B-4DAB-BEB4-48E1E4CC5542}"/>
              </a:ext>
            </a:extLst>
          </p:cNvPr>
          <p:cNvSpPr>
            <a:spLocks noGrp="1"/>
          </p:cNvSpPr>
          <p:nvPr>
            <p:ph type="title"/>
          </p:nvPr>
        </p:nvSpPr>
        <p:spPr/>
        <p:txBody>
          <a:bodyPr/>
          <a:lstStyle/>
          <a:p>
            <a:r>
              <a:rPr lang="en-US" dirty="0"/>
              <a:t>In re Directives [Redacted Text]*, 551 F.3d 1004 (</a:t>
            </a:r>
            <a:r>
              <a:rPr lang="en-US" dirty="0" err="1"/>
              <a:t>FISCR</a:t>
            </a:r>
            <a:r>
              <a:rPr lang="en-US" dirty="0"/>
              <a:t> 2008)</a:t>
            </a:r>
          </a:p>
        </p:txBody>
      </p:sp>
      <p:sp>
        <p:nvSpPr>
          <p:cNvPr id="3" name="Text Placeholder 2">
            <a:extLst>
              <a:ext uri="{FF2B5EF4-FFF2-40B4-BE49-F238E27FC236}">
                <a16:creationId xmlns:a16="http://schemas.microsoft.com/office/drawing/2014/main" id="{B73D2096-1AEB-4C3D-B53D-73B53AE57655}"/>
              </a:ext>
            </a:extLst>
          </p:cNvPr>
          <p:cNvSpPr>
            <a:spLocks noGrp="1"/>
          </p:cNvSpPr>
          <p:nvPr>
            <p:ph type="body" idx="1"/>
          </p:nvPr>
        </p:nvSpPr>
        <p:spPr/>
        <p:txBody>
          <a:bodyPr>
            <a:normAutofit/>
          </a:bodyPr>
          <a:lstStyle/>
          <a:p>
            <a:pPr lvl="0"/>
            <a:r>
              <a:rPr lang="en-US" dirty="0"/>
              <a:t>What court are we in?</a:t>
            </a:r>
          </a:p>
          <a:p>
            <a:pPr lvl="1"/>
            <a:r>
              <a:rPr lang="en-US" dirty="0"/>
              <a:t>Foreign Intelligence Surveillance Court of Review</a:t>
            </a:r>
          </a:p>
          <a:p>
            <a:pPr lvl="1"/>
            <a:r>
              <a:rPr lang="en-US" dirty="0"/>
              <a:t>This is an appeal from the Foreign Intelligence Surveillance Court.</a:t>
            </a:r>
          </a:p>
          <a:p>
            <a:pPr lvl="0"/>
            <a:r>
              <a:rPr lang="en-US" dirty="0"/>
              <a:t>Who is challenging the surveillance directive? </a:t>
            </a:r>
          </a:p>
          <a:p>
            <a:pPr lvl="1"/>
            <a:r>
              <a:rPr lang="en-US" dirty="0"/>
              <a:t>A telecommunications provider.</a:t>
            </a:r>
          </a:p>
        </p:txBody>
      </p:sp>
      <p:pic>
        <p:nvPicPr>
          <p:cNvPr id="6" name="Audio 5">
            <a:hlinkClick r:id="" action="ppaction://media"/>
            <a:extLst>
              <a:ext uri="{FF2B5EF4-FFF2-40B4-BE49-F238E27FC236}">
                <a16:creationId xmlns:a16="http://schemas.microsoft.com/office/drawing/2014/main" id="{DAAF5173-F184-41F6-AB75-D143D85F5C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8872348"/>
      </p:ext>
    </p:extLst>
  </p:cSld>
  <p:clrMapOvr>
    <a:masterClrMapping/>
  </p:clrMapOvr>
  <mc:AlternateContent xmlns:mc="http://schemas.openxmlformats.org/markup-compatibility/2006" xmlns:p14="http://schemas.microsoft.com/office/powerpoint/2010/main">
    <mc:Choice Requires="p14">
      <p:transition spd="slow" p14:dur="2000" advTm="59825"/>
    </mc:Choice>
    <mc:Fallback xmlns="">
      <p:transition spd="slow" advTm="5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FD4D-1B53-49FF-B03D-9A8F0C11B682}"/>
              </a:ext>
            </a:extLst>
          </p:cNvPr>
          <p:cNvSpPr>
            <a:spLocks noGrp="1"/>
          </p:cNvSpPr>
          <p:nvPr>
            <p:ph type="title"/>
          </p:nvPr>
        </p:nvSpPr>
        <p:spPr/>
        <p:txBody>
          <a:bodyPr/>
          <a:lstStyle/>
          <a:p>
            <a:r>
              <a:rPr lang="en-US" dirty="0"/>
              <a:t>How did this get to court?</a:t>
            </a:r>
          </a:p>
        </p:txBody>
      </p:sp>
      <p:sp>
        <p:nvSpPr>
          <p:cNvPr id="3" name="Text Placeholder 2">
            <a:extLst>
              <a:ext uri="{FF2B5EF4-FFF2-40B4-BE49-F238E27FC236}">
                <a16:creationId xmlns:a16="http://schemas.microsoft.com/office/drawing/2014/main" id="{C9621D76-D0E2-4B3F-BDB0-D6C849CA1A76}"/>
              </a:ext>
            </a:extLst>
          </p:cNvPr>
          <p:cNvSpPr>
            <a:spLocks noGrp="1"/>
          </p:cNvSpPr>
          <p:nvPr>
            <p:ph type="body" idx="1"/>
          </p:nvPr>
        </p:nvSpPr>
        <p:spPr/>
        <p:txBody>
          <a:bodyPr>
            <a:normAutofit fontScale="85000" lnSpcReduction="10000"/>
          </a:bodyPr>
          <a:lstStyle/>
          <a:p>
            <a:r>
              <a:rPr lang="en-US" dirty="0"/>
              <a:t>Among other things, those amendments, known as the Protect America Act of 2007 (</a:t>
            </a:r>
            <a:r>
              <a:rPr lang="en-US" dirty="0" err="1"/>
              <a:t>PAA</a:t>
            </a:r>
            <a:r>
              <a:rPr lang="en-US" dirty="0"/>
              <a:t>), Pub. L. No. 110-55, 121 Stat. 552, authorized the United States to direct communications service providers to assist it in acquiring foreign intelligence when those acquisitions targeted third persons (such as the service provider’s customers) reasonably believed to be located outside the United States. Having received [redacted text] such directives, the petitioner challenged their legality before the Foreign Intelligence Surveillance Court (</a:t>
            </a:r>
            <a:r>
              <a:rPr lang="en-US" dirty="0" err="1"/>
              <a:t>FISC</a:t>
            </a:r>
            <a:r>
              <a:rPr lang="en-US" dirty="0"/>
              <a:t>).</a:t>
            </a:r>
          </a:p>
          <a:p>
            <a:r>
              <a:rPr lang="en-US" dirty="0"/>
              <a:t>The other </a:t>
            </a:r>
            <a:r>
              <a:rPr lang="en-US" dirty="0" err="1"/>
              <a:t>telcom</a:t>
            </a:r>
            <a:r>
              <a:rPr lang="en-US" dirty="0"/>
              <a:t> providers just </a:t>
            </a:r>
            <a:r>
              <a:rPr lang="en-US"/>
              <a:t>cooperated.</a:t>
            </a:r>
            <a:endParaRPr lang="en-US" dirty="0"/>
          </a:p>
        </p:txBody>
      </p:sp>
      <p:pic>
        <p:nvPicPr>
          <p:cNvPr id="4" name="Audio 3">
            <a:hlinkClick r:id="" action="ppaction://media"/>
            <a:extLst>
              <a:ext uri="{FF2B5EF4-FFF2-40B4-BE49-F238E27FC236}">
                <a16:creationId xmlns:a16="http://schemas.microsoft.com/office/drawing/2014/main" id="{774BC6C9-C377-4E00-8891-D29D13ADCF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70261322"/>
      </p:ext>
    </p:extLst>
  </p:cSld>
  <p:clrMapOvr>
    <a:masterClrMapping/>
  </p:clrMapOvr>
  <mc:AlternateContent xmlns:mc="http://schemas.openxmlformats.org/markup-compatibility/2006" xmlns:p14="http://schemas.microsoft.com/office/powerpoint/2010/main">
    <mc:Choice Requires="p14">
      <p:transition spd="slow" p14:dur="2000" advTm="59626"/>
    </mc:Choice>
    <mc:Fallback xmlns="">
      <p:transition spd="slow" advTm="59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638E-8CBB-4A82-902A-4E557C39EA56}"/>
              </a:ext>
            </a:extLst>
          </p:cNvPr>
          <p:cNvSpPr>
            <a:spLocks noGrp="1"/>
          </p:cNvSpPr>
          <p:nvPr>
            <p:ph type="title"/>
          </p:nvPr>
        </p:nvSpPr>
        <p:spPr/>
        <p:txBody>
          <a:bodyPr/>
          <a:lstStyle/>
          <a:p>
            <a:r>
              <a:rPr lang="en-US" dirty="0"/>
              <a:t>What did the </a:t>
            </a:r>
            <a:r>
              <a:rPr lang="en-US" dirty="0" err="1"/>
              <a:t>FISC</a:t>
            </a:r>
            <a:r>
              <a:rPr lang="en-US" dirty="0"/>
              <a:t> rule and what is the challenge to the ruling?</a:t>
            </a:r>
          </a:p>
        </p:txBody>
      </p:sp>
      <p:sp>
        <p:nvSpPr>
          <p:cNvPr id="3" name="Text Placeholder 2">
            <a:extLst>
              <a:ext uri="{FF2B5EF4-FFF2-40B4-BE49-F238E27FC236}">
                <a16:creationId xmlns:a16="http://schemas.microsoft.com/office/drawing/2014/main" id="{18FE3752-D0F7-4B89-9255-CC5F27CEE5F0}"/>
              </a:ext>
            </a:extLst>
          </p:cNvPr>
          <p:cNvSpPr>
            <a:spLocks noGrp="1"/>
          </p:cNvSpPr>
          <p:nvPr>
            <p:ph type="body" idx="1"/>
          </p:nvPr>
        </p:nvSpPr>
        <p:spPr/>
        <p:txBody>
          <a:bodyPr>
            <a:normAutofit fontScale="92500" lnSpcReduction="10000"/>
          </a:bodyPr>
          <a:lstStyle/>
          <a:p>
            <a:r>
              <a:rPr lang="en-US" dirty="0"/>
              <a:t>Following </a:t>
            </a:r>
            <a:r>
              <a:rPr lang="en-US" dirty="0" err="1"/>
              <a:t>amplitudinous</a:t>
            </a:r>
            <a:r>
              <a:rPr lang="en-US" dirty="0"/>
              <a:t> briefing, the </a:t>
            </a:r>
            <a:r>
              <a:rPr lang="en-US" dirty="0" err="1"/>
              <a:t>FISC</a:t>
            </a:r>
            <a:r>
              <a:rPr lang="en-US" dirty="0"/>
              <a:t> handed down a meticulous opinion validating the directives and granting the motion to compel. . . .</a:t>
            </a:r>
          </a:p>
          <a:p>
            <a:pPr lvl="0"/>
            <a:r>
              <a:rPr lang="en-US" dirty="0"/>
              <a:t>What is the 4th Amendment challenge?</a:t>
            </a:r>
          </a:p>
          <a:p>
            <a:pPr lvl="1"/>
            <a:r>
              <a:rPr lang="en-US" dirty="0"/>
              <a:t>That the procedures have to comply with 4</a:t>
            </a:r>
            <a:r>
              <a:rPr lang="en-US" baseline="30000" dirty="0"/>
              <a:t>th</a:t>
            </a:r>
            <a:r>
              <a:rPr lang="en-US" dirty="0"/>
              <a:t> Amendment warrant requirements.</a:t>
            </a:r>
          </a:p>
          <a:p>
            <a:pPr lvl="0"/>
            <a:r>
              <a:rPr lang="en-US" dirty="0"/>
              <a:t>What is the foreign intelligence exception challenge?</a:t>
            </a:r>
          </a:p>
          <a:p>
            <a:pPr lvl="1"/>
            <a:r>
              <a:rPr lang="en-US" dirty="0"/>
              <a:t>That the procedures were unreasonable, even if there was not a specific warrant requirement.</a:t>
            </a:r>
          </a:p>
        </p:txBody>
      </p:sp>
      <p:pic>
        <p:nvPicPr>
          <p:cNvPr id="4" name="Audio 3">
            <a:hlinkClick r:id="" action="ppaction://media"/>
            <a:extLst>
              <a:ext uri="{FF2B5EF4-FFF2-40B4-BE49-F238E27FC236}">
                <a16:creationId xmlns:a16="http://schemas.microsoft.com/office/drawing/2014/main" id="{79990A70-2B76-4FE5-98A4-EF63E414B9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833975447"/>
      </p:ext>
    </p:extLst>
  </p:cSld>
  <p:clrMapOvr>
    <a:masterClrMapping/>
  </p:clrMapOvr>
  <mc:AlternateContent xmlns:mc="http://schemas.openxmlformats.org/markup-compatibility/2006" xmlns:p14="http://schemas.microsoft.com/office/powerpoint/2010/main">
    <mc:Choice Requires="p14">
      <p:transition spd="slow" p14:dur="2000" advTm="39513"/>
    </mc:Choice>
    <mc:Fallback xmlns="">
      <p:transition spd="slow" advTm="39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23DD-A25A-4331-B0E3-21020715D3E9}"/>
              </a:ext>
            </a:extLst>
          </p:cNvPr>
          <p:cNvSpPr>
            <a:spLocks noGrp="1"/>
          </p:cNvSpPr>
          <p:nvPr>
            <p:ph type="title"/>
          </p:nvPr>
        </p:nvSpPr>
        <p:spPr/>
        <p:txBody>
          <a:bodyPr/>
          <a:lstStyle/>
          <a:p>
            <a:r>
              <a:rPr lang="en-US" i="1" dirty="0"/>
              <a:t>Katz v. United States</a:t>
            </a:r>
            <a:r>
              <a:rPr lang="en-US" dirty="0"/>
              <a:t>, 389 U.S. 347 (1967)</a:t>
            </a:r>
          </a:p>
        </p:txBody>
      </p:sp>
      <p:sp>
        <p:nvSpPr>
          <p:cNvPr id="3" name="Content Placeholder 2">
            <a:extLst>
              <a:ext uri="{FF2B5EF4-FFF2-40B4-BE49-F238E27FC236}">
                <a16:creationId xmlns:a16="http://schemas.microsoft.com/office/drawing/2014/main" id="{47FFB278-5E0F-4334-8ED2-D7FBC1F8D6FE}"/>
              </a:ext>
            </a:extLst>
          </p:cNvPr>
          <p:cNvSpPr>
            <a:spLocks noGrp="1"/>
          </p:cNvSpPr>
          <p:nvPr>
            <p:ph idx="1"/>
          </p:nvPr>
        </p:nvSpPr>
        <p:spPr/>
        <p:txBody>
          <a:bodyPr>
            <a:normAutofit fontScale="92500"/>
          </a:bodyPr>
          <a:lstStyle/>
          <a:p>
            <a:r>
              <a:rPr lang="en-US" dirty="0"/>
              <a:t>The court found that defendant had a reasonable expectation of privacy when in a phone booth making a phone call. (The booth was bugged, not the phone.)</a:t>
            </a:r>
          </a:p>
          <a:p>
            <a:r>
              <a:rPr lang="en-US" dirty="0"/>
              <a:t>This established that the 4</a:t>
            </a:r>
            <a:r>
              <a:rPr lang="en-US" baseline="30000" dirty="0"/>
              <a:t>th</a:t>
            </a:r>
            <a:r>
              <a:rPr lang="en-US" dirty="0"/>
              <a:t> Amendment was not tied to trespass on the defendant's property. </a:t>
            </a:r>
          </a:p>
          <a:p>
            <a:r>
              <a:rPr lang="en-US" dirty="0"/>
              <a:t>Judge Harlan’s concurrence introduces the notion of a reasonable expectation of privacy as the test for whether a given situation is protected by the 4</a:t>
            </a:r>
            <a:r>
              <a:rPr lang="en-US" baseline="30000" dirty="0"/>
              <a:t>th</a:t>
            </a:r>
            <a:r>
              <a:rPr lang="en-US" dirty="0"/>
              <a:t> Amendment. </a:t>
            </a:r>
          </a:p>
        </p:txBody>
      </p:sp>
      <p:pic>
        <p:nvPicPr>
          <p:cNvPr id="6" name="Audio 5">
            <a:hlinkClick r:id="" action="ppaction://media"/>
            <a:extLst>
              <a:ext uri="{FF2B5EF4-FFF2-40B4-BE49-F238E27FC236}">
                <a16:creationId xmlns:a16="http://schemas.microsoft.com/office/drawing/2014/main" id="{A561ED2E-526E-4EA6-9513-39438FAC27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36171686"/>
      </p:ext>
    </p:extLst>
  </p:cSld>
  <p:clrMapOvr>
    <a:masterClrMapping/>
  </p:clrMapOvr>
  <mc:AlternateContent xmlns:mc="http://schemas.openxmlformats.org/markup-compatibility/2006" xmlns:p14="http://schemas.microsoft.com/office/powerpoint/2010/main">
    <mc:Choice Requires="p14">
      <p:transition spd="slow" p14:dur="2000" advTm="29347"/>
    </mc:Choice>
    <mc:Fallback xmlns="">
      <p:transition spd="slow" advTm="2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24051-6CAB-41B2-A3EC-51EC0A5CD4B5}"/>
              </a:ext>
            </a:extLst>
          </p:cNvPr>
          <p:cNvSpPr>
            <a:spLocks noGrp="1"/>
          </p:cNvSpPr>
          <p:nvPr>
            <p:ph type="title"/>
          </p:nvPr>
        </p:nvSpPr>
        <p:spPr/>
        <p:txBody>
          <a:bodyPr/>
          <a:lstStyle/>
          <a:p>
            <a:r>
              <a:rPr lang="en-US" dirty="0"/>
              <a:t>What did </a:t>
            </a:r>
            <a:r>
              <a:rPr lang="en-US" i="1" dirty="0"/>
              <a:t>In re Sealed Case </a:t>
            </a:r>
            <a:r>
              <a:rPr lang="en-US" dirty="0"/>
              <a:t>find in 2002?</a:t>
            </a:r>
          </a:p>
        </p:txBody>
      </p:sp>
      <p:sp>
        <p:nvSpPr>
          <p:cNvPr id="3" name="Text Placeholder 2">
            <a:extLst>
              <a:ext uri="{FF2B5EF4-FFF2-40B4-BE49-F238E27FC236}">
                <a16:creationId xmlns:a16="http://schemas.microsoft.com/office/drawing/2014/main" id="{CCCF602B-1E12-4F13-BF4C-3DD797B44C88}"/>
              </a:ext>
            </a:extLst>
          </p:cNvPr>
          <p:cNvSpPr>
            <a:spLocks noGrp="1"/>
          </p:cNvSpPr>
          <p:nvPr>
            <p:ph type="body" idx="1"/>
          </p:nvPr>
        </p:nvSpPr>
        <p:spPr/>
        <p:txBody>
          <a:bodyPr>
            <a:normAutofit fontScale="92500" lnSpcReduction="10000"/>
          </a:bodyPr>
          <a:lstStyle/>
          <a:p>
            <a:r>
              <a:rPr lang="en-US" i="1" dirty="0"/>
              <a:t>In re Sealed Case </a:t>
            </a:r>
            <a:r>
              <a:rPr lang="en-US" dirty="0"/>
              <a:t>[310 F.3d 717, 721 (FISA Ct. Rev. 2002)] confirmed the existence of a foreign intelligence exception to the warrant requirement.</a:t>
            </a:r>
          </a:p>
          <a:p>
            <a:r>
              <a:rPr lang="en-US" dirty="0"/>
              <a:t>This is not a blanket exception that allows the government to do searches without any supervision.</a:t>
            </a:r>
          </a:p>
          <a:p>
            <a:r>
              <a:rPr lang="en-US" dirty="0"/>
              <a:t>As with the administrative searches, which allow entry, but only at reasonable times and for limited purposes, special circumstance foreign intelligence searches and surveillance subject to a reasonableness review.</a:t>
            </a:r>
          </a:p>
          <a:p>
            <a:endParaRPr lang="en-US" dirty="0"/>
          </a:p>
        </p:txBody>
      </p:sp>
      <p:pic>
        <p:nvPicPr>
          <p:cNvPr id="5" name="Audio 4">
            <a:hlinkClick r:id="" action="ppaction://media"/>
            <a:extLst>
              <a:ext uri="{FF2B5EF4-FFF2-40B4-BE49-F238E27FC236}">
                <a16:creationId xmlns:a16="http://schemas.microsoft.com/office/drawing/2014/main" id="{04F0D279-70B4-4764-B55E-2647F763BA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79360994"/>
      </p:ext>
    </p:extLst>
  </p:cSld>
  <p:clrMapOvr>
    <a:masterClrMapping/>
  </p:clrMapOvr>
  <mc:AlternateContent xmlns:mc="http://schemas.openxmlformats.org/markup-compatibility/2006" xmlns:p14="http://schemas.microsoft.com/office/powerpoint/2010/main">
    <mc:Choice Requires="p14">
      <p:transition spd="slow" p14:dur="2000" advTm="39099"/>
    </mc:Choice>
    <mc:Fallback xmlns="">
      <p:transition spd="slow" advTm="39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E6E8-5B86-4603-A646-F7D8E5716D9D}"/>
              </a:ext>
            </a:extLst>
          </p:cNvPr>
          <p:cNvSpPr>
            <a:spLocks noGrp="1"/>
          </p:cNvSpPr>
          <p:nvPr>
            <p:ph type="title"/>
          </p:nvPr>
        </p:nvSpPr>
        <p:spPr/>
        <p:txBody>
          <a:bodyPr/>
          <a:lstStyle/>
          <a:p>
            <a:r>
              <a:rPr lang="en-US" dirty="0"/>
              <a:t>What is the Precedent on Reasonableness Analysis?</a:t>
            </a:r>
          </a:p>
        </p:txBody>
      </p:sp>
      <p:sp>
        <p:nvSpPr>
          <p:cNvPr id="3" name="Text Placeholder 2">
            <a:extLst>
              <a:ext uri="{FF2B5EF4-FFF2-40B4-BE49-F238E27FC236}">
                <a16:creationId xmlns:a16="http://schemas.microsoft.com/office/drawing/2014/main" id="{51815E7E-BBDB-49C5-AEA0-511638D58E1B}"/>
              </a:ext>
            </a:extLst>
          </p:cNvPr>
          <p:cNvSpPr>
            <a:spLocks noGrp="1"/>
          </p:cNvSpPr>
          <p:nvPr>
            <p:ph type="body" idx="1"/>
          </p:nvPr>
        </p:nvSpPr>
        <p:spPr/>
        <p:txBody>
          <a:bodyPr>
            <a:normAutofit fontScale="77500" lnSpcReduction="20000"/>
          </a:bodyPr>
          <a:lstStyle/>
          <a:p>
            <a:r>
              <a:rPr lang="en-US" dirty="0"/>
              <a:t>Matthews v Eldridge – the lead case - holds that, unless specific constitutional criminal law protections are triggered, the individual’s rights can be balanced against the government’s rights. </a:t>
            </a:r>
          </a:p>
          <a:p>
            <a:r>
              <a:rPr lang="en-US" dirty="0"/>
              <a:t>Vernonia Sch. Dist. (upholding drug testing of high-school athletes and explaining that the exception to the warrant requirement applied “when special needs, beyond the normal need for law enforcement, make the warrant and probable-cause requirement[s] impracticable” (quoting Griffin v. Wisconsin); Skinner v. Ry. Labor Execs. </a:t>
            </a:r>
            <a:r>
              <a:rPr lang="en-US" dirty="0" err="1"/>
              <a:t>Ass’n</a:t>
            </a:r>
            <a:r>
              <a:rPr lang="en-US" dirty="0"/>
              <a:t>, (upholding regulations instituting drug and alcohol testing of railroad workers for safety reasons) (citations omitted)</a:t>
            </a:r>
          </a:p>
          <a:p>
            <a:r>
              <a:rPr lang="en-US" dirty="0"/>
              <a:t>Notice that these are adlaw cases – they are safety based.</a:t>
            </a:r>
          </a:p>
        </p:txBody>
      </p:sp>
      <p:pic>
        <p:nvPicPr>
          <p:cNvPr id="4" name="Audio 3">
            <a:hlinkClick r:id="" action="ppaction://media"/>
            <a:extLst>
              <a:ext uri="{FF2B5EF4-FFF2-40B4-BE49-F238E27FC236}">
                <a16:creationId xmlns:a16="http://schemas.microsoft.com/office/drawing/2014/main" id="{A1EBBD92-666B-4574-B8B0-392511C35E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40654459"/>
      </p:ext>
    </p:extLst>
  </p:cSld>
  <p:clrMapOvr>
    <a:masterClrMapping/>
  </p:clrMapOvr>
  <mc:AlternateContent xmlns:mc="http://schemas.openxmlformats.org/markup-compatibility/2006" xmlns:p14="http://schemas.microsoft.com/office/powerpoint/2010/main">
    <mc:Choice Requires="p14">
      <p:transition spd="slow" p14:dur="2000" advTm="39863"/>
    </mc:Choice>
    <mc:Fallback xmlns="">
      <p:transition spd="slow" advTm="3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EFED-7365-4EF0-922B-92BE1B002A34}"/>
              </a:ext>
            </a:extLst>
          </p:cNvPr>
          <p:cNvSpPr>
            <a:spLocks noGrp="1"/>
          </p:cNvSpPr>
          <p:nvPr>
            <p:ph type="title"/>
          </p:nvPr>
        </p:nvSpPr>
        <p:spPr/>
        <p:txBody>
          <a:bodyPr/>
          <a:lstStyle/>
          <a:p>
            <a:r>
              <a:rPr lang="en-US" dirty="0"/>
              <a:t>What is the Purpose of the Search?</a:t>
            </a:r>
          </a:p>
        </p:txBody>
      </p:sp>
      <p:sp>
        <p:nvSpPr>
          <p:cNvPr id="3" name="Text Placeholder 2">
            <a:extLst>
              <a:ext uri="{FF2B5EF4-FFF2-40B4-BE49-F238E27FC236}">
                <a16:creationId xmlns:a16="http://schemas.microsoft.com/office/drawing/2014/main" id="{9CF55C23-E2A6-435C-A6DC-D9160563A1D6}"/>
              </a:ext>
            </a:extLst>
          </p:cNvPr>
          <p:cNvSpPr>
            <a:spLocks noGrp="1"/>
          </p:cNvSpPr>
          <p:nvPr>
            <p:ph type="body" idx="1"/>
          </p:nvPr>
        </p:nvSpPr>
        <p:spPr/>
        <p:txBody>
          <a:bodyPr>
            <a:normAutofit fontScale="92500" lnSpcReduction="10000"/>
          </a:bodyPr>
          <a:lstStyle/>
          <a:p>
            <a:pPr lvl="0"/>
            <a:r>
              <a:rPr lang="en-US" dirty="0"/>
              <a:t>Defendant argues that the primary purpose of the surveillance must be foreign intelligence. Why does the court reject this argument?</a:t>
            </a:r>
          </a:p>
          <a:p>
            <a:pPr lvl="1"/>
            <a:r>
              <a:rPr lang="en-US" dirty="0"/>
              <a:t>This court previously has upheld as reasonable under the Fourth Amendment the Patriot Act’s substitution of “a significant purpose” for the talismanic phrase “primary purpose.”…</a:t>
            </a:r>
          </a:p>
          <a:p>
            <a:pPr lvl="0"/>
            <a:r>
              <a:rPr lang="en-US" dirty="0"/>
              <a:t>How does the court judge the purpose?</a:t>
            </a:r>
          </a:p>
          <a:p>
            <a:pPr lvl="1"/>
            <a:r>
              <a:rPr lang="en-US" dirty="0"/>
              <a:t>On the face of the warrant it says it is for foreign intelligence. </a:t>
            </a:r>
          </a:p>
        </p:txBody>
      </p:sp>
      <p:pic>
        <p:nvPicPr>
          <p:cNvPr id="6" name="Audio 5">
            <a:hlinkClick r:id="" action="ppaction://media"/>
            <a:extLst>
              <a:ext uri="{FF2B5EF4-FFF2-40B4-BE49-F238E27FC236}">
                <a16:creationId xmlns:a16="http://schemas.microsoft.com/office/drawing/2014/main" id="{817AD2AD-3380-4659-AB6D-E3D4A2A5CE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44246910"/>
      </p:ext>
    </p:extLst>
  </p:cSld>
  <p:clrMapOvr>
    <a:masterClrMapping/>
  </p:clrMapOvr>
  <mc:AlternateContent xmlns:mc="http://schemas.openxmlformats.org/markup-compatibility/2006" xmlns:p14="http://schemas.microsoft.com/office/powerpoint/2010/main">
    <mc:Choice Requires="p14">
      <p:transition spd="slow" p14:dur="2000" advTm="831"/>
    </mc:Choice>
    <mc:Fallback xmlns="">
      <p:transition spd="slow" advTm="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87C2-2109-4FBD-A356-CD2958DF76FB}"/>
              </a:ext>
            </a:extLst>
          </p:cNvPr>
          <p:cNvSpPr>
            <a:spLocks noGrp="1"/>
          </p:cNvSpPr>
          <p:nvPr>
            <p:ph type="title"/>
          </p:nvPr>
        </p:nvSpPr>
        <p:spPr/>
        <p:txBody>
          <a:bodyPr/>
          <a:lstStyle/>
          <a:p>
            <a:r>
              <a:rPr lang="en-US" dirty="0"/>
              <a:t>The Balancing Test</a:t>
            </a:r>
          </a:p>
        </p:txBody>
      </p:sp>
      <p:sp>
        <p:nvSpPr>
          <p:cNvPr id="3" name="Text Placeholder 2">
            <a:extLst>
              <a:ext uri="{FF2B5EF4-FFF2-40B4-BE49-F238E27FC236}">
                <a16:creationId xmlns:a16="http://schemas.microsoft.com/office/drawing/2014/main" id="{F2BBC0D9-55C3-4DA6-8654-ED4CA76F356B}"/>
              </a:ext>
            </a:extLst>
          </p:cNvPr>
          <p:cNvSpPr>
            <a:spLocks noGrp="1"/>
          </p:cNvSpPr>
          <p:nvPr>
            <p:ph type="body" idx="1"/>
          </p:nvPr>
        </p:nvSpPr>
        <p:spPr/>
        <p:txBody>
          <a:bodyPr/>
          <a:lstStyle/>
          <a:p>
            <a:pPr lvl="0"/>
            <a:r>
              <a:rPr lang="en-US" dirty="0"/>
              <a:t>How would getting warrant affect the ability to get the information?</a:t>
            </a:r>
          </a:p>
          <a:p>
            <a:pPr lvl="1"/>
            <a:r>
              <a:rPr lang="en-US" dirty="0"/>
              <a:t>We add, moreover, that there is a high degree of probability that requiring a warrant would hinder the government’s ability to collect time-sensitive information.</a:t>
            </a:r>
          </a:p>
          <a:p>
            <a:r>
              <a:rPr lang="en-US" dirty="0"/>
              <a:t>How does the court rank foreign national security threats against individual privacy rights?</a:t>
            </a:r>
          </a:p>
          <a:p>
            <a:pPr lvl="1"/>
            <a:endParaRPr lang="en-US" dirty="0"/>
          </a:p>
        </p:txBody>
      </p:sp>
      <p:pic>
        <p:nvPicPr>
          <p:cNvPr id="5" name="Audio 4">
            <a:hlinkClick r:id="" action="ppaction://media"/>
            <a:extLst>
              <a:ext uri="{FF2B5EF4-FFF2-40B4-BE49-F238E27FC236}">
                <a16:creationId xmlns:a16="http://schemas.microsoft.com/office/drawing/2014/main" id="{C39F9179-936D-4995-9D44-3526C8D9B6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07279337"/>
      </p:ext>
    </p:extLst>
  </p:cSld>
  <p:clrMapOvr>
    <a:masterClrMapping/>
  </p:clrMapOvr>
  <mc:AlternateContent xmlns:mc="http://schemas.openxmlformats.org/markup-compatibility/2006" xmlns:p14="http://schemas.microsoft.com/office/powerpoint/2010/main">
    <mc:Choice Requires="p14">
      <p:transition spd="slow" p14:dur="2000" advTm="28562"/>
    </mc:Choice>
    <mc:Fallback xmlns="">
      <p:transition spd="slow" advTm="2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a:extLst>
              <a:ext uri="{FF2B5EF4-FFF2-40B4-BE49-F238E27FC236}">
                <a16:creationId xmlns:a16="http://schemas.microsoft.com/office/drawing/2014/main" id="{BBDD0ABB-CA4A-4655-B086-FCF488CF3B70}"/>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1FA424D-3415-4CF5-9AD4-E0D9ED8D33CB}" type="slidenum">
              <a:rPr lang="en-US" altLang="en-US"/>
              <a:pPr/>
              <a:t>34</a:t>
            </a:fld>
            <a:endParaRPr lang="en-US" altLang="en-US"/>
          </a:p>
        </p:txBody>
      </p:sp>
      <p:sp>
        <p:nvSpPr>
          <p:cNvPr id="64515" name="Rectangle 2">
            <a:extLst>
              <a:ext uri="{FF2B5EF4-FFF2-40B4-BE49-F238E27FC236}">
                <a16:creationId xmlns:a16="http://schemas.microsoft.com/office/drawing/2014/main" id="{35CEA22E-3DF6-40A1-A85B-1E1C7FD62BED}"/>
              </a:ext>
            </a:extLst>
          </p:cNvPr>
          <p:cNvSpPr>
            <a:spLocks noGrp="1" noChangeArrowheads="1"/>
          </p:cNvSpPr>
          <p:nvPr>
            <p:ph type="title"/>
          </p:nvPr>
        </p:nvSpPr>
        <p:spPr/>
        <p:txBody>
          <a:bodyPr/>
          <a:lstStyle/>
          <a:p>
            <a:pPr eaLnBrk="1" hangingPunct="1"/>
            <a:r>
              <a:rPr lang="en-US" altLang="en-US" dirty="0"/>
              <a:t>FISA Amendments Act of 2008</a:t>
            </a:r>
          </a:p>
        </p:txBody>
      </p:sp>
      <p:sp>
        <p:nvSpPr>
          <p:cNvPr id="64516" name="Rectangle 3">
            <a:extLst>
              <a:ext uri="{FF2B5EF4-FFF2-40B4-BE49-F238E27FC236}">
                <a16:creationId xmlns:a16="http://schemas.microsoft.com/office/drawing/2014/main" id="{B93D8A90-FE6F-47CC-926D-411518234268}"/>
              </a:ext>
            </a:extLst>
          </p:cNvPr>
          <p:cNvSpPr>
            <a:spLocks noGrp="1" noChangeArrowheads="1"/>
          </p:cNvSpPr>
          <p:nvPr>
            <p:ph type="body" idx="1"/>
          </p:nvPr>
        </p:nvSpPr>
        <p:spPr/>
        <p:txBody>
          <a:bodyPr>
            <a:normAutofit fontScale="92500" lnSpcReduction="10000"/>
          </a:bodyPr>
          <a:lstStyle/>
          <a:p>
            <a:pPr eaLnBrk="1" hangingPunct="1">
              <a:lnSpc>
                <a:spcPct val="90000"/>
              </a:lnSpc>
            </a:pPr>
            <a:r>
              <a:rPr lang="en-US" altLang="en-US" dirty="0"/>
              <a:t>These amendments resolve some of the questions raised in this case.</a:t>
            </a:r>
          </a:p>
          <a:p>
            <a:pPr eaLnBrk="1" hangingPunct="1">
              <a:lnSpc>
                <a:spcPct val="90000"/>
              </a:lnSpc>
            </a:pPr>
            <a:r>
              <a:rPr lang="en-US" altLang="en-US" dirty="0"/>
              <a:t>Section 702 creates a warrant system for interception of communications originating outside the US.</a:t>
            </a:r>
          </a:p>
          <a:p>
            <a:pPr eaLnBrk="1" hangingPunct="1">
              <a:lnSpc>
                <a:spcPct val="90000"/>
              </a:lnSpc>
            </a:pPr>
            <a:r>
              <a:rPr lang="en-US" altLang="en-US" dirty="0"/>
              <a:t>The Act has provisions allowing the communications companies to contest these warrants in court to encourage the reporting of illegal activity.</a:t>
            </a:r>
          </a:p>
          <a:p>
            <a:pPr eaLnBrk="1" hangingPunct="1">
              <a:lnSpc>
                <a:spcPct val="90000"/>
              </a:lnSpc>
            </a:pPr>
            <a:r>
              <a:rPr lang="en-US" altLang="en-US" dirty="0"/>
              <a:t>There a retroactive provision granting the communications companies immunity from complying with these orders, even if they are found illegal by the courts.</a:t>
            </a:r>
          </a:p>
        </p:txBody>
      </p:sp>
      <p:pic>
        <p:nvPicPr>
          <p:cNvPr id="2" name="Audio 1">
            <a:hlinkClick r:id="" action="ppaction://media"/>
            <a:extLst>
              <a:ext uri="{FF2B5EF4-FFF2-40B4-BE49-F238E27FC236}">
                <a16:creationId xmlns:a16="http://schemas.microsoft.com/office/drawing/2014/main" id="{0B782EE7-90C4-435E-BBDA-5DA3E01E70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54172021"/>
      </p:ext>
    </p:extLst>
  </p:cSld>
  <p:clrMapOvr>
    <a:masterClrMapping/>
  </p:clrMapOvr>
  <mc:AlternateContent xmlns:mc="http://schemas.openxmlformats.org/markup-compatibility/2006" xmlns:p14="http://schemas.microsoft.com/office/powerpoint/2010/main">
    <mc:Choice Requires="p14">
      <p:transition spd="slow" p14:dur="2000" advTm="42136"/>
    </mc:Choice>
    <mc:Fallback xmlns="">
      <p:transition spd="slow" advTm="42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369E-D285-44DE-8974-84A158DFD938}"/>
              </a:ext>
            </a:extLst>
          </p:cNvPr>
          <p:cNvSpPr>
            <a:spLocks noGrp="1"/>
          </p:cNvSpPr>
          <p:nvPr>
            <p:ph type="title"/>
          </p:nvPr>
        </p:nvSpPr>
        <p:spPr/>
        <p:txBody>
          <a:bodyPr/>
          <a:lstStyle/>
          <a:p>
            <a:r>
              <a:rPr lang="en-US" sz="3200" dirty="0"/>
              <a:t>In re Terrorist Bombings of U.S. Embassies in East Africa, 552 F.3d 157 (Cir2 2008)</a:t>
            </a:r>
          </a:p>
        </p:txBody>
      </p:sp>
      <p:sp>
        <p:nvSpPr>
          <p:cNvPr id="3" name="Text Placeholder 2">
            <a:extLst>
              <a:ext uri="{FF2B5EF4-FFF2-40B4-BE49-F238E27FC236}">
                <a16:creationId xmlns:a16="http://schemas.microsoft.com/office/drawing/2014/main" id="{B3BCF7D9-7244-47E0-813C-B89D894401FD}"/>
              </a:ext>
            </a:extLst>
          </p:cNvPr>
          <p:cNvSpPr>
            <a:spLocks noGrp="1"/>
          </p:cNvSpPr>
          <p:nvPr>
            <p:ph type="body" idx="1"/>
          </p:nvPr>
        </p:nvSpPr>
        <p:spPr/>
        <p:txBody>
          <a:bodyPr>
            <a:normAutofit fontScale="92500" lnSpcReduction="10000"/>
          </a:bodyPr>
          <a:lstStyle/>
          <a:p>
            <a:pPr lvl="0"/>
            <a:r>
              <a:rPr lang="en-US" dirty="0"/>
              <a:t>Search of a US citizen's home and electronic communications in Africa.</a:t>
            </a:r>
          </a:p>
          <a:p>
            <a:pPr lvl="0"/>
            <a:r>
              <a:rPr lang="en-US" dirty="0"/>
              <a:t>Why is this a criminal search and not a national security search?</a:t>
            </a:r>
          </a:p>
          <a:p>
            <a:pPr lvl="1"/>
            <a:r>
              <a:rPr lang="en-US" dirty="0"/>
              <a:t>The crime has occurred.</a:t>
            </a:r>
          </a:p>
          <a:p>
            <a:pPr lvl="0"/>
            <a:r>
              <a:rPr lang="en-US" dirty="0"/>
              <a:t>Why was there are no warrant?</a:t>
            </a:r>
          </a:p>
          <a:p>
            <a:pPr lvl="1"/>
            <a:r>
              <a:rPr lang="en-US" dirty="0"/>
              <a:t>Who would issue it?</a:t>
            </a:r>
          </a:p>
          <a:p>
            <a:pPr lvl="0"/>
            <a:r>
              <a:rPr lang="en-US" dirty="0"/>
              <a:t>The defendant is asking the court to suppress the evidence.</a:t>
            </a:r>
          </a:p>
        </p:txBody>
      </p:sp>
      <p:pic>
        <p:nvPicPr>
          <p:cNvPr id="4" name="Audio 3">
            <a:hlinkClick r:id="" action="ppaction://media"/>
            <a:extLst>
              <a:ext uri="{FF2B5EF4-FFF2-40B4-BE49-F238E27FC236}">
                <a16:creationId xmlns:a16="http://schemas.microsoft.com/office/drawing/2014/main" id="{62651F56-2188-4208-A0CB-DDDB69131B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79550915"/>
      </p:ext>
    </p:extLst>
  </p:cSld>
  <p:clrMapOvr>
    <a:masterClrMapping/>
  </p:clrMapOvr>
  <mc:AlternateContent xmlns:mc="http://schemas.openxmlformats.org/markup-compatibility/2006" xmlns:p14="http://schemas.microsoft.com/office/powerpoint/2010/main">
    <mc:Choice Requires="p14">
      <p:transition spd="slow" p14:dur="2000" advTm="63357"/>
    </mc:Choice>
    <mc:Fallback xmlns="">
      <p:transition spd="slow" advTm="6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33D6-5522-4C76-80B9-7B299CA31EA1}"/>
              </a:ext>
            </a:extLst>
          </p:cNvPr>
          <p:cNvSpPr>
            <a:spLocks noGrp="1"/>
          </p:cNvSpPr>
          <p:nvPr>
            <p:ph type="title"/>
          </p:nvPr>
        </p:nvSpPr>
        <p:spPr/>
        <p:txBody>
          <a:bodyPr/>
          <a:lstStyle/>
          <a:p>
            <a:r>
              <a:rPr lang="en-US" dirty="0"/>
              <a:t>Extraterritorial Application of the Fourth Amendment</a:t>
            </a:r>
          </a:p>
        </p:txBody>
      </p:sp>
      <p:sp>
        <p:nvSpPr>
          <p:cNvPr id="3" name="Text Placeholder 2">
            <a:extLst>
              <a:ext uri="{FF2B5EF4-FFF2-40B4-BE49-F238E27FC236}">
                <a16:creationId xmlns:a16="http://schemas.microsoft.com/office/drawing/2014/main" id="{7498BF8B-D79F-422A-A579-94E97E00C282}"/>
              </a:ext>
            </a:extLst>
          </p:cNvPr>
          <p:cNvSpPr>
            <a:spLocks noGrp="1"/>
          </p:cNvSpPr>
          <p:nvPr>
            <p:ph type="body" idx="1"/>
          </p:nvPr>
        </p:nvSpPr>
        <p:spPr/>
        <p:txBody>
          <a:bodyPr>
            <a:normAutofit lnSpcReduction="10000"/>
          </a:bodyPr>
          <a:lstStyle/>
          <a:p>
            <a:r>
              <a:rPr lang="en-US" dirty="0"/>
              <a:t>Had previous cases found that the 4th Amendment applied to foreign searches of US citizens?</a:t>
            </a:r>
          </a:p>
          <a:p>
            <a:r>
              <a:rPr lang="en-US" dirty="0"/>
              <a:t>Is that the same as finding that a probable cause warrant was necessary for extraterritorial searches?</a:t>
            </a:r>
          </a:p>
          <a:p>
            <a:r>
              <a:rPr lang="en-US" dirty="0"/>
              <a:t>The court bifurcates the 4th Amendment analysis into the reasonableness clause and the warrant clause.</a:t>
            </a:r>
          </a:p>
        </p:txBody>
      </p:sp>
      <p:pic>
        <p:nvPicPr>
          <p:cNvPr id="4" name="Audio 3">
            <a:hlinkClick r:id="" action="ppaction://media"/>
            <a:extLst>
              <a:ext uri="{FF2B5EF4-FFF2-40B4-BE49-F238E27FC236}">
                <a16:creationId xmlns:a16="http://schemas.microsoft.com/office/drawing/2014/main" id="{663502FF-78AE-4273-A594-B236E73C7F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87246540"/>
      </p:ext>
    </p:extLst>
  </p:cSld>
  <p:clrMapOvr>
    <a:masterClrMapping/>
  </p:clrMapOvr>
  <mc:AlternateContent xmlns:mc="http://schemas.openxmlformats.org/markup-compatibility/2006" xmlns:p14="http://schemas.microsoft.com/office/powerpoint/2010/main">
    <mc:Choice Requires="p14">
      <p:transition spd="slow" p14:dur="2000" advTm="37608"/>
    </mc:Choice>
    <mc:Fallback xmlns="">
      <p:transition spd="slow" advTm="3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B0F4-62FA-470E-A43A-92B3F8E9FC30}"/>
              </a:ext>
            </a:extLst>
          </p:cNvPr>
          <p:cNvSpPr>
            <a:spLocks noGrp="1"/>
          </p:cNvSpPr>
          <p:nvPr>
            <p:ph type="title"/>
          </p:nvPr>
        </p:nvSpPr>
        <p:spPr/>
        <p:txBody>
          <a:bodyPr/>
          <a:lstStyle/>
          <a:p>
            <a:r>
              <a:rPr lang="en-US" dirty="0"/>
              <a:t>What is the Purpose of a Warrant?</a:t>
            </a:r>
          </a:p>
        </p:txBody>
      </p:sp>
      <p:sp>
        <p:nvSpPr>
          <p:cNvPr id="3" name="Text Placeholder 2">
            <a:extLst>
              <a:ext uri="{FF2B5EF4-FFF2-40B4-BE49-F238E27FC236}">
                <a16:creationId xmlns:a16="http://schemas.microsoft.com/office/drawing/2014/main" id="{31217A1A-2192-4C18-B515-149278106DE8}"/>
              </a:ext>
            </a:extLst>
          </p:cNvPr>
          <p:cNvSpPr>
            <a:spLocks noGrp="1"/>
          </p:cNvSpPr>
          <p:nvPr>
            <p:ph type="body" idx="1"/>
          </p:nvPr>
        </p:nvSpPr>
        <p:spPr/>
        <p:txBody>
          <a:bodyPr>
            <a:normAutofit fontScale="92500" lnSpcReduction="20000"/>
          </a:bodyPr>
          <a:lstStyle/>
          <a:p>
            <a:r>
              <a:rPr lang="en-US" dirty="0"/>
              <a:t>What does it mean that the warrant is to protect separation of powers?</a:t>
            </a:r>
          </a:p>
          <a:p>
            <a:r>
              <a:rPr lang="en-US" dirty="0"/>
              <a:t>Why is this diminished for foreign searches?</a:t>
            </a:r>
          </a:p>
          <a:p>
            <a:pPr lvl="1"/>
            <a:r>
              <a:rPr lang="en-US" dirty="0"/>
              <a:t>"First, a domestic judicial officer’s ability to determine the reasonableness of a search is diminished where the search occurs on foreign soil. </a:t>
            </a:r>
          </a:p>
          <a:p>
            <a:pPr lvl="1"/>
            <a:r>
              <a:rPr lang="en-US" dirty="0"/>
              <a:t>"Second, the acknowledged wide discretion afforded the executive branch in foreign affairs ought to be respected in these circumstances.</a:t>
            </a:r>
          </a:p>
          <a:p>
            <a:r>
              <a:rPr lang="en-US" dirty="0"/>
              <a:t>Would a US warrant have any legal effect in Africa?</a:t>
            </a:r>
          </a:p>
        </p:txBody>
      </p:sp>
      <p:pic>
        <p:nvPicPr>
          <p:cNvPr id="6" name="Audio 5">
            <a:hlinkClick r:id="" action="ppaction://media"/>
            <a:extLst>
              <a:ext uri="{FF2B5EF4-FFF2-40B4-BE49-F238E27FC236}">
                <a16:creationId xmlns:a16="http://schemas.microsoft.com/office/drawing/2014/main" id="{9D53F8C3-6084-456F-BA76-181D95525D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282384252"/>
      </p:ext>
    </p:extLst>
  </p:cSld>
  <p:clrMapOvr>
    <a:masterClrMapping/>
  </p:clrMapOvr>
  <mc:AlternateContent xmlns:mc="http://schemas.openxmlformats.org/markup-compatibility/2006" xmlns:p14="http://schemas.microsoft.com/office/powerpoint/2010/main">
    <mc:Choice Requires="p14">
      <p:transition spd="slow" p14:dur="2000" advTm="44735"/>
    </mc:Choice>
    <mc:Fallback xmlns="">
      <p:transition spd="slow" advTm="4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C531-3BED-48DB-880B-2793509813B4}"/>
              </a:ext>
            </a:extLst>
          </p:cNvPr>
          <p:cNvSpPr>
            <a:spLocks noGrp="1"/>
          </p:cNvSpPr>
          <p:nvPr>
            <p:ph type="title"/>
          </p:nvPr>
        </p:nvSpPr>
        <p:spPr/>
        <p:txBody>
          <a:bodyPr/>
          <a:lstStyle/>
          <a:p>
            <a:pPr lvl="0"/>
            <a:r>
              <a:rPr lang="en-US" dirty="0"/>
              <a:t>What are the Four Reasons that no Warrant was Necessary?</a:t>
            </a:r>
          </a:p>
        </p:txBody>
      </p:sp>
      <p:sp>
        <p:nvSpPr>
          <p:cNvPr id="3" name="Text Placeholder 2">
            <a:extLst>
              <a:ext uri="{FF2B5EF4-FFF2-40B4-BE49-F238E27FC236}">
                <a16:creationId xmlns:a16="http://schemas.microsoft.com/office/drawing/2014/main" id="{917A7F8E-8ECE-4D6E-A29C-E0CDDCC85FA7}"/>
              </a:ext>
            </a:extLst>
          </p:cNvPr>
          <p:cNvSpPr>
            <a:spLocks noGrp="1"/>
          </p:cNvSpPr>
          <p:nvPr>
            <p:ph type="body" idx="1"/>
          </p:nvPr>
        </p:nvSpPr>
        <p:spPr/>
        <p:txBody>
          <a:bodyPr>
            <a:normAutofit/>
          </a:bodyPr>
          <a:lstStyle/>
          <a:p>
            <a:pPr lvl="0"/>
            <a:r>
              <a:rPr lang="en-US" dirty="0"/>
              <a:t>(1) the complete absence of any precedent in our history for doing so, </a:t>
            </a:r>
          </a:p>
          <a:p>
            <a:pPr lvl="0"/>
            <a:r>
              <a:rPr lang="en-US" dirty="0"/>
              <a:t>(2) the inadvisability of conditioning our government’s surveillance on the practices of foreign states, </a:t>
            </a:r>
          </a:p>
          <a:p>
            <a:pPr lvl="0"/>
            <a:r>
              <a:rPr lang="en-US" dirty="0"/>
              <a:t>(3) a U.S. warrant’s lack of authority overseas, and </a:t>
            </a:r>
          </a:p>
          <a:p>
            <a:pPr lvl="0"/>
            <a:r>
              <a:rPr lang="en-US" dirty="0"/>
              <a:t>(4) the absence of a mechanism for obtaining a U.S. warrant.</a:t>
            </a:r>
          </a:p>
        </p:txBody>
      </p:sp>
      <p:pic>
        <p:nvPicPr>
          <p:cNvPr id="5" name="Audio 4">
            <a:hlinkClick r:id="" action="ppaction://media"/>
            <a:extLst>
              <a:ext uri="{FF2B5EF4-FFF2-40B4-BE49-F238E27FC236}">
                <a16:creationId xmlns:a16="http://schemas.microsoft.com/office/drawing/2014/main" id="{C37A056C-7B2B-40D5-A949-D38BEB964C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204571000"/>
      </p:ext>
    </p:extLst>
  </p:cSld>
  <p:clrMapOvr>
    <a:masterClrMapping/>
  </p:clrMapOvr>
  <mc:AlternateContent xmlns:mc="http://schemas.openxmlformats.org/markup-compatibility/2006" xmlns:p14="http://schemas.microsoft.com/office/powerpoint/2010/main">
    <mc:Choice Requires="p14">
      <p:transition spd="slow" p14:dur="2000" advTm="36393"/>
    </mc:Choice>
    <mc:Fallback xmlns="">
      <p:transition spd="slow" advTm="36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7D9F-6C80-4EC6-B876-6E9F4B8B741B}"/>
              </a:ext>
            </a:extLst>
          </p:cNvPr>
          <p:cNvSpPr>
            <a:spLocks noGrp="1"/>
          </p:cNvSpPr>
          <p:nvPr>
            <p:ph type="title"/>
          </p:nvPr>
        </p:nvSpPr>
        <p:spPr/>
        <p:txBody>
          <a:bodyPr/>
          <a:lstStyle/>
          <a:p>
            <a:r>
              <a:rPr lang="en-US" dirty="0"/>
              <a:t>If a Warrant is not Possible, What is a Reasonable Search?</a:t>
            </a:r>
          </a:p>
        </p:txBody>
      </p:sp>
      <p:sp>
        <p:nvSpPr>
          <p:cNvPr id="3" name="Text Placeholder 2">
            <a:extLst>
              <a:ext uri="{FF2B5EF4-FFF2-40B4-BE49-F238E27FC236}">
                <a16:creationId xmlns:a16="http://schemas.microsoft.com/office/drawing/2014/main" id="{E12F2C16-1D89-4C03-9B48-369C7F0ACD8B}"/>
              </a:ext>
            </a:extLst>
          </p:cNvPr>
          <p:cNvSpPr>
            <a:spLocks noGrp="1"/>
          </p:cNvSpPr>
          <p:nvPr>
            <p:ph type="body" idx="1"/>
          </p:nvPr>
        </p:nvSpPr>
        <p:spPr/>
        <p:txBody>
          <a:bodyPr/>
          <a:lstStyle/>
          <a:p>
            <a:r>
              <a:rPr lang="en-US" dirty="0"/>
              <a:t>To determine whether a search is reasonable under the Fourth Amendment, we examine the “totality of the circumstances” to balance “on the one hand, the degree to which it intrudes upon an individual’s privacy and, on the other, the degree to which it is needed for the promotion of legitimate governmental interests.”</a:t>
            </a:r>
          </a:p>
        </p:txBody>
      </p:sp>
      <p:pic>
        <p:nvPicPr>
          <p:cNvPr id="4" name="Audio 3">
            <a:hlinkClick r:id="" action="ppaction://media"/>
            <a:extLst>
              <a:ext uri="{FF2B5EF4-FFF2-40B4-BE49-F238E27FC236}">
                <a16:creationId xmlns:a16="http://schemas.microsoft.com/office/drawing/2014/main" id="{1D974B54-1AA9-42A5-85E0-8FE4215F31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707035054"/>
      </p:ext>
    </p:extLst>
  </p:cSld>
  <p:clrMapOvr>
    <a:masterClrMapping/>
  </p:clrMapOvr>
  <mc:AlternateContent xmlns:mc="http://schemas.openxmlformats.org/markup-compatibility/2006" xmlns:p14="http://schemas.microsoft.com/office/powerpoint/2010/main">
    <mc:Choice Requires="p14">
      <p:transition spd="slow" p14:dur="2000" advTm="21301"/>
    </mc:Choice>
    <mc:Fallback xmlns="">
      <p:transition spd="slow" advTm="2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9381-1E2A-4241-B21B-9F209F9FB1DA}"/>
              </a:ext>
            </a:extLst>
          </p:cNvPr>
          <p:cNvSpPr>
            <a:spLocks noGrp="1"/>
          </p:cNvSpPr>
          <p:nvPr>
            <p:ph type="title"/>
          </p:nvPr>
        </p:nvSpPr>
        <p:spPr/>
        <p:txBody>
          <a:bodyPr/>
          <a:lstStyle/>
          <a:p>
            <a:r>
              <a:rPr lang="en-US" dirty="0"/>
              <a:t>Exceptions to Warrant Requirements</a:t>
            </a:r>
          </a:p>
        </p:txBody>
      </p:sp>
      <p:sp>
        <p:nvSpPr>
          <p:cNvPr id="3" name="Content Placeholder 2">
            <a:extLst>
              <a:ext uri="{FF2B5EF4-FFF2-40B4-BE49-F238E27FC236}">
                <a16:creationId xmlns:a16="http://schemas.microsoft.com/office/drawing/2014/main" id="{0BF612AF-B738-4B96-BBF1-621B32726F3F}"/>
              </a:ext>
            </a:extLst>
          </p:cNvPr>
          <p:cNvSpPr>
            <a:spLocks noGrp="1"/>
          </p:cNvSpPr>
          <p:nvPr>
            <p:ph idx="1"/>
          </p:nvPr>
        </p:nvSpPr>
        <p:spPr/>
        <p:txBody>
          <a:bodyPr>
            <a:normAutofit fontScale="92500"/>
          </a:bodyPr>
          <a:lstStyle/>
          <a:p>
            <a:r>
              <a:rPr lang="en-US" dirty="0"/>
              <a:t>While expanding the requirements for warrants for searches and surveillance, the court also recognized situations where warrants would unduly interfere with necessary government regulation.</a:t>
            </a:r>
          </a:p>
          <a:p>
            <a:r>
              <a:rPr lang="en-US" dirty="0"/>
              <a:t>In the administrative search area, the court recognized that there would be circumstances where the delay inherent in a warrant, or the need to keep information confidential, would obviate the need for a warrant.</a:t>
            </a:r>
          </a:p>
        </p:txBody>
      </p:sp>
      <p:pic>
        <p:nvPicPr>
          <p:cNvPr id="9" name="Audio 8">
            <a:hlinkClick r:id="" action="ppaction://media"/>
            <a:extLst>
              <a:ext uri="{FF2B5EF4-FFF2-40B4-BE49-F238E27FC236}">
                <a16:creationId xmlns:a16="http://schemas.microsoft.com/office/drawing/2014/main" id="{6F1989B3-2B7E-4E97-82FB-984A67B6D8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347854064"/>
      </p:ext>
    </p:extLst>
  </p:cSld>
  <p:clrMapOvr>
    <a:masterClrMapping/>
  </p:clrMapOvr>
  <mc:AlternateContent xmlns:mc="http://schemas.openxmlformats.org/markup-compatibility/2006" xmlns:p14="http://schemas.microsoft.com/office/powerpoint/2010/main">
    <mc:Choice Requires="p14">
      <p:transition spd="slow" p14:dur="2000" advTm="31474"/>
    </mc:Choice>
    <mc:Fallback xmlns="">
      <p:transition spd="slow" advTm="31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75AF-AC42-40F2-946D-E30D08F69A46}"/>
              </a:ext>
            </a:extLst>
          </p:cNvPr>
          <p:cNvSpPr>
            <a:spLocks noGrp="1"/>
          </p:cNvSpPr>
          <p:nvPr>
            <p:ph type="title"/>
          </p:nvPr>
        </p:nvSpPr>
        <p:spPr/>
        <p:txBody>
          <a:bodyPr/>
          <a:lstStyle/>
          <a:p>
            <a:r>
              <a:rPr lang="en-US" dirty="0"/>
              <a:t>Probable Cause to Search the House</a:t>
            </a:r>
          </a:p>
        </p:txBody>
      </p:sp>
      <p:sp>
        <p:nvSpPr>
          <p:cNvPr id="3" name="Text Placeholder 2">
            <a:extLst>
              <a:ext uri="{FF2B5EF4-FFF2-40B4-BE49-F238E27FC236}">
                <a16:creationId xmlns:a16="http://schemas.microsoft.com/office/drawing/2014/main" id="{751FE4FA-EFB1-4EEA-A55F-153D76406681}"/>
              </a:ext>
            </a:extLst>
          </p:cNvPr>
          <p:cNvSpPr>
            <a:spLocks noGrp="1"/>
          </p:cNvSpPr>
          <p:nvPr>
            <p:ph type="body" idx="1"/>
          </p:nvPr>
        </p:nvSpPr>
        <p:spPr/>
        <p:txBody>
          <a:bodyPr>
            <a:normAutofit fontScale="92500"/>
          </a:bodyPr>
          <a:lstStyle/>
          <a:p>
            <a:r>
              <a:rPr lang="en-US" dirty="0"/>
              <a:t>The search was justified by electronic surveillance.</a:t>
            </a:r>
          </a:p>
          <a:p>
            <a:r>
              <a:rPr lang="en-US" dirty="0"/>
              <a:t>Applying that test to the facts of this case, we first examine the extent to which the search of El-</a:t>
            </a:r>
            <a:r>
              <a:rPr lang="en-US" dirty="0" err="1"/>
              <a:t>Hage’s</a:t>
            </a:r>
            <a:r>
              <a:rPr lang="en-US" dirty="0"/>
              <a:t> Nairobi home intruded upon his privacy. The intrusion was minimized by the fact that the search </a:t>
            </a:r>
            <a:r>
              <a:rPr lang="en-US" dirty="0" err="1"/>
              <a:t>wasnot</a:t>
            </a:r>
            <a:r>
              <a:rPr lang="en-US" dirty="0"/>
              <a:t> covert; indeed, U.S. agents searched El-</a:t>
            </a:r>
            <a:r>
              <a:rPr lang="en-US" dirty="0" err="1"/>
              <a:t>Hage’s</a:t>
            </a:r>
            <a:r>
              <a:rPr lang="en-US" dirty="0"/>
              <a:t> home with the assistance of Kenyan authorities, pursuant to what was identified as a ‘‘Kenyan warrant authorizing [a search].’’</a:t>
            </a:r>
          </a:p>
        </p:txBody>
      </p:sp>
      <p:pic>
        <p:nvPicPr>
          <p:cNvPr id="4" name="Audio 3">
            <a:hlinkClick r:id="" action="ppaction://media"/>
            <a:extLst>
              <a:ext uri="{FF2B5EF4-FFF2-40B4-BE49-F238E27FC236}">
                <a16:creationId xmlns:a16="http://schemas.microsoft.com/office/drawing/2014/main" id="{268F5B0D-EDF2-410E-80C0-3CA4F8D4C9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2419349"/>
      </p:ext>
    </p:extLst>
  </p:cSld>
  <p:clrMapOvr>
    <a:masterClrMapping/>
  </p:clrMapOvr>
  <mc:AlternateContent xmlns:mc="http://schemas.openxmlformats.org/markup-compatibility/2006" xmlns:p14="http://schemas.microsoft.com/office/powerpoint/2010/main">
    <mc:Choice Requires="p14">
      <p:transition spd="slow" p14:dur="2000" advTm="38196"/>
    </mc:Choice>
    <mc:Fallback xmlns="">
      <p:transition spd="slow" advTm="3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7B9C0-225E-488A-9EE5-4CCC227A046B}"/>
              </a:ext>
            </a:extLst>
          </p:cNvPr>
          <p:cNvSpPr>
            <a:spLocks noGrp="1"/>
          </p:cNvSpPr>
          <p:nvPr>
            <p:ph type="title"/>
          </p:nvPr>
        </p:nvSpPr>
        <p:spPr/>
        <p:txBody>
          <a:bodyPr/>
          <a:lstStyle/>
          <a:p>
            <a:r>
              <a:rPr lang="en-US" dirty="0"/>
              <a:t>What were the challenges to the electronic surveillance?</a:t>
            </a:r>
          </a:p>
        </p:txBody>
      </p:sp>
      <p:sp>
        <p:nvSpPr>
          <p:cNvPr id="3" name="Text Placeholder 2">
            <a:extLst>
              <a:ext uri="{FF2B5EF4-FFF2-40B4-BE49-F238E27FC236}">
                <a16:creationId xmlns:a16="http://schemas.microsoft.com/office/drawing/2014/main" id="{9436727E-D3AC-4132-B701-E8BEEA4D3A41}"/>
              </a:ext>
            </a:extLst>
          </p:cNvPr>
          <p:cNvSpPr>
            <a:spLocks noGrp="1"/>
          </p:cNvSpPr>
          <p:nvPr>
            <p:ph type="body" idx="1"/>
          </p:nvPr>
        </p:nvSpPr>
        <p:spPr/>
        <p:txBody>
          <a:bodyPr/>
          <a:lstStyle/>
          <a:p>
            <a:r>
              <a:rPr lang="en-US" dirty="0"/>
              <a:t>El-</a:t>
            </a:r>
            <a:r>
              <a:rPr lang="en-US" dirty="0" err="1"/>
              <a:t>Hage</a:t>
            </a:r>
            <a:r>
              <a:rPr lang="en-US" dirty="0"/>
              <a:t> appears to challenge the reasonableness of the electronic surveillance of the Kenyan telephone lines on the grounds that </a:t>
            </a:r>
          </a:p>
          <a:p>
            <a:pPr lvl="1"/>
            <a:r>
              <a:rPr lang="en-US" dirty="0"/>
              <a:t>(1) they were overbroad, encompassing calls made for commercial, family or social purposes and </a:t>
            </a:r>
          </a:p>
          <a:p>
            <a:pPr lvl="1"/>
            <a:r>
              <a:rPr lang="en-US" dirty="0"/>
              <a:t>(2) the government failed to follow procedures to “minimize” surveillance.</a:t>
            </a:r>
          </a:p>
        </p:txBody>
      </p:sp>
      <p:pic>
        <p:nvPicPr>
          <p:cNvPr id="4" name="Audio 3">
            <a:hlinkClick r:id="" action="ppaction://media"/>
            <a:extLst>
              <a:ext uri="{FF2B5EF4-FFF2-40B4-BE49-F238E27FC236}">
                <a16:creationId xmlns:a16="http://schemas.microsoft.com/office/drawing/2014/main" id="{DB189F41-1279-4B70-9183-85CC8B3430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07698003"/>
      </p:ext>
    </p:extLst>
  </p:cSld>
  <p:clrMapOvr>
    <a:masterClrMapping/>
  </p:clrMapOvr>
  <mc:AlternateContent xmlns:mc="http://schemas.openxmlformats.org/markup-compatibility/2006" xmlns:p14="http://schemas.microsoft.com/office/powerpoint/2010/main">
    <mc:Choice Requires="p14">
      <p:transition spd="slow" p14:dur="2000" advTm="37587"/>
    </mc:Choice>
    <mc:Fallback xmlns="">
      <p:transition spd="slow" advTm="3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2613-DA07-44ED-972E-43ECD61C3556}"/>
              </a:ext>
            </a:extLst>
          </p:cNvPr>
          <p:cNvSpPr>
            <a:spLocks noGrp="1"/>
          </p:cNvSpPr>
          <p:nvPr>
            <p:ph type="title"/>
          </p:nvPr>
        </p:nvSpPr>
        <p:spPr/>
        <p:txBody>
          <a:bodyPr/>
          <a:lstStyle/>
          <a:p>
            <a:r>
              <a:rPr lang="en-US"/>
              <a:t>What Was the </a:t>
            </a:r>
            <a:r>
              <a:rPr lang="en-US" dirty="0"/>
              <a:t>Justifications for Electronic Surveillance?</a:t>
            </a:r>
          </a:p>
        </p:txBody>
      </p:sp>
      <p:sp>
        <p:nvSpPr>
          <p:cNvPr id="3" name="Text Placeholder 2">
            <a:extLst>
              <a:ext uri="{FF2B5EF4-FFF2-40B4-BE49-F238E27FC236}">
                <a16:creationId xmlns:a16="http://schemas.microsoft.com/office/drawing/2014/main" id="{A2306362-064A-4FB4-9AE9-FE5E994E2EAB}"/>
              </a:ext>
            </a:extLst>
          </p:cNvPr>
          <p:cNvSpPr>
            <a:spLocks noGrp="1"/>
          </p:cNvSpPr>
          <p:nvPr>
            <p:ph type="body" idx="1"/>
          </p:nvPr>
        </p:nvSpPr>
        <p:spPr/>
        <p:txBody>
          <a:bodyPr>
            <a:normAutofit fontScale="77500" lnSpcReduction="20000"/>
          </a:bodyPr>
          <a:lstStyle/>
          <a:p>
            <a:r>
              <a:rPr lang="en-US" dirty="0"/>
              <a:t>First, complex, wide-ranging, and decentralized organizations, such as al Qaeda, warrant sustained and intense monitoring in order to understand their features and identify their members.</a:t>
            </a:r>
          </a:p>
          <a:p>
            <a:r>
              <a:rPr lang="en-US" dirty="0"/>
              <a:t>Second, foreign intelligence gathering of the sort considered here must delve into the superficially mundane because it is not always readily apparent what information is relevant.</a:t>
            </a:r>
          </a:p>
          <a:p>
            <a:r>
              <a:rPr lang="en-US" dirty="0"/>
              <a:t>Third, members of covert terrorist organizations, as with other sophisticated criminal enterprises, often communicate in code, or at least through ambiguous language.</a:t>
            </a:r>
          </a:p>
          <a:p>
            <a:pPr lvl="1"/>
            <a:r>
              <a:rPr lang="en-US" dirty="0"/>
              <a:t>Fourth, because the monitored conversations were conducted in foreign languages, the task of determining relevance and identifying coded language was further complicated.</a:t>
            </a:r>
          </a:p>
        </p:txBody>
      </p:sp>
      <p:pic>
        <p:nvPicPr>
          <p:cNvPr id="4" name="Audio 3">
            <a:hlinkClick r:id="" action="ppaction://media"/>
            <a:extLst>
              <a:ext uri="{FF2B5EF4-FFF2-40B4-BE49-F238E27FC236}">
                <a16:creationId xmlns:a16="http://schemas.microsoft.com/office/drawing/2014/main" id="{2806CBC8-37F8-47DD-BCD1-0E5050B7EF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05697098"/>
      </p:ext>
    </p:extLst>
  </p:cSld>
  <p:clrMapOvr>
    <a:masterClrMapping/>
  </p:clrMapOvr>
  <mc:AlternateContent xmlns:mc="http://schemas.openxmlformats.org/markup-compatibility/2006" xmlns:p14="http://schemas.microsoft.com/office/powerpoint/2010/main">
    <mc:Choice Requires="p14">
      <p:transition spd="slow" p14:dur="2000" advTm="61339"/>
    </mc:Choice>
    <mc:Fallback xmlns="">
      <p:transition spd="slow" advTm="61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5F53-79A7-4BA2-A934-9169A2F556AE}"/>
              </a:ext>
            </a:extLst>
          </p:cNvPr>
          <p:cNvSpPr>
            <a:spLocks noGrp="1"/>
          </p:cNvSpPr>
          <p:nvPr>
            <p:ph type="title"/>
          </p:nvPr>
        </p:nvSpPr>
        <p:spPr/>
        <p:txBody>
          <a:bodyPr/>
          <a:lstStyle/>
          <a:p>
            <a:r>
              <a:rPr lang="en-US" dirty="0"/>
              <a:t>What is the Role of Foreign Courts?</a:t>
            </a:r>
          </a:p>
        </p:txBody>
      </p:sp>
      <p:sp>
        <p:nvSpPr>
          <p:cNvPr id="3" name="Text Placeholder 2">
            <a:extLst>
              <a:ext uri="{FF2B5EF4-FFF2-40B4-BE49-F238E27FC236}">
                <a16:creationId xmlns:a16="http://schemas.microsoft.com/office/drawing/2014/main" id="{4CA4A774-97FC-434B-903A-FCF01A98CB92}"/>
              </a:ext>
            </a:extLst>
          </p:cNvPr>
          <p:cNvSpPr>
            <a:spLocks noGrp="1"/>
          </p:cNvSpPr>
          <p:nvPr>
            <p:ph type="body" idx="1"/>
          </p:nvPr>
        </p:nvSpPr>
        <p:spPr/>
        <p:txBody>
          <a:bodyPr/>
          <a:lstStyle/>
          <a:p>
            <a:pPr lvl="0"/>
            <a:r>
              <a:rPr lang="en-US" dirty="0"/>
              <a:t>What if the US has signed an agreement with the foreign government to use its legal process, then fails to?</a:t>
            </a:r>
          </a:p>
          <a:p>
            <a:pPr lvl="1"/>
            <a:r>
              <a:rPr lang="en-US" dirty="0"/>
              <a:t>Should this be the basis for excluding the evidence if it would otherwise be admissible?</a:t>
            </a:r>
          </a:p>
          <a:p>
            <a:pPr lvl="1"/>
            <a:r>
              <a:rPr lang="en-US" dirty="0"/>
              <a:t>What if the US distrusts the local courts?</a:t>
            </a:r>
          </a:p>
        </p:txBody>
      </p:sp>
      <p:pic>
        <p:nvPicPr>
          <p:cNvPr id="5" name="Audio 4">
            <a:hlinkClick r:id="" action="ppaction://media"/>
            <a:extLst>
              <a:ext uri="{FF2B5EF4-FFF2-40B4-BE49-F238E27FC236}">
                <a16:creationId xmlns:a16="http://schemas.microsoft.com/office/drawing/2014/main" id="{639BEF46-28BC-4991-96BE-6E0B7894B3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6580300"/>
      </p:ext>
    </p:extLst>
  </p:cSld>
  <p:clrMapOvr>
    <a:masterClrMapping/>
  </p:clrMapOvr>
  <mc:AlternateContent xmlns:mc="http://schemas.openxmlformats.org/markup-compatibility/2006" xmlns:p14="http://schemas.microsoft.com/office/powerpoint/2010/main">
    <mc:Choice Requires="p14">
      <p:transition spd="slow" p14:dur="2000" advTm="29378"/>
    </mc:Choice>
    <mc:Fallback xmlns="">
      <p:transition spd="slow" advTm="2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6E68-5918-4F33-9FA7-6966B17DC7BF}"/>
              </a:ext>
            </a:extLst>
          </p:cNvPr>
          <p:cNvSpPr>
            <a:spLocks noGrp="1"/>
          </p:cNvSpPr>
          <p:nvPr>
            <p:ph type="title"/>
          </p:nvPr>
        </p:nvSpPr>
        <p:spPr/>
        <p:txBody>
          <a:bodyPr>
            <a:normAutofit/>
          </a:bodyPr>
          <a:lstStyle/>
          <a:p>
            <a:r>
              <a:rPr lang="en-US" dirty="0"/>
              <a:t>What is the standard for reasonableness for searches outside the US?</a:t>
            </a:r>
          </a:p>
        </p:txBody>
      </p:sp>
      <p:sp>
        <p:nvSpPr>
          <p:cNvPr id="3" name="Text Placeholder 2">
            <a:extLst>
              <a:ext uri="{FF2B5EF4-FFF2-40B4-BE49-F238E27FC236}">
                <a16:creationId xmlns:a16="http://schemas.microsoft.com/office/drawing/2014/main" id="{01A0AC23-643F-498E-AEBA-58C34FE45A14}"/>
              </a:ext>
            </a:extLst>
          </p:cNvPr>
          <p:cNvSpPr>
            <a:spLocks noGrp="1"/>
          </p:cNvSpPr>
          <p:nvPr>
            <p:ph type="body" idx="1"/>
          </p:nvPr>
        </p:nvSpPr>
        <p:spPr/>
        <p:txBody>
          <a:bodyPr>
            <a:normAutofit fontScale="92500"/>
          </a:bodyPr>
          <a:lstStyle/>
          <a:p>
            <a:r>
              <a:rPr lang="en-US" dirty="0"/>
              <a:t>A divided court came up with different tests for reasonableness of warrantless surveillance of U.S. citizens abroad in a drug-smuggling investigation. </a:t>
            </a:r>
          </a:p>
          <a:p>
            <a:r>
              <a:rPr lang="en-US" dirty="0"/>
              <a:t>The majority looked to good faith compliance with the law of the foreign country where the surveillance was conducted, absent conduct that shocks the conscience.</a:t>
            </a:r>
          </a:p>
          <a:p>
            <a:pPr lvl="1"/>
            <a:r>
              <a:rPr lang="en-US" dirty="0"/>
              <a:t>United States v. Barona, 56 F.3d 1087 (9th Cir. 1995)</a:t>
            </a:r>
          </a:p>
        </p:txBody>
      </p:sp>
      <p:pic>
        <p:nvPicPr>
          <p:cNvPr id="4" name="Audio 3">
            <a:hlinkClick r:id="" action="ppaction://media"/>
            <a:extLst>
              <a:ext uri="{FF2B5EF4-FFF2-40B4-BE49-F238E27FC236}">
                <a16:creationId xmlns:a16="http://schemas.microsoft.com/office/drawing/2014/main" id="{287743D0-6309-4408-9780-263A7C2FA0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69976686"/>
      </p:ext>
    </p:extLst>
  </p:cSld>
  <p:clrMapOvr>
    <a:masterClrMapping/>
  </p:clrMapOvr>
  <mc:AlternateContent xmlns:mc="http://schemas.openxmlformats.org/markup-compatibility/2006" xmlns:p14="http://schemas.microsoft.com/office/powerpoint/2010/main">
    <mc:Choice Requires="p14">
      <p:transition spd="slow" p14:dur="2000" advTm="28568"/>
    </mc:Choice>
    <mc:Fallback xmlns="">
      <p:transition spd="slow" advTm="2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494A-BCD3-451F-86B1-ABB1FB29C1BD}"/>
              </a:ext>
            </a:extLst>
          </p:cNvPr>
          <p:cNvSpPr>
            <a:spLocks noGrp="1"/>
          </p:cNvSpPr>
          <p:nvPr>
            <p:ph type="title"/>
          </p:nvPr>
        </p:nvSpPr>
        <p:spPr/>
        <p:txBody>
          <a:bodyPr/>
          <a:lstStyle/>
          <a:p>
            <a:pPr lvl="0"/>
            <a:r>
              <a:rPr lang="en-US" dirty="0"/>
              <a:t>Does the Silver Platter Doctrine Apply to Foreign Police or Governments?</a:t>
            </a:r>
          </a:p>
        </p:txBody>
      </p:sp>
      <p:sp>
        <p:nvSpPr>
          <p:cNvPr id="3" name="Text Placeholder 2">
            <a:extLst>
              <a:ext uri="{FF2B5EF4-FFF2-40B4-BE49-F238E27FC236}">
                <a16:creationId xmlns:a16="http://schemas.microsoft.com/office/drawing/2014/main" id="{1B74D0F5-7FB7-44D0-8B40-8EB77AAA3968}"/>
              </a:ext>
            </a:extLst>
          </p:cNvPr>
          <p:cNvSpPr>
            <a:spLocks noGrp="1"/>
          </p:cNvSpPr>
          <p:nvPr>
            <p:ph type="body" idx="1"/>
          </p:nvPr>
        </p:nvSpPr>
        <p:spPr/>
        <p:txBody>
          <a:bodyPr>
            <a:normAutofit lnSpcReduction="10000"/>
          </a:bodyPr>
          <a:lstStyle/>
          <a:p>
            <a:pPr lvl="0"/>
            <a:r>
              <a:rPr lang="en-US" dirty="0"/>
              <a:t>How would the joint venture limitation apply?</a:t>
            </a:r>
          </a:p>
          <a:p>
            <a:pPr lvl="0"/>
            <a:r>
              <a:rPr lang="en-US" dirty="0"/>
              <a:t>What is the "shocks the conscience" exception to the silver platter doctrine?</a:t>
            </a:r>
          </a:p>
          <a:p>
            <a:r>
              <a:rPr lang="en-US" dirty="0"/>
              <a:t>What was shocking about United States v. Fernandez-Caro, 677 F. Supp. 893 (S.D. Tex. 1987)?</a:t>
            </a:r>
          </a:p>
          <a:p>
            <a:pPr lvl="1"/>
            <a:r>
              <a:rPr lang="en-US" dirty="0"/>
              <a:t>He was tortured to get a confession by the Mexican police, which was obvious to the US authorities</a:t>
            </a:r>
          </a:p>
        </p:txBody>
      </p:sp>
      <p:pic>
        <p:nvPicPr>
          <p:cNvPr id="8" name="Audio 7">
            <a:hlinkClick r:id="" action="ppaction://media"/>
            <a:extLst>
              <a:ext uri="{FF2B5EF4-FFF2-40B4-BE49-F238E27FC236}">
                <a16:creationId xmlns:a16="http://schemas.microsoft.com/office/drawing/2014/main" id="{16CBCEC3-77A4-4446-B17C-248CF9CCA5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08098110"/>
      </p:ext>
    </p:extLst>
  </p:cSld>
  <p:clrMapOvr>
    <a:masterClrMapping/>
  </p:clrMapOvr>
  <mc:AlternateContent xmlns:mc="http://schemas.openxmlformats.org/markup-compatibility/2006" xmlns:p14="http://schemas.microsoft.com/office/powerpoint/2010/main">
    <mc:Choice Requires="p14">
      <p:transition spd="slow" p14:dur="2000" advTm="58323"/>
    </mc:Choice>
    <mc:Fallback xmlns="">
      <p:transition spd="slow" advTm="5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F6C6-5A24-4256-AF21-36CE183A3885}"/>
              </a:ext>
            </a:extLst>
          </p:cNvPr>
          <p:cNvSpPr>
            <a:spLocks noGrp="1"/>
          </p:cNvSpPr>
          <p:nvPr>
            <p:ph type="title"/>
          </p:nvPr>
        </p:nvSpPr>
        <p:spPr/>
        <p:txBody>
          <a:bodyPr>
            <a:normAutofit fontScale="90000"/>
          </a:bodyPr>
          <a:lstStyle/>
          <a:p>
            <a:r>
              <a:rPr lang="en-US" dirty="0"/>
              <a:t>THE FOURTH AMENDMENT AND NATIONAL SECURITY: SUMMARY OF BASIC PRINCIPLES</a:t>
            </a:r>
          </a:p>
        </p:txBody>
      </p:sp>
      <p:sp>
        <p:nvSpPr>
          <p:cNvPr id="8" name="Subtitle 7">
            <a:extLst>
              <a:ext uri="{FF2B5EF4-FFF2-40B4-BE49-F238E27FC236}">
                <a16:creationId xmlns:a16="http://schemas.microsoft.com/office/drawing/2014/main" id="{2177283A-B908-42DC-9594-0244B74C6FBF}"/>
              </a:ext>
            </a:extLst>
          </p:cNvPr>
          <p:cNvSpPr>
            <a:spLocks noGrp="1"/>
          </p:cNvSpPr>
          <p:nvPr>
            <p:ph idx="1"/>
          </p:nvPr>
        </p:nvSpPr>
        <p:spPr/>
        <p:txBody>
          <a:bodyPr>
            <a:normAutofit fontScale="85000" lnSpcReduction="10000"/>
          </a:bodyPr>
          <a:lstStyle/>
          <a:p>
            <a:pPr lvl="0"/>
            <a:r>
              <a:rPr lang="en-US" dirty="0"/>
              <a:t>The government conducts a search subject to the Fourth Amendment if it physically intrudes on private property for the purpose of collecting information or if its collection invades a person’s reasonable expectation of privacy.</a:t>
            </a:r>
          </a:p>
          <a:p>
            <a:pPr lvl="0"/>
            <a:r>
              <a:rPr lang="en-US" dirty="0"/>
              <a:t>The Fourth Amendment prohibits ‘‘unreasonable’’ searches and seizures. A search based on a search warrant issued by a neutral magistrate based on probable cause to believe that evidence of a crime will be collected is presumptively reasonable. A warrantless search is per se unreasonable, unless it fits an exception to the Warrant Clause.</a:t>
            </a:r>
          </a:p>
        </p:txBody>
      </p:sp>
      <p:pic>
        <p:nvPicPr>
          <p:cNvPr id="4" name="Audio 3">
            <a:hlinkClick r:id="" action="ppaction://media"/>
            <a:extLst>
              <a:ext uri="{FF2B5EF4-FFF2-40B4-BE49-F238E27FC236}">
                <a16:creationId xmlns:a16="http://schemas.microsoft.com/office/drawing/2014/main" id="{F4D10E78-4A98-4713-ADEF-EA93816C9F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75028159"/>
      </p:ext>
    </p:extLst>
  </p:cSld>
  <p:clrMapOvr>
    <a:masterClrMapping/>
  </p:clrMapOvr>
  <mc:AlternateContent xmlns:mc="http://schemas.openxmlformats.org/markup-compatibility/2006" xmlns:p14="http://schemas.microsoft.com/office/powerpoint/2010/main">
    <mc:Choice Requires="p14">
      <p:transition spd="slow" p14:dur="2000" advTm="38756"/>
    </mc:Choice>
    <mc:Fallback xmlns="">
      <p:transition spd="slow" advTm="3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B2827-56F4-417E-9A08-C60E49F5B2C4}"/>
              </a:ext>
            </a:extLst>
          </p:cNvPr>
          <p:cNvSpPr>
            <a:spLocks noGrp="1"/>
          </p:cNvSpPr>
          <p:nvPr>
            <p:ph type="title"/>
          </p:nvPr>
        </p:nvSpPr>
        <p:spPr/>
        <p:txBody>
          <a:bodyPr>
            <a:normAutofit fontScale="90000"/>
          </a:bodyPr>
          <a:lstStyle/>
          <a:p>
            <a:r>
              <a:rPr lang="en-US" sz="3600" b="1" dirty="0">
                <a:solidFill>
                  <a:schemeClr val="tx1"/>
                </a:solidFill>
                <a:effectLst/>
                <a:latin typeface="+mj-lt"/>
                <a:ea typeface="+mj-ea"/>
                <a:cs typeface="+mj-cs"/>
              </a:rPr>
              <a:t>THE FOURTH AMENDMENT AND NATIONAL SECURITY: SUMMARY OF BASIC PRINCIPLES</a:t>
            </a:r>
            <a:endParaRPr lang="en-US" dirty="0"/>
          </a:p>
        </p:txBody>
      </p:sp>
      <p:sp>
        <p:nvSpPr>
          <p:cNvPr id="3" name="Content Placeholder 2">
            <a:extLst>
              <a:ext uri="{FF2B5EF4-FFF2-40B4-BE49-F238E27FC236}">
                <a16:creationId xmlns:a16="http://schemas.microsoft.com/office/drawing/2014/main" id="{58B56423-36A2-4ADA-B034-D48D7D70956D}"/>
              </a:ext>
            </a:extLst>
          </p:cNvPr>
          <p:cNvSpPr>
            <a:spLocks noGrp="1"/>
          </p:cNvSpPr>
          <p:nvPr>
            <p:ph idx="1"/>
          </p:nvPr>
        </p:nvSpPr>
        <p:spPr/>
        <p:txBody>
          <a:bodyPr>
            <a:normAutofit fontScale="85000" lnSpcReduction="20000"/>
          </a:bodyPr>
          <a:lstStyle/>
          <a:p>
            <a:pPr lvl="0"/>
            <a:r>
              <a:rPr lang="en-US" dirty="0"/>
              <a:t>The Supreme Court has recognized exceptions to the Warrant Clause for searches incident to arrest or in ‘‘hot pursuit,’’ searches at the border, and searches to meet special needs such as the protection of public health or safety, rather than solely or primarily to collect evidence of criminal activity, among others.</a:t>
            </a:r>
          </a:p>
          <a:p>
            <a:pPr lvl="0"/>
            <a:r>
              <a:rPr lang="en-US" dirty="0"/>
              <a:t>There is no exception to the Warrant Clause for searches to protect domestic security that do not involve foreign powers. But ‘‘different policy and practical considerations’’ between surveillance of ‘‘ordinary crime’’ and domestic security surveillance may justify different (more lenient) standards for the latter than for the former.</a:t>
            </a:r>
          </a:p>
        </p:txBody>
      </p:sp>
      <p:pic>
        <p:nvPicPr>
          <p:cNvPr id="4" name="Audio 3">
            <a:hlinkClick r:id="" action="ppaction://media"/>
            <a:extLst>
              <a:ext uri="{FF2B5EF4-FFF2-40B4-BE49-F238E27FC236}">
                <a16:creationId xmlns:a16="http://schemas.microsoft.com/office/drawing/2014/main" id="{49D67D01-FFBE-417A-A601-E4CB349A09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28421728"/>
      </p:ext>
    </p:extLst>
  </p:cSld>
  <p:clrMapOvr>
    <a:masterClrMapping/>
  </p:clrMapOvr>
  <mc:AlternateContent xmlns:mc="http://schemas.openxmlformats.org/markup-compatibility/2006" xmlns:p14="http://schemas.microsoft.com/office/powerpoint/2010/main">
    <mc:Choice Requires="p14">
      <p:transition spd="slow" p14:dur="2000" advTm="42937"/>
    </mc:Choice>
    <mc:Fallback xmlns="">
      <p:transition spd="slow" advTm="42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7721-9562-4BE8-A592-0D5E8014AB48}"/>
              </a:ext>
            </a:extLst>
          </p:cNvPr>
          <p:cNvSpPr>
            <a:spLocks noGrp="1"/>
          </p:cNvSpPr>
          <p:nvPr>
            <p:ph type="title"/>
          </p:nvPr>
        </p:nvSpPr>
        <p:spPr/>
        <p:txBody>
          <a:bodyPr>
            <a:normAutofit fontScale="90000"/>
          </a:bodyPr>
          <a:lstStyle/>
          <a:p>
            <a:r>
              <a:rPr lang="en-US" sz="3600" b="1" dirty="0">
                <a:solidFill>
                  <a:schemeClr val="tx1"/>
                </a:solidFill>
                <a:effectLst/>
                <a:latin typeface="+mj-lt"/>
                <a:ea typeface="+mj-ea"/>
                <a:cs typeface="+mj-cs"/>
              </a:rPr>
              <a:t>THE FOURTH AMENDMENT AND NATIONAL SECURITY: SUMMARY OF BASIC PRINCIPLES</a:t>
            </a:r>
            <a:endParaRPr lang="en-US" dirty="0"/>
          </a:p>
        </p:txBody>
      </p:sp>
      <p:sp>
        <p:nvSpPr>
          <p:cNvPr id="3" name="Content Placeholder 2">
            <a:extLst>
              <a:ext uri="{FF2B5EF4-FFF2-40B4-BE49-F238E27FC236}">
                <a16:creationId xmlns:a16="http://schemas.microsoft.com/office/drawing/2014/main" id="{8445A745-1E72-4A27-84DA-3F97259E230F}"/>
              </a:ext>
            </a:extLst>
          </p:cNvPr>
          <p:cNvSpPr>
            <a:spLocks noGrp="1"/>
          </p:cNvSpPr>
          <p:nvPr>
            <p:ph idx="1"/>
          </p:nvPr>
        </p:nvSpPr>
        <p:spPr/>
        <p:txBody>
          <a:bodyPr>
            <a:normAutofit fontScale="85000" lnSpcReduction="20000"/>
          </a:bodyPr>
          <a:lstStyle/>
          <a:p>
            <a:pPr lvl="0"/>
            <a:r>
              <a:rPr lang="en-US" dirty="0"/>
              <a:t>The Supreme Court has not yet decided whether there is a foreign intelligence exception to the Warrant Clause, although some lower federal courts have found one. Lower courts have disagreed, however, on whether such an exception applies only when the collection of foreign intelligence surveillance is the ‘‘primary’’ purpose of the search, or whether foreign intelligence need only be a ‘‘significant’’ purpose.</a:t>
            </a:r>
          </a:p>
          <a:p>
            <a:pPr lvl="0"/>
            <a:r>
              <a:rPr lang="en-US" dirty="0"/>
              <a:t>The application of the Warrant Clause to new technology is being decided case-by-case, occasionally based on the trespass test, but more commonly based on shifting and hard-to-predict applications of the expectation-of privacy test.</a:t>
            </a:r>
          </a:p>
        </p:txBody>
      </p:sp>
      <p:pic>
        <p:nvPicPr>
          <p:cNvPr id="4" name="Audio 3">
            <a:hlinkClick r:id="" action="ppaction://media"/>
            <a:extLst>
              <a:ext uri="{FF2B5EF4-FFF2-40B4-BE49-F238E27FC236}">
                <a16:creationId xmlns:a16="http://schemas.microsoft.com/office/drawing/2014/main" id="{42FA9112-4A57-4EDD-A4DF-2DA244433A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18170842"/>
      </p:ext>
    </p:extLst>
  </p:cSld>
  <p:clrMapOvr>
    <a:masterClrMapping/>
  </p:clrMapOvr>
  <mc:AlternateContent xmlns:mc="http://schemas.openxmlformats.org/markup-compatibility/2006" xmlns:p14="http://schemas.microsoft.com/office/powerpoint/2010/main">
    <mc:Choice Requires="p14">
      <p:transition spd="slow" p14:dur="2000" advTm="41974"/>
    </mc:Choice>
    <mc:Fallback xmlns="">
      <p:transition spd="slow" advTm="41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991B-0269-4DB4-A018-8F2D4B61D28A}"/>
              </a:ext>
            </a:extLst>
          </p:cNvPr>
          <p:cNvSpPr>
            <a:spLocks noGrp="1"/>
          </p:cNvSpPr>
          <p:nvPr>
            <p:ph type="title"/>
          </p:nvPr>
        </p:nvSpPr>
        <p:spPr/>
        <p:txBody>
          <a:bodyPr>
            <a:normAutofit fontScale="90000"/>
          </a:bodyPr>
          <a:lstStyle/>
          <a:p>
            <a:r>
              <a:rPr lang="en-US" sz="3600" b="1" dirty="0">
                <a:solidFill>
                  <a:schemeClr val="tx1"/>
                </a:solidFill>
                <a:effectLst/>
                <a:latin typeface="+mj-lt"/>
                <a:ea typeface="+mj-ea"/>
                <a:cs typeface="+mj-cs"/>
              </a:rPr>
              <a:t>THE FOURTH AMENDMENT AND NATIONAL SECURITY: SUMMARY OF BASIC PRINCIPLES</a:t>
            </a:r>
            <a:endParaRPr lang="en-US" dirty="0"/>
          </a:p>
        </p:txBody>
      </p:sp>
      <p:sp>
        <p:nvSpPr>
          <p:cNvPr id="3" name="Content Placeholder 2">
            <a:extLst>
              <a:ext uri="{FF2B5EF4-FFF2-40B4-BE49-F238E27FC236}">
                <a16:creationId xmlns:a16="http://schemas.microsoft.com/office/drawing/2014/main" id="{9CF7DE33-425B-49D3-B71D-E2E4787728B8}"/>
              </a:ext>
            </a:extLst>
          </p:cNvPr>
          <p:cNvSpPr>
            <a:spLocks noGrp="1"/>
          </p:cNvSpPr>
          <p:nvPr>
            <p:ph idx="1"/>
          </p:nvPr>
        </p:nvSpPr>
        <p:spPr/>
        <p:txBody>
          <a:bodyPr>
            <a:normAutofit fontScale="85000" lnSpcReduction="20000"/>
          </a:bodyPr>
          <a:lstStyle/>
          <a:p>
            <a:pPr lvl="0"/>
            <a:r>
              <a:rPr lang="en-US" dirty="0"/>
              <a:t>Even when the Warrant Clause does not apply to a government search, the search must still be reasonable, balancing the degree of intrusion against the government’s purposes.</a:t>
            </a:r>
          </a:p>
          <a:p>
            <a:pPr lvl="0"/>
            <a:r>
              <a:rPr lang="en-US" dirty="0"/>
              <a:t>The Fourth Amendment’s application to searches abroad depends on the target and possibly the object of the search. It does not apply to searches abroad of aliens who lack a substantial connection to the United States. The Warrant Clause may not apply to searches abroad even of U.S. persons if the object is collecting foreign intelligence or if pragmatic reasons make a warrant impractical, but such searches must still be reasonable.</a:t>
            </a:r>
          </a:p>
        </p:txBody>
      </p:sp>
      <p:pic>
        <p:nvPicPr>
          <p:cNvPr id="4" name="Audio 3">
            <a:hlinkClick r:id="" action="ppaction://media"/>
            <a:extLst>
              <a:ext uri="{FF2B5EF4-FFF2-40B4-BE49-F238E27FC236}">
                <a16:creationId xmlns:a16="http://schemas.microsoft.com/office/drawing/2014/main" id="{EEBF2B80-03DE-4546-8624-EDD24C98D2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70788537"/>
      </p:ext>
    </p:extLst>
  </p:cSld>
  <p:clrMapOvr>
    <a:masterClrMapping/>
  </p:clrMapOvr>
  <mc:AlternateContent xmlns:mc="http://schemas.openxmlformats.org/markup-compatibility/2006" xmlns:p14="http://schemas.microsoft.com/office/powerpoint/2010/main">
    <mc:Choice Requires="p14">
      <p:transition spd="slow" p14:dur="2000" advTm="36840"/>
    </mc:Choice>
    <mc:Fallback xmlns="">
      <p:transition spd="slow" advTm="36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B202-3F3B-4FBD-B688-039537D54C34}"/>
              </a:ext>
            </a:extLst>
          </p:cNvPr>
          <p:cNvSpPr>
            <a:spLocks noGrp="1"/>
          </p:cNvSpPr>
          <p:nvPr>
            <p:ph type="title"/>
          </p:nvPr>
        </p:nvSpPr>
        <p:spPr/>
        <p:txBody>
          <a:bodyPr/>
          <a:lstStyle/>
          <a:p>
            <a:r>
              <a:rPr lang="en-US" dirty="0"/>
              <a:t>Criminal Law Exceptions to Warrant Requirements – Plain View</a:t>
            </a:r>
          </a:p>
        </p:txBody>
      </p:sp>
      <p:sp>
        <p:nvSpPr>
          <p:cNvPr id="3" name="Content Placeholder 2">
            <a:extLst>
              <a:ext uri="{FF2B5EF4-FFF2-40B4-BE49-F238E27FC236}">
                <a16:creationId xmlns:a16="http://schemas.microsoft.com/office/drawing/2014/main" id="{619046B0-A6D6-4243-88A3-CD464FDCA06D}"/>
              </a:ext>
            </a:extLst>
          </p:cNvPr>
          <p:cNvSpPr>
            <a:spLocks noGrp="1"/>
          </p:cNvSpPr>
          <p:nvPr>
            <p:ph idx="1"/>
          </p:nvPr>
        </p:nvSpPr>
        <p:spPr/>
        <p:txBody>
          <a:bodyPr>
            <a:normAutofit fontScale="85000" lnSpcReduction="10000"/>
          </a:bodyPr>
          <a:lstStyle/>
          <a:p>
            <a:r>
              <a:rPr lang="en-US" dirty="0"/>
              <a:t>The plain view exception recognizes that you have no reasonable expectation of privacy for what you do in public view.</a:t>
            </a:r>
          </a:p>
          <a:p>
            <a:r>
              <a:rPr lang="en-US" dirty="0"/>
              <a:t>In Katz the phone booth was in public view and hearing but once inside there was an expectation of privacy.</a:t>
            </a:r>
          </a:p>
          <a:p>
            <a:r>
              <a:rPr lang="en-US" dirty="0"/>
              <a:t>Things done inside a private house, but visible through a window from public property are in plain view.</a:t>
            </a:r>
          </a:p>
          <a:p>
            <a:r>
              <a:rPr lang="en-US" dirty="0"/>
              <a:t>The courts wrestle with technical tools, such as telescopes, infrared sensors, long-distance microphones, and satellite imaging, that expand the notion of plain view.</a:t>
            </a:r>
          </a:p>
        </p:txBody>
      </p:sp>
      <p:pic>
        <p:nvPicPr>
          <p:cNvPr id="7" name="Audio 6">
            <a:hlinkClick r:id="" action="ppaction://media"/>
            <a:extLst>
              <a:ext uri="{FF2B5EF4-FFF2-40B4-BE49-F238E27FC236}">
                <a16:creationId xmlns:a16="http://schemas.microsoft.com/office/drawing/2014/main" id="{FC7BAE61-15CA-4193-B188-9EF142527E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983340059"/>
      </p:ext>
    </p:extLst>
  </p:cSld>
  <p:clrMapOvr>
    <a:masterClrMapping/>
  </p:clrMapOvr>
  <mc:AlternateContent xmlns:mc="http://schemas.openxmlformats.org/markup-compatibility/2006" xmlns:p14="http://schemas.microsoft.com/office/powerpoint/2010/main">
    <mc:Choice Requires="p14">
      <p:transition spd="slow" p14:dur="2000" advTm="83327"/>
    </mc:Choice>
    <mc:Fallback xmlns="">
      <p:transition spd="slow" advTm="83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9846-A558-4886-B406-59010A279DA6}"/>
              </a:ext>
            </a:extLst>
          </p:cNvPr>
          <p:cNvSpPr>
            <a:spLocks noGrp="1"/>
          </p:cNvSpPr>
          <p:nvPr>
            <p:ph type="title"/>
          </p:nvPr>
        </p:nvSpPr>
        <p:spPr/>
        <p:txBody>
          <a:bodyPr/>
          <a:lstStyle/>
          <a:p>
            <a:r>
              <a:rPr lang="en-US" sz="3200" dirty="0"/>
              <a:t>Criminal Law Exceptions to Warrant Requirements – Special Circumstances</a:t>
            </a:r>
          </a:p>
        </p:txBody>
      </p:sp>
      <p:sp>
        <p:nvSpPr>
          <p:cNvPr id="3" name="Content Placeholder 2">
            <a:extLst>
              <a:ext uri="{FF2B5EF4-FFF2-40B4-BE49-F238E27FC236}">
                <a16:creationId xmlns:a16="http://schemas.microsoft.com/office/drawing/2014/main" id="{AC6B7866-EE45-45BE-9B0C-84E125D96108}"/>
              </a:ext>
            </a:extLst>
          </p:cNvPr>
          <p:cNvSpPr>
            <a:spLocks noGrp="1"/>
          </p:cNvSpPr>
          <p:nvPr>
            <p:ph idx="1"/>
          </p:nvPr>
        </p:nvSpPr>
        <p:spPr/>
        <p:txBody>
          <a:bodyPr/>
          <a:lstStyle/>
          <a:p>
            <a:r>
              <a:rPr lang="en-US" dirty="0"/>
              <a:t>Searches incident to arrest, United States v. Robinson, 414 U.S. 218 (1973)</a:t>
            </a:r>
          </a:p>
          <a:p>
            <a:r>
              <a:rPr lang="en-US" dirty="0"/>
              <a:t>Automobile searches, Michigan v. Long, 463 U.S. 1032 (1983)</a:t>
            </a:r>
          </a:p>
          <a:p>
            <a:r>
              <a:rPr lang="en-US" dirty="0"/>
              <a:t>‘‘Hot pursuit’’ or exigent circumstance searches, Michigan v. Tyler, 436 U.S. 499 (1978)</a:t>
            </a:r>
          </a:p>
          <a:p>
            <a:r>
              <a:rPr lang="en-US" dirty="0"/>
              <a:t>‘‘Stop and frisk’’ searches, Terry v. Ohio, 392 U.S. 1 (1968).</a:t>
            </a:r>
          </a:p>
        </p:txBody>
      </p:sp>
      <p:pic>
        <p:nvPicPr>
          <p:cNvPr id="4" name="Audio 3">
            <a:hlinkClick r:id="" action="ppaction://media"/>
            <a:extLst>
              <a:ext uri="{FF2B5EF4-FFF2-40B4-BE49-F238E27FC236}">
                <a16:creationId xmlns:a16="http://schemas.microsoft.com/office/drawing/2014/main" id="{42260898-38A6-42CB-886F-6D3DA41EEC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865425231"/>
      </p:ext>
    </p:extLst>
  </p:cSld>
  <p:clrMapOvr>
    <a:masterClrMapping/>
  </p:clrMapOvr>
  <mc:AlternateContent xmlns:mc="http://schemas.openxmlformats.org/markup-compatibility/2006" xmlns:p14="http://schemas.microsoft.com/office/powerpoint/2010/main">
    <mc:Choice Requires="p14">
      <p:transition spd="slow" p14:dur="2000" advTm="53707"/>
    </mc:Choice>
    <mc:Fallback xmlns="">
      <p:transition spd="slow" advTm="5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7430-058D-4174-9359-9AF17671292B}"/>
              </a:ext>
            </a:extLst>
          </p:cNvPr>
          <p:cNvSpPr>
            <a:spLocks noGrp="1"/>
          </p:cNvSpPr>
          <p:nvPr>
            <p:ph type="title"/>
          </p:nvPr>
        </p:nvSpPr>
        <p:spPr/>
        <p:txBody>
          <a:bodyPr/>
          <a:lstStyle/>
          <a:p>
            <a:r>
              <a:rPr lang="en-US" dirty="0"/>
              <a:t>Criminal Law Exceptions to Warrant Requirements – Special Places</a:t>
            </a:r>
          </a:p>
        </p:txBody>
      </p:sp>
      <p:sp>
        <p:nvSpPr>
          <p:cNvPr id="3" name="Content Placeholder 2">
            <a:extLst>
              <a:ext uri="{FF2B5EF4-FFF2-40B4-BE49-F238E27FC236}">
                <a16:creationId xmlns:a16="http://schemas.microsoft.com/office/drawing/2014/main" id="{EA13B761-9354-4A23-9EA8-3EC5E978508E}"/>
              </a:ext>
            </a:extLst>
          </p:cNvPr>
          <p:cNvSpPr>
            <a:spLocks noGrp="1"/>
          </p:cNvSpPr>
          <p:nvPr>
            <p:ph idx="1"/>
          </p:nvPr>
        </p:nvSpPr>
        <p:spPr/>
        <p:txBody>
          <a:bodyPr/>
          <a:lstStyle/>
          <a:p>
            <a:r>
              <a:rPr lang="en-US" dirty="0"/>
              <a:t>Searches of persons and things entering and leaving the United States, </a:t>
            </a:r>
            <a:r>
              <a:rPr lang="en-US" i="1" dirty="0"/>
              <a:t>United States v. Montoya de Hernandez</a:t>
            </a:r>
            <a:r>
              <a:rPr lang="en-US" dirty="0"/>
              <a:t>, 473 U.S. 531 (1985)</a:t>
            </a:r>
          </a:p>
          <a:p>
            <a:r>
              <a:rPr lang="en-US" dirty="0"/>
              <a:t>Searches of boats on navigable waters, </a:t>
            </a:r>
            <a:r>
              <a:rPr lang="en-US" i="1" dirty="0"/>
              <a:t>United States v. </a:t>
            </a:r>
            <a:r>
              <a:rPr lang="en-US" i="1" dirty="0" err="1"/>
              <a:t>Villamonte</a:t>
            </a:r>
            <a:r>
              <a:rPr lang="en-US" i="1" dirty="0"/>
              <a:t>-Marquez</a:t>
            </a:r>
            <a:r>
              <a:rPr lang="en-US" dirty="0"/>
              <a:t>, 462 U.S. 579 (1983)</a:t>
            </a:r>
          </a:p>
          <a:p>
            <a:r>
              <a:rPr lang="en-US" dirty="0"/>
              <a:t>Searches of airplanes</a:t>
            </a:r>
            <a:r>
              <a:rPr lang="en-US" i="1" dirty="0"/>
              <a:t>, United States v. Nigro</a:t>
            </a:r>
            <a:r>
              <a:rPr lang="en-US" dirty="0"/>
              <a:t>, 727 F.2d 100 (6th Cir. 1984) (</a:t>
            </a:r>
            <a:r>
              <a:rPr lang="en-US" dirty="0" err="1"/>
              <a:t>en</a:t>
            </a:r>
            <a:r>
              <a:rPr lang="en-US" dirty="0"/>
              <a:t> banc).</a:t>
            </a:r>
          </a:p>
        </p:txBody>
      </p:sp>
      <p:pic>
        <p:nvPicPr>
          <p:cNvPr id="5" name="Audio 4">
            <a:hlinkClick r:id="" action="ppaction://media"/>
            <a:extLst>
              <a:ext uri="{FF2B5EF4-FFF2-40B4-BE49-F238E27FC236}">
                <a16:creationId xmlns:a16="http://schemas.microsoft.com/office/drawing/2014/main" id="{F0FCDCB4-5073-41C4-AE4E-46E4E1B87B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63141921"/>
      </p:ext>
    </p:extLst>
  </p:cSld>
  <p:clrMapOvr>
    <a:masterClrMapping/>
  </p:clrMapOvr>
  <mc:AlternateContent xmlns:mc="http://schemas.openxmlformats.org/markup-compatibility/2006" xmlns:p14="http://schemas.microsoft.com/office/powerpoint/2010/main">
    <mc:Choice Requires="p14">
      <p:transition spd="slow" p14:dur="2000" advTm="55931"/>
    </mc:Choice>
    <mc:Fallback xmlns="">
      <p:transition spd="slow" advTm="5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a:extLst>
              <a:ext uri="{FF2B5EF4-FFF2-40B4-BE49-F238E27FC236}">
                <a16:creationId xmlns:a16="http://schemas.microsoft.com/office/drawing/2014/main" id="{B6425C84-4C08-4C47-906A-B3DF1ABB1D9E}"/>
              </a:ext>
            </a:extLst>
          </p:cNvPr>
          <p:cNvSpPr>
            <a:spLocks noGrp="1"/>
          </p:cNvSpPr>
          <p:nvPr>
            <p:ph type="sldNum" sz="quarter" idx="12"/>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1520FE6-64B0-4808-8EE3-7DEEF6B6225A}" type="slidenum">
              <a:rPr lang="en-US" altLang="en-US"/>
              <a:pPr/>
              <a:t>8</a:t>
            </a:fld>
            <a:endParaRPr lang="en-US" altLang="en-US"/>
          </a:p>
        </p:txBody>
      </p:sp>
      <p:sp>
        <p:nvSpPr>
          <p:cNvPr id="5123" name="Rectangle 2">
            <a:extLst>
              <a:ext uri="{FF2B5EF4-FFF2-40B4-BE49-F238E27FC236}">
                <a16:creationId xmlns:a16="http://schemas.microsoft.com/office/drawing/2014/main" id="{C76E49D6-3396-4684-996C-F875D9A49EDA}"/>
              </a:ext>
            </a:extLst>
          </p:cNvPr>
          <p:cNvSpPr>
            <a:spLocks noGrp="1" noChangeArrowheads="1"/>
          </p:cNvSpPr>
          <p:nvPr>
            <p:ph type="title"/>
          </p:nvPr>
        </p:nvSpPr>
        <p:spPr>
          <a:xfrm>
            <a:off x="1150938" y="178278"/>
            <a:ext cx="7793037" cy="1462087"/>
          </a:xfrm>
        </p:spPr>
        <p:txBody>
          <a:bodyPr/>
          <a:lstStyle/>
          <a:p>
            <a:pPr eaLnBrk="1" hangingPunct="1"/>
            <a:r>
              <a:rPr lang="en-US" altLang="en-US" dirty="0"/>
              <a:t>The Third Party Doctrine - Access to Bank and other Records Given to Third Parties</a:t>
            </a:r>
          </a:p>
        </p:txBody>
      </p:sp>
      <p:sp>
        <p:nvSpPr>
          <p:cNvPr id="5124" name="Rectangle 3">
            <a:extLst>
              <a:ext uri="{FF2B5EF4-FFF2-40B4-BE49-F238E27FC236}">
                <a16:creationId xmlns:a16="http://schemas.microsoft.com/office/drawing/2014/main" id="{2C2E88FE-657A-436C-BE0C-01A71B8A3048}"/>
              </a:ext>
            </a:extLst>
          </p:cNvPr>
          <p:cNvSpPr>
            <a:spLocks noGrp="1" noChangeArrowheads="1"/>
          </p:cNvSpPr>
          <p:nvPr>
            <p:ph type="body" idx="1"/>
          </p:nvPr>
        </p:nvSpPr>
        <p:spPr/>
        <p:txBody>
          <a:bodyPr>
            <a:normAutofit fontScale="92500" lnSpcReduction="10000"/>
          </a:bodyPr>
          <a:lstStyle/>
          <a:p>
            <a:pPr eaLnBrk="1" hangingPunct="1"/>
            <a:r>
              <a:rPr lang="en-US" altLang="en-US" sz="2800" dirty="0"/>
              <a:t>‘‘The depositor takes the risk, in revealing his affairs to another, that the information will be conveyed by that person to the Government. . . . This Court has held repeatedly that the Fourth Amendment does not prohibit the obtaining of information revealed to a third party and conveyed by him to Government authorities, </a:t>
            </a:r>
            <a:r>
              <a:rPr lang="en-US" altLang="en-US" sz="2800" i="1" dirty="0"/>
              <a:t>even if the information is revealed on the assumption that it will be used only for a limited purpose and the confidence placed in the third party will not be betrayed.’</a:t>
            </a:r>
            <a:r>
              <a:rPr lang="en-US" altLang="en-US" sz="2800" dirty="0"/>
              <a:t>’</a:t>
            </a:r>
          </a:p>
          <a:p>
            <a:pPr lvl="1" eaLnBrk="1" hangingPunct="1"/>
            <a:r>
              <a:rPr lang="en-US" altLang="en-US" sz="2800" dirty="0"/>
              <a:t>United States v. Miller, 425 U.S. 435 (1976)</a:t>
            </a:r>
          </a:p>
          <a:p>
            <a:pPr eaLnBrk="1" hangingPunct="1"/>
            <a:r>
              <a:rPr lang="en-US" altLang="en-US" sz="2800" dirty="0"/>
              <a:t>What does this mean in the Gmail, Facebook, online world?</a:t>
            </a:r>
          </a:p>
        </p:txBody>
      </p:sp>
      <p:pic>
        <p:nvPicPr>
          <p:cNvPr id="6" name="Audio 5">
            <a:hlinkClick r:id="" action="ppaction://media"/>
            <a:extLst>
              <a:ext uri="{FF2B5EF4-FFF2-40B4-BE49-F238E27FC236}">
                <a16:creationId xmlns:a16="http://schemas.microsoft.com/office/drawing/2014/main" id="{8435AD89-622C-4755-B829-9B91B83484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40020673"/>
      </p:ext>
    </p:extLst>
  </p:cSld>
  <p:clrMapOvr>
    <a:masterClrMapping/>
  </p:clrMapOvr>
  <mc:AlternateContent xmlns:mc="http://schemas.openxmlformats.org/markup-compatibility/2006" xmlns:p14="http://schemas.microsoft.com/office/powerpoint/2010/main">
    <mc:Choice Requires="p14">
      <p:transition spd="slow" p14:dur="2000" advTm="60103"/>
    </mc:Choice>
    <mc:Fallback xmlns="">
      <p:transition spd="slow" advTm="6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9E51-C6F5-42B0-BE8E-0D0F6C21F3A2}"/>
              </a:ext>
            </a:extLst>
          </p:cNvPr>
          <p:cNvSpPr>
            <a:spLocks noGrp="1"/>
          </p:cNvSpPr>
          <p:nvPr>
            <p:ph type="ctrTitle"/>
          </p:nvPr>
        </p:nvSpPr>
        <p:spPr/>
        <p:txBody>
          <a:bodyPr/>
          <a:lstStyle/>
          <a:p>
            <a:r>
              <a:rPr lang="en-US" dirty="0"/>
              <a:t>A Domestic National Security Exception?</a:t>
            </a:r>
          </a:p>
        </p:txBody>
      </p:sp>
      <p:sp>
        <p:nvSpPr>
          <p:cNvPr id="4" name="Subtitle 3">
            <a:extLst>
              <a:ext uri="{FF2B5EF4-FFF2-40B4-BE49-F238E27FC236}">
                <a16:creationId xmlns:a16="http://schemas.microsoft.com/office/drawing/2014/main" id="{AAB89E14-EC17-47EA-8A79-D6B027F93027}"/>
              </a:ext>
            </a:extLst>
          </p:cNvPr>
          <p:cNvSpPr>
            <a:spLocks noGrp="1"/>
          </p:cNvSpPr>
          <p:nvPr>
            <p:ph type="subTitle" idx="1"/>
          </p:nvPr>
        </p:nvSpPr>
        <p:spPr/>
        <p:txBody>
          <a:bodyPr/>
          <a:lstStyle/>
          <a:p>
            <a:endParaRPr lang="en-US"/>
          </a:p>
        </p:txBody>
      </p:sp>
      <p:pic>
        <p:nvPicPr>
          <p:cNvPr id="3" name="Audio 2">
            <a:hlinkClick r:id="" action="ppaction://media"/>
            <a:extLst>
              <a:ext uri="{FF2B5EF4-FFF2-40B4-BE49-F238E27FC236}">
                <a16:creationId xmlns:a16="http://schemas.microsoft.com/office/drawing/2014/main" id="{E1D77B45-7762-431F-A611-3E1B3ABE7F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26603187"/>
      </p:ext>
    </p:extLst>
  </p:cSld>
  <p:clrMapOvr>
    <a:masterClrMapping/>
  </p:clrMapOvr>
  <mc:AlternateContent xmlns:mc="http://schemas.openxmlformats.org/markup-compatibility/2006" xmlns:p14="http://schemas.microsoft.com/office/powerpoint/2010/main">
    <mc:Choice Requires="p14">
      <p:transition spd="slow" p14:dur="2000" advTm="10371"/>
    </mc:Choice>
    <mc:Fallback xmlns="">
      <p:transition spd="slow" advTm="10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blends - modified</Template>
  <TotalTime>1955</TotalTime>
  <Words>3856</Words>
  <Application>Microsoft Office PowerPoint</Application>
  <PresentationFormat>On-screen Show (4:3)</PresentationFormat>
  <Paragraphs>194</Paragraphs>
  <Slides>49</Slides>
  <Notes>0</Notes>
  <HiddenSlides>0</HiddenSlides>
  <MMClips>49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 Narrow</vt:lpstr>
      <vt:lpstr>Tahoma</vt:lpstr>
      <vt:lpstr>Wingdings</vt:lpstr>
      <vt:lpstr>Blends</vt:lpstr>
      <vt:lpstr>Chapter 21 - The Fourth Amendment and National Security</vt:lpstr>
      <vt:lpstr>The Fourth Amendment Framework</vt:lpstr>
      <vt:lpstr>Katz v. United States, 389 U.S. 347 (1967)</vt:lpstr>
      <vt:lpstr>Exceptions to Warrant Requirements</vt:lpstr>
      <vt:lpstr>Criminal Law Exceptions to Warrant Requirements – Plain View</vt:lpstr>
      <vt:lpstr>Criminal Law Exceptions to Warrant Requirements – Special Circumstances</vt:lpstr>
      <vt:lpstr>Criminal Law Exceptions to Warrant Requirements – Special Places</vt:lpstr>
      <vt:lpstr>The Third Party Doctrine - Access to Bank and other Records Given to Third Parties</vt:lpstr>
      <vt:lpstr>A Domestic National Security Exception?</vt:lpstr>
      <vt:lpstr>Olmstead v. United States, 277 U.S. 468 (1928)</vt:lpstr>
      <vt:lpstr>Federal Communications Act of 1934</vt:lpstr>
      <vt:lpstr>The Extent of Katz v. United States, 389 U.S. 347 (1967)</vt:lpstr>
      <vt:lpstr>Katz and Administrative Searches</vt:lpstr>
      <vt:lpstr>US v US District Court (Keith), 407 US 297 (1972)</vt:lpstr>
      <vt:lpstr>What is the underlying crime?</vt:lpstr>
      <vt:lpstr>How was the evidence gathered?</vt:lpstr>
      <vt:lpstr>Did the Omnibus Crime Control Bill control?</vt:lpstr>
      <vt:lpstr>What Does the Government Argue this National Security Exemption Means?</vt:lpstr>
      <vt:lpstr>Does This Court See Exceptions Consuming the 4th Amendment?</vt:lpstr>
      <vt:lpstr>What does the court see as the historical judgment behind the 4th Amendment?</vt:lpstr>
      <vt:lpstr>Why did the government claim this surveillance did not need a warrant?</vt:lpstr>
      <vt:lpstr>The Court's View of National Security as an Exception</vt:lpstr>
      <vt:lpstr>Why does the government say it does not think it should have to get a judge to approve a warrant?</vt:lpstr>
      <vt:lpstr>Baseline Title III  Electronic Surveillance Warrant Requirements</vt:lpstr>
      <vt:lpstr>How does the differences between criminal and national security investigations lead to FISA? </vt:lpstr>
      <vt:lpstr>A Foreign Intelligence Exception?</vt:lpstr>
      <vt:lpstr>In re Directives [Redacted Text]*, 551 F.3d 1004 (FISCR 2008)</vt:lpstr>
      <vt:lpstr>How did this get to court?</vt:lpstr>
      <vt:lpstr>What did the FISC rule and what is the challenge to the ruling?</vt:lpstr>
      <vt:lpstr>What did In re Sealed Case find in 2002?</vt:lpstr>
      <vt:lpstr>What is the Precedent on Reasonableness Analysis?</vt:lpstr>
      <vt:lpstr>What is the Purpose of the Search?</vt:lpstr>
      <vt:lpstr>The Balancing Test</vt:lpstr>
      <vt:lpstr>FISA Amendments Act of 2008</vt:lpstr>
      <vt:lpstr>In re Terrorist Bombings of U.S. Embassies in East Africa, 552 F.3d 157 (Cir2 2008)</vt:lpstr>
      <vt:lpstr>Extraterritorial Application of the Fourth Amendment</vt:lpstr>
      <vt:lpstr>What is the Purpose of a Warrant?</vt:lpstr>
      <vt:lpstr>What are the Four Reasons that no Warrant was Necessary?</vt:lpstr>
      <vt:lpstr>If a Warrant is not Possible, What is a Reasonable Search?</vt:lpstr>
      <vt:lpstr>Probable Cause to Search the House</vt:lpstr>
      <vt:lpstr>What were the challenges to the electronic surveillance?</vt:lpstr>
      <vt:lpstr>What Was the Justifications for Electronic Surveillance?</vt:lpstr>
      <vt:lpstr>What is the Role of Foreign Courts?</vt:lpstr>
      <vt:lpstr>What is the standard for reasonableness for searches outside the US?</vt:lpstr>
      <vt:lpstr>Does the Silver Platter Doctrine Apply to Foreign Police or Governments?</vt:lpstr>
      <vt:lpstr>THE FOURTH AMENDMENT AND NATIONAL SECURITY: SUMMARY OF BASIC PRINCIPLES</vt:lpstr>
      <vt:lpstr>THE FOURTH AMENDMENT AND NATIONAL SECURITY: SUMMARY OF BASIC PRINCIPLES</vt:lpstr>
      <vt:lpstr>THE FOURTH AMENDMENT AND NATIONAL SECURITY: SUMMARY OF BASIC PRINCIPLES</vt:lpstr>
      <vt:lpstr>THE FOURTH AMENDMENT AND NATIONAL SECURITY: SUMMARY OF BASIC PRINCIPLES</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17 - Defining Terrorism</dc:title>
  <dc:creator>edward</dc:creator>
  <cp:lastModifiedBy>Edward P Richards</cp:lastModifiedBy>
  <cp:revision>115</cp:revision>
  <dcterms:created xsi:type="dcterms:W3CDTF">2009-03-11T12:52:25Z</dcterms:created>
  <dcterms:modified xsi:type="dcterms:W3CDTF">2020-04-09T13:58:55Z</dcterms:modified>
</cp:coreProperties>
</file>