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sldIdLst>
    <p:sldId id="278" r:id="rId2"/>
    <p:sldId id="356" r:id="rId3"/>
    <p:sldId id="342" r:id="rId4"/>
    <p:sldId id="343" r:id="rId5"/>
    <p:sldId id="344" r:id="rId6"/>
    <p:sldId id="345" r:id="rId7"/>
    <p:sldId id="346" r:id="rId8"/>
    <p:sldId id="353" r:id="rId9"/>
    <p:sldId id="287" r:id="rId10"/>
    <p:sldId id="286" r:id="rId11"/>
    <p:sldId id="284" r:id="rId12"/>
    <p:sldId id="288" r:id="rId13"/>
    <p:sldId id="334" r:id="rId14"/>
    <p:sldId id="335" r:id="rId15"/>
    <p:sldId id="339" r:id="rId16"/>
    <p:sldId id="340" r:id="rId17"/>
    <p:sldId id="262" r:id="rId18"/>
    <p:sldId id="270" r:id="rId19"/>
    <p:sldId id="277" r:id="rId20"/>
    <p:sldId id="355" r:id="rId21"/>
    <p:sldId id="341" r:id="rId22"/>
    <p:sldId id="333" r:id="rId23"/>
    <p:sldId id="336" r:id="rId24"/>
    <p:sldId id="337" r:id="rId25"/>
    <p:sldId id="338" r:id="rId26"/>
    <p:sldId id="292" r:id="rId27"/>
    <p:sldId id="293" r:id="rId28"/>
    <p:sldId id="354"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0" autoAdjust="0"/>
    <p:restoredTop sz="86478" autoAdjust="0"/>
  </p:normalViewPr>
  <p:slideViewPr>
    <p:cSldViewPr>
      <p:cViewPr varScale="1">
        <p:scale>
          <a:sx n="122" d="100"/>
          <a:sy n="122" d="100"/>
        </p:scale>
        <p:origin x="418" y="72"/>
      </p:cViewPr>
      <p:guideLst>
        <p:guide orient="horz" pos="2160"/>
        <p:guide pos="2880"/>
      </p:guideLst>
    </p:cSldViewPr>
  </p:slideViewPr>
  <p:outlineViewPr>
    <p:cViewPr>
      <p:scale>
        <a:sx n="33" d="100"/>
        <a:sy n="33" d="100"/>
      </p:scale>
      <p:origin x="48" y="36426"/>
    </p:cViewPr>
  </p:outlineViewPr>
  <p:notesTextViewPr>
    <p:cViewPr>
      <p:scale>
        <a:sx n="100" d="100"/>
        <a:sy n="100" d="100"/>
      </p:scale>
      <p:origin x="0" y="0"/>
    </p:cViewPr>
  </p:notesTextViewPr>
  <p:sorterViewPr>
    <p:cViewPr>
      <p:scale>
        <a:sx n="100" d="100"/>
        <a:sy n="100" d="100"/>
      </p:scale>
      <p:origin x="0" y="-84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71DE432-5130-482D-AE33-761E53DB25FB}" type="slidenum">
              <a:rPr lang="en-US"/>
              <a:pPr/>
              <a:t>‹#›</a:t>
            </a:fld>
            <a:endParaRPr lang="en-US"/>
          </a:p>
        </p:txBody>
      </p:sp>
    </p:spTree>
    <p:extLst>
      <p:ext uri="{BB962C8B-B14F-4D97-AF65-F5344CB8AC3E}">
        <p14:creationId xmlns:p14="http://schemas.microsoft.com/office/powerpoint/2010/main" val="9436319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5E30990-09BB-4F59-8DBD-3155DA3FB6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11C304-3745-4444-94EE-EB6EDB112BBE}" type="slidenum">
              <a:rPr lang="en-US"/>
              <a:pPr/>
              <a:t>‹#›</a:t>
            </a:fld>
            <a:endParaRPr lang="en-US"/>
          </a:p>
        </p:txBody>
      </p:sp>
    </p:spTree>
    <p:extLst>
      <p:ext uri="{BB962C8B-B14F-4D97-AF65-F5344CB8AC3E}">
        <p14:creationId xmlns:p14="http://schemas.microsoft.com/office/powerpoint/2010/main" val="13803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4F3E4-4986-42E0-B204-ABDC93BEDEC2}" type="slidenum">
              <a:rPr lang="en-US"/>
              <a:pPr/>
              <a:t>‹#›</a:t>
            </a:fld>
            <a:endParaRPr lang="en-US"/>
          </a:p>
        </p:txBody>
      </p:sp>
    </p:spTree>
    <p:extLst>
      <p:ext uri="{BB962C8B-B14F-4D97-AF65-F5344CB8AC3E}">
        <p14:creationId xmlns:p14="http://schemas.microsoft.com/office/powerpoint/2010/main" val="291850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C9C067-D3FE-443F-8092-32E3B845AAA9}" type="slidenum">
              <a:rPr lang="en-US"/>
              <a:pPr/>
              <a:t>‹#›</a:t>
            </a:fld>
            <a:endParaRPr lang="en-US"/>
          </a:p>
        </p:txBody>
      </p:sp>
    </p:spTree>
    <p:extLst>
      <p:ext uri="{BB962C8B-B14F-4D97-AF65-F5344CB8AC3E}">
        <p14:creationId xmlns:p14="http://schemas.microsoft.com/office/powerpoint/2010/main" val="205713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6DEC10-F574-43E4-BFB9-A3C8E350E30A}" type="slidenum">
              <a:rPr lang="en-US"/>
              <a:pPr/>
              <a:t>‹#›</a:t>
            </a:fld>
            <a:endParaRPr lang="en-US"/>
          </a:p>
        </p:txBody>
      </p:sp>
    </p:spTree>
    <p:extLst>
      <p:ext uri="{BB962C8B-B14F-4D97-AF65-F5344CB8AC3E}">
        <p14:creationId xmlns:p14="http://schemas.microsoft.com/office/powerpoint/2010/main" val="369028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ADDF6D-6894-4792-B9CB-69C7600FB8F4}" type="slidenum">
              <a:rPr lang="en-US"/>
              <a:pPr/>
              <a:t>‹#›</a:t>
            </a:fld>
            <a:endParaRPr lang="en-US"/>
          </a:p>
        </p:txBody>
      </p:sp>
    </p:spTree>
    <p:extLst>
      <p:ext uri="{BB962C8B-B14F-4D97-AF65-F5344CB8AC3E}">
        <p14:creationId xmlns:p14="http://schemas.microsoft.com/office/powerpoint/2010/main" val="118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E93111-E413-4620-9A98-41A903834D6D}" type="slidenum">
              <a:rPr lang="en-US"/>
              <a:pPr/>
              <a:t>‹#›</a:t>
            </a:fld>
            <a:endParaRPr lang="en-US"/>
          </a:p>
        </p:txBody>
      </p:sp>
    </p:spTree>
    <p:extLst>
      <p:ext uri="{BB962C8B-B14F-4D97-AF65-F5344CB8AC3E}">
        <p14:creationId xmlns:p14="http://schemas.microsoft.com/office/powerpoint/2010/main" val="324340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A34C40-F602-4EC1-BCCE-FA7950703160}" type="slidenum">
              <a:rPr lang="en-US"/>
              <a:pPr/>
              <a:t>‹#›</a:t>
            </a:fld>
            <a:endParaRPr lang="en-US"/>
          </a:p>
        </p:txBody>
      </p:sp>
    </p:spTree>
    <p:extLst>
      <p:ext uri="{BB962C8B-B14F-4D97-AF65-F5344CB8AC3E}">
        <p14:creationId xmlns:p14="http://schemas.microsoft.com/office/powerpoint/2010/main" val="204850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F37BCA-209A-45B3-BB33-0155ED1D78CC}" type="slidenum">
              <a:rPr lang="en-US"/>
              <a:pPr/>
              <a:t>‹#›</a:t>
            </a:fld>
            <a:endParaRPr lang="en-US"/>
          </a:p>
        </p:txBody>
      </p:sp>
    </p:spTree>
    <p:extLst>
      <p:ext uri="{BB962C8B-B14F-4D97-AF65-F5344CB8AC3E}">
        <p14:creationId xmlns:p14="http://schemas.microsoft.com/office/powerpoint/2010/main" val="395313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9DFB73-38EB-4357-B4E9-10C73B3D934C}" type="slidenum">
              <a:rPr lang="en-US"/>
              <a:pPr/>
              <a:t>‹#›</a:t>
            </a:fld>
            <a:endParaRPr lang="en-US"/>
          </a:p>
        </p:txBody>
      </p:sp>
    </p:spTree>
    <p:extLst>
      <p:ext uri="{BB962C8B-B14F-4D97-AF65-F5344CB8AC3E}">
        <p14:creationId xmlns:p14="http://schemas.microsoft.com/office/powerpoint/2010/main" val="41658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A3B4C6-EA22-4CB2-82BF-BFF27AC78AE5}" type="slidenum">
              <a:rPr lang="en-US"/>
              <a:pPr/>
              <a:t>‹#›</a:t>
            </a:fld>
            <a:endParaRPr lang="en-US"/>
          </a:p>
        </p:txBody>
      </p:sp>
    </p:spTree>
    <p:extLst>
      <p:ext uri="{BB962C8B-B14F-4D97-AF65-F5344CB8AC3E}">
        <p14:creationId xmlns:p14="http://schemas.microsoft.com/office/powerpoint/2010/main" val="73259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5B0EC779-22F8-49DE-81B7-ACE1800240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immunity/ftca_exception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Suing for Damages for Claims Arising from National Security Matters</a:t>
            </a: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C4C9C067-D3FE-443F-8092-32E3B845AAA9}" type="slidenum">
              <a:rPr lang="en-US" smtClean="0"/>
              <a:pPr/>
              <a:t>1</a:t>
            </a:fld>
            <a:endParaRPr lang="en-US"/>
          </a:p>
        </p:txBody>
      </p:sp>
    </p:spTree>
    <p:extLst>
      <p:ext uri="{BB962C8B-B14F-4D97-AF65-F5344CB8AC3E}">
        <p14:creationId xmlns:p14="http://schemas.microsoft.com/office/powerpoint/2010/main" val="3277025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Tort Damage Claims</a:t>
            </a:r>
          </a:p>
        </p:txBody>
      </p:sp>
      <p:sp>
        <p:nvSpPr>
          <p:cNvPr id="4099" name="Rectangle 3"/>
          <p:cNvSpPr>
            <a:spLocks noGrp="1" noChangeArrowheads="1"/>
          </p:cNvSpPr>
          <p:nvPr>
            <p:ph type="body" idx="1"/>
          </p:nvPr>
        </p:nvSpPr>
        <p:spPr/>
        <p:txBody>
          <a:bodyPr/>
          <a:lstStyle/>
          <a:p>
            <a:pPr eaLnBrk="1" hangingPunct="1"/>
            <a:r>
              <a:rPr lang="en-US" dirty="0"/>
              <a:t>Traditional Sovereign Immunity</a:t>
            </a:r>
          </a:p>
          <a:p>
            <a:pPr eaLnBrk="1" hangingPunct="1"/>
            <a:r>
              <a:rPr lang="en-US" dirty="0"/>
              <a:t>US Constitution</a:t>
            </a:r>
          </a:p>
          <a:p>
            <a:pPr lvl="1" eaLnBrk="1" hangingPunct="1"/>
            <a:r>
              <a:rPr lang="en-US" dirty="0"/>
              <a:t>"No Money shall be drawn from the Treasury, but in Consequence of Appropriations made by Law." U.S. Const. art. I, § 9. </a:t>
            </a:r>
          </a:p>
          <a:p>
            <a:pPr eaLnBrk="1" hangingPunct="1"/>
            <a:r>
              <a:rPr lang="en-US" dirty="0"/>
              <a:t>No jurisdiction to sue in court.</a:t>
            </a:r>
          </a:p>
          <a:p>
            <a:r>
              <a:rPr lang="en-US" dirty="0"/>
              <a:t>All compensation had to be by private bills</a:t>
            </a:r>
          </a:p>
          <a:p>
            <a:pPr lvl="1" eaLnBrk="1" hangingPunct="1"/>
            <a:r>
              <a:rPr lang="en-US" dirty="0"/>
              <a:t>What problems do private bills pose?</a:t>
            </a:r>
          </a:p>
        </p:txBody>
      </p:sp>
    </p:spTree>
    <p:extLst>
      <p:ext uri="{BB962C8B-B14F-4D97-AF65-F5344CB8AC3E}">
        <p14:creationId xmlns:p14="http://schemas.microsoft.com/office/powerpoint/2010/main" val="473177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a:t>
            </a:r>
            <a:r>
              <a:rPr lang="en-US" baseline="0" dirty="0"/>
              <a:t> Tort Claims Act</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4"/>
          </p:nvPr>
        </p:nvSpPr>
        <p:spPr/>
        <p:txBody>
          <a:bodyPr/>
          <a:lstStyle/>
          <a:p>
            <a:fld id="{C4C9C067-D3FE-443F-8092-32E3B845AAA9}" type="slidenum">
              <a:rPr lang="en-US" smtClean="0"/>
              <a:pPr/>
              <a:t>11</a:t>
            </a:fld>
            <a:endParaRPr lang="en-US"/>
          </a:p>
        </p:txBody>
      </p:sp>
    </p:spTree>
    <p:extLst>
      <p:ext uri="{BB962C8B-B14F-4D97-AF65-F5344CB8AC3E}">
        <p14:creationId xmlns:p14="http://schemas.microsoft.com/office/powerpoint/2010/main" val="984192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Federal Tort Claims Act</a:t>
            </a:r>
          </a:p>
        </p:txBody>
      </p:sp>
      <p:sp>
        <p:nvSpPr>
          <p:cNvPr id="6147" name="Rectangle 3"/>
          <p:cNvSpPr>
            <a:spLocks noGrp="1" noChangeArrowheads="1"/>
          </p:cNvSpPr>
          <p:nvPr>
            <p:ph type="body" idx="1"/>
          </p:nvPr>
        </p:nvSpPr>
        <p:spPr/>
        <p:txBody>
          <a:bodyPr/>
          <a:lstStyle/>
          <a:p>
            <a:pPr eaLnBrk="1" hangingPunct="1"/>
            <a:r>
              <a:rPr lang="en-US" dirty="0"/>
              <a:t>Went into effect in 1945</a:t>
            </a:r>
          </a:p>
          <a:p>
            <a:pPr lvl="1" eaLnBrk="1" hangingPunct="1"/>
            <a:r>
              <a:rPr lang="en-US" dirty="0"/>
              <a:t>All torts were private bills before then</a:t>
            </a:r>
          </a:p>
          <a:p>
            <a:pPr lvl="1" eaLnBrk="1" hangingPunct="1"/>
            <a:r>
              <a:rPr lang="en-US" dirty="0"/>
              <a:t>Tied up Congress and encouraged corruption</a:t>
            </a:r>
          </a:p>
          <a:p>
            <a:pPr eaLnBrk="1" hangingPunct="1"/>
            <a:r>
              <a:rPr lang="en-US" dirty="0"/>
              <a:t>Allowed tort claims</a:t>
            </a:r>
          </a:p>
          <a:p>
            <a:pPr lvl="1" eaLnBrk="1" hangingPunct="1"/>
            <a:r>
              <a:rPr lang="en-US" dirty="0"/>
              <a:t>Looks to the law of the state where the tort occurred for the standards for the tort</a:t>
            </a:r>
          </a:p>
        </p:txBody>
      </p:sp>
    </p:spTree>
    <p:extLst>
      <p:ext uri="{BB962C8B-B14F-4D97-AF65-F5344CB8AC3E}">
        <p14:creationId xmlns:p14="http://schemas.microsoft.com/office/powerpoint/2010/main" val="464762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80389E-2F02-4119-B5EA-E438A0B2E88F}" type="slidenum">
              <a:rPr lang="en-US" smtClean="0"/>
              <a:pPr/>
              <a:t>13</a:t>
            </a:fld>
            <a:endParaRPr lang="en-US"/>
          </a:p>
        </p:txBody>
      </p:sp>
      <p:sp>
        <p:nvSpPr>
          <p:cNvPr id="25603" name="Rectangle 2"/>
          <p:cNvSpPr>
            <a:spLocks noGrp="1" noChangeArrowheads="1"/>
          </p:cNvSpPr>
          <p:nvPr>
            <p:ph type="title"/>
          </p:nvPr>
        </p:nvSpPr>
        <p:spPr/>
        <p:txBody>
          <a:bodyPr/>
          <a:lstStyle/>
          <a:p>
            <a:pPr eaLnBrk="1" hangingPunct="1"/>
            <a:r>
              <a:rPr lang="en-US" dirty="0"/>
              <a:t>Causes of Action under the FTCA - Sec 2672</a:t>
            </a:r>
          </a:p>
        </p:txBody>
      </p:sp>
      <p:sp>
        <p:nvSpPr>
          <p:cNvPr id="25604" name="Rectangle 3"/>
          <p:cNvSpPr>
            <a:spLocks noGrp="1" noChangeArrowheads="1"/>
          </p:cNvSpPr>
          <p:nvPr>
            <p:ph type="body" idx="1"/>
          </p:nvPr>
        </p:nvSpPr>
        <p:spPr/>
        <p:txBody>
          <a:bodyPr/>
          <a:lstStyle/>
          <a:p>
            <a:pPr eaLnBrk="1" hangingPunct="1">
              <a:lnSpc>
                <a:spcPct val="80000"/>
              </a:lnSpc>
            </a:pPr>
            <a:r>
              <a:rPr lang="en-US" sz="2800" dirty="0"/>
              <a:t>The head of each Federal agency ... may consider, ascertain, adjust, determine, compromise, and settle any claim for money damages against the United States for injury or loss of property or personal injury or death caused by the negligent or wrongful act or omission of any employee of the agency</a:t>
            </a:r>
          </a:p>
          <a:p>
            <a:pPr eaLnBrk="1" hangingPunct="1">
              <a:lnSpc>
                <a:spcPct val="80000"/>
              </a:lnSpc>
            </a:pPr>
            <a:r>
              <a:rPr lang="en-US" sz="2800" dirty="0"/>
              <a:t>while acting within the scope of his office or employment, under circumstances where the United States, if a private person, would be liable to the claimant </a:t>
            </a:r>
          </a:p>
          <a:p>
            <a:pPr eaLnBrk="1" hangingPunct="1">
              <a:lnSpc>
                <a:spcPct val="80000"/>
              </a:lnSpc>
            </a:pPr>
            <a:r>
              <a:rPr lang="en-US" sz="2800" dirty="0"/>
              <a:t>in accordance with the law of the place where the act or omission occurred </a:t>
            </a:r>
          </a:p>
        </p:txBody>
      </p:sp>
    </p:spTree>
    <p:extLst>
      <p:ext uri="{BB962C8B-B14F-4D97-AF65-F5344CB8AC3E}">
        <p14:creationId xmlns:p14="http://schemas.microsoft.com/office/powerpoint/2010/main" val="3100548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599AFE-2A45-41B2-A684-0FC4BBCAC3B7}" type="slidenum">
              <a:rPr lang="en-US" smtClean="0"/>
              <a:pPr/>
              <a:t>14</a:t>
            </a:fld>
            <a:endParaRPr lang="en-US"/>
          </a:p>
        </p:txBody>
      </p:sp>
      <p:sp>
        <p:nvSpPr>
          <p:cNvPr id="26627" name="Rectangle 2"/>
          <p:cNvSpPr>
            <a:spLocks noGrp="1" noChangeArrowheads="1"/>
          </p:cNvSpPr>
          <p:nvPr>
            <p:ph type="title"/>
          </p:nvPr>
        </p:nvSpPr>
        <p:spPr/>
        <p:txBody>
          <a:bodyPr/>
          <a:lstStyle/>
          <a:p>
            <a:pPr eaLnBrk="1" hangingPunct="1"/>
            <a:r>
              <a:rPr lang="en-US" dirty="0"/>
              <a:t>Limitations on Liability - Sec 2674</a:t>
            </a:r>
          </a:p>
        </p:txBody>
      </p:sp>
      <p:sp>
        <p:nvSpPr>
          <p:cNvPr id="26628" name="Rectangle 3"/>
          <p:cNvSpPr>
            <a:spLocks noGrp="1" noChangeArrowheads="1"/>
          </p:cNvSpPr>
          <p:nvPr>
            <p:ph type="body" idx="1"/>
          </p:nvPr>
        </p:nvSpPr>
        <p:spPr>
          <a:xfrm>
            <a:off x="304800" y="2057400"/>
            <a:ext cx="8534400" cy="4648200"/>
          </a:xfrm>
        </p:spPr>
        <p:txBody>
          <a:bodyPr/>
          <a:lstStyle/>
          <a:p>
            <a:pPr eaLnBrk="1" hangingPunct="1">
              <a:lnSpc>
                <a:spcPct val="80000"/>
              </a:lnSpc>
            </a:pPr>
            <a:r>
              <a:rPr lang="en-US" sz="2400" dirty="0"/>
              <a:t>The United States shall be liable, respecting the provisions of this title relating to tort claims, in the same manner and to the same extent as a private individual under like circumstances, but </a:t>
            </a:r>
            <a:r>
              <a:rPr lang="en-US" sz="2400" i="1" dirty="0"/>
              <a:t>shall not be liable for interest prior to judgment or for punitive damages</a:t>
            </a:r>
            <a:r>
              <a:rPr lang="en-US" sz="2400" dirty="0"/>
              <a:t>. </a:t>
            </a:r>
          </a:p>
          <a:p>
            <a:pPr eaLnBrk="1" hangingPunct="1">
              <a:lnSpc>
                <a:spcPct val="80000"/>
              </a:lnSpc>
            </a:pPr>
            <a:r>
              <a:rPr lang="en-US" sz="2400" dirty="0"/>
              <a:t>If, however, in any case wherein death was caused, the law of the place where the act or omission complained of occurred provides, or has been construed to provide, for damages only punitive in nature, the United States shall be liable for actual or compensatory damages, measured by the pecuniary injuries resulting from such death to the persons respectively, for whose benefit the action was brought, in lieu thereof. </a:t>
            </a:r>
          </a:p>
        </p:txBody>
      </p:sp>
    </p:spTree>
    <p:extLst>
      <p:ext uri="{BB962C8B-B14F-4D97-AF65-F5344CB8AC3E}">
        <p14:creationId xmlns:p14="http://schemas.microsoft.com/office/powerpoint/2010/main" val="1715680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772541-AC38-4398-A05B-B978689AE915}" type="slidenum">
              <a:rPr lang="en-US" smtClean="0"/>
              <a:pPr/>
              <a:t>15</a:t>
            </a:fld>
            <a:endParaRPr lang="en-US"/>
          </a:p>
        </p:txBody>
      </p:sp>
      <p:sp>
        <p:nvSpPr>
          <p:cNvPr id="27651" name="Rectangle 2"/>
          <p:cNvSpPr>
            <a:spLocks noGrp="1" noChangeArrowheads="1"/>
          </p:cNvSpPr>
          <p:nvPr>
            <p:ph type="title"/>
          </p:nvPr>
        </p:nvSpPr>
        <p:spPr/>
        <p:txBody>
          <a:bodyPr/>
          <a:lstStyle/>
          <a:p>
            <a:pPr eaLnBrk="1" hangingPunct="1"/>
            <a:r>
              <a:rPr lang="en-US" dirty="0"/>
              <a:t>Exceptions to the FTCA - § 28 USC Sec 2680</a:t>
            </a:r>
          </a:p>
        </p:txBody>
      </p:sp>
      <p:sp>
        <p:nvSpPr>
          <p:cNvPr id="27652" name="Rectangle 3"/>
          <p:cNvSpPr>
            <a:spLocks noGrp="1" noChangeArrowheads="1"/>
          </p:cNvSpPr>
          <p:nvPr>
            <p:ph type="body" idx="1"/>
          </p:nvPr>
        </p:nvSpPr>
        <p:spPr/>
        <p:txBody>
          <a:bodyPr/>
          <a:lstStyle/>
          <a:p>
            <a:pPr eaLnBrk="1" hangingPunct="1"/>
            <a:r>
              <a:rPr lang="en-US" dirty="0">
                <a:hlinkClick r:id="rId2"/>
              </a:rPr>
              <a:t>http://biotech.law.lsu.edu/cases/immunity/ftca_exceptions.htm</a:t>
            </a:r>
            <a:endParaRPr lang="en-US" dirty="0"/>
          </a:p>
          <a:p>
            <a:pPr eaLnBrk="1" hangingPunct="1"/>
            <a:r>
              <a:rPr lang="en-US" dirty="0"/>
              <a:t>(h) originally did not include the provision for law enforcement officers.</a:t>
            </a:r>
          </a:p>
          <a:p>
            <a:pPr eaLnBrk="1" hangingPunct="1"/>
            <a:r>
              <a:rPr lang="en-US" dirty="0"/>
              <a:t>The court has also held that active duty military may not sue under the FTCA - </a:t>
            </a:r>
            <a:r>
              <a:rPr lang="en-US" dirty="0" err="1"/>
              <a:t>Feres</a:t>
            </a:r>
            <a:r>
              <a:rPr lang="en-US" dirty="0"/>
              <a:t> v. United States, 340 U.S. 135, 146 (1950).</a:t>
            </a:r>
          </a:p>
        </p:txBody>
      </p:sp>
    </p:spTree>
    <p:extLst>
      <p:ext uri="{BB962C8B-B14F-4D97-AF65-F5344CB8AC3E}">
        <p14:creationId xmlns:p14="http://schemas.microsoft.com/office/powerpoint/2010/main" val="3686231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DB8634-E757-4418-B7BE-994647C82159}" type="slidenum">
              <a:rPr lang="en-US" smtClean="0"/>
              <a:pPr/>
              <a:t>16</a:t>
            </a:fld>
            <a:endParaRPr lang="en-US"/>
          </a:p>
        </p:txBody>
      </p:sp>
      <p:sp>
        <p:nvSpPr>
          <p:cNvPr id="28675" name="Rectangle 2"/>
          <p:cNvSpPr>
            <a:spLocks noGrp="1" noChangeArrowheads="1"/>
          </p:cNvSpPr>
          <p:nvPr>
            <p:ph type="title"/>
          </p:nvPr>
        </p:nvSpPr>
        <p:spPr/>
        <p:txBody>
          <a:bodyPr/>
          <a:lstStyle/>
          <a:p>
            <a:pPr eaLnBrk="1" hangingPunct="1"/>
            <a:r>
              <a:rPr lang="en-US" i="1" dirty="0"/>
              <a:t>Bivens v. Six Unknown Named Agents</a:t>
            </a:r>
            <a:r>
              <a:rPr lang="en-US" dirty="0"/>
              <a:t>, 403 U.S. 388 (1971)</a:t>
            </a:r>
          </a:p>
        </p:txBody>
      </p:sp>
      <p:sp>
        <p:nvSpPr>
          <p:cNvPr id="28676" name="Rectangle 3"/>
          <p:cNvSpPr>
            <a:spLocks noGrp="1" noChangeArrowheads="1"/>
          </p:cNvSpPr>
          <p:nvPr>
            <p:ph type="body" idx="1"/>
          </p:nvPr>
        </p:nvSpPr>
        <p:spPr/>
        <p:txBody>
          <a:bodyPr>
            <a:normAutofit lnSpcReduction="10000"/>
          </a:bodyPr>
          <a:lstStyle/>
          <a:p>
            <a:pPr eaLnBrk="1" hangingPunct="1">
              <a:lnSpc>
                <a:spcPct val="90000"/>
              </a:lnSpc>
            </a:pPr>
            <a:r>
              <a:rPr lang="en-US" dirty="0"/>
              <a:t>The Court in Bivens recognized the injustice of allowing compensation for negligent injuries cause by government employees, but not for those caused by intentional wrongdoing. </a:t>
            </a:r>
          </a:p>
          <a:p>
            <a:pPr eaLnBrk="1" hangingPunct="1">
              <a:lnSpc>
                <a:spcPct val="90000"/>
              </a:lnSpc>
            </a:pPr>
            <a:r>
              <a:rPr lang="en-US" dirty="0"/>
              <a:t>Bivens is a direct action against federal employees for violations of constitutional rights</a:t>
            </a:r>
          </a:p>
          <a:p>
            <a:pPr lvl="1" eaLnBrk="1" hangingPunct="1">
              <a:lnSpc>
                <a:spcPct val="90000"/>
              </a:lnSpc>
            </a:pPr>
            <a:r>
              <a:rPr lang="en-US" dirty="0"/>
              <a:t>Bivens is a personal action, not an official capacity action.</a:t>
            </a:r>
          </a:p>
          <a:p>
            <a:pPr lvl="1" eaLnBrk="1" hangingPunct="1">
              <a:lnSpc>
                <a:spcPct val="90000"/>
              </a:lnSpc>
            </a:pPr>
            <a:r>
              <a:rPr lang="en-US" dirty="0"/>
              <a:t>If you are in the course and scope, you are immune.</a:t>
            </a:r>
          </a:p>
          <a:p>
            <a:pPr eaLnBrk="1" hangingPunct="1">
              <a:lnSpc>
                <a:spcPct val="90000"/>
              </a:lnSpc>
            </a:pPr>
            <a:endParaRPr lang="en-US" dirty="0"/>
          </a:p>
        </p:txBody>
      </p:sp>
    </p:spTree>
    <p:extLst>
      <p:ext uri="{BB962C8B-B14F-4D97-AF65-F5344CB8AC3E}">
        <p14:creationId xmlns:p14="http://schemas.microsoft.com/office/powerpoint/2010/main" val="4194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9810DF-8D97-404B-9284-7FD1DCFABB00}" type="slidenum">
              <a:rPr lang="en-US"/>
              <a:pPr/>
              <a:t>17</a:t>
            </a:fld>
            <a:endParaRPr lang="en-US"/>
          </a:p>
        </p:txBody>
      </p:sp>
      <p:sp>
        <p:nvSpPr>
          <p:cNvPr id="19458" name="Rectangle 2"/>
          <p:cNvSpPr>
            <a:spLocks noGrp="1" noChangeArrowheads="1"/>
          </p:cNvSpPr>
          <p:nvPr>
            <p:ph type="title"/>
          </p:nvPr>
        </p:nvSpPr>
        <p:spPr/>
        <p:txBody>
          <a:bodyPr/>
          <a:lstStyle/>
          <a:p>
            <a:r>
              <a:rPr lang="en-US" dirty="0"/>
              <a:t>Qualified Immunity: </a:t>
            </a:r>
            <a:r>
              <a:rPr lang="en-US" i="1" dirty="0"/>
              <a:t>Harlow v. Fitzgerald</a:t>
            </a:r>
            <a:r>
              <a:rPr lang="en-US" dirty="0"/>
              <a:t>, 457 U.S. 800 (1982)</a:t>
            </a:r>
          </a:p>
        </p:txBody>
      </p:sp>
      <p:sp>
        <p:nvSpPr>
          <p:cNvPr id="19459" name="Rectangle 3"/>
          <p:cNvSpPr>
            <a:spLocks noGrp="1" noChangeArrowheads="1"/>
          </p:cNvSpPr>
          <p:nvPr>
            <p:ph type="body" idx="1"/>
          </p:nvPr>
        </p:nvSpPr>
        <p:spPr/>
        <p:txBody>
          <a:bodyPr/>
          <a:lstStyle/>
          <a:p>
            <a:pPr>
              <a:lnSpc>
                <a:spcPct val="90000"/>
              </a:lnSpc>
            </a:pPr>
            <a:r>
              <a:rPr lang="en-US" dirty="0"/>
              <a:t>The Court ruled that government officials performing discretionary functions should be protected from liability for civil damages if their conduct does not violate clearly established statutory or constitutional rights of which a reasonable person would be aware.</a:t>
            </a:r>
          </a:p>
          <a:p>
            <a:pPr>
              <a:lnSpc>
                <a:spcPct val="90000"/>
              </a:lnSpc>
            </a:pPr>
            <a:r>
              <a:rPr lang="en-US" dirty="0"/>
              <a:t>Those who are plainly incompetent or who knowingly violate the law cannot invoke qualified immunity.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C812D5-1833-447D-9854-91A29789FA3B}" type="slidenum">
              <a:rPr lang="en-US"/>
              <a:pPr/>
              <a:t>18</a:t>
            </a:fld>
            <a:endParaRPr lang="en-US"/>
          </a:p>
        </p:txBody>
      </p:sp>
      <p:sp>
        <p:nvSpPr>
          <p:cNvPr id="33794" name="Rectangle 2"/>
          <p:cNvSpPr>
            <a:spLocks noGrp="1" noChangeArrowheads="1"/>
          </p:cNvSpPr>
          <p:nvPr>
            <p:ph type="title"/>
          </p:nvPr>
        </p:nvSpPr>
        <p:spPr/>
        <p:txBody>
          <a:bodyPr/>
          <a:lstStyle/>
          <a:p>
            <a:r>
              <a:rPr lang="en-US" dirty="0"/>
              <a:t>The Policy Rationale for Qualified Immunity</a:t>
            </a:r>
          </a:p>
        </p:txBody>
      </p:sp>
      <p:sp>
        <p:nvSpPr>
          <p:cNvPr id="33795" name="Rectangle 3"/>
          <p:cNvSpPr>
            <a:spLocks noGrp="1" noChangeArrowheads="1"/>
          </p:cNvSpPr>
          <p:nvPr>
            <p:ph type="body" idx="1"/>
          </p:nvPr>
        </p:nvSpPr>
        <p:spPr/>
        <p:txBody>
          <a:bodyPr/>
          <a:lstStyle/>
          <a:p>
            <a:pPr>
              <a:lnSpc>
                <a:spcPct val="90000"/>
              </a:lnSpc>
            </a:pPr>
            <a:r>
              <a:rPr lang="en-US" dirty="0"/>
              <a:t>Why is qualified immunity necessary for governmental action?</a:t>
            </a:r>
          </a:p>
          <a:p>
            <a:pPr>
              <a:lnSpc>
                <a:spcPct val="90000"/>
              </a:lnSpc>
            </a:pPr>
            <a:r>
              <a:rPr lang="en-US" dirty="0"/>
              <a:t>What would be a </a:t>
            </a:r>
            <a:r>
              <a:rPr lang="en-US" i="1" dirty="0"/>
              <a:t>Mathews</a:t>
            </a:r>
            <a:r>
              <a:rPr lang="en-US" dirty="0"/>
              <a:t> analysis?</a:t>
            </a:r>
          </a:p>
          <a:p>
            <a:pPr>
              <a:lnSpc>
                <a:spcPct val="90000"/>
              </a:lnSpc>
            </a:pPr>
            <a:r>
              <a:rPr lang="en-US" dirty="0"/>
              <a:t>Does litigation only cost when the defendant loses?</a:t>
            </a:r>
          </a:p>
          <a:p>
            <a:pPr>
              <a:lnSpc>
                <a:spcPct val="90000"/>
              </a:lnSpc>
            </a:pPr>
            <a:r>
              <a:rPr lang="en-US" dirty="0"/>
              <a:t>Why is there a strong policy for summary judgment in 1st amendment news cases?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AF4EBED-883B-490D-8202-3777146A2C02}" type="slidenum">
              <a:rPr lang="en-US"/>
              <a:pPr/>
              <a:t>19</a:t>
            </a:fld>
            <a:endParaRPr lang="en-US"/>
          </a:p>
        </p:txBody>
      </p:sp>
      <p:sp>
        <p:nvSpPr>
          <p:cNvPr id="45058" name="Rectangle 2"/>
          <p:cNvSpPr>
            <a:spLocks noGrp="1" noChangeArrowheads="1"/>
          </p:cNvSpPr>
          <p:nvPr>
            <p:ph type="title"/>
          </p:nvPr>
        </p:nvSpPr>
        <p:spPr/>
        <p:txBody>
          <a:bodyPr/>
          <a:lstStyle/>
          <a:p>
            <a:r>
              <a:rPr lang="en-US" dirty="0"/>
              <a:t>Standards for Qualified Immunity</a:t>
            </a:r>
          </a:p>
        </p:txBody>
      </p:sp>
      <p:sp>
        <p:nvSpPr>
          <p:cNvPr id="45059" name="Rectangle 3"/>
          <p:cNvSpPr>
            <a:spLocks noGrp="1" noChangeArrowheads="1"/>
          </p:cNvSpPr>
          <p:nvPr>
            <p:ph type="body" idx="1"/>
          </p:nvPr>
        </p:nvSpPr>
        <p:spPr/>
        <p:txBody>
          <a:bodyPr/>
          <a:lstStyle/>
          <a:p>
            <a:pPr>
              <a:lnSpc>
                <a:spcPct val="90000"/>
              </a:lnSpc>
            </a:pPr>
            <a:r>
              <a:rPr lang="en-US" sz="2800" dirty="0"/>
              <a:t>...the Fourth Circuit considered whether police officers who bound a defenseless man to a pole with flex cuffs at three in the morning in a deserted parking lot and then abandoned him, all with admittedly no legitimate law enforcement purpose, were entitled to qualified immunity. (Robles v. Prince George's County, Maryland, 302 F.3d 262 (4th Cir. 2002))</a:t>
            </a:r>
          </a:p>
          <a:p>
            <a:pPr lvl="1">
              <a:lnSpc>
                <a:spcPct val="90000"/>
              </a:lnSpc>
            </a:pPr>
            <a:r>
              <a:rPr lang="en-US" sz="2800" dirty="0"/>
              <a:t>What does this tell us about the standard for qualified immunity?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031F-915B-4189-988C-FCEEB53C1E82}"/>
              </a:ext>
            </a:extLst>
          </p:cNvPr>
          <p:cNvSpPr>
            <a:spLocks noGrp="1"/>
          </p:cNvSpPr>
          <p:nvPr>
            <p:ph type="title"/>
          </p:nvPr>
        </p:nvSpPr>
        <p:spPr/>
        <p:txBody>
          <a:bodyPr/>
          <a:lstStyle/>
          <a:p>
            <a:r>
              <a:rPr lang="en-US" dirty="0"/>
              <a:t>Non-Damage Claims</a:t>
            </a:r>
          </a:p>
        </p:txBody>
      </p:sp>
      <p:sp>
        <p:nvSpPr>
          <p:cNvPr id="3" name="Content Placeholder 2">
            <a:extLst>
              <a:ext uri="{FF2B5EF4-FFF2-40B4-BE49-F238E27FC236}">
                <a16:creationId xmlns:a16="http://schemas.microsoft.com/office/drawing/2014/main" id="{44844ABB-416A-4FDD-82E5-5A482675B722}"/>
              </a:ext>
            </a:extLst>
          </p:cNvPr>
          <p:cNvSpPr>
            <a:spLocks noGrp="1"/>
          </p:cNvSpPr>
          <p:nvPr>
            <p:ph idx="1"/>
          </p:nvPr>
        </p:nvSpPr>
        <p:spPr/>
        <p:txBody>
          <a:bodyPr/>
          <a:lstStyle/>
          <a:p>
            <a:r>
              <a:rPr lang="en-US" dirty="0"/>
              <a:t>Injunctive relief – most of what we seen in cases challenging national security actions.</a:t>
            </a:r>
          </a:p>
          <a:p>
            <a:r>
              <a:rPr lang="en-US" dirty="0"/>
              <a:t>Brought under the Administrative Procedure Act and/or the Constitution.</a:t>
            </a:r>
          </a:p>
          <a:p>
            <a:r>
              <a:rPr lang="en-US" dirty="0"/>
              <a:t>Injunctions are prospective, to stop future wrongdoing.</a:t>
            </a:r>
          </a:p>
          <a:p>
            <a:r>
              <a:rPr lang="en-US" dirty="0"/>
              <a:t>Why should the courts favor injunctions over damage remedies?</a:t>
            </a:r>
          </a:p>
        </p:txBody>
      </p:sp>
      <p:sp>
        <p:nvSpPr>
          <p:cNvPr id="4" name="Slide Number Placeholder 3">
            <a:extLst>
              <a:ext uri="{FF2B5EF4-FFF2-40B4-BE49-F238E27FC236}">
                <a16:creationId xmlns:a16="http://schemas.microsoft.com/office/drawing/2014/main" id="{9D7E4593-8629-43C0-9470-8B81FFFB6984}"/>
              </a:ext>
            </a:extLst>
          </p:cNvPr>
          <p:cNvSpPr>
            <a:spLocks noGrp="1"/>
          </p:cNvSpPr>
          <p:nvPr>
            <p:ph type="sldNum" sz="quarter" idx="12"/>
          </p:nvPr>
        </p:nvSpPr>
        <p:spPr/>
        <p:txBody>
          <a:bodyPr/>
          <a:lstStyle/>
          <a:p>
            <a:fld id="{C4C9C067-D3FE-443F-8092-32E3B845AAA9}" type="slidenum">
              <a:rPr lang="en-US" smtClean="0"/>
              <a:pPr/>
              <a:t>2</a:t>
            </a:fld>
            <a:endParaRPr lang="en-US"/>
          </a:p>
        </p:txBody>
      </p:sp>
    </p:spTree>
    <p:extLst>
      <p:ext uri="{BB962C8B-B14F-4D97-AF65-F5344CB8AC3E}">
        <p14:creationId xmlns:p14="http://schemas.microsoft.com/office/powerpoint/2010/main" val="2743379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473FF-599E-4988-91D7-9B1347571389}"/>
              </a:ext>
            </a:extLst>
          </p:cNvPr>
          <p:cNvSpPr>
            <a:spLocks noGrp="1"/>
          </p:cNvSpPr>
          <p:nvPr>
            <p:ph type="title"/>
          </p:nvPr>
        </p:nvSpPr>
        <p:spPr/>
        <p:txBody>
          <a:bodyPr/>
          <a:lstStyle/>
          <a:p>
            <a:r>
              <a:rPr lang="en-US" dirty="0"/>
              <a:t>Problems with Bivens in National Security Cases</a:t>
            </a:r>
          </a:p>
        </p:txBody>
      </p:sp>
      <p:sp>
        <p:nvSpPr>
          <p:cNvPr id="3" name="Content Placeholder 2">
            <a:extLst>
              <a:ext uri="{FF2B5EF4-FFF2-40B4-BE49-F238E27FC236}">
                <a16:creationId xmlns:a16="http://schemas.microsoft.com/office/drawing/2014/main" id="{81785B68-3B1C-4E71-9E50-D78FD0D59EB8}"/>
              </a:ext>
            </a:extLst>
          </p:cNvPr>
          <p:cNvSpPr>
            <a:spLocks noGrp="1"/>
          </p:cNvSpPr>
          <p:nvPr>
            <p:ph idx="1"/>
          </p:nvPr>
        </p:nvSpPr>
        <p:spPr/>
        <p:txBody>
          <a:bodyPr/>
          <a:lstStyle/>
          <a:p>
            <a:r>
              <a:rPr lang="en-US" dirty="0"/>
              <a:t>Proving that high level officials had direct knowledge and involvement in the actions.</a:t>
            </a:r>
          </a:p>
          <a:p>
            <a:r>
              <a:rPr lang="en-US" dirty="0"/>
              <a:t>Proving that low level officials were not operating under orders or under the impression that they what they were doing was legal.</a:t>
            </a:r>
          </a:p>
          <a:p>
            <a:pPr lvl="1"/>
            <a:r>
              <a:rPr lang="en-US" dirty="0"/>
              <a:t>What would be the effect of the Office of Legal Counsel memos authorizing waterboarding and other torture on Bivens claims?</a:t>
            </a:r>
          </a:p>
        </p:txBody>
      </p:sp>
      <p:sp>
        <p:nvSpPr>
          <p:cNvPr id="4" name="Slide Number Placeholder 3">
            <a:extLst>
              <a:ext uri="{FF2B5EF4-FFF2-40B4-BE49-F238E27FC236}">
                <a16:creationId xmlns:a16="http://schemas.microsoft.com/office/drawing/2014/main" id="{5076C961-4984-419B-8714-D2071333B233}"/>
              </a:ext>
            </a:extLst>
          </p:cNvPr>
          <p:cNvSpPr>
            <a:spLocks noGrp="1"/>
          </p:cNvSpPr>
          <p:nvPr>
            <p:ph type="sldNum" sz="quarter" idx="12"/>
          </p:nvPr>
        </p:nvSpPr>
        <p:spPr/>
        <p:txBody>
          <a:bodyPr/>
          <a:lstStyle/>
          <a:p>
            <a:fld id="{C4C9C067-D3FE-443F-8092-32E3B845AAA9}" type="slidenum">
              <a:rPr lang="en-US" smtClean="0"/>
              <a:pPr/>
              <a:t>20</a:t>
            </a:fld>
            <a:endParaRPr lang="en-US"/>
          </a:p>
        </p:txBody>
      </p:sp>
    </p:spTree>
    <p:extLst>
      <p:ext uri="{BB962C8B-B14F-4D97-AF65-F5344CB8AC3E}">
        <p14:creationId xmlns:p14="http://schemas.microsoft.com/office/powerpoint/2010/main" val="1369048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4924509-4468-4F86-8B75-0C020F58D224}" type="slidenum">
              <a:rPr lang="en-US" smtClean="0"/>
              <a:pPr/>
              <a:t>21</a:t>
            </a:fld>
            <a:endParaRPr lang="en-US"/>
          </a:p>
        </p:txBody>
      </p:sp>
      <p:sp>
        <p:nvSpPr>
          <p:cNvPr id="29699" name="Rectangle 2"/>
          <p:cNvSpPr>
            <a:spLocks noGrp="1" noChangeArrowheads="1"/>
          </p:cNvSpPr>
          <p:nvPr>
            <p:ph type="title"/>
          </p:nvPr>
        </p:nvSpPr>
        <p:spPr/>
        <p:txBody>
          <a:bodyPr/>
          <a:lstStyle/>
          <a:p>
            <a:pPr eaLnBrk="1" hangingPunct="1"/>
            <a:r>
              <a:rPr lang="en-US" dirty="0"/>
              <a:t>FTCA Amendments after Bivens</a:t>
            </a:r>
          </a:p>
        </p:txBody>
      </p:sp>
      <p:sp>
        <p:nvSpPr>
          <p:cNvPr id="29700" name="Rectangle 3"/>
          <p:cNvSpPr>
            <a:spLocks noGrp="1" noChangeArrowheads="1"/>
          </p:cNvSpPr>
          <p:nvPr>
            <p:ph type="body" idx="1"/>
          </p:nvPr>
        </p:nvSpPr>
        <p:spPr/>
        <p:txBody>
          <a:bodyPr/>
          <a:lstStyle/>
          <a:p>
            <a:pPr eaLnBrk="1" hangingPunct="1"/>
            <a:r>
              <a:rPr lang="en-US" dirty="0"/>
              <a:t>FTCA now covers certain intentional actions by police officers.</a:t>
            </a:r>
          </a:p>
          <a:p>
            <a:pPr lvl="1"/>
            <a:r>
              <a:rPr lang="en-US" dirty="0"/>
              <a:t>Has become a substitute for a Bivens action for covered officers.</a:t>
            </a:r>
          </a:p>
          <a:p>
            <a:pPr eaLnBrk="1" hangingPunct="1"/>
            <a:r>
              <a:rPr lang="en-US" dirty="0"/>
              <a:t>Over the past decade the United States Supreme Court has been reticent to extend Bivens from the existing precedent and has said that it is unlikely to do so in the future.</a:t>
            </a:r>
          </a:p>
        </p:txBody>
      </p:sp>
    </p:spTree>
    <p:extLst>
      <p:ext uri="{BB962C8B-B14F-4D97-AF65-F5344CB8AC3E}">
        <p14:creationId xmlns:p14="http://schemas.microsoft.com/office/powerpoint/2010/main" val="3950954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p:txBody>
          <a:bodyPr/>
          <a:lstStyle/>
          <a:p>
            <a:pPr eaLnBrk="1" hangingPunct="1"/>
            <a:r>
              <a:rPr lang="en-US" dirty="0"/>
              <a:t>FTCA Procedure</a:t>
            </a:r>
          </a:p>
        </p:txBody>
      </p:sp>
      <p:sp>
        <p:nvSpPr>
          <p:cNvPr id="24579"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4946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CE482C9-44FF-4A00-A304-483F6DB74E3B}" type="slidenum">
              <a:rPr lang="en-US" smtClean="0"/>
              <a:pPr/>
              <a:t>23</a:t>
            </a:fld>
            <a:endParaRPr lang="en-US"/>
          </a:p>
        </p:txBody>
      </p:sp>
      <p:sp>
        <p:nvSpPr>
          <p:cNvPr id="30723" name="Rectangle 2"/>
          <p:cNvSpPr>
            <a:spLocks noGrp="1" noChangeArrowheads="1"/>
          </p:cNvSpPr>
          <p:nvPr>
            <p:ph type="title"/>
          </p:nvPr>
        </p:nvSpPr>
        <p:spPr/>
        <p:txBody>
          <a:bodyPr/>
          <a:lstStyle/>
          <a:p>
            <a:pPr eaLnBrk="1" hangingPunct="1"/>
            <a:r>
              <a:rPr lang="en-US" dirty="0"/>
              <a:t>Administrative Procedural Requirements - Sec 2675</a:t>
            </a:r>
          </a:p>
        </p:txBody>
      </p:sp>
      <p:sp>
        <p:nvSpPr>
          <p:cNvPr id="30724" name="Rectangle 3"/>
          <p:cNvSpPr>
            <a:spLocks noGrp="1" noChangeArrowheads="1"/>
          </p:cNvSpPr>
          <p:nvPr>
            <p:ph type="body" idx="1"/>
          </p:nvPr>
        </p:nvSpPr>
        <p:spPr/>
        <p:txBody>
          <a:bodyPr/>
          <a:lstStyle/>
          <a:p>
            <a:pPr eaLnBrk="1" hangingPunct="1"/>
            <a:r>
              <a:rPr lang="en-US" sz="2800" dirty="0"/>
              <a:t>An action shall not be instituted upon a claim against the United States for money damages for injury or loss of property or personal injury or death caused by the negligent or wrongful act or omission of any employee of the Government while acting within the scope of his office or employment, </a:t>
            </a:r>
            <a:r>
              <a:rPr lang="en-US" sz="2800" i="1" dirty="0"/>
              <a:t>unless the claimant shall have first presented the claim to the appropriate Federal agency and his claim shall have been finally denied by the agency in writing and sent by certified or registered mail. </a:t>
            </a:r>
          </a:p>
        </p:txBody>
      </p:sp>
    </p:spTree>
    <p:extLst>
      <p:ext uri="{BB962C8B-B14F-4D97-AF65-F5344CB8AC3E}">
        <p14:creationId xmlns:p14="http://schemas.microsoft.com/office/powerpoint/2010/main" val="2765388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1B1B4F-3E6E-4239-9D9D-A1569E01E84D}" type="slidenum">
              <a:rPr lang="en-US" smtClean="0"/>
              <a:pPr/>
              <a:t>24</a:t>
            </a:fld>
            <a:endParaRPr lang="en-US"/>
          </a:p>
        </p:txBody>
      </p:sp>
      <p:sp>
        <p:nvSpPr>
          <p:cNvPr id="31747" name="Rectangle 2"/>
          <p:cNvSpPr>
            <a:spLocks noGrp="1" noChangeArrowheads="1"/>
          </p:cNvSpPr>
          <p:nvPr>
            <p:ph type="title"/>
          </p:nvPr>
        </p:nvSpPr>
        <p:spPr/>
        <p:txBody>
          <a:bodyPr/>
          <a:lstStyle/>
          <a:p>
            <a:pPr eaLnBrk="1" hangingPunct="1"/>
            <a:r>
              <a:rPr lang="en-US" dirty="0"/>
              <a:t>What if the Agency Does Not Act on the Claim?</a:t>
            </a:r>
          </a:p>
        </p:txBody>
      </p:sp>
      <p:sp>
        <p:nvSpPr>
          <p:cNvPr id="31748" name="Rectangle 3"/>
          <p:cNvSpPr>
            <a:spLocks noGrp="1" noChangeArrowheads="1"/>
          </p:cNvSpPr>
          <p:nvPr>
            <p:ph type="body" idx="1"/>
          </p:nvPr>
        </p:nvSpPr>
        <p:spPr/>
        <p:txBody>
          <a:bodyPr/>
          <a:lstStyle/>
          <a:p>
            <a:pPr eaLnBrk="1" hangingPunct="1"/>
            <a:r>
              <a:rPr lang="en-US" dirty="0"/>
              <a:t>The failure of an agency to make final disposition of a claim within six months after it is filed shall, at the option of the claimant any time thereafter, be deemed a final denial of the claim for purposes of this section. </a:t>
            </a:r>
          </a:p>
        </p:txBody>
      </p:sp>
    </p:spTree>
    <p:extLst>
      <p:ext uri="{BB962C8B-B14F-4D97-AF65-F5344CB8AC3E}">
        <p14:creationId xmlns:p14="http://schemas.microsoft.com/office/powerpoint/2010/main" val="795370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62BD20-EE65-44F0-8EF9-DA35AE272828}" type="slidenum">
              <a:rPr lang="en-US" smtClean="0"/>
              <a:pPr/>
              <a:t>25</a:t>
            </a:fld>
            <a:endParaRPr lang="en-US"/>
          </a:p>
        </p:txBody>
      </p:sp>
      <p:sp>
        <p:nvSpPr>
          <p:cNvPr id="32771" name="Rectangle 2"/>
          <p:cNvSpPr>
            <a:spLocks noGrp="1" noChangeArrowheads="1"/>
          </p:cNvSpPr>
          <p:nvPr>
            <p:ph type="title"/>
          </p:nvPr>
        </p:nvSpPr>
        <p:spPr/>
        <p:txBody>
          <a:bodyPr/>
          <a:lstStyle/>
          <a:p>
            <a:pPr eaLnBrk="1" hangingPunct="1"/>
            <a:r>
              <a:rPr lang="en-US" dirty="0"/>
              <a:t>Filing a Claim is Jurisdictional</a:t>
            </a:r>
          </a:p>
        </p:txBody>
      </p:sp>
      <p:sp>
        <p:nvSpPr>
          <p:cNvPr id="32772" name="Rectangle 3"/>
          <p:cNvSpPr>
            <a:spLocks noGrp="1" noChangeArrowheads="1"/>
          </p:cNvSpPr>
          <p:nvPr>
            <p:ph type="body" idx="1"/>
          </p:nvPr>
        </p:nvSpPr>
        <p:spPr/>
        <p:txBody>
          <a:bodyPr/>
          <a:lstStyle/>
          <a:p>
            <a:pPr eaLnBrk="1" hangingPunct="1">
              <a:lnSpc>
                <a:spcPct val="90000"/>
              </a:lnSpc>
            </a:pPr>
            <a:r>
              <a:rPr lang="en-US" sz="2400" dirty="0"/>
              <a:t>This is an administrative compensation scheme, so it is subject to exhaustion of remedies</a:t>
            </a:r>
          </a:p>
          <a:p>
            <a:pPr lvl="1" eaLnBrk="1" hangingPunct="1">
              <a:lnSpc>
                <a:spcPct val="90000"/>
              </a:lnSpc>
            </a:pPr>
            <a:r>
              <a:rPr lang="en-US" sz="2400" dirty="0"/>
              <a:t>You must file a claim with the agency within 2 years of the accidence</a:t>
            </a:r>
          </a:p>
          <a:p>
            <a:pPr eaLnBrk="1" hangingPunct="1">
              <a:lnSpc>
                <a:spcPct val="90000"/>
              </a:lnSpc>
            </a:pPr>
            <a:r>
              <a:rPr lang="en-US" sz="2400" dirty="0"/>
              <a:t>You can only go to court after the agency rules on the claim or after six months</a:t>
            </a:r>
          </a:p>
          <a:p>
            <a:pPr lvl="1" eaLnBrk="1" hangingPunct="1">
              <a:lnSpc>
                <a:spcPct val="90000"/>
              </a:lnSpc>
            </a:pPr>
            <a:r>
              <a:rPr lang="en-US" sz="2400" dirty="0"/>
              <a:t>"The failure of an agency to make final disposition of a claim within six months after it is filed shall, at the option of the claimant any time thereafter, be deemed a final denial of the claim for purposes of this section."</a:t>
            </a:r>
          </a:p>
          <a:p>
            <a:pPr eaLnBrk="1" hangingPunct="1">
              <a:lnSpc>
                <a:spcPct val="90000"/>
              </a:lnSpc>
            </a:pPr>
            <a:r>
              <a:rPr lang="en-US" sz="2400" dirty="0"/>
              <a:t>If you do not comply with this requirement, your case will be dismissed and if the 2 years has elapsed, you will be prescribed.</a:t>
            </a:r>
          </a:p>
        </p:txBody>
      </p:sp>
    </p:spTree>
    <p:extLst>
      <p:ext uri="{BB962C8B-B14F-4D97-AF65-F5344CB8AC3E}">
        <p14:creationId xmlns:p14="http://schemas.microsoft.com/office/powerpoint/2010/main" val="1241544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The Statutory Defense</a:t>
            </a:r>
          </a:p>
        </p:txBody>
      </p:sp>
      <p:sp>
        <p:nvSpPr>
          <p:cNvPr id="10243" name="Rectangle 3"/>
          <p:cNvSpPr>
            <a:spLocks noGrp="1" noChangeArrowheads="1"/>
          </p:cNvSpPr>
          <p:nvPr>
            <p:ph type="body" idx="1"/>
          </p:nvPr>
        </p:nvSpPr>
        <p:spPr/>
        <p:txBody>
          <a:bodyPr/>
          <a:lstStyle/>
          <a:p>
            <a:pPr eaLnBrk="1" hangingPunct="1"/>
            <a:r>
              <a:rPr lang="en-US" dirty="0"/>
              <a:t>(a) Any claim based upon an act or omission of an employee of the Government, exercising due care, in the execution of a statute or regulation, whether or not such statute or regulation be valid, or based upon the exercise or performance or the failure to exercise or perform a discretionary function or duty on the part of a federal agency or an employee of the Government, whether or not the discretion involved be abused. </a:t>
            </a:r>
          </a:p>
        </p:txBody>
      </p:sp>
    </p:spTree>
    <p:extLst>
      <p:ext uri="{BB962C8B-B14F-4D97-AF65-F5344CB8AC3E}">
        <p14:creationId xmlns:p14="http://schemas.microsoft.com/office/powerpoint/2010/main" val="390332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What is the Intent of this Provision?</a:t>
            </a:r>
          </a:p>
        </p:txBody>
      </p:sp>
      <p:sp>
        <p:nvSpPr>
          <p:cNvPr id="11267" name="Rectangle 3"/>
          <p:cNvSpPr>
            <a:spLocks noGrp="1" noChangeArrowheads="1"/>
          </p:cNvSpPr>
          <p:nvPr>
            <p:ph type="body" idx="1"/>
          </p:nvPr>
        </p:nvSpPr>
        <p:spPr/>
        <p:txBody>
          <a:bodyPr/>
          <a:lstStyle/>
          <a:p>
            <a:pPr eaLnBrk="1" hangingPunct="1"/>
            <a:r>
              <a:rPr lang="en-US" sz="2800" dirty="0"/>
              <a:t>What is a discretionary function?</a:t>
            </a:r>
          </a:p>
          <a:p>
            <a:pPr eaLnBrk="1" hangingPunct="1"/>
            <a:r>
              <a:rPr lang="en-US" sz="2800" dirty="0"/>
              <a:t>Why do we limit claims based on government decisionmaking?</a:t>
            </a:r>
          </a:p>
          <a:p>
            <a:pPr lvl="1" eaLnBrk="1" hangingPunct="1"/>
            <a:r>
              <a:rPr lang="en-US" sz="2800" dirty="0"/>
              <a:t>What are the consequences for allowing litigants to challenge government polices?</a:t>
            </a:r>
          </a:p>
          <a:p>
            <a:pPr lvl="1" eaLnBrk="1" hangingPunct="1"/>
            <a:r>
              <a:rPr lang="en-US" sz="2800" dirty="0"/>
              <a:t>How does this mirror juridical review of rules and adjudications?</a:t>
            </a:r>
          </a:p>
          <a:p>
            <a:pPr eaLnBrk="1" hangingPunct="1"/>
            <a:r>
              <a:rPr lang="en-US" sz="2800" dirty="0"/>
              <a:t>What is the remedy for bad decisions?</a:t>
            </a:r>
          </a:p>
          <a:p>
            <a:pPr eaLnBrk="1" hangingPunct="1"/>
            <a:r>
              <a:rPr lang="en-US" sz="2800" dirty="0"/>
              <a:t>What about compensation?</a:t>
            </a:r>
          </a:p>
        </p:txBody>
      </p:sp>
    </p:spTree>
    <p:extLst>
      <p:ext uri="{BB962C8B-B14F-4D97-AF65-F5344CB8AC3E}">
        <p14:creationId xmlns:p14="http://schemas.microsoft.com/office/powerpoint/2010/main" val="3812854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FFF7-EF08-4998-9D63-B5F4359ABFFA}"/>
              </a:ext>
            </a:extLst>
          </p:cNvPr>
          <p:cNvSpPr>
            <a:spLocks noGrp="1"/>
          </p:cNvSpPr>
          <p:nvPr>
            <p:ph type="title"/>
          </p:nvPr>
        </p:nvSpPr>
        <p:spPr/>
        <p:txBody>
          <a:bodyPr/>
          <a:lstStyle/>
          <a:p>
            <a:r>
              <a:rPr lang="en-US" dirty="0"/>
              <a:t>Breadth of Discretionary Authority</a:t>
            </a:r>
          </a:p>
        </p:txBody>
      </p:sp>
      <p:sp>
        <p:nvSpPr>
          <p:cNvPr id="3" name="Content Placeholder 2">
            <a:extLst>
              <a:ext uri="{FF2B5EF4-FFF2-40B4-BE49-F238E27FC236}">
                <a16:creationId xmlns:a16="http://schemas.microsoft.com/office/drawing/2014/main" id="{DB3311F2-FB75-448B-95BF-11DC2DF14FB9}"/>
              </a:ext>
            </a:extLst>
          </p:cNvPr>
          <p:cNvSpPr>
            <a:spLocks noGrp="1"/>
          </p:cNvSpPr>
          <p:nvPr>
            <p:ph idx="1"/>
          </p:nvPr>
        </p:nvSpPr>
        <p:spPr/>
        <p:txBody>
          <a:bodyPr/>
          <a:lstStyle/>
          <a:p>
            <a:r>
              <a:rPr lang="en-US" dirty="0"/>
              <a:t>If it is intentional, it is covered as long as the government action does not violate the law or a legally binding regulation.</a:t>
            </a:r>
          </a:p>
          <a:p>
            <a:pPr lvl="1"/>
            <a:r>
              <a:rPr lang="en-US" dirty="0"/>
              <a:t>Attorneys often forget this and try to bolster damages by proving bad intent, as they would in a private tort claim.</a:t>
            </a:r>
          </a:p>
          <a:p>
            <a:r>
              <a:rPr lang="en-US" dirty="0"/>
              <a:t>Nuclear fallout</a:t>
            </a:r>
          </a:p>
          <a:p>
            <a:r>
              <a:rPr lang="en-US" dirty="0"/>
              <a:t>Flooding New Orleans</a:t>
            </a:r>
          </a:p>
        </p:txBody>
      </p:sp>
      <p:sp>
        <p:nvSpPr>
          <p:cNvPr id="4" name="Slide Number Placeholder 3">
            <a:extLst>
              <a:ext uri="{FF2B5EF4-FFF2-40B4-BE49-F238E27FC236}">
                <a16:creationId xmlns:a16="http://schemas.microsoft.com/office/drawing/2014/main" id="{018024ED-9CD4-49DF-ACD5-63187AA3EBCD}"/>
              </a:ext>
            </a:extLst>
          </p:cNvPr>
          <p:cNvSpPr>
            <a:spLocks noGrp="1"/>
          </p:cNvSpPr>
          <p:nvPr>
            <p:ph type="sldNum" sz="quarter" idx="12"/>
          </p:nvPr>
        </p:nvSpPr>
        <p:spPr/>
        <p:txBody>
          <a:bodyPr/>
          <a:lstStyle/>
          <a:p>
            <a:fld id="{C4C9C067-D3FE-443F-8092-32E3B845AAA9}" type="slidenum">
              <a:rPr lang="en-US" smtClean="0"/>
              <a:pPr/>
              <a:t>28</a:t>
            </a:fld>
            <a:endParaRPr lang="en-US"/>
          </a:p>
        </p:txBody>
      </p:sp>
    </p:spTree>
    <p:extLst>
      <p:ext uri="{BB962C8B-B14F-4D97-AF65-F5344CB8AC3E}">
        <p14:creationId xmlns:p14="http://schemas.microsoft.com/office/powerpoint/2010/main" val="2708660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C48C20-2A1D-4359-ABEE-F53EFBE4F06B}"/>
              </a:ext>
            </a:extLst>
          </p:cNvPr>
          <p:cNvSpPr>
            <a:spLocks noGrp="1"/>
          </p:cNvSpPr>
          <p:nvPr>
            <p:ph type="ctrTitle"/>
          </p:nvPr>
        </p:nvSpPr>
        <p:spPr/>
        <p:txBody>
          <a:bodyPr/>
          <a:lstStyle/>
          <a:p>
            <a:r>
              <a:rPr lang="en-US" dirty="0"/>
              <a:t>Private Individuals and Foreign Governments</a:t>
            </a:r>
          </a:p>
        </p:txBody>
      </p:sp>
      <p:sp>
        <p:nvSpPr>
          <p:cNvPr id="6" name="Subtitle 5">
            <a:extLst>
              <a:ext uri="{FF2B5EF4-FFF2-40B4-BE49-F238E27FC236}">
                <a16:creationId xmlns:a16="http://schemas.microsoft.com/office/drawing/2014/main" id="{C50C3622-4DF7-4174-AAF1-4595C4EDE513}"/>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8D9613D7-4279-4950-A5C4-18E4A3F11936}"/>
              </a:ext>
            </a:extLst>
          </p:cNvPr>
          <p:cNvSpPr>
            <a:spLocks noGrp="1"/>
          </p:cNvSpPr>
          <p:nvPr>
            <p:ph type="sldNum" sz="quarter" idx="4"/>
          </p:nvPr>
        </p:nvSpPr>
        <p:spPr/>
        <p:txBody>
          <a:bodyPr/>
          <a:lstStyle/>
          <a:p>
            <a:fld id="{C4C9C067-D3FE-443F-8092-32E3B845AAA9}" type="slidenum">
              <a:rPr lang="en-US" smtClean="0"/>
              <a:pPr/>
              <a:t>3</a:t>
            </a:fld>
            <a:endParaRPr lang="en-US"/>
          </a:p>
        </p:txBody>
      </p:sp>
    </p:spTree>
    <p:extLst>
      <p:ext uri="{BB962C8B-B14F-4D97-AF65-F5344CB8AC3E}">
        <p14:creationId xmlns:p14="http://schemas.microsoft.com/office/powerpoint/2010/main" val="169581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D491-00C4-488B-82F1-029BFB31BD2D}"/>
              </a:ext>
            </a:extLst>
          </p:cNvPr>
          <p:cNvSpPr>
            <a:spLocks noGrp="1"/>
          </p:cNvSpPr>
          <p:nvPr>
            <p:ph type="title"/>
          </p:nvPr>
        </p:nvSpPr>
        <p:spPr/>
        <p:txBody>
          <a:bodyPr/>
          <a:lstStyle/>
          <a:p>
            <a:r>
              <a:rPr lang="en-US" dirty="0"/>
              <a:t>Getting Jurisdiction</a:t>
            </a:r>
          </a:p>
        </p:txBody>
      </p:sp>
      <p:sp>
        <p:nvSpPr>
          <p:cNvPr id="3" name="Content Placeholder 2">
            <a:extLst>
              <a:ext uri="{FF2B5EF4-FFF2-40B4-BE49-F238E27FC236}">
                <a16:creationId xmlns:a16="http://schemas.microsoft.com/office/drawing/2014/main" id="{7D252F92-73B8-4C6C-8253-7660832D50F6}"/>
              </a:ext>
            </a:extLst>
          </p:cNvPr>
          <p:cNvSpPr>
            <a:spLocks noGrp="1"/>
          </p:cNvSpPr>
          <p:nvPr>
            <p:ph idx="1"/>
          </p:nvPr>
        </p:nvSpPr>
        <p:spPr/>
        <p:txBody>
          <a:bodyPr>
            <a:normAutofit lnSpcReduction="10000"/>
          </a:bodyPr>
          <a:lstStyle/>
          <a:p>
            <a:r>
              <a:rPr lang="en-US" dirty="0"/>
              <a:t>If there is a nexus to the United States, you can get into court through ordinary tort law. </a:t>
            </a:r>
          </a:p>
          <a:p>
            <a:pPr lvl="1"/>
            <a:r>
              <a:rPr lang="en-US" dirty="0"/>
              <a:t>This is subject to the national security override we saw in Dames v Moore if the President finds that a judgement against a foreign government or foreign national interferes with foreign policy.</a:t>
            </a:r>
          </a:p>
          <a:p>
            <a:r>
              <a:rPr lang="en-US" dirty="0"/>
              <a:t>If there is no nexus with the United States that will suffice under tort law, then you need a statute.</a:t>
            </a:r>
          </a:p>
        </p:txBody>
      </p:sp>
      <p:sp>
        <p:nvSpPr>
          <p:cNvPr id="4" name="Slide Number Placeholder 3">
            <a:extLst>
              <a:ext uri="{FF2B5EF4-FFF2-40B4-BE49-F238E27FC236}">
                <a16:creationId xmlns:a16="http://schemas.microsoft.com/office/drawing/2014/main" id="{21A772B5-97ED-4677-ADB1-E9B3CD393D19}"/>
              </a:ext>
            </a:extLst>
          </p:cNvPr>
          <p:cNvSpPr>
            <a:spLocks noGrp="1"/>
          </p:cNvSpPr>
          <p:nvPr>
            <p:ph type="sldNum" sz="quarter" idx="12"/>
          </p:nvPr>
        </p:nvSpPr>
        <p:spPr/>
        <p:txBody>
          <a:bodyPr/>
          <a:lstStyle/>
          <a:p>
            <a:fld id="{C4C9C067-D3FE-443F-8092-32E3B845AAA9}" type="slidenum">
              <a:rPr lang="en-US" smtClean="0"/>
              <a:pPr/>
              <a:t>4</a:t>
            </a:fld>
            <a:endParaRPr lang="en-US"/>
          </a:p>
        </p:txBody>
      </p:sp>
    </p:spTree>
    <p:extLst>
      <p:ext uri="{BB962C8B-B14F-4D97-AF65-F5344CB8AC3E}">
        <p14:creationId xmlns:p14="http://schemas.microsoft.com/office/powerpoint/2010/main" val="3081984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BD7AC-65BB-4B0C-9826-10F335CCED1F}"/>
              </a:ext>
            </a:extLst>
          </p:cNvPr>
          <p:cNvSpPr>
            <a:spLocks noGrp="1"/>
          </p:cNvSpPr>
          <p:nvPr>
            <p:ph type="title"/>
          </p:nvPr>
        </p:nvSpPr>
        <p:spPr/>
        <p:txBody>
          <a:bodyPr/>
          <a:lstStyle/>
          <a:p>
            <a:r>
              <a:rPr lang="en-US" dirty="0"/>
              <a:t>Statutes Granting Jurisdiction to Sue Foreigners over National Security Issues</a:t>
            </a:r>
          </a:p>
        </p:txBody>
      </p:sp>
      <p:sp>
        <p:nvSpPr>
          <p:cNvPr id="3" name="Content Placeholder 2">
            <a:extLst>
              <a:ext uri="{FF2B5EF4-FFF2-40B4-BE49-F238E27FC236}">
                <a16:creationId xmlns:a16="http://schemas.microsoft.com/office/drawing/2014/main" id="{85065DE0-DDF3-4E7E-A6F9-2515D8A9CF0F}"/>
              </a:ext>
            </a:extLst>
          </p:cNvPr>
          <p:cNvSpPr>
            <a:spLocks noGrp="1"/>
          </p:cNvSpPr>
          <p:nvPr>
            <p:ph idx="1"/>
          </p:nvPr>
        </p:nvSpPr>
        <p:spPr/>
        <p:txBody>
          <a:bodyPr>
            <a:normAutofit fontScale="92500" lnSpcReduction="10000"/>
          </a:bodyPr>
          <a:lstStyle/>
          <a:p>
            <a:r>
              <a:rPr lang="en-US" dirty="0"/>
              <a:t>Antiterrorism Act, 18 U.S.C. §2333 (2012 &amp; Supp. V 2017) (creating a civil damages claim for U.S. nationals injured by reason of an act of international terrorism)</a:t>
            </a:r>
          </a:p>
          <a:p>
            <a:r>
              <a:rPr lang="en-US" dirty="0"/>
              <a:t>Torture Victim Protection Act, Pub. L. No. 102-256, 106 Stat. 73 (1992) (codified at 28 U.S.C. §1350 note (2012)) (providing a civil remedy for victims of torture or extrajudicial killing)</a:t>
            </a:r>
          </a:p>
          <a:p>
            <a:r>
              <a:rPr lang="en-US" dirty="0"/>
              <a:t>Alien Tort Statute, 28 U.S.C. §1350 (2012)</a:t>
            </a:r>
          </a:p>
          <a:p>
            <a:pPr marL="0" indent="0">
              <a:buNone/>
            </a:pPr>
            <a:r>
              <a:rPr lang="en-US" dirty="0"/>
              <a:t> </a:t>
            </a:r>
          </a:p>
        </p:txBody>
      </p:sp>
      <p:sp>
        <p:nvSpPr>
          <p:cNvPr id="4" name="Slide Number Placeholder 3">
            <a:extLst>
              <a:ext uri="{FF2B5EF4-FFF2-40B4-BE49-F238E27FC236}">
                <a16:creationId xmlns:a16="http://schemas.microsoft.com/office/drawing/2014/main" id="{C0F79EF0-4773-45C1-88C4-2E1D3AF0B622}"/>
              </a:ext>
            </a:extLst>
          </p:cNvPr>
          <p:cNvSpPr>
            <a:spLocks noGrp="1"/>
          </p:cNvSpPr>
          <p:nvPr>
            <p:ph type="sldNum" sz="quarter" idx="12"/>
          </p:nvPr>
        </p:nvSpPr>
        <p:spPr/>
        <p:txBody>
          <a:bodyPr/>
          <a:lstStyle/>
          <a:p>
            <a:fld id="{C4C9C067-D3FE-443F-8092-32E3B845AAA9}" type="slidenum">
              <a:rPr lang="en-US" smtClean="0"/>
              <a:pPr/>
              <a:t>5</a:t>
            </a:fld>
            <a:endParaRPr lang="en-US" dirty="0"/>
          </a:p>
        </p:txBody>
      </p:sp>
    </p:spTree>
    <p:extLst>
      <p:ext uri="{BB962C8B-B14F-4D97-AF65-F5344CB8AC3E}">
        <p14:creationId xmlns:p14="http://schemas.microsoft.com/office/powerpoint/2010/main" val="345026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1BEA-F2F7-4158-A543-1462E66E0CF0}"/>
              </a:ext>
            </a:extLst>
          </p:cNvPr>
          <p:cNvSpPr>
            <a:spLocks noGrp="1"/>
          </p:cNvSpPr>
          <p:nvPr>
            <p:ph type="title"/>
          </p:nvPr>
        </p:nvSpPr>
        <p:spPr/>
        <p:txBody>
          <a:bodyPr/>
          <a:lstStyle/>
          <a:p>
            <a:r>
              <a:rPr lang="en-US" dirty="0"/>
              <a:t>Claims for Damages under FISA</a:t>
            </a:r>
          </a:p>
        </p:txBody>
      </p:sp>
      <p:sp>
        <p:nvSpPr>
          <p:cNvPr id="3" name="Content Placeholder 2">
            <a:extLst>
              <a:ext uri="{FF2B5EF4-FFF2-40B4-BE49-F238E27FC236}">
                <a16:creationId xmlns:a16="http://schemas.microsoft.com/office/drawing/2014/main" id="{912D92FB-3037-4E7F-95E6-EE0442AD5AC8}"/>
              </a:ext>
            </a:extLst>
          </p:cNvPr>
          <p:cNvSpPr>
            <a:spLocks noGrp="1"/>
          </p:cNvSpPr>
          <p:nvPr>
            <p:ph idx="1"/>
          </p:nvPr>
        </p:nvSpPr>
        <p:spPr/>
        <p:txBody>
          <a:bodyPr>
            <a:normAutofit fontScale="77500" lnSpcReduction="20000"/>
          </a:bodyPr>
          <a:lstStyle/>
          <a:p>
            <a:r>
              <a:rPr lang="en-US" dirty="0"/>
              <a:t>Foreign Intelligence Surveillance Act (FISA), 50 U.S.C. §1810 (2012) (creating a cause of action for individuals who are “aggrieved” by certain unlawful searches under FISA). </a:t>
            </a:r>
          </a:p>
          <a:p>
            <a:r>
              <a:rPr lang="en-US" dirty="0"/>
              <a:t>This appears to be limited to suing individuals:</a:t>
            </a:r>
          </a:p>
          <a:p>
            <a:pPr lvl="1"/>
            <a:r>
              <a:rPr lang="en-US" dirty="0"/>
              <a:t>The threshold issue in this appeal is whether the district court erred in predicating the United States' liability for money damages on an implied waiver of sovereign immunity under § 1810. It is well understood that any waiver of sovereign immunity must be unequivocally expressed. Section 1810 does not include an explicit waiver of immunity, nor is it appropriate to imply such a waiver. Al-</a:t>
            </a:r>
            <a:r>
              <a:rPr lang="en-US" dirty="0" err="1"/>
              <a:t>Haramain</a:t>
            </a:r>
            <a:r>
              <a:rPr lang="en-US" dirty="0"/>
              <a:t> Islamic Found., Inc. v. Obama, 705 F.3d 845, 848 (9th Cir. 2012)</a:t>
            </a:r>
          </a:p>
        </p:txBody>
      </p:sp>
      <p:sp>
        <p:nvSpPr>
          <p:cNvPr id="4" name="Slide Number Placeholder 3">
            <a:extLst>
              <a:ext uri="{FF2B5EF4-FFF2-40B4-BE49-F238E27FC236}">
                <a16:creationId xmlns:a16="http://schemas.microsoft.com/office/drawing/2014/main" id="{A0FB9B77-4043-444F-B5B7-2487E3FE935A}"/>
              </a:ext>
            </a:extLst>
          </p:cNvPr>
          <p:cNvSpPr>
            <a:spLocks noGrp="1"/>
          </p:cNvSpPr>
          <p:nvPr>
            <p:ph type="sldNum" sz="quarter" idx="12"/>
          </p:nvPr>
        </p:nvSpPr>
        <p:spPr/>
        <p:txBody>
          <a:bodyPr/>
          <a:lstStyle/>
          <a:p>
            <a:fld id="{C4C9C067-D3FE-443F-8092-32E3B845AAA9}" type="slidenum">
              <a:rPr lang="en-US" smtClean="0"/>
              <a:pPr/>
              <a:t>6</a:t>
            </a:fld>
            <a:endParaRPr lang="en-US"/>
          </a:p>
        </p:txBody>
      </p:sp>
    </p:spTree>
    <p:extLst>
      <p:ext uri="{BB962C8B-B14F-4D97-AF65-F5344CB8AC3E}">
        <p14:creationId xmlns:p14="http://schemas.microsoft.com/office/powerpoint/2010/main" val="233492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6F099A-6665-4ABA-91E0-7CF70A2DA1F5}"/>
              </a:ext>
            </a:extLst>
          </p:cNvPr>
          <p:cNvSpPr>
            <a:spLocks noGrp="1"/>
          </p:cNvSpPr>
          <p:nvPr>
            <p:ph type="ctrTitle"/>
          </p:nvPr>
        </p:nvSpPr>
        <p:spPr/>
        <p:txBody>
          <a:bodyPr/>
          <a:lstStyle/>
          <a:p>
            <a:r>
              <a:rPr lang="en-US" dirty="0"/>
              <a:t>Suing the United States for Money Damages</a:t>
            </a:r>
          </a:p>
        </p:txBody>
      </p:sp>
      <p:sp>
        <p:nvSpPr>
          <p:cNvPr id="6" name="Subtitle 5">
            <a:extLst>
              <a:ext uri="{FF2B5EF4-FFF2-40B4-BE49-F238E27FC236}">
                <a16:creationId xmlns:a16="http://schemas.microsoft.com/office/drawing/2014/main" id="{77A7197A-3167-42C5-93B2-997C05A103D4}"/>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3984969F-C638-4F1A-91AA-E9B9A0556E6B}"/>
              </a:ext>
            </a:extLst>
          </p:cNvPr>
          <p:cNvSpPr>
            <a:spLocks noGrp="1"/>
          </p:cNvSpPr>
          <p:nvPr>
            <p:ph type="sldNum" sz="quarter" idx="4"/>
          </p:nvPr>
        </p:nvSpPr>
        <p:spPr/>
        <p:txBody>
          <a:bodyPr/>
          <a:lstStyle/>
          <a:p>
            <a:fld id="{C4C9C067-D3FE-443F-8092-32E3B845AAA9}" type="slidenum">
              <a:rPr lang="en-US" smtClean="0"/>
              <a:pPr/>
              <a:t>7</a:t>
            </a:fld>
            <a:endParaRPr lang="en-US"/>
          </a:p>
        </p:txBody>
      </p:sp>
    </p:spTree>
    <p:extLst>
      <p:ext uri="{BB962C8B-B14F-4D97-AF65-F5344CB8AC3E}">
        <p14:creationId xmlns:p14="http://schemas.microsoft.com/office/powerpoint/2010/main" val="1987181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F806C-F46C-47D3-8D53-96BF001082DE}"/>
              </a:ext>
            </a:extLst>
          </p:cNvPr>
          <p:cNvSpPr>
            <a:spLocks noGrp="1"/>
          </p:cNvSpPr>
          <p:nvPr>
            <p:ph type="title"/>
          </p:nvPr>
        </p:nvSpPr>
        <p:spPr/>
        <p:txBody>
          <a:bodyPr/>
          <a:lstStyle/>
          <a:p>
            <a:r>
              <a:rPr lang="en-US" dirty="0"/>
              <a:t>Constitution Claims for Damages</a:t>
            </a:r>
          </a:p>
        </p:txBody>
      </p:sp>
      <p:sp>
        <p:nvSpPr>
          <p:cNvPr id="3" name="Content Placeholder 2">
            <a:extLst>
              <a:ext uri="{FF2B5EF4-FFF2-40B4-BE49-F238E27FC236}">
                <a16:creationId xmlns:a16="http://schemas.microsoft.com/office/drawing/2014/main" id="{EF9D9CC3-E3EA-4D21-A979-CCEC78F34689}"/>
              </a:ext>
            </a:extLst>
          </p:cNvPr>
          <p:cNvSpPr>
            <a:spLocks noGrp="1"/>
          </p:cNvSpPr>
          <p:nvPr>
            <p:ph idx="1"/>
          </p:nvPr>
        </p:nvSpPr>
        <p:spPr/>
        <p:txBody>
          <a:bodyPr/>
          <a:lstStyle/>
          <a:p>
            <a:r>
              <a:rPr lang="en-US" dirty="0"/>
              <a:t>Takings under the 5</a:t>
            </a:r>
            <a:r>
              <a:rPr lang="en-US" baseline="30000" dirty="0"/>
              <a:t>th</a:t>
            </a:r>
            <a:r>
              <a:rPr lang="en-US" dirty="0"/>
              <a:t> Amendment.</a:t>
            </a:r>
          </a:p>
          <a:p>
            <a:r>
              <a:rPr lang="en-US" dirty="0"/>
              <a:t>Money owed through contracts with the United States. </a:t>
            </a:r>
          </a:p>
          <a:p>
            <a:pPr lvl="1"/>
            <a:r>
              <a:rPr lang="en-US" dirty="0"/>
              <a:t>May be difficult to collect if you need classified information to prove the contract exists.</a:t>
            </a:r>
          </a:p>
          <a:p>
            <a:r>
              <a:rPr lang="en-US" dirty="0"/>
              <a:t>Originally paid by special bills in Congress.</a:t>
            </a:r>
          </a:p>
        </p:txBody>
      </p:sp>
      <p:sp>
        <p:nvSpPr>
          <p:cNvPr id="4" name="Slide Number Placeholder 3">
            <a:extLst>
              <a:ext uri="{FF2B5EF4-FFF2-40B4-BE49-F238E27FC236}">
                <a16:creationId xmlns:a16="http://schemas.microsoft.com/office/drawing/2014/main" id="{476D7BA9-BD52-4050-A54B-65BF701AC414}"/>
              </a:ext>
            </a:extLst>
          </p:cNvPr>
          <p:cNvSpPr>
            <a:spLocks noGrp="1"/>
          </p:cNvSpPr>
          <p:nvPr>
            <p:ph type="sldNum" sz="quarter" idx="12"/>
          </p:nvPr>
        </p:nvSpPr>
        <p:spPr/>
        <p:txBody>
          <a:bodyPr/>
          <a:lstStyle/>
          <a:p>
            <a:fld id="{C4C9C067-D3FE-443F-8092-32E3B845AAA9}" type="slidenum">
              <a:rPr lang="en-US" smtClean="0"/>
              <a:pPr/>
              <a:t>8</a:t>
            </a:fld>
            <a:endParaRPr lang="en-US"/>
          </a:p>
        </p:txBody>
      </p:sp>
    </p:spTree>
    <p:extLst>
      <p:ext uri="{BB962C8B-B14F-4D97-AF65-F5344CB8AC3E}">
        <p14:creationId xmlns:p14="http://schemas.microsoft.com/office/powerpoint/2010/main" val="1326399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Court of Claims</a:t>
            </a:r>
          </a:p>
        </p:txBody>
      </p:sp>
      <p:sp>
        <p:nvSpPr>
          <p:cNvPr id="5123" name="Rectangle 3"/>
          <p:cNvSpPr>
            <a:spLocks noGrp="1" noChangeArrowheads="1"/>
          </p:cNvSpPr>
          <p:nvPr>
            <p:ph type="body" idx="1"/>
          </p:nvPr>
        </p:nvSpPr>
        <p:spPr/>
        <p:txBody>
          <a:bodyPr/>
          <a:lstStyle/>
          <a:p>
            <a:pPr eaLnBrk="1" hangingPunct="1"/>
            <a:r>
              <a:rPr lang="en-US" sz="2800" dirty="0"/>
              <a:t>1855</a:t>
            </a:r>
          </a:p>
          <a:p>
            <a:pPr eaLnBrk="1" hangingPunct="1"/>
            <a:r>
              <a:rPr lang="en-US" sz="2800" dirty="0"/>
              <a:t>Contracts, tax refunds, takings - not torts</a:t>
            </a:r>
          </a:p>
          <a:p>
            <a:pPr eaLnBrk="1" hangingPunct="1"/>
            <a:r>
              <a:rPr lang="en-US" sz="2800" dirty="0"/>
              <a:t>Administrative tribunal to review claims and make recommendations to Congress</a:t>
            </a:r>
          </a:p>
          <a:p>
            <a:pPr lvl="1" eaLnBrk="1" hangingPunct="1"/>
            <a:r>
              <a:rPr lang="en-US" sz="2800" dirty="0"/>
              <a:t>Later Congress made the decisions binding</a:t>
            </a:r>
          </a:p>
          <a:p>
            <a:pPr lvl="1" eaLnBrk="1" hangingPunct="1"/>
            <a:r>
              <a:rPr lang="en-US" sz="2800" dirty="0"/>
              <a:t>Not an Art III court - like bankruptcy courts</a:t>
            </a:r>
          </a:p>
          <a:p>
            <a:pPr eaLnBrk="1" hangingPunct="1"/>
            <a:r>
              <a:rPr lang="en-US" sz="2800" dirty="0"/>
              <a:t>Appeal to the Federal circuit and the United States Supreme Court.</a:t>
            </a:r>
          </a:p>
          <a:p>
            <a:pPr eaLnBrk="1" hangingPunct="1"/>
            <a:r>
              <a:rPr lang="en-US" sz="2800" dirty="0"/>
              <a:t>Just ruled on the last of the Katrina Cases last fall.</a:t>
            </a:r>
          </a:p>
        </p:txBody>
      </p:sp>
    </p:spTree>
    <p:extLst>
      <p:ext uri="{BB962C8B-B14F-4D97-AF65-F5344CB8AC3E}">
        <p14:creationId xmlns:p14="http://schemas.microsoft.com/office/powerpoint/2010/main" val="1480541188"/>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851</TotalTime>
  <Words>1850</Words>
  <Application>Microsoft Office PowerPoint</Application>
  <PresentationFormat>On-screen Show (4:3)</PresentationFormat>
  <Paragraphs>130</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Narrow</vt:lpstr>
      <vt:lpstr>Tahoma</vt:lpstr>
      <vt:lpstr>Wingdings</vt:lpstr>
      <vt:lpstr>Blends</vt:lpstr>
      <vt:lpstr>Suing for Damages for Claims Arising from National Security Matters</vt:lpstr>
      <vt:lpstr>Non-Damage Claims</vt:lpstr>
      <vt:lpstr>Private Individuals and Foreign Governments</vt:lpstr>
      <vt:lpstr>Getting Jurisdiction</vt:lpstr>
      <vt:lpstr>Statutes Granting Jurisdiction to Sue Foreigners over National Security Issues</vt:lpstr>
      <vt:lpstr>Claims for Damages under FISA</vt:lpstr>
      <vt:lpstr>Suing the United States for Money Damages</vt:lpstr>
      <vt:lpstr>Constitution Claims for Damages</vt:lpstr>
      <vt:lpstr>Court of Claims</vt:lpstr>
      <vt:lpstr>Tort Damage Claims</vt:lpstr>
      <vt:lpstr>Federal Tort Claims Act</vt:lpstr>
      <vt:lpstr>Federal Tort Claims Act</vt:lpstr>
      <vt:lpstr>Causes of Action under the FTCA - Sec 2672</vt:lpstr>
      <vt:lpstr>Limitations on Liability - Sec 2674</vt:lpstr>
      <vt:lpstr>Exceptions to the FTCA - § 28 USC Sec 2680</vt:lpstr>
      <vt:lpstr>Bivens v. Six Unknown Named Agents, 403 U.S. 388 (1971)</vt:lpstr>
      <vt:lpstr>Qualified Immunity: Harlow v. Fitzgerald, 457 U.S. 800 (1982)</vt:lpstr>
      <vt:lpstr>The Policy Rationale for Qualified Immunity</vt:lpstr>
      <vt:lpstr>Standards for Qualified Immunity</vt:lpstr>
      <vt:lpstr>Problems with Bivens in National Security Cases</vt:lpstr>
      <vt:lpstr>FTCA Amendments after Bivens</vt:lpstr>
      <vt:lpstr>FTCA Procedure</vt:lpstr>
      <vt:lpstr>Administrative Procedural Requirements - Sec 2675</vt:lpstr>
      <vt:lpstr>What if the Agency Does Not Act on the Claim?</vt:lpstr>
      <vt:lpstr>Filing a Claim is Jurisdictional</vt:lpstr>
      <vt:lpstr>The Statutory Defense</vt:lpstr>
      <vt:lpstr>What is the Intent of this Provision?</vt:lpstr>
      <vt:lpstr>Breadth of Discretionary Authority</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92</cp:revision>
  <dcterms:created xsi:type="dcterms:W3CDTF">2007-09-18T00:43:46Z</dcterms:created>
  <dcterms:modified xsi:type="dcterms:W3CDTF">2019-02-04T23:44:07Z</dcterms:modified>
</cp:coreProperties>
</file>