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7"/>
  </p:notesMasterIdLst>
  <p:sldIdLst>
    <p:sldId id="256" r:id="rId2"/>
    <p:sldId id="257" r:id="rId3"/>
    <p:sldId id="258" r:id="rId4"/>
    <p:sldId id="259" r:id="rId5"/>
    <p:sldId id="260" r:id="rId6"/>
    <p:sldId id="261" r:id="rId7"/>
    <p:sldId id="262" r:id="rId8"/>
    <p:sldId id="266" r:id="rId9"/>
    <p:sldId id="267" r:id="rId10"/>
    <p:sldId id="268" r:id="rId11"/>
    <p:sldId id="264" r:id="rId12"/>
    <p:sldId id="270" r:id="rId13"/>
    <p:sldId id="269" r:id="rId14"/>
    <p:sldId id="271" r:id="rId15"/>
    <p:sldId id="272" r:id="rId16"/>
    <p:sldId id="273" r:id="rId17"/>
    <p:sldId id="276" r:id="rId18"/>
    <p:sldId id="277" r:id="rId19"/>
    <p:sldId id="278" r:id="rId20"/>
    <p:sldId id="275" r:id="rId21"/>
    <p:sldId id="279" r:id="rId22"/>
    <p:sldId id="280" r:id="rId23"/>
    <p:sldId id="282" r:id="rId24"/>
    <p:sldId id="283" r:id="rId25"/>
    <p:sldId id="284" r:id="rId26"/>
    <p:sldId id="285" r:id="rId27"/>
    <p:sldId id="286" r:id="rId28"/>
    <p:sldId id="287" r:id="rId29"/>
    <p:sldId id="340" r:id="rId30"/>
    <p:sldId id="288" r:id="rId31"/>
    <p:sldId id="289" r:id="rId32"/>
    <p:sldId id="290" r:id="rId33"/>
    <p:sldId id="291" r:id="rId34"/>
    <p:sldId id="292" r:id="rId35"/>
    <p:sldId id="293" r:id="rId36"/>
    <p:sldId id="294" r:id="rId37"/>
    <p:sldId id="298" r:id="rId38"/>
    <p:sldId id="295" r:id="rId39"/>
    <p:sldId id="296" r:id="rId40"/>
    <p:sldId id="297" r:id="rId41"/>
    <p:sldId id="299" r:id="rId42"/>
    <p:sldId id="300" r:id="rId43"/>
    <p:sldId id="301" r:id="rId44"/>
    <p:sldId id="302" r:id="rId45"/>
    <p:sldId id="303" r:id="rId46"/>
    <p:sldId id="304" r:id="rId47"/>
    <p:sldId id="305" r:id="rId48"/>
    <p:sldId id="306" r:id="rId49"/>
    <p:sldId id="307" r:id="rId50"/>
    <p:sldId id="309" r:id="rId51"/>
    <p:sldId id="310" r:id="rId52"/>
    <p:sldId id="311" r:id="rId53"/>
    <p:sldId id="329" r:id="rId54"/>
    <p:sldId id="312" r:id="rId55"/>
    <p:sldId id="313" r:id="rId56"/>
    <p:sldId id="341" r:id="rId57"/>
    <p:sldId id="314" r:id="rId58"/>
    <p:sldId id="315" r:id="rId59"/>
    <p:sldId id="316" r:id="rId60"/>
    <p:sldId id="317" r:id="rId61"/>
    <p:sldId id="318" r:id="rId62"/>
    <p:sldId id="320" r:id="rId63"/>
    <p:sldId id="321" r:id="rId64"/>
    <p:sldId id="322" r:id="rId65"/>
    <p:sldId id="323" r:id="rId66"/>
    <p:sldId id="324" r:id="rId67"/>
    <p:sldId id="325" r:id="rId68"/>
    <p:sldId id="326" r:id="rId69"/>
    <p:sldId id="327" r:id="rId70"/>
    <p:sldId id="330" r:id="rId71"/>
    <p:sldId id="332" r:id="rId72"/>
    <p:sldId id="335" r:id="rId73"/>
    <p:sldId id="337" r:id="rId74"/>
    <p:sldId id="338" r:id="rId75"/>
    <p:sldId id="339" r:id="rId7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410" autoAdjust="0"/>
  </p:normalViewPr>
  <p:slideViewPr>
    <p:cSldViewPr>
      <p:cViewPr varScale="1">
        <p:scale>
          <a:sx n="147" d="100"/>
          <a:sy n="147" d="100"/>
        </p:scale>
        <p:origin x="1760" y="88"/>
      </p:cViewPr>
      <p:guideLst>
        <p:guide orient="horz" pos="2160"/>
        <p:guide pos="2880"/>
      </p:guideLst>
    </p:cSldViewPr>
  </p:slideViewPr>
  <p:outlineViewPr>
    <p:cViewPr>
      <p:scale>
        <a:sx n="33" d="100"/>
        <a:sy n="33" d="100"/>
      </p:scale>
      <p:origin x="0" y="-63756"/>
    </p:cViewPr>
  </p:outlineViewPr>
  <p:notesTextViewPr>
    <p:cViewPr>
      <p:scale>
        <a:sx n="100" d="100"/>
        <a:sy n="100" d="100"/>
      </p:scale>
      <p:origin x="0" y="0"/>
    </p:cViewPr>
  </p:notesTextViewPr>
  <p:sorterViewPr>
    <p:cViewPr varScale="1">
      <p:scale>
        <a:sx n="1" d="1"/>
        <a:sy n="1" d="1"/>
      </p:scale>
      <p:origin x="0" y="-652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99FE1DE9-CAD4-4CFB-8BAD-9D35B224075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8483" name="Rectangle 3">
            <a:extLst>
              <a:ext uri="{FF2B5EF4-FFF2-40B4-BE49-F238E27FC236}">
                <a16:creationId xmlns:a16="http://schemas.microsoft.com/office/drawing/2014/main" id="{4AD3889E-FCFD-43C0-9CBB-BB13ED8DBD0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03D5A867-F9E2-425B-BEBA-CA3750D5D7F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a:extLst>
              <a:ext uri="{FF2B5EF4-FFF2-40B4-BE49-F238E27FC236}">
                <a16:creationId xmlns:a16="http://schemas.microsoft.com/office/drawing/2014/main" id="{6049B044-0DA3-4352-916A-60721D38B14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8486" name="Rectangle 6">
            <a:extLst>
              <a:ext uri="{FF2B5EF4-FFF2-40B4-BE49-F238E27FC236}">
                <a16:creationId xmlns:a16="http://schemas.microsoft.com/office/drawing/2014/main" id="{982DF6AC-64A9-4C58-881C-F5E82962909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8487" name="Rectangle 7">
            <a:extLst>
              <a:ext uri="{FF2B5EF4-FFF2-40B4-BE49-F238E27FC236}">
                <a16:creationId xmlns:a16="http://schemas.microsoft.com/office/drawing/2014/main" id="{5DC2C25F-5138-47B7-8826-305E4F8E08E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CF9A45AD-EE06-4718-AC62-DF47BB0051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F9A45AD-EE06-4718-AC62-DF47BB005162}" type="slidenum">
              <a:rPr lang="en-US" altLang="en-US" smtClean="0"/>
              <a:pPr>
                <a:defRPr/>
              </a:pPr>
              <a:t>15</a:t>
            </a:fld>
            <a:endParaRPr lang="en-US" altLang="en-US"/>
          </a:p>
        </p:txBody>
      </p:sp>
    </p:spTree>
    <p:extLst>
      <p:ext uri="{BB962C8B-B14F-4D97-AF65-F5344CB8AC3E}">
        <p14:creationId xmlns:p14="http://schemas.microsoft.com/office/powerpoint/2010/main" val="1328899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2ABDD2E-3B72-4C21-BE63-85C0AC5DB4AD}"/>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B3A6E8BD-C9F2-468F-8A46-352274C2F488}"/>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9131ED9E-1126-493B-879C-7F90493065B3}"/>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13" name="Rectangle 5">
                <a:extLst>
                  <a:ext uri="{FF2B5EF4-FFF2-40B4-BE49-F238E27FC236}">
                    <a16:creationId xmlns:a16="http://schemas.microsoft.com/office/drawing/2014/main" id="{0E932D3A-F4E5-4990-97F5-91BCA97DC8A8}"/>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grpSp>
          <p:nvGrpSpPr>
            <p:cNvPr id="6" name="Group 6">
              <a:extLst>
                <a:ext uri="{FF2B5EF4-FFF2-40B4-BE49-F238E27FC236}">
                  <a16:creationId xmlns:a16="http://schemas.microsoft.com/office/drawing/2014/main" id="{6AAD5DF3-DA1B-48AC-9C69-0F2BA4CCFC83}"/>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A126344-E334-4DD3-B140-29576B863C20}"/>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11" name="Rectangle 8">
                <a:extLst>
                  <a:ext uri="{FF2B5EF4-FFF2-40B4-BE49-F238E27FC236}">
                    <a16:creationId xmlns:a16="http://schemas.microsoft.com/office/drawing/2014/main" id="{0C10365D-27EE-43AD-8800-314276C8B317}"/>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sp>
          <p:nvSpPr>
            <p:cNvPr id="7" name="Rectangle 9">
              <a:extLst>
                <a:ext uri="{FF2B5EF4-FFF2-40B4-BE49-F238E27FC236}">
                  <a16:creationId xmlns:a16="http://schemas.microsoft.com/office/drawing/2014/main" id="{FEDC60B7-E2BE-4D68-AC57-34C188AFE72E}"/>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8" name="Rectangle 10">
              <a:extLst>
                <a:ext uri="{FF2B5EF4-FFF2-40B4-BE49-F238E27FC236}">
                  <a16:creationId xmlns:a16="http://schemas.microsoft.com/office/drawing/2014/main" id="{E1A9EC85-8101-4D21-8417-9FC6ACF4C3DA}"/>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sp>
          <p:nvSpPr>
            <p:cNvPr id="9" name="Rectangle 11">
              <a:extLst>
                <a:ext uri="{FF2B5EF4-FFF2-40B4-BE49-F238E27FC236}">
                  <a16:creationId xmlns:a16="http://schemas.microsoft.com/office/drawing/2014/main" id="{72FC4CC9-2051-4511-9BBA-7109F102DFFB}"/>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a:p>
          </p:txBody>
        </p:sp>
      </p:grpSp>
      <p:sp>
        <p:nvSpPr>
          <p:cNvPr id="11162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1116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a:extLst>
              <a:ext uri="{FF2B5EF4-FFF2-40B4-BE49-F238E27FC236}">
                <a16:creationId xmlns:a16="http://schemas.microsoft.com/office/drawing/2014/main" id="{3A85FC89-A0D2-4874-8069-23FBFF5A590A}"/>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a:extLst>
              <a:ext uri="{FF2B5EF4-FFF2-40B4-BE49-F238E27FC236}">
                <a16:creationId xmlns:a16="http://schemas.microsoft.com/office/drawing/2014/main" id="{593BFEA0-20A9-4C74-BF56-084D3E4E62FE}"/>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a:extLst>
              <a:ext uri="{FF2B5EF4-FFF2-40B4-BE49-F238E27FC236}">
                <a16:creationId xmlns:a16="http://schemas.microsoft.com/office/drawing/2014/main" id="{4EBAD94E-F182-4C1E-8B4C-82EC72148E38}"/>
              </a:ext>
            </a:extLst>
          </p:cNvPr>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22EEF4CC-CA78-4C00-A447-5E4F219B9712}" type="slidenum">
              <a:rPr lang="en-US" altLang="en-US"/>
              <a:pPr>
                <a:defRPr/>
              </a:pPr>
              <a:t>‹#›</a:t>
            </a:fld>
            <a:endParaRPr lang="en-US" altLang="en-US"/>
          </a:p>
        </p:txBody>
      </p:sp>
    </p:spTree>
    <p:extLst>
      <p:ext uri="{BB962C8B-B14F-4D97-AF65-F5344CB8AC3E}">
        <p14:creationId xmlns:p14="http://schemas.microsoft.com/office/powerpoint/2010/main" val="22173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DF31EE1-2F36-4130-B44A-5032047F84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B8D1AFE3-6453-4784-8CE0-2D2AFD1A51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ED325790-E13F-489B-B82E-BD44C0D007EB}"/>
              </a:ext>
            </a:extLst>
          </p:cNvPr>
          <p:cNvSpPr>
            <a:spLocks noGrp="1" noChangeArrowheads="1"/>
          </p:cNvSpPr>
          <p:nvPr>
            <p:ph type="sldNum" sz="quarter" idx="12"/>
          </p:nvPr>
        </p:nvSpPr>
        <p:spPr>
          <a:ln/>
        </p:spPr>
        <p:txBody>
          <a:bodyPr/>
          <a:lstStyle>
            <a:lvl1pPr>
              <a:defRPr/>
            </a:lvl1pPr>
          </a:lstStyle>
          <a:p>
            <a:pPr>
              <a:defRPr/>
            </a:pPr>
            <a:fld id="{D6CEAE5F-DF6F-48AE-B5EE-A75480FBB848}" type="slidenum">
              <a:rPr lang="en-US" altLang="en-US"/>
              <a:pPr>
                <a:defRPr/>
              </a:pPr>
              <a:t>‹#›</a:t>
            </a:fld>
            <a:endParaRPr lang="en-US" altLang="en-US"/>
          </a:p>
        </p:txBody>
      </p:sp>
    </p:spTree>
    <p:extLst>
      <p:ext uri="{BB962C8B-B14F-4D97-AF65-F5344CB8AC3E}">
        <p14:creationId xmlns:p14="http://schemas.microsoft.com/office/powerpoint/2010/main" val="156117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3DCB60F0-A39B-4B45-87A4-8BE46C1557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C0ED6487-FF04-46D0-93D2-86A3AFA5B4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84C9717-673F-4175-9860-AA493FE18CDD}"/>
              </a:ext>
            </a:extLst>
          </p:cNvPr>
          <p:cNvSpPr>
            <a:spLocks noGrp="1" noChangeArrowheads="1"/>
          </p:cNvSpPr>
          <p:nvPr>
            <p:ph type="sldNum" sz="quarter" idx="12"/>
          </p:nvPr>
        </p:nvSpPr>
        <p:spPr>
          <a:ln/>
        </p:spPr>
        <p:txBody>
          <a:bodyPr/>
          <a:lstStyle>
            <a:lvl1pPr>
              <a:defRPr/>
            </a:lvl1pPr>
          </a:lstStyle>
          <a:p>
            <a:pPr>
              <a:defRPr/>
            </a:pPr>
            <a:fld id="{9BF80E3B-2730-4FE1-A78A-5A37A59C211C}" type="slidenum">
              <a:rPr lang="en-US" altLang="en-US"/>
              <a:pPr>
                <a:defRPr/>
              </a:pPr>
              <a:t>‹#›</a:t>
            </a:fld>
            <a:endParaRPr lang="en-US" altLang="en-US"/>
          </a:p>
        </p:txBody>
      </p:sp>
    </p:spTree>
    <p:extLst>
      <p:ext uri="{BB962C8B-B14F-4D97-AF65-F5344CB8AC3E}">
        <p14:creationId xmlns:p14="http://schemas.microsoft.com/office/powerpoint/2010/main" val="106507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618E0446-92AD-41DE-B20F-8CE969EC50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6EEDB6C-1333-4801-A59C-4E91A33256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C430FB1E-CE11-439C-997F-B5675C76DF5E}"/>
              </a:ext>
            </a:extLst>
          </p:cNvPr>
          <p:cNvSpPr>
            <a:spLocks noGrp="1" noChangeArrowheads="1"/>
          </p:cNvSpPr>
          <p:nvPr>
            <p:ph type="sldNum" sz="quarter" idx="12"/>
          </p:nvPr>
        </p:nvSpPr>
        <p:spPr>
          <a:ln/>
        </p:spPr>
        <p:txBody>
          <a:bodyPr/>
          <a:lstStyle>
            <a:lvl1pPr>
              <a:defRPr/>
            </a:lvl1pPr>
          </a:lstStyle>
          <a:p>
            <a:pPr>
              <a:defRPr/>
            </a:pPr>
            <a:fld id="{3C495D01-7757-47F5-B80B-4FA462DFD55F}" type="slidenum">
              <a:rPr lang="en-US" altLang="en-US"/>
              <a:pPr>
                <a:defRPr/>
              </a:pPr>
              <a:t>‹#›</a:t>
            </a:fld>
            <a:endParaRPr lang="en-US" altLang="en-US"/>
          </a:p>
        </p:txBody>
      </p:sp>
    </p:spTree>
    <p:extLst>
      <p:ext uri="{BB962C8B-B14F-4D97-AF65-F5344CB8AC3E}">
        <p14:creationId xmlns:p14="http://schemas.microsoft.com/office/powerpoint/2010/main" val="52768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346C0CDC-A1A5-446E-B302-026F7F7707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6F64D2D3-709E-4AE6-A04E-99361FCF66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17AC0FE-C629-4A8B-BB50-FB76BECBEDA7}"/>
              </a:ext>
            </a:extLst>
          </p:cNvPr>
          <p:cNvSpPr>
            <a:spLocks noGrp="1" noChangeArrowheads="1"/>
          </p:cNvSpPr>
          <p:nvPr>
            <p:ph type="sldNum" sz="quarter" idx="12"/>
          </p:nvPr>
        </p:nvSpPr>
        <p:spPr>
          <a:ln/>
        </p:spPr>
        <p:txBody>
          <a:bodyPr/>
          <a:lstStyle>
            <a:lvl1pPr>
              <a:defRPr/>
            </a:lvl1pPr>
          </a:lstStyle>
          <a:p>
            <a:pPr>
              <a:defRPr/>
            </a:pPr>
            <a:fld id="{4D30CCCD-B354-45CD-A11A-71EC36AD6106}" type="slidenum">
              <a:rPr lang="en-US" altLang="en-US"/>
              <a:pPr>
                <a:defRPr/>
              </a:pPr>
              <a:t>‹#›</a:t>
            </a:fld>
            <a:endParaRPr lang="en-US" altLang="en-US"/>
          </a:p>
        </p:txBody>
      </p:sp>
    </p:spTree>
    <p:extLst>
      <p:ext uri="{BB962C8B-B14F-4D97-AF65-F5344CB8AC3E}">
        <p14:creationId xmlns:p14="http://schemas.microsoft.com/office/powerpoint/2010/main" val="141510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40DC39AF-C6C0-44F9-B390-510FD1AB50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D80B340-3212-45AB-A4DB-57ED0DE61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11334A5-DCE5-4629-959E-A80E5C7B0F9B}"/>
              </a:ext>
            </a:extLst>
          </p:cNvPr>
          <p:cNvSpPr>
            <a:spLocks noGrp="1" noChangeArrowheads="1"/>
          </p:cNvSpPr>
          <p:nvPr>
            <p:ph type="sldNum" sz="quarter" idx="12"/>
          </p:nvPr>
        </p:nvSpPr>
        <p:spPr>
          <a:ln/>
        </p:spPr>
        <p:txBody>
          <a:bodyPr/>
          <a:lstStyle>
            <a:lvl1pPr>
              <a:defRPr/>
            </a:lvl1pPr>
          </a:lstStyle>
          <a:p>
            <a:pPr>
              <a:defRPr/>
            </a:pPr>
            <a:fld id="{2E3C6371-ED51-4B37-BDAF-3E70A83FBB85}" type="slidenum">
              <a:rPr lang="en-US" altLang="en-US"/>
              <a:pPr>
                <a:defRPr/>
              </a:pPr>
              <a:t>‹#›</a:t>
            </a:fld>
            <a:endParaRPr lang="en-US" altLang="en-US"/>
          </a:p>
        </p:txBody>
      </p:sp>
    </p:spTree>
    <p:extLst>
      <p:ext uri="{BB962C8B-B14F-4D97-AF65-F5344CB8AC3E}">
        <p14:creationId xmlns:p14="http://schemas.microsoft.com/office/powerpoint/2010/main" val="277199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BEF0512E-63AB-4377-AAB5-07848A440D0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3C3CB24E-B6EF-4CCD-881A-A591FC0499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CE43228E-5DAD-4976-A0D2-D0224B344FAB}"/>
              </a:ext>
            </a:extLst>
          </p:cNvPr>
          <p:cNvSpPr>
            <a:spLocks noGrp="1" noChangeArrowheads="1"/>
          </p:cNvSpPr>
          <p:nvPr>
            <p:ph type="sldNum" sz="quarter" idx="12"/>
          </p:nvPr>
        </p:nvSpPr>
        <p:spPr>
          <a:ln/>
        </p:spPr>
        <p:txBody>
          <a:bodyPr/>
          <a:lstStyle>
            <a:lvl1pPr>
              <a:defRPr/>
            </a:lvl1pPr>
          </a:lstStyle>
          <a:p>
            <a:pPr>
              <a:defRPr/>
            </a:pPr>
            <a:fld id="{10A1E079-0ACB-4183-AFAE-C280838096C2}" type="slidenum">
              <a:rPr lang="en-US" altLang="en-US"/>
              <a:pPr>
                <a:defRPr/>
              </a:pPr>
              <a:t>‹#›</a:t>
            </a:fld>
            <a:endParaRPr lang="en-US" altLang="en-US"/>
          </a:p>
        </p:txBody>
      </p:sp>
    </p:spTree>
    <p:extLst>
      <p:ext uri="{BB962C8B-B14F-4D97-AF65-F5344CB8AC3E}">
        <p14:creationId xmlns:p14="http://schemas.microsoft.com/office/powerpoint/2010/main" val="336817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6D19CD0B-8B16-456F-A8EB-F40972F46D4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D8285141-58D7-44FE-9F8D-AD3792C95C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F7BCD7D5-C5AB-4C30-BAC2-64DF946A1E57}"/>
              </a:ext>
            </a:extLst>
          </p:cNvPr>
          <p:cNvSpPr>
            <a:spLocks noGrp="1" noChangeArrowheads="1"/>
          </p:cNvSpPr>
          <p:nvPr>
            <p:ph type="sldNum" sz="quarter" idx="12"/>
          </p:nvPr>
        </p:nvSpPr>
        <p:spPr>
          <a:ln/>
        </p:spPr>
        <p:txBody>
          <a:bodyPr/>
          <a:lstStyle>
            <a:lvl1pPr>
              <a:defRPr/>
            </a:lvl1pPr>
          </a:lstStyle>
          <a:p>
            <a:pPr>
              <a:defRPr/>
            </a:pPr>
            <a:fld id="{8A62D0BF-4A65-40AB-A5E3-6A785462E956}" type="slidenum">
              <a:rPr lang="en-US" altLang="en-US"/>
              <a:pPr>
                <a:defRPr/>
              </a:pPr>
              <a:t>‹#›</a:t>
            </a:fld>
            <a:endParaRPr lang="en-US" altLang="en-US"/>
          </a:p>
        </p:txBody>
      </p:sp>
    </p:spTree>
    <p:extLst>
      <p:ext uri="{BB962C8B-B14F-4D97-AF65-F5344CB8AC3E}">
        <p14:creationId xmlns:p14="http://schemas.microsoft.com/office/powerpoint/2010/main" val="190348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144951D1-FA1B-47BA-BF38-4AEA86A1BDF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DE2BE933-55DE-4DD3-A4F0-9EBEA0BE60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A2FCAE23-95E1-4E70-BB34-8D54F76BD8BA}"/>
              </a:ext>
            </a:extLst>
          </p:cNvPr>
          <p:cNvSpPr>
            <a:spLocks noGrp="1" noChangeArrowheads="1"/>
          </p:cNvSpPr>
          <p:nvPr>
            <p:ph type="sldNum" sz="quarter" idx="12"/>
          </p:nvPr>
        </p:nvSpPr>
        <p:spPr>
          <a:ln/>
        </p:spPr>
        <p:txBody>
          <a:bodyPr/>
          <a:lstStyle>
            <a:lvl1pPr>
              <a:defRPr/>
            </a:lvl1pPr>
          </a:lstStyle>
          <a:p>
            <a:pPr>
              <a:defRPr/>
            </a:pPr>
            <a:fld id="{F2AC10E0-E2F6-4BAA-9125-EBEB26670569}" type="slidenum">
              <a:rPr lang="en-US" altLang="en-US"/>
              <a:pPr>
                <a:defRPr/>
              </a:pPr>
              <a:t>‹#›</a:t>
            </a:fld>
            <a:endParaRPr lang="en-US" altLang="en-US"/>
          </a:p>
        </p:txBody>
      </p:sp>
    </p:spTree>
    <p:extLst>
      <p:ext uri="{BB962C8B-B14F-4D97-AF65-F5344CB8AC3E}">
        <p14:creationId xmlns:p14="http://schemas.microsoft.com/office/powerpoint/2010/main" val="70951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2715C6A4-FB74-455E-9309-EE17CD5DCE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0A4F9AF-7019-44A7-9147-299BB93928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0E0AD2B-30DD-4A6B-9759-699BB750FBBE}"/>
              </a:ext>
            </a:extLst>
          </p:cNvPr>
          <p:cNvSpPr>
            <a:spLocks noGrp="1" noChangeArrowheads="1"/>
          </p:cNvSpPr>
          <p:nvPr>
            <p:ph type="sldNum" sz="quarter" idx="12"/>
          </p:nvPr>
        </p:nvSpPr>
        <p:spPr>
          <a:ln/>
        </p:spPr>
        <p:txBody>
          <a:bodyPr/>
          <a:lstStyle>
            <a:lvl1pPr>
              <a:defRPr/>
            </a:lvl1pPr>
          </a:lstStyle>
          <a:p>
            <a:pPr>
              <a:defRPr/>
            </a:pPr>
            <a:fld id="{FE3105EF-E0E3-4031-BEF3-543AECB42FD4}" type="slidenum">
              <a:rPr lang="en-US" altLang="en-US"/>
              <a:pPr>
                <a:defRPr/>
              </a:pPr>
              <a:t>‹#›</a:t>
            </a:fld>
            <a:endParaRPr lang="en-US" altLang="en-US"/>
          </a:p>
        </p:txBody>
      </p:sp>
    </p:spTree>
    <p:extLst>
      <p:ext uri="{BB962C8B-B14F-4D97-AF65-F5344CB8AC3E}">
        <p14:creationId xmlns:p14="http://schemas.microsoft.com/office/powerpoint/2010/main" val="424300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FA31638C-2522-408F-B4D8-2A4C900E9E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52E2E07-41B7-4377-9142-E9585086D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9E4BC94-6D29-4369-96D5-23366A657F9D}"/>
              </a:ext>
            </a:extLst>
          </p:cNvPr>
          <p:cNvSpPr>
            <a:spLocks noGrp="1" noChangeArrowheads="1"/>
          </p:cNvSpPr>
          <p:nvPr>
            <p:ph type="sldNum" sz="quarter" idx="12"/>
          </p:nvPr>
        </p:nvSpPr>
        <p:spPr>
          <a:ln/>
        </p:spPr>
        <p:txBody>
          <a:bodyPr/>
          <a:lstStyle>
            <a:lvl1pPr>
              <a:defRPr/>
            </a:lvl1pPr>
          </a:lstStyle>
          <a:p>
            <a:pPr>
              <a:defRPr/>
            </a:pPr>
            <a:fld id="{1F4A1F54-E92A-459B-A082-60643B8D04B1}" type="slidenum">
              <a:rPr lang="en-US" altLang="en-US"/>
              <a:pPr>
                <a:defRPr/>
              </a:pPr>
              <a:t>‹#›</a:t>
            </a:fld>
            <a:endParaRPr lang="en-US" altLang="en-US"/>
          </a:p>
        </p:txBody>
      </p:sp>
    </p:spTree>
    <p:extLst>
      <p:ext uri="{BB962C8B-B14F-4D97-AF65-F5344CB8AC3E}">
        <p14:creationId xmlns:p14="http://schemas.microsoft.com/office/powerpoint/2010/main" val="279614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BFDB64-183E-44D6-AFA4-AD7D29512F18}"/>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7" name="Rectangle 3">
            <a:extLst>
              <a:ext uri="{FF2B5EF4-FFF2-40B4-BE49-F238E27FC236}">
                <a16:creationId xmlns:a16="http://schemas.microsoft.com/office/drawing/2014/main" id="{9680A38F-5002-4244-9F09-DE9DD7C4830F}"/>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8" name="Rectangle 4">
            <a:extLst>
              <a:ext uri="{FF2B5EF4-FFF2-40B4-BE49-F238E27FC236}">
                <a16:creationId xmlns:a16="http://schemas.microsoft.com/office/drawing/2014/main" id="{3263A2FC-DD06-48BE-B0A4-4AB32CAA4534}"/>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29" name="Rectangle 5">
            <a:extLst>
              <a:ext uri="{FF2B5EF4-FFF2-40B4-BE49-F238E27FC236}">
                <a16:creationId xmlns:a16="http://schemas.microsoft.com/office/drawing/2014/main" id="{1D7556A1-2173-43FA-91AE-5B4C1EB7BE73}"/>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0" name="Rectangle 6">
            <a:extLst>
              <a:ext uri="{FF2B5EF4-FFF2-40B4-BE49-F238E27FC236}">
                <a16:creationId xmlns:a16="http://schemas.microsoft.com/office/drawing/2014/main" id="{0C858D57-9084-47DE-97A0-24114B3C9E4E}"/>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1" name="Rectangle 7">
            <a:extLst>
              <a:ext uri="{FF2B5EF4-FFF2-40B4-BE49-F238E27FC236}">
                <a16:creationId xmlns:a16="http://schemas.microsoft.com/office/drawing/2014/main" id="{BECEBDEB-92C4-4D38-B639-908395F2641F}"/>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2" name="Rectangle 8">
            <a:extLst>
              <a:ext uri="{FF2B5EF4-FFF2-40B4-BE49-F238E27FC236}">
                <a16:creationId xmlns:a16="http://schemas.microsoft.com/office/drawing/2014/main" id="{801D044E-2987-4854-B1C7-A72BBDEC74BF}"/>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US" altLang="en-US" sz="2400"/>
          </a:p>
        </p:txBody>
      </p:sp>
      <p:sp>
        <p:nvSpPr>
          <p:cNvPr id="1033" name="Rectangle 9">
            <a:extLst>
              <a:ext uri="{FF2B5EF4-FFF2-40B4-BE49-F238E27FC236}">
                <a16:creationId xmlns:a16="http://schemas.microsoft.com/office/drawing/2014/main" id="{51D4CE10-A6F2-4C80-A166-83EBAC6FAC9C}"/>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5681AEFF-1307-4C46-8525-DE815F233978}"/>
              </a:ext>
            </a:extLst>
          </p:cNvPr>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0603" name="Rectangle 11">
            <a:extLst>
              <a:ext uri="{FF2B5EF4-FFF2-40B4-BE49-F238E27FC236}">
                <a16:creationId xmlns:a16="http://schemas.microsoft.com/office/drawing/2014/main" id="{DD9F6DBE-A7C9-4D2A-AFBF-0F16B361AFAC}"/>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10604" name="Rectangle 12">
            <a:extLst>
              <a:ext uri="{FF2B5EF4-FFF2-40B4-BE49-F238E27FC236}">
                <a16:creationId xmlns:a16="http://schemas.microsoft.com/office/drawing/2014/main" id="{C444DF5E-5519-4FDB-9353-62BC7FA6756A}"/>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10605" name="Rectangle 13">
            <a:extLst>
              <a:ext uri="{FF2B5EF4-FFF2-40B4-BE49-F238E27FC236}">
                <a16:creationId xmlns:a16="http://schemas.microsoft.com/office/drawing/2014/main" id="{5F8CF1E7-D3AC-444E-9EDF-D3B958543C68}"/>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0886EF7B-9C17-49AD-BD60-EC8E91FC80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517F7-1975-45B3-BFC0-CD356C3D6074}"/>
              </a:ext>
            </a:extLst>
          </p:cNvPr>
          <p:cNvSpPr>
            <a:spLocks noGrp="1"/>
          </p:cNvSpPr>
          <p:nvPr>
            <p:ph type="ctrTitle"/>
          </p:nvPr>
        </p:nvSpPr>
        <p:spPr/>
        <p:txBody>
          <a:bodyPr/>
          <a:lstStyle/>
          <a:p>
            <a:r>
              <a:rPr lang="en-US" dirty="0"/>
              <a:t>Chapter 26 - Screening for Security</a:t>
            </a:r>
          </a:p>
        </p:txBody>
      </p:sp>
      <p:sp>
        <p:nvSpPr>
          <p:cNvPr id="3" name="Subtitle 2">
            <a:extLst>
              <a:ext uri="{FF2B5EF4-FFF2-40B4-BE49-F238E27FC236}">
                <a16:creationId xmlns:a16="http://schemas.microsoft.com/office/drawing/2014/main" id="{E779CC6D-0583-4D79-8CAA-83CFE7B5B0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314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3032D-6A0A-4E78-9D15-7EBCEDAF9CB7}"/>
              </a:ext>
            </a:extLst>
          </p:cNvPr>
          <p:cNvSpPr>
            <a:spLocks noGrp="1"/>
          </p:cNvSpPr>
          <p:nvPr>
            <p:ph type="title"/>
          </p:nvPr>
        </p:nvSpPr>
        <p:spPr/>
        <p:txBody>
          <a:bodyPr/>
          <a:lstStyle/>
          <a:p>
            <a:r>
              <a:rPr lang="en-US" dirty="0"/>
              <a:t>Did this court find a forensic search a routine search?</a:t>
            </a:r>
          </a:p>
        </p:txBody>
      </p:sp>
      <p:sp>
        <p:nvSpPr>
          <p:cNvPr id="3" name="Content Placeholder 2">
            <a:extLst>
              <a:ext uri="{FF2B5EF4-FFF2-40B4-BE49-F238E27FC236}">
                <a16:creationId xmlns:a16="http://schemas.microsoft.com/office/drawing/2014/main" id="{455969A6-E9FB-4D28-8870-37357F577D2A}"/>
              </a:ext>
            </a:extLst>
          </p:cNvPr>
          <p:cNvSpPr>
            <a:spLocks noGrp="1"/>
          </p:cNvSpPr>
          <p:nvPr>
            <p:ph idx="1"/>
          </p:nvPr>
        </p:nvSpPr>
        <p:spPr/>
        <p:txBody>
          <a:bodyPr/>
          <a:lstStyle/>
          <a:p>
            <a:r>
              <a:rPr lang="en-US" dirty="0"/>
              <a:t>Accordingly, under the facts presented to me in this case, I find that a search of imaged hard drives of digital devices taken from the Defendant at the border and subjected to forensic examination days or weeks later cannot be performed in the absence of reasonable suspicion.</a:t>
            </a:r>
          </a:p>
        </p:txBody>
      </p:sp>
      <p:sp>
        <p:nvSpPr>
          <p:cNvPr id="4" name="Slide Number Placeholder 3">
            <a:extLst>
              <a:ext uri="{FF2B5EF4-FFF2-40B4-BE49-F238E27FC236}">
                <a16:creationId xmlns:a16="http://schemas.microsoft.com/office/drawing/2014/main" id="{CEBE893B-36F3-4551-B19A-DF09F1F1542F}"/>
              </a:ext>
            </a:extLst>
          </p:cNvPr>
          <p:cNvSpPr>
            <a:spLocks noGrp="1"/>
          </p:cNvSpPr>
          <p:nvPr>
            <p:ph type="sldNum" sz="quarter" idx="12"/>
          </p:nvPr>
        </p:nvSpPr>
        <p:spPr/>
        <p:txBody>
          <a:bodyPr/>
          <a:lstStyle/>
          <a:p>
            <a:pPr>
              <a:defRPr/>
            </a:pPr>
            <a:fld id="{3C495D01-7757-47F5-B80B-4FA462DFD55F}" type="slidenum">
              <a:rPr lang="en-US" altLang="en-US" smtClean="0"/>
              <a:pPr>
                <a:defRPr/>
              </a:pPr>
              <a:t>10</a:t>
            </a:fld>
            <a:endParaRPr lang="en-US" altLang="en-US"/>
          </a:p>
        </p:txBody>
      </p:sp>
    </p:spTree>
    <p:extLst>
      <p:ext uri="{BB962C8B-B14F-4D97-AF65-F5344CB8AC3E}">
        <p14:creationId xmlns:p14="http://schemas.microsoft.com/office/powerpoint/2010/main" val="195355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A9938-04AD-4D08-B30D-DCA7ED64B314}"/>
              </a:ext>
            </a:extLst>
          </p:cNvPr>
          <p:cNvSpPr>
            <a:spLocks noGrp="1"/>
          </p:cNvSpPr>
          <p:nvPr>
            <p:ph type="title"/>
          </p:nvPr>
        </p:nvSpPr>
        <p:spPr/>
        <p:txBody>
          <a:bodyPr/>
          <a:lstStyle/>
          <a:p>
            <a:r>
              <a:rPr lang="en-US" dirty="0"/>
              <a:t>Reasonable suspicion in this case</a:t>
            </a:r>
          </a:p>
        </p:txBody>
      </p:sp>
      <p:sp>
        <p:nvSpPr>
          <p:cNvPr id="3" name="Content Placeholder 2">
            <a:extLst>
              <a:ext uri="{FF2B5EF4-FFF2-40B4-BE49-F238E27FC236}">
                <a16:creationId xmlns:a16="http://schemas.microsoft.com/office/drawing/2014/main" id="{A87FB94D-F8A1-47FC-8EDC-EC1F93606465}"/>
              </a:ext>
            </a:extLst>
          </p:cNvPr>
          <p:cNvSpPr>
            <a:spLocks noGrp="1"/>
          </p:cNvSpPr>
          <p:nvPr>
            <p:ph idx="1"/>
          </p:nvPr>
        </p:nvSpPr>
        <p:spPr/>
        <p:txBody>
          <a:bodyPr/>
          <a:lstStyle/>
          <a:p>
            <a:r>
              <a:rPr lang="en-US" dirty="0"/>
              <a:t>What is the source of reasonable suspicion in this case?</a:t>
            </a:r>
          </a:p>
          <a:p>
            <a:pPr lvl="1"/>
            <a:r>
              <a:rPr lang="en-US" dirty="0"/>
              <a:t>Defendant being on a watchlist.</a:t>
            </a:r>
          </a:p>
          <a:p>
            <a:r>
              <a:rPr lang="en-US" dirty="0"/>
              <a:t>Can defendant challenge his inclusion on the watchlist as a collateral attack on reasonable suspicion?</a:t>
            </a:r>
          </a:p>
        </p:txBody>
      </p:sp>
      <p:sp>
        <p:nvSpPr>
          <p:cNvPr id="4" name="Slide Number Placeholder 3">
            <a:extLst>
              <a:ext uri="{FF2B5EF4-FFF2-40B4-BE49-F238E27FC236}">
                <a16:creationId xmlns:a16="http://schemas.microsoft.com/office/drawing/2014/main" id="{F0A3D9D4-29BF-40C3-96D6-28142FA3B22C}"/>
              </a:ext>
            </a:extLst>
          </p:cNvPr>
          <p:cNvSpPr>
            <a:spLocks noGrp="1"/>
          </p:cNvSpPr>
          <p:nvPr>
            <p:ph type="sldNum" sz="quarter" idx="12"/>
          </p:nvPr>
        </p:nvSpPr>
        <p:spPr/>
        <p:txBody>
          <a:bodyPr/>
          <a:lstStyle/>
          <a:p>
            <a:pPr>
              <a:defRPr/>
            </a:pPr>
            <a:fld id="{3C495D01-7757-47F5-B80B-4FA462DFD55F}" type="slidenum">
              <a:rPr lang="en-US" altLang="en-US" smtClean="0"/>
              <a:pPr>
                <a:defRPr/>
              </a:pPr>
              <a:t>11</a:t>
            </a:fld>
            <a:endParaRPr lang="en-US" altLang="en-US"/>
          </a:p>
        </p:txBody>
      </p:sp>
    </p:spTree>
    <p:extLst>
      <p:ext uri="{BB962C8B-B14F-4D97-AF65-F5344CB8AC3E}">
        <p14:creationId xmlns:p14="http://schemas.microsoft.com/office/powerpoint/2010/main" val="1249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56BE7-99B1-446D-B357-2F640D767CF5}"/>
              </a:ext>
            </a:extLst>
          </p:cNvPr>
          <p:cNvSpPr>
            <a:spLocks noGrp="1"/>
          </p:cNvSpPr>
          <p:nvPr>
            <p:ph type="title"/>
          </p:nvPr>
        </p:nvSpPr>
        <p:spPr/>
        <p:txBody>
          <a:bodyPr/>
          <a:lstStyle/>
          <a:p>
            <a:r>
              <a:rPr lang="en-US" dirty="0"/>
              <a:t>Is this consistent with the cell phone search case?</a:t>
            </a:r>
          </a:p>
        </p:txBody>
      </p:sp>
      <p:sp>
        <p:nvSpPr>
          <p:cNvPr id="3" name="Content Placeholder 2">
            <a:extLst>
              <a:ext uri="{FF2B5EF4-FFF2-40B4-BE49-F238E27FC236}">
                <a16:creationId xmlns:a16="http://schemas.microsoft.com/office/drawing/2014/main" id="{786D166F-1506-4290-92D1-68529DEEB85D}"/>
              </a:ext>
            </a:extLst>
          </p:cNvPr>
          <p:cNvSpPr>
            <a:spLocks noGrp="1"/>
          </p:cNvSpPr>
          <p:nvPr>
            <p:ph idx="1"/>
          </p:nvPr>
        </p:nvSpPr>
        <p:spPr/>
        <p:txBody>
          <a:bodyPr/>
          <a:lstStyle/>
          <a:p>
            <a:r>
              <a:rPr lang="en-US"/>
              <a:t>We therefore decline to extend Robinson to searches of data on cell phones, and hold instead that officers must generally secure a warrant before conducting such a search. [Riley, 134 S. Ct. at 2484-2485.]</a:t>
            </a:r>
          </a:p>
          <a:p>
            <a:r>
              <a:rPr lang="en-US"/>
              <a:t>(Should the reasoning of Riley be assumed to include searches of computers?)</a:t>
            </a:r>
          </a:p>
        </p:txBody>
      </p:sp>
      <p:sp>
        <p:nvSpPr>
          <p:cNvPr id="4" name="Slide Number Placeholder 3">
            <a:extLst>
              <a:ext uri="{FF2B5EF4-FFF2-40B4-BE49-F238E27FC236}">
                <a16:creationId xmlns:a16="http://schemas.microsoft.com/office/drawing/2014/main" id="{9C75BDBB-867D-4C14-A774-CD343F44F644}"/>
              </a:ext>
            </a:extLst>
          </p:cNvPr>
          <p:cNvSpPr>
            <a:spLocks noGrp="1"/>
          </p:cNvSpPr>
          <p:nvPr>
            <p:ph type="sldNum" sz="quarter" idx="12"/>
          </p:nvPr>
        </p:nvSpPr>
        <p:spPr/>
        <p:txBody>
          <a:bodyPr/>
          <a:lstStyle/>
          <a:p>
            <a:pPr>
              <a:defRPr/>
            </a:pPr>
            <a:fld id="{3C495D01-7757-47F5-B80B-4FA462DFD55F}" type="slidenum">
              <a:rPr lang="en-US" altLang="en-US" smtClean="0"/>
              <a:pPr>
                <a:defRPr/>
              </a:pPr>
              <a:t>12</a:t>
            </a:fld>
            <a:endParaRPr lang="en-US" altLang="en-US"/>
          </a:p>
        </p:txBody>
      </p:sp>
    </p:spTree>
    <p:extLst>
      <p:ext uri="{BB962C8B-B14F-4D97-AF65-F5344CB8AC3E}">
        <p14:creationId xmlns:p14="http://schemas.microsoft.com/office/powerpoint/2010/main" val="288285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BAE8-7A4E-48D7-9E10-EE4AA51752AF}"/>
              </a:ext>
            </a:extLst>
          </p:cNvPr>
          <p:cNvSpPr>
            <a:spLocks noGrp="1"/>
          </p:cNvSpPr>
          <p:nvPr>
            <p:ph type="title"/>
          </p:nvPr>
        </p:nvSpPr>
        <p:spPr/>
        <p:txBody>
          <a:bodyPr/>
          <a:lstStyle/>
          <a:p>
            <a:pPr lvl="0"/>
            <a:r>
              <a:rPr lang="en-US" dirty="0"/>
              <a:t>Have other courts reach the same conclusion about forensic searches?</a:t>
            </a:r>
          </a:p>
        </p:txBody>
      </p:sp>
      <p:sp>
        <p:nvSpPr>
          <p:cNvPr id="3" name="Content Placeholder 2">
            <a:extLst>
              <a:ext uri="{FF2B5EF4-FFF2-40B4-BE49-F238E27FC236}">
                <a16:creationId xmlns:a16="http://schemas.microsoft.com/office/drawing/2014/main" id="{B6114D93-A647-4717-9F92-159F0FBF5943}"/>
              </a:ext>
            </a:extLst>
          </p:cNvPr>
          <p:cNvSpPr>
            <a:spLocks noGrp="1"/>
          </p:cNvSpPr>
          <p:nvPr>
            <p:ph idx="1"/>
          </p:nvPr>
        </p:nvSpPr>
        <p:spPr/>
        <p:txBody>
          <a:bodyPr>
            <a:normAutofit fontScale="92500" lnSpcReduction="20000"/>
          </a:bodyPr>
          <a:lstStyle/>
          <a:p>
            <a:pPr lvl="0"/>
            <a:r>
              <a:rPr lang="en-US" dirty="0"/>
              <a:t>We see no reason why the Fourth Amendment would require suspicion for a forensic search of an electronic device when it imposes no such requirement for a search of other personal property. …it does not make sense to say that electronic devices should receive special treatment because so many people now own them or because they can store vast quantities of records or effects. The same could be said for a recreational vehicle filled with personal effects or a tractor-trailer loaded with boxes of documents. [United States v. </a:t>
            </a:r>
            <a:r>
              <a:rPr lang="en-US" dirty="0" err="1"/>
              <a:t>Touset</a:t>
            </a:r>
            <a:r>
              <a:rPr lang="en-US" dirty="0"/>
              <a:t>, 890 F.3d 1227, 1233 (11th Cir. 2018)</a:t>
            </a:r>
          </a:p>
        </p:txBody>
      </p:sp>
      <p:sp>
        <p:nvSpPr>
          <p:cNvPr id="4" name="Slide Number Placeholder 3">
            <a:extLst>
              <a:ext uri="{FF2B5EF4-FFF2-40B4-BE49-F238E27FC236}">
                <a16:creationId xmlns:a16="http://schemas.microsoft.com/office/drawing/2014/main" id="{1B96D7D3-8D7E-41D4-9643-743718F1AC95}"/>
              </a:ext>
            </a:extLst>
          </p:cNvPr>
          <p:cNvSpPr>
            <a:spLocks noGrp="1"/>
          </p:cNvSpPr>
          <p:nvPr>
            <p:ph type="sldNum" sz="quarter" idx="12"/>
          </p:nvPr>
        </p:nvSpPr>
        <p:spPr/>
        <p:txBody>
          <a:bodyPr/>
          <a:lstStyle/>
          <a:p>
            <a:pPr>
              <a:defRPr/>
            </a:pPr>
            <a:fld id="{3C495D01-7757-47F5-B80B-4FA462DFD55F}" type="slidenum">
              <a:rPr lang="en-US" altLang="en-US" smtClean="0"/>
              <a:pPr>
                <a:defRPr/>
              </a:pPr>
              <a:t>13</a:t>
            </a:fld>
            <a:endParaRPr lang="en-US" altLang="en-US"/>
          </a:p>
        </p:txBody>
      </p:sp>
    </p:spTree>
    <p:extLst>
      <p:ext uri="{BB962C8B-B14F-4D97-AF65-F5344CB8AC3E}">
        <p14:creationId xmlns:p14="http://schemas.microsoft.com/office/powerpoint/2010/main" val="2188646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0E8E3-40F7-4525-A5A0-53B24B3DBBDE}"/>
              </a:ext>
            </a:extLst>
          </p:cNvPr>
          <p:cNvSpPr>
            <a:spLocks noGrp="1"/>
          </p:cNvSpPr>
          <p:nvPr>
            <p:ph type="title"/>
          </p:nvPr>
        </p:nvSpPr>
        <p:spPr/>
        <p:txBody>
          <a:bodyPr/>
          <a:lstStyle/>
          <a:p>
            <a:r>
              <a:rPr lang="en-US" dirty="0"/>
              <a:t>Airport Screening</a:t>
            </a:r>
          </a:p>
        </p:txBody>
      </p:sp>
      <p:sp>
        <p:nvSpPr>
          <p:cNvPr id="3" name="Content Placeholder 2">
            <a:extLst>
              <a:ext uri="{FF2B5EF4-FFF2-40B4-BE49-F238E27FC236}">
                <a16:creationId xmlns:a16="http://schemas.microsoft.com/office/drawing/2014/main" id="{F9EC3FEF-84BF-4770-8A38-028017EBDC3F}"/>
              </a:ext>
            </a:extLst>
          </p:cNvPr>
          <p:cNvSpPr>
            <a:spLocks noGrp="1"/>
          </p:cNvSpPr>
          <p:nvPr>
            <p:ph idx="1"/>
          </p:nvPr>
        </p:nvSpPr>
        <p:spPr/>
        <p:txBody>
          <a:bodyPr>
            <a:normAutofit/>
          </a:bodyPr>
          <a:lstStyle/>
          <a:p>
            <a:r>
              <a:rPr lang="en-US" dirty="0"/>
              <a:t>Can you fly without a government ID?</a:t>
            </a:r>
          </a:p>
          <a:p>
            <a:r>
              <a:rPr lang="en-US" dirty="0"/>
              <a:t>Are states free to decide the form of this government ID?</a:t>
            </a:r>
          </a:p>
          <a:p>
            <a:pPr lvl="1"/>
            <a:r>
              <a:rPr lang="en-US" dirty="0"/>
              <a:t>Do you have your new Louisiana Real ID compliant driver’s license?</a:t>
            </a:r>
          </a:p>
          <a:p>
            <a:r>
              <a:rPr lang="en-US" dirty="0"/>
              <a:t>Should you be able to leave the screening line without being screened?</a:t>
            </a:r>
          </a:p>
          <a:p>
            <a:endParaRPr lang="en-US" dirty="0"/>
          </a:p>
        </p:txBody>
      </p:sp>
      <p:sp>
        <p:nvSpPr>
          <p:cNvPr id="4" name="Slide Number Placeholder 3">
            <a:extLst>
              <a:ext uri="{FF2B5EF4-FFF2-40B4-BE49-F238E27FC236}">
                <a16:creationId xmlns:a16="http://schemas.microsoft.com/office/drawing/2014/main" id="{C9E850AC-9D10-4259-8B88-5B6E27A5D2F5}"/>
              </a:ext>
            </a:extLst>
          </p:cNvPr>
          <p:cNvSpPr>
            <a:spLocks noGrp="1"/>
          </p:cNvSpPr>
          <p:nvPr>
            <p:ph type="sldNum" sz="quarter" idx="12"/>
          </p:nvPr>
        </p:nvSpPr>
        <p:spPr/>
        <p:txBody>
          <a:bodyPr/>
          <a:lstStyle/>
          <a:p>
            <a:pPr>
              <a:defRPr/>
            </a:pPr>
            <a:fld id="{3C495D01-7757-47F5-B80B-4FA462DFD55F}" type="slidenum">
              <a:rPr lang="en-US" altLang="en-US" smtClean="0"/>
              <a:pPr>
                <a:defRPr/>
              </a:pPr>
              <a:t>14</a:t>
            </a:fld>
            <a:endParaRPr lang="en-US" altLang="en-US"/>
          </a:p>
        </p:txBody>
      </p:sp>
    </p:spTree>
    <p:extLst>
      <p:ext uri="{BB962C8B-B14F-4D97-AF65-F5344CB8AC3E}">
        <p14:creationId xmlns:p14="http://schemas.microsoft.com/office/powerpoint/2010/main" val="4030016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5D6F0-FFBE-4ECC-AD16-9126D1D329BF}"/>
              </a:ext>
            </a:extLst>
          </p:cNvPr>
          <p:cNvSpPr>
            <a:spLocks noGrp="1"/>
          </p:cNvSpPr>
          <p:nvPr>
            <p:ph type="title"/>
          </p:nvPr>
        </p:nvSpPr>
        <p:spPr/>
        <p:txBody>
          <a:bodyPr/>
          <a:lstStyle/>
          <a:p>
            <a:r>
              <a:rPr lang="en-US" dirty="0"/>
              <a:t>What is the justification for airport screening?</a:t>
            </a:r>
          </a:p>
        </p:txBody>
      </p:sp>
      <p:sp>
        <p:nvSpPr>
          <p:cNvPr id="3" name="Content Placeholder 2">
            <a:extLst>
              <a:ext uri="{FF2B5EF4-FFF2-40B4-BE49-F238E27FC236}">
                <a16:creationId xmlns:a16="http://schemas.microsoft.com/office/drawing/2014/main" id="{AB3D8ADB-FC72-4272-9C52-E940DB88630E}"/>
              </a:ext>
            </a:extLst>
          </p:cNvPr>
          <p:cNvSpPr>
            <a:spLocks noGrp="1"/>
          </p:cNvSpPr>
          <p:nvPr>
            <p:ph idx="1"/>
          </p:nvPr>
        </p:nvSpPr>
        <p:spPr/>
        <p:txBody>
          <a:bodyPr/>
          <a:lstStyle/>
          <a:p>
            <a:r>
              <a:rPr lang="en-US" dirty="0"/>
              <a:t>Do travelers consent to being searched by flying?</a:t>
            </a:r>
          </a:p>
          <a:p>
            <a:r>
              <a:rPr lang="en-US" dirty="0"/>
              <a:t>Is it a border search if it is a domestic flight?</a:t>
            </a:r>
          </a:p>
          <a:p>
            <a:r>
              <a:rPr lang="en-US" dirty="0"/>
              <a:t>Why are we searching for weapons or explosives – prosecution or prevention?</a:t>
            </a:r>
          </a:p>
          <a:p>
            <a:r>
              <a:rPr lang="en-US" dirty="0"/>
              <a:t>How is requiring you to boot up your laptop a different purpose than searching the files on your laptop?</a:t>
            </a:r>
          </a:p>
        </p:txBody>
      </p:sp>
      <p:sp>
        <p:nvSpPr>
          <p:cNvPr id="4" name="Slide Number Placeholder 3">
            <a:extLst>
              <a:ext uri="{FF2B5EF4-FFF2-40B4-BE49-F238E27FC236}">
                <a16:creationId xmlns:a16="http://schemas.microsoft.com/office/drawing/2014/main" id="{DB3E6646-E663-4C79-A9B9-CE2FBD0FA015}"/>
              </a:ext>
            </a:extLst>
          </p:cNvPr>
          <p:cNvSpPr>
            <a:spLocks noGrp="1"/>
          </p:cNvSpPr>
          <p:nvPr>
            <p:ph type="sldNum" sz="quarter" idx="12"/>
          </p:nvPr>
        </p:nvSpPr>
        <p:spPr/>
        <p:txBody>
          <a:bodyPr/>
          <a:lstStyle/>
          <a:p>
            <a:pPr>
              <a:defRPr/>
            </a:pPr>
            <a:fld id="{3C495D01-7757-47F5-B80B-4FA462DFD55F}" type="slidenum">
              <a:rPr lang="en-US" altLang="en-US" smtClean="0"/>
              <a:pPr>
                <a:defRPr/>
              </a:pPr>
              <a:t>15</a:t>
            </a:fld>
            <a:endParaRPr lang="en-US" altLang="en-US"/>
          </a:p>
        </p:txBody>
      </p:sp>
    </p:spTree>
    <p:extLst>
      <p:ext uri="{BB962C8B-B14F-4D97-AF65-F5344CB8AC3E}">
        <p14:creationId xmlns:p14="http://schemas.microsoft.com/office/powerpoint/2010/main" val="386653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19F7-E8ED-47D9-9B26-CCBDDEC5E6DE}"/>
              </a:ext>
            </a:extLst>
          </p:cNvPr>
          <p:cNvSpPr>
            <a:spLocks noGrp="1"/>
          </p:cNvSpPr>
          <p:nvPr>
            <p:ph type="title"/>
          </p:nvPr>
        </p:nvSpPr>
        <p:spPr/>
        <p:txBody>
          <a:bodyPr/>
          <a:lstStyle/>
          <a:p>
            <a:r>
              <a:rPr lang="en-US" dirty="0"/>
              <a:t>Subway and Train Searches</a:t>
            </a:r>
          </a:p>
        </p:txBody>
      </p:sp>
      <p:sp>
        <p:nvSpPr>
          <p:cNvPr id="3" name="Content Placeholder 2">
            <a:extLst>
              <a:ext uri="{FF2B5EF4-FFF2-40B4-BE49-F238E27FC236}">
                <a16:creationId xmlns:a16="http://schemas.microsoft.com/office/drawing/2014/main" id="{3F99FF44-58E5-4BD0-8096-0ADB3B31A81F}"/>
              </a:ext>
            </a:extLst>
          </p:cNvPr>
          <p:cNvSpPr>
            <a:spLocks noGrp="1"/>
          </p:cNvSpPr>
          <p:nvPr>
            <p:ph idx="1"/>
          </p:nvPr>
        </p:nvSpPr>
        <p:spPr/>
        <p:txBody>
          <a:bodyPr/>
          <a:lstStyle/>
          <a:p>
            <a:pPr lvl="0"/>
            <a:r>
              <a:rPr lang="en-US" dirty="0"/>
              <a:t>Why did NY do random container searches rather than search everyone?</a:t>
            </a:r>
          </a:p>
          <a:p>
            <a:pPr lvl="0"/>
            <a:r>
              <a:rPr lang="en-US" dirty="0"/>
              <a:t>What is the intent of random searches?</a:t>
            </a:r>
          </a:p>
          <a:p>
            <a:pPr lvl="0"/>
            <a:r>
              <a:rPr lang="en-US" dirty="0"/>
              <a:t>Can you walk away? </a:t>
            </a:r>
          </a:p>
          <a:p>
            <a:pPr lvl="1"/>
            <a:r>
              <a:rPr lang="en-US" dirty="0"/>
              <a:t>Does that undermine the effectiveness claim?</a:t>
            </a:r>
          </a:p>
          <a:p>
            <a:pPr lvl="0"/>
            <a:r>
              <a:rPr lang="en-US" dirty="0"/>
              <a:t>Could NY do a contraband search, such as a border search on transit riders?</a:t>
            </a:r>
          </a:p>
        </p:txBody>
      </p:sp>
      <p:sp>
        <p:nvSpPr>
          <p:cNvPr id="4" name="Slide Number Placeholder 3">
            <a:extLst>
              <a:ext uri="{FF2B5EF4-FFF2-40B4-BE49-F238E27FC236}">
                <a16:creationId xmlns:a16="http://schemas.microsoft.com/office/drawing/2014/main" id="{C6920881-A097-4388-8A49-96D75F9F0F12}"/>
              </a:ext>
            </a:extLst>
          </p:cNvPr>
          <p:cNvSpPr>
            <a:spLocks noGrp="1"/>
          </p:cNvSpPr>
          <p:nvPr>
            <p:ph type="sldNum" sz="quarter" idx="12"/>
          </p:nvPr>
        </p:nvSpPr>
        <p:spPr/>
        <p:txBody>
          <a:bodyPr/>
          <a:lstStyle/>
          <a:p>
            <a:pPr>
              <a:defRPr/>
            </a:pPr>
            <a:fld id="{3C495D01-7757-47F5-B80B-4FA462DFD55F}" type="slidenum">
              <a:rPr lang="en-US" altLang="en-US" smtClean="0"/>
              <a:pPr>
                <a:defRPr/>
              </a:pPr>
              <a:t>16</a:t>
            </a:fld>
            <a:endParaRPr lang="en-US" altLang="en-US"/>
          </a:p>
        </p:txBody>
      </p:sp>
    </p:spTree>
    <p:extLst>
      <p:ext uri="{BB962C8B-B14F-4D97-AF65-F5344CB8AC3E}">
        <p14:creationId xmlns:p14="http://schemas.microsoft.com/office/powerpoint/2010/main" val="960647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3892-E012-42E4-A2C9-C1D8B469DA08}"/>
              </a:ext>
            </a:extLst>
          </p:cNvPr>
          <p:cNvSpPr>
            <a:spLocks noGrp="1"/>
          </p:cNvSpPr>
          <p:nvPr>
            <p:ph type="title"/>
          </p:nvPr>
        </p:nvSpPr>
        <p:spPr/>
        <p:txBody>
          <a:bodyPr/>
          <a:lstStyle/>
          <a:p>
            <a:r>
              <a:rPr lang="en-US" sz="3600" b="1" dirty="0">
                <a:solidFill>
                  <a:schemeClr val="tx1"/>
                </a:solidFill>
                <a:effectLst/>
                <a:latin typeface="+mj-lt"/>
                <a:ea typeface="+mj-ea"/>
                <a:cs typeface="+mj-cs"/>
              </a:rPr>
              <a:t>The REAL ID Act—A Step in the Direction of a National ID Card?</a:t>
            </a:r>
            <a:endParaRPr lang="en-US" dirty="0"/>
          </a:p>
        </p:txBody>
      </p:sp>
      <p:sp>
        <p:nvSpPr>
          <p:cNvPr id="3" name="Content Placeholder 2">
            <a:extLst>
              <a:ext uri="{FF2B5EF4-FFF2-40B4-BE49-F238E27FC236}">
                <a16:creationId xmlns:a16="http://schemas.microsoft.com/office/drawing/2014/main" id="{5BEA7258-A6C1-4855-BEC0-A3A980F95B76}"/>
              </a:ext>
            </a:extLst>
          </p:cNvPr>
          <p:cNvSpPr>
            <a:spLocks noGrp="1"/>
          </p:cNvSpPr>
          <p:nvPr>
            <p:ph idx="1"/>
          </p:nvPr>
        </p:nvSpPr>
        <p:spPr/>
        <p:txBody>
          <a:bodyPr/>
          <a:lstStyle/>
          <a:p>
            <a:pPr lvl="0"/>
            <a:r>
              <a:rPr lang="en-US" sz="3600" b="1" dirty="0">
                <a:solidFill>
                  <a:schemeClr val="tx1"/>
                </a:solidFill>
                <a:effectLst/>
                <a:latin typeface="+mj-lt"/>
                <a:ea typeface="+mj-ea"/>
                <a:cs typeface="+mj-cs"/>
              </a:rPr>
              <a:t>The REAL ID Act forbids any federal agency, … from accepting for any official purpose a state-issued driver’s license or identification card unless it meets certain requirements. The identification must include the licensee’s name, address, date of birth, gender, a digital photo, signature, anti-tampering security features, and ‘‘[a] common machine-readable technology, with defined minimum data elements.’’ Id. §202(b)(9), 119 Stat. at 312. </a:t>
            </a:r>
          </a:p>
        </p:txBody>
      </p:sp>
      <p:sp>
        <p:nvSpPr>
          <p:cNvPr id="4" name="Slide Number Placeholder 3">
            <a:extLst>
              <a:ext uri="{FF2B5EF4-FFF2-40B4-BE49-F238E27FC236}">
                <a16:creationId xmlns:a16="http://schemas.microsoft.com/office/drawing/2014/main" id="{DBA2E17F-92D8-4DA0-8FA4-102F7BD55144}"/>
              </a:ext>
            </a:extLst>
          </p:cNvPr>
          <p:cNvSpPr>
            <a:spLocks noGrp="1"/>
          </p:cNvSpPr>
          <p:nvPr>
            <p:ph type="sldNum" sz="quarter" idx="12"/>
          </p:nvPr>
        </p:nvSpPr>
        <p:spPr/>
        <p:txBody>
          <a:bodyPr/>
          <a:lstStyle/>
          <a:p>
            <a:pPr>
              <a:defRPr/>
            </a:pPr>
            <a:fld id="{3C495D01-7757-47F5-B80B-4FA462DFD55F}" type="slidenum">
              <a:rPr lang="en-US" altLang="en-US" smtClean="0"/>
              <a:pPr>
                <a:defRPr/>
              </a:pPr>
              <a:t>17</a:t>
            </a:fld>
            <a:endParaRPr lang="en-US" altLang="en-US"/>
          </a:p>
        </p:txBody>
      </p:sp>
    </p:spTree>
    <p:extLst>
      <p:ext uri="{BB962C8B-B14F-4D97-AF65-F5344CB8AC3E}">
        <p14:creationId xmlns:p14="http://schemas.microsoft.com/office/powerpoint/2010/main" val="660935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BF8B-19C4-443E-8DD3-9AF7D5A6351B}"/>
              </a:ext>
            </a:extLst>
          </p:cNvPr>
          <p:cNvSpPr>
            <a:spLocks noGrp="1"/>
          </p:cNvSpPr>
          <p:nvPr>
            <p:ph type="title"/>
          </p:nvPr>
        </p:nvSpPr>
        <p:spPr/>
        <p:txBody>
          <a:bodyPr/>
          <a:lstStyle/>
          <a:p>
            <a:r>
              <a:rPr lang="en-US" dirty="0"/>
              <a:t>What does the Real ID act require the states to do?</a:t>
            </a:r>
          </a:p>
        </p:txBody>
      </p:sp>
      <p:sp>
        <p:nvSpPr>
          <p:cNvPr id="3" name="Content Placeholder 2">
            <a:extLst>
              <a:ext uri="{FF2B5EF4-FFF2-40B4-BE49-F238E27FC236}">
                <a16:creationId xmlns:a16="http://schemas.microsoft.com/office/drawing/2014/main" id="{49F49070-106A-4826-93BB-25B26472C1BF}"/>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In addition, the state must insist on and verify certain identifying information and evidence of lawful status to issue such an identification. Finally, each state must ‘‘provide electronic access to all other States to information contained in the motor vehicle database of the States,’’ which must include, at a minimum, ‘‘all data fields printed on drivers’ licenses and identification cards issued by the State.’’</a:t>
            </a:r>
          </a:p>
          <a:p>
            <a:pPr lvl="0"/>
            <a:r>
              <a:rPr lang="en-US" sz="3600" b="1" dirty="0">
                <a:solidFill>
                  <a:schemeClr val="tx1"/>
                </a:solidFill>
                <a:effectLst/>
                <a:latin typeface="+mj-lt"/>
                <a:ea typeface="+mj-ea"/>
                <a:cs typeface="+mj-cs"/>
              </a:rPr>
              <a:t>Is this a national ID? Why or why not?</a:t>
            </a:r>
          </a:p>
        </p:txBody>
      </p:sp>
      <p:sp>
        <p:nvSpPr>
          <p:cNvPr id="4" name="Slide Number Placeholder 3">
            <a:extLst>
              <a:ext uri="{FF2B5EF4-FFF2-40B4-BE49-F238E27FC236}">
                <a16:creationId xmlns:a16="http://schemas.microsoft.com/office/drawing/2014/main" id="{F0F4DE7F-BC3A-46E3-98C3-89C8287D7E37}"/>
              </a:ext>
            </a:extLst>
          </p:cNvPr>
          <p:cNvSpPr>
            <a:spLocks noGrp="1"/>
          </p:cNvSpPr>
          <p:nvPr>
            <p:ph type="sldNum" sz="quarter" idx="12"/>
          </p:nvPr>
        </p:nvSpPr>
        <p:spPr/>
        <p:txBody>
          <a:bodyPr/>
          <a:lstStyle/>
          <a:p>
            <a:pPr>
              <a:defRPr/>
            </a:pPr>
            <a:fld id="{3C495D01-7757-47F5-B80B-4FA462DFD55F}" type="slidenum">
              <a:rPr lang="en-US" altLang="en-US" smtClean="0"/>
              <a:pPr>
                <a:defRPr/>
              </a:pPr>
              <a:t>18</a:t>
            </a:fld>
            <a:endParaRPr lang="en-US" altLang="en-US"/>
          </a:p>
        </p:txBody>
      </p:sp>
    </p:spTree>
    <p:extLst>
      <p:ext uri="{BB962C8B-B14F-4D97-AF65-F5344CB8AC3E}">
        <p14:creationId xmlns:p14="http://schemas.microsoft.com/office/powerpoint/2010/main" val="3005276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0308-D538-4718-9638-8307C76D103C}"/>
              </a:ext>
            </a:extLst>
          </p:cNvPr>
          <p:cNvSpPr>
            <a:spLocks noGrp="1"/>
          </p:cNvSpPr>
          <p:nvPr>
            <p:ph type="title"/>
          </p:nvPr>
        </p:nvSpPr>
        <p:spPr/>
        <p:txBody>
          <a:bodyPr/>
          <a:lstStyle/>
          <a:p>
            <a:r>
              <a:rPr lang="en-US" sz="3600" b="1" dirty="0">
                <a:solidFill>
                  <a:schemeClr val="tx1"/>
                </a:solidFill>
                <a:effectLst/>
                <a:latin typeface="+mj-lt"/>
                <a:ea typeface="+mj-ea"/>
                <a:cs typeface="+mj-cs"/>
              </a:rPr>
              <a:t>Identification</a:t>
            </a:r>
            <a:endParaRPr lang="en-US" dirty="0"/>
          </a:p>
        </p:txBody>
      </p:sp>
      <p:sp>
        <p:nvSpPr>
          <p:cNvPr id="3" name="Content Placeholder 2">
            <a:extLst>
              <a:ext uri="{FF2B5EF4-FFF2-40B4-BE49-F238E27FC236}">
                <a16:creationId xmlns:a16="http://schemas.microsoft.com/office/drawing/2014/main" id="{D251429B-B4B3-467E-A645-D42FE5C46E79}"/>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Can you enter a federal building without ID?</a:t>
            </a:r>
          </a:p>
          <a:p>
            <a:pPr lvl="0"/>
            <a:r>
              <a:rPr lang="en-US" sz="3600" b="1" dirty="0">
                <a:solidFill>
                  <a:schemeClr val="tx1"/>
                </a:solidFill>
                <a:effectLst/>
                <a:latin typeface="+mj-lt"/>
                <a:ea typeface="+mj-ea"/>
                <a:cs typeface="+mj-cs"/>
              </a:rPr>
              <a:t>What about a stop and identify law as part of a Terry stop?</a:t>
            </a:r>
          </a:p>
          <a:p>
            <a:pPr lvl="1"/>
            <a:r>
              <a:rPr lang="en-US" sz="3600" b="1" dirty="0" err="1">
                <a:solidFill>
                  <a:schemeClr val="tx1"/>
                </a:solidFill>
                <a:effectLst/>
                <a:latin typeface="+mj-lt"/>
                <a:ea typeface="+mj-ea"/>
                <a:cs typeface="+mj-cs"/>
              </a:rPr>
              <a:t>Hiibel</a:t>
            </a:r>
            <a:r>
              <a:rPr lang="en-US" sz="3600" b="1" dirty="0">
                <a:solidFill>
                  <a:schemeClr val="tx1"/>
                </a:solidFill>
                <a:effectLst/>
                <a:latin typeface="+mj-lt"/>
                <a:ea typeface="+mj-ea"/>
                <a:cs typeface="+mj-cs"/>
              </a:rPr>
              <a:t> v. Sixth Jud. Dist. Ct. of Nev., 542 U.S. 177 (2004) (upholding a Nevada ‘‘stop-and-identify’’ statute that requires individuals lawfully subjected to a Terry stop to identify themselves).</a:t>
            </a:r>
          </a:p>
          <a:p>
            <a:pPr lvl="0"/>
            <a:r>
              <a:rPr lang="en-US" sz="3600" b="1" dirty="0">
                <a:solidFill>
                  <a:schemeClr val="tx1"/>
                </a:solidFill>
                <a:effectLst/>
                <a:latin typeface="+mj-lt"/>
                <a:ea typeface="+mj-ea"/>
                <a:cs typeface="+mj-cs"/>
              </a:rPr>
              <a:t>What about id check points or other non-Terry stops?</a:t>
            </a:r>
          </a:p>
        </p:txBody>
      </p:sp>
      <p:sp>
        <p:nvSpPr>
          <p:cNvPr id="4" name="Slide Number Placeholder 3">
            <a:extLst>
              <a:ext uri="{FF2B5EF4-FFF2-40B4-BE49-F238E27FC236}">
                <a16:creationId xmlns:a16="http://schemas.microsoft.com/office/drawing/2014/main" id="{54C952CB-D8F8-41B7-8842-8F2058230E82}"/>
              </a:ext>
            </a:extLst>
          </p:cNvPr>
          <p:cNvSpPr>
            <a:spLocks noGrp="1"/>
          </p:cNvSpPr>
          <p:nvPr>
            <p:ph type="sldNum" sz="quarter" idx="12"/>
          </p:nvPr>
        </p:nvSpPr>
        <p:spPr/>
        <p:txBody>
          <a:bodyPr/>
          <a:lstStyle/>
          <a:p>
            <a:pPr>
              <a:defRPr/>
            </a:pPr>
            <a:fld id="{3C495D01-7757-47F5-B80B-4FA462DFD55F}" type="slidenum">
              <a:rPr lang="en-US" altLang="en-US" smtClean="0"/>
              <a:pPr>
                <a:defRPr/>
              </a:pPr>
              <a:t>19</a:t>
            </a:fld>
            <a:endParaRPr lang="en-US" altLang="en-US"/>
          </a:p>
        </p:txBody>
      </p:sp>
    </p:spTree>
    <p:extLst>
      <p:ext uri="{BB962C8B-B14F-4D97-AF65-F5344CB8AC3E}">
        <p14:creationId xmlns:p14="http://schemas.microsoft.com/office/powerpoint/2010/main" val="270704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30DA-C7DE-4027-944C-6FEA7A6F5C66}"/>
              </a:ext>
            </a:extLst>
          </p:cNvPr>
          <p:cNvSpPr>
            <a:spLocks noGrp="1"/>
          </p:cNvSpPr>
          <p:nvPr>
            <p:ph type="title"/>
          </p:nvPr>
        </p:nvSpPr>
        <p:spPr/>
        <p:txBody>
          <a:bodyPr/>
          <a:lstStyle/>
          <a:p>
            <a:r>
              <a:rPr lang="en-US" dirty="0"/>
              <a:t>United States v. </a:t>
            </a:r>
            <a:r>
              <a:rPr lang="en-US" dirty="0" err="1"/>
              <a:t>Saboonchi</a:t>
            </a:r>
            <a:r>
              <a:rPr lang="en-US" dirty="0"/>
              <a:t>, 990 F. Supp. 2d 536 (</a:t>
            </a:r>
            <a:r>
              <a:rPr lang="en-US" dirty="0" err="1"/>
              <a:t>Dist</a:t>
            </a:r>
            <a:r>
              <a:rPr lang="en-US" dirty="0"/>
              <a:t> MD 2014)</a:t>
            </a:r>
          </a:p>
        </p:txBody>
      </p:sp>
      <p:sp>
        <p:nvSpPr>
          <p:cNvPr id="3" name="Content Placeholder 2">
            <a:extLst>
              <a:ext uri="{FF2B5EF4-FFF2-40B4-BE49-F238E27FC236}">
                <a16:creationId xmlns:a16="http://schemas.microsoft.com/office/drawing/2014/main" id="{B810D5EA-C0DF-445C-99EB-668B38EDBBE7}"/>
              </a:ext>
            </a:extLst>
          </p:cNvPr>
          <p:cNvSpPr>
            <a:spLocks noGrp="1"/>
          </p:cNvSpPr>
          <p:nvPr>
            <p:ph idx="1"/>
          </p:nvPr>
        </p:nvSpPr>
        <p:spPr/>
        <p:txBody>
          <a:bodyPr/>
          <a:lstStyle/>
          <a:p>
            <a:r>
              <a:rPr lang="en-US" dirty="0"/>
              <a:t>Plaintiff is a dual United States-Iranian citizen who was reentering the country from a day trip in Canada.</a:t>
            </a:r>
          </a:p>
          <a:p>
            <a:r>
              <a:rPr lang="en-US" dirty="0"/>
              <a:t>His name was on a watchlist and he was stopped and his smart phone and a USB drive were seized.</a:t>
            </a:r>
          </a:p>
          <a:p>
            <a:r>
              <a:rPr lang="en-US" dirty="0"/>
              <a:t>He was charged with violating export controls in this case arises from a motion to suppress evidence obtained without a proper warrant.</a:t>
            </a:r>
          </a:p>
        </p:txBody>
      </p:sp>
      <p:sp>
        <p:nvSpPr>
          <p:cNvPr id="4" name="Slide Number Placeholder 3">
            <a:extLst>
              <a:ext uri="{FF2B5EF4-FFF2-40B4-BE49-F238E27FC236}">
                <a16:creationId xmlns:a16="http://schemas.microsoft.com/office/drawing/2014/main" id="{F90C22D0-7B17-4488-998D-3AB257A0877E}"/>
              </a:ext>
            </a:extLst>
          </p:cNvPr>
          <p:cNvSpPr>
            <a:spLocks noGrp="1"/>
          </p:cNvSpPr>
          <p:nvPr>
            <p:ph type="sldNum" sz="quarter" idx="12"/>
          </p:nvPr>
        </p:nvSpPr>
        <p:spPr/>
        <p:txBody>
          <a:bodyPr/>
          <a:lstStyle/>
          <a:p>
            <a:pPr>
              <a:defRPr/>
            </a:pPr>
            <a:fld id="{3C495D01-7757-47F5-B80B-4FA462DFD55F}" type="slidenum">
              <a:rPr lang="en-US" altLang="en-US" smtClean="0"/>
              <a:pPr>
                <a:defRPr/>
              </a:pPr>
              <a:t>2</a:t>
            </a:fld>
            <a:endParaRPr lang="en-US" altLang="en-US"/>
          </a:p>
        </p:txBody>
      </p:sp>
    </p:spTree>
    <p:extLst>
      <p:ext uri="{BB962C8B-B14F-4D97-AF65-F5344CB8AC3E}">
        <p14:creationId xmlns:p14="http://schemas.microsoft.com/office/powerpoint/2010/main" val="3953048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7DAD-99BC-4E8B-B46A-27EF3A3EF323}"/>
              </a:ext>
            </a:extLst>
          </p:cNvPr>
          <p:cNvSpPr>
            <a:spLocks noGrp="1"/>
          </p:cNvSpPr>
          <p:nvPr>
            <p:ph type="title"/>
          </p:nvPr>
        </p:nvSpPr>
        <p:spPr/>
        <p:txBody>
          <a:bodyPr/>
          <a:lstStyle/>
          <a:p>
            <a:r>
              <a:rPr lang="en-US" dirty="0"/>
              <a:t>Should identifying yourself require a national ID card?</a:t>
            </a:r>
          </a:p>
        </p:txBody>
      </p:sp>
      <p:sp>
        <p:nvSpPr>
          <p:cNvPr id="3" name="Content Placeholder 2">
            <a:extLst>
              <a:ext uri="{FF2B5EF4-FFF2-40B4-BE49-F238E27FC236}">
                <a16:creationId xmlns:a16="http://schemas.microsoft.com/office/drawing/2014/main" id="{C4C7EAC1-C002-4CC6-8D6E-610CE907AFD9}"/>
              </a:ext>
            </a:extLst>
          </p:cNvPr>
          <p:cNvSpPr>
            <a:spLocks noGrp="1"/>
          </p:cNvSpPr>
          <p:nvPr>
            <p:ph idx="1"/>
          </p:nvPr>
        </p:nvSpPr>
        <p:spPr/>
        <p:txBody>
          <a:bodyPr/>
          <a:lstStyle/>
          <a:p>
            <a:r>
              <a:rPr lang="en-US" dirty="0"/>
              <a:t>What are the potential legal issues for a required national identity card?</a:t>
            </a:r>
          </a:p>
          <a:p>
            <a:r>
              <a:rPr lang="en-US" dirty="0"/>
              <a:t>Is the problem requiring the card or requiring the card to be shown?</a:t>
            </a:r>
          </a:p>
          <a:p>
            <a:r>
              <a:rPr lang="en-US" dirty="0"/>
              <a:t>Don’t we require a social security card?</a:t>
            </a:r>
          </a:p>
          <a:p>
            <a:r>
              <a:rPr lang="en-US" dirty="0"/>
              <a:t>Would a national id number solve the watch list confusion problem?</a:t>
            </a:r>
          </a:p>
        </p:txBody>
      </p:sp>
      <p:sp>
        <p:nvSpPr>
          <p:cNvPr id="4" name="Slide Number Placeholder 3">
            <a:extLst>
              <a:ext uri="{FF2B5EF4-FFF2-40B4-BE49-F238E27FC236}">
                <a16:creationId xmlns:a16="http://schemas.microsoft.com/office/drawing/2014/main" id="{C072EE17-5601-4A33-80C7-F6DE33000122}"/>
              </a:ext>
            </a:extLst>
          </p:cNvPr>
          <p:cNvSpPr>
            <a:spLocks noGrp="1"/>
          </p:cNvSpPr>
          <p:nvPr>
            <p:ph type="sldNum" sz="quarter" idx="12"/>
          </p:nvPr>
        </p:nvSpPr>
        <p:spPr/>
        <p:txBody>
          <a:bodyPr/>
          <a:lstStyle/>
          <a:p>
            <a:pPr>
              <a:defRPr/>
            </a:pPr>
            <a:fld id="{3C495D01-7757-47F5-B80B-4FA462DFD55F}" type="slidenum">
              <a:rPr lang="en-US" altLang="en-US" smtClean="0"/>
              <a:pPr>
                <a:defRPr/>
              </a:pPr>
              <a:t>20</a:t>
            </a:fld>
            <a:endParaRPr lang="en-US" altLang="en-US"/>
          </a:p>
        </p:txBody>
      </p:sp>
    </p:spTree>
    <p:extLst>
      <p:ext uri="{BB962C8B-B14F-4D97-AF65-F5344CB8AC3E}">
        <p14:creationId xmlns:p14="http://schemas.microsoft.com/office/powerpoint/2010/main" val="311844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AFA5B-B3BF-403B-8A25-FB696024B45E}"/>
              </a:ext>
            </a:extLst>
          </p:cNvPr>
          <p:cNvSpPr>
            <a:spLocks noGrp="1"/>
          </p:cNvSpPr>
          <p:nvPr>
            <p:ph type="ctrTitle"/>
          </p:nvPr>
        </p:nvSpPr>
        <p:spPr/>
        <p:txBody>
          <a:bodyPr/>
          <a:lstStyle/>
          <a:p>
            <a:r>
              <a:rPr lang="en-US" dirty="0"/>
              <a:t>Watchlists</a:t>
            </a:r>
          </a:p>
        </p:txBody>
      </p:sp>
      <p:sp>
        <p:nvSpPr>
          <p:cNvPr id="5" name="Subtitle 4">
            <a:extLst>
              <a:ext uri="{FF2B5EF4-FFF2-40B4-BE49-F238E27FC236}">
                <a16:creationId xmlns:a16="http://schemas.microsoft.com/office/drawing/2014/main" id="{5DA121FD-3F1B-4D17-B93E-782ED925C745}"/>
              </a:ext>
            </a:extLst>
          </p:cNvPr>
          <p:cNvSpPr>
            <a:spLocks noGrp="1"/>
          </p:cNvSpPr>
          <p:nvPr>
            <p:ph type="subTitle" idx="1"/>
          </p:nvPr>
        </p:nvSpPr>
        <p:spPr/>
        <p:txBody>
          <a:bodyPr/>
          <a:lstStyle/>
          <a:p>
            <a:r>
              <a:rPr lang="en-US" dirty="0"/>
              <a:t>Ibrahim v. Department of Homeland Security 62 F. Supp. 3d 909 (2014) (Ibrahim II)</a:t>
            </a:r>
          </a:p>
          <a:p>
            <a:endParaRPr lang="en-US" dirty="0"/>
          </a:p>
        </p:txBody>
      </p:sp>
      <p:sp>
        <p:nvSpPr>
          <p:cNvPr id="4" name="Slide Number Placeholder 3">
            <a:extLst>
              <a:ext uri="{FF2B5EF4-FFF2-40B4-BE49-F238E27FC236}">
                <a16:creationId xmlns:a16="http://schemas.microsoft.com/office/drawing/2014/main" id="{6A1953D1-397E-4FF9-A281-378E767B012B}"/>
              </a:ext>
            </a:extLst>
          </p:cNvPr>
          <p:cNvSpPr>
            <a:spLocks noGrp="1"/>
          </p:cNvSpPr>
          <p:nvPr>
            <p:ph type="sldNum" sz="quarter" idx="12"/>
          </p:nvPr>
        </p:nvSpPr>
        <p:spPr/>
        <p:txBody>
          <a:bodyPr/>
          <a:lstStyle/>
          <a:p>
            <a:pPr>
              <a:defRPr/>
            </a:pPr>
            <a:fld id="{3C495D01-7757-47F5-B80B-4FA462DFD55F}" type="slidenum">
              <a:rPr lang="en-US" altLang="en-US" smtClean="0"/>
              <a:pPr>
                <a:defRPr/>
              </a:pPr>
              <a:t>21</a:t>
            </a:fld>
            <a:endParaRPr lang="en-US" altLang="en-US"/>
          </a:p>
        </p:txBody>
      </p:sp>
    </p:spTree>
    <p:extLst>
      <p:ext uri="{BB962C8B-B14F-4D97-AF65-F5344CB8AC3E}">
        <p14:creationId xmlns:p14="http://schemas.microsoft.com/office/powerpoint/2010/main" val="765365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8B2BC-5D85-41CF-82B4-5E05934A28B7}"/>
              </a:ext>
            </a:extLst>
          </p:cNvPr>
          <p:cNvSpPr>
            <a:spLocks noGrp="1"/>
          </p:cNvSpPr>
          <p:nvPr>
            <p:ph type="title"/>
          </p:nvPr>
        </p:nvSpPr>
        <p:spPr/>
        <p:txBody>
          <a:bodyPr/>
          <a:lstStyle/>
          <a:p>
            <a:r>
              <a:rPr lang="en-US" dirty="0"/>
              <a:t>How accurate is the watchlist process, as of 2008?</a:t>
            </a:r>
          </a:p>
        </p:txBody>
      </p:sp>
      <p:sp>
        <p:nvSpPr>
          <p:cNvPr id="3" name="Content Placeholder 2">
            <a:extLst>
              <a:ext uri="{FF2B5EF4-FFF2-40B4-BE49-F238E27FC236}">
                <a16:creationId xmlns:a16="http://schemas.microsoft.com/office/drawing/2014/main" id="{F5EB8DBC-E73C-48F5-A639-065D59E005ED}"/>
              </a:ext>
            </a:extLst>
          </p:cNvPr>
          <p:cNvSpPr>
            <a:spLocks noGrp="1"/>
          </p:cNvSpPr>
          <p:nvPr>
            <p:ph idx="1"/>
          </p:nvPr>
        </p:nvSpPr>
        <p:spPr/>
        <p:txBody>
          <a:bodyPr/>
          <a:lstStyle/>
          <a:p>
            <a:r>
              <a:rPr lang="en-US" dirty="0"/>
              <a:t>TSA maintains a list of approximately 30,000 individuals who are commonly confused with those on the No- Fly and Selectee Lists. One major air carrier reported that it encountered 9,000 erroneous terrorist watchlist matches every day during April 2008.</a:t>
            </a:r>
          </a:p>
        </p:txBody>
      </p:sp>
      <p:sp>
        <p:nvSpPr>
          <p:cNvPr id="4" name="Slide Number Placeholder 3">
            <a:extLst>
              <a:ext uri="{FF2B5EF4-FFF2-40B4-BE49-F238E27FC236}">
                <a16:creationId xmlns:a16="http://schemas.microsoft.com/office/drawing/2014/main" id="{54AD1D58-3D4B-4BA2-B651-AC4CBE34EEE7}"/>
              </a:ext>
            </a:extLst>
          </p:cNvPr>
          <p:cNvSpPr>
            <a:spLocks noGrp="1"/>
          </p:cNvSpPr>
          <p:nvPr>
            <p:ph type="sldNum" sz="quarter" idx="12"/>
          </p:nvPr>
        </p:nvSpPr>
        <p:spPr/>
        <p:txBody>
          <a:bodyPr/>
          <a:lstStyle/>
          <a:p>
            <a:pPr>
              <a:defRPr/>
            </a:pPr>
            <a:fld id="{3C495D01-7757-47F5-B80B-4FA462DFD55F}" type="slidenum">
              <a:rPr lang="en-US" altLang="en-US" smtClean="0"/>
              <a:pPr>
                <a:defRPr/>
              </a:pPr>
              <a:t>22</a:t>
            </a:fld>
            <a:endParaRPr lang="en-US" altLang="en-US"/>
          </a:p>
        </p:txBody>
      </p:sp>
    </p:spTree>
    <p:extLst>
      <p:ext uri="{BB962C8B-B14F-4D97-AF65-F5344CB8AC3E}">
        <p14:creationId xmlns:p14="http://schemas.microsoft.com/office/powerpoint/2010/main" val="3637475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FF984-4FED-4AAC-9D88-1F2E19110D12}"/>
              </a:ext>
            </a:extLst>
          </p:cNvPr>
          <p:cNvSpPr>
            <a:spLocks noGrp="1"/>
          </p:cNvSpPr>
          <p:nvPr>
            <p:ph type="title"/>
          </p:nvPr>
        </p:nvSpPr>
        <p:spPr/>
        <p:txBody>
          <a:bodyPr/>
          <a:lstStyle/>
          <a:p>
            <a:r>
              <a:rPr lang="en-US" sz="3600" b="1" dirty="0">
                <a:solidFill>
                  <a:schemeClr val="tx1"/>
                </a:solidFill>
                <a:effectLst/>
                <a:latin typeface="+mj-lt"/>
                <a:ea typeface="+mj-ea"/>
                <a:cs typeface="+mj-cs"/>
              </a:rPr>
              <a:t>What did the government say about her status as a threat to national security?</a:t>
            </a:r>
            <a:endParaRPr lang="en-US" dirty="0"/>
          </a:p>
        </p:txBody>
      </p:sp>
      <p:sp>
        <p:nvSpPr>
          <p:cNvPr id="3" name="Content Placeholder 2">
            <a:extLst>
              <a:ext uri="{FF2B5EF4-FFF2-40B4-BE49-F238E27FC236}">
                <a16:creationId xmlns:a16="http://schemas.microsoft.com/office/drawing/2014/main" id="{D53A813C-45F9-4908-9FC9-254199680B7C}"/>
              </a:ext>
            </a:extLst>
          </p:cNvPr>
          <p:cNvSpPr>
            <a:spLocks noGrp="1"/>
          </p:cNvSpPr>
          <p:nvPr>
            <p:ph idx="1"/>
          </p:nvPr>
        </p:nvSpPr>
        <p:spPr/>
        <p:txBody>
          <a:bodyPr/>
          <a:lstStyle/>
          <a:p>
            <a:pPr lvl="0"/>
            <a:r>
              <a:rPr lang="en-US" sz="3600" b="1" dirty="0">
                <a:solidFill>
                  <a:schemeClr val="tx1"/>
                </a:solidFill>
                <a:effectLst/>
                <a:latin typeface="+mj-lt"/>
                <a:ea typeface="+mj-ea"/>
                <a:cs typeface="+mj-cs"/>
              </a:rPr>
              <a:t>Government counsel has conceded at trial that Dr. Ibrahim is not a threat to our national security. She does not pose (and has not posed) REDACTED This the government admits and this order finds</a:t>
            </a:r>
          </a:p>
        </p:txBody>
      </p:sp>
      <p:sp>
        <p:nvSpPr>
          <p:cNvPr id="4" name="Slide Number Placeholder 3">
            <a:extLst>
              <a:ext uri="{FF2B5EF4-FFF2-40B4-BE49-F238E27FC236}">
                <a16:creationId xmlns:a16="http://schemas.microsoft.com/office/drawing/2014/main" id="{C6052EF2-1EB4-4D93-8AA0-28BD280E066C}"/>
              </a:ext>
            </a:extLst>
          </p:cNvPr>
          <p:cNvSpPr>
            <a:spLocks noGrp="1"/>
          </p:cNvSpPr>
          <p:nvPr>
            <p:ph type="sldNum" sz="quarter" idx="12"/>
          </p:nvPr>
        </p:nvSpPr>
        <p:spPr/>
        <p:txBody>
          <a:bodyPr/>
          <a:lstStyle/>
          <a:p>
            <a:pPr>
              <a:defRPr/>
            </a:pPr>
            <a:fld id="{3C495D01-7757-47F5-B80B-4FA462DFD55F}" type="slidenum">
              <a:rPr lang="en-US" altLang="en-US" smtClean="0"/>
              <a:pPr>
                <a:defRPr/>
              </a:pPr>
              <a:t>23</a:t>
            </a:fld>
            <a:endParaRPr lang="en-US" altLang="en-US"/>
          </a:p>
        </p:txBody>
      </p:sp>
    </p:spTree>
    <p:extLst>
      <p:ext uri="{BB962C8B-B14F-4D97-AF65-F5344CB8AC3E}">
        <p14:creationId xmlns:p14="http://schemas.microsoft.com/office/powerpoint/2010/main" val="2255066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F2357-5AE2-44D2-A57F-34341C355F0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How did she end up on the no-fly list?</a:t>
            </a:r>
            <a:endParaRPr lang="en-US" dirty="0"/>
          </a:p>
        </p:txBody>
      </p:sp>
      <p:sp>
        <p:nvSpPr>
          <p:cNvPr id="3" name="Content Placeholder 2">
            <a:extLst>
              <a:ext uri="{FF2B5EF4-FFF2-40B4-BE49-F238E27FC236}">
                <a16:creationId xmlns:a16="http://schemas.microsoft.com/office/drawing/2014/main" id="{4869A369-72AD-4B67-9B16-E21F01BB211D}"/>
              </a:ext>
            </a:extLst>
          </p:cNvPr>
          <p:cNvSpPr>
            <a:spLocks noGrp="1"/>
          </p:cNvSpPr>
          <p:nvPr>
            <p:ph idx="1"/>
          </p:nvPr>
        </p:nvSpPr>
        <p:spPr/>
        <p:txBody>
          <a:bodyPr>
            <a:normAutofit fontScale="92500"/>
          </a:bodyPr>
          <a:lstStyle/>
          <a:p>
            <a:pPr lvl="0"/>
            <a:r>
              <a:rPr lang="en-US" sz="3600" b="1" dirty="0">
                <a:solidFill>
                  <a:schemeClr val="tx1"/>
                </a:solidFill>
                <a:effectLst/>
                <a:latin typeface="+mj-lt"/>
                <a:ea typeface="+mj-ea"/>
                <a:cs typeface="+mj-cs"/>
              </a:rPr>
              <a:t>Agent Kelley misunderstood the directions on the form and erroneously nominated Dr. Ibrahim to the TSA’s no-fly list REDACTED He did not intend to do so. This was a mistake, he admitted at trial. He intended to nominate her to the REDACTED He checked the wrong boxes, filling out the form exactly the opposite way from the instructions on the form.</a:t>
            </a:r>
          </a:p>
        </p:txBody>
      </p:sp>
      <p:sp>
        <p:nvSpPr>
          <p:cNvPr id="4" name="Slide Number Placeholder 3">
            <a:extLst>
              <a:ext uri="{FF2B5EF4-FFF2-40B4-BE49-F238E27FC236}">
                <a16:creationId xmlns:a16="http://schemas.microsoft.com/office/drawing/2014/main" id="{3D49A736-FDC7-4E4F-83FC-84BCD83D2510}"/>
              </a:ext>
            </a:extLst>
          </p:cNvPr>
          <p:cNvSpPr>
            <a:spLocks noGrp="1"/>
          </p:cNvSpPr>
          <p:nvPr>
            <p:ph type="sldNum" sz="quarter" idx="12"/>
          </p:nvPr>
        </p:nvSpPr>
        <p:spPr/>
        <p:txBody>
          <a:bodyPr/>
          <a:lstStyle/>
          <a:p>
            <a:pPr>
              <a:defRPr/>
            </a:pPr>
            <a:fld id="{3C495D01-7757-47F5-B80B-4FA462DFD55F}" type="slidenum">
              <a:rPr lang="en-US" altLang="en-US" smtClean="0"/>
              <a:pPr>
                <a:defRPr/>
              </a:pPr>
              <a:t>24</a:t>
            </a:fld>
            <a:endParaRPr lang="en-US" altLang="en-US"/>
          </a:p>
        </p:txBody>
      </p:sp>
    </p:spTree>
    <p:extLst>
      <p:ext uri="{BB962C8B-B14F-4D97-AF65-F5344CB8AC3E}">
        <p14:creationId xmlns:p14="http://schemas.microsoft.com/office/powerpoint/2010/main" val="3910360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7F1CA-4023-4F5A-879B-72A16B8CD712}"/>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Why is the mistake significant beyond the database the agent was updating?</a:t>
            </a:r>
            <a:endParaRPr lang="en-US" dirty="0"/>
          </a:p>
        </p:txBody>
      </p:sp>
      <p:sp>
        <p:nvSpPr>
          <p:cNvPr id="3" name="Content Placeholder 2">
            <a:extLst>
              <a:ext uri="{FF2B5EF4-FFF2-40B4-BE49-F238E27FC236}">
                <a16:creationId xmlns:a16="http://schemas.microsoft.com/office/drawing/2014/main" id="{2C0854D3-2303-4F99-93DF-E24C84AD95CB}"/>
              </a:ext>
            </a:extLst>
          </p:cNvPr>
          <p:cNvSpPr>
            <a:spLocks noGrp="1"/>
          </p:cNvSpPr>
          <p:nvPr>
            <p:ph idx="1"/>
          </p:nvPr>
        </p:nvSpPr>
        <p:spPr/>
        <p:txBody>
          <a:bodyPr/>
          <a:lstStyle/>
          <a:p>
            <a:pPr lvl="0"/>
            <a:r>
              <a:rPr lang="en-US" sz="3600" b="1" dirty="0">
                <a:solidFill>
                  <a:schemeClr val="tx1"/>
                </a:solidFill>
                <a:effectLst/>
                <a:latin typeface="+mj-lt"/>
                <a:ea typeface="+mj-ea"/>
                <a:cs typeface="+mj-cs"/>
              </a:rPr>
              <a:t>The government maintains a web of interlocking watchlists, all now centered on the Terrorist Screening Database (“TSDB”). This web and how they interlock are important to the relief sought and awarded herein.</a:t>
            </a:r>
          </a:p>
        </p:txBody>
      </p:sp>
      <p:sp>
        <p:nvSpPr>
          <p:cNvPr id="4" name="Slide Number Placeholder 3">
            <a:extLst>
              <a:ext uri="{FF2B5EF4-FFF2-40B4-BE49-F238E27FC236}">
                <a16:creationId xmlns:a16="http://schemas.microsoft.com/office/drawing/2014/main" id="{7B36C759-C4C0-4CD9-ABB2-2DAF97E15C17}"/>
              </a:ext>
            </a:extLst>
          </p:cNvPr>
          <p:cNvSpPr>
            <a:spLocks noGrp="1"/>
          </p:cNvSpPr>
          <p:nvPr>
            <p:ph type="sldNum" sz="quarter" idx="12"/>
          </p:nvPr>
        </p:nvSpPr>
        <p:spPr/>
        <p:txBody>
          <a:bodyPr/>
          <a:lstStyle/>
          <a:p>
            <a:pPr>
              <a:defRPr/>
            </a:pPr>
            <a:fld id="{3C495D01-7757-47F5-B80B-4FA462DFD55F}" type="slidenum">
              <a:rPr lang="en-US" altLang="en-US" smtClean="0"/>
              <a:pPr>
                <a:defRPr/>
              </a:pPr>
              <a:t>25</a:t>
            </a:fld>
            <a:endParaRPr lang="en-US" altLang="en-US"/>
          </a:p>
        </p:txBody>
      </p:sp>
    </p:spTree>
    <p:extLst>
      <p:ext uri="{BB962C8B-B14F-4D97-AF65-F5344CB8AC3E}">
        <p14:creationId xmlns:p14="http://schemas.microsoft.com/office/powerpoint/2010/main" val="1007741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21A09-CE96-4565-B096-65667DF58891}"/>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Was she given notice when she was added to the list?</a:t>
            </a:r>
            <a:endParaRPr lang="en-US" dirty="0"/>
          </a:p>
        </p:txBody>
      </p:sp>
      <p:sp>
        <p:nvSpPr>
          <p:cNvPr id="3" name="Content Placeholder 2">
            <a:extLst>
              <a:ext uri="{FF2B5EF4-FFF2-40B4-BE49-F238E27FC236}">
                <a16:creationId xmlns:a16="http://schemas.microsoft.com/office/drawing/2014/main" id="{D0CBE316-254D-49C1-9893-88EE5998D8BD}"/>
              </a:ext>
            </a:extLst>
          </p:cNvPr>
          <p:cNvSpPr>
            <a:spLocks noGrp="1"/>
          </p:cNvSpPr>
          <p:nvPr>
            <p:ph idx="1"/>
          </p:nvPr>
        </p:nvSpPr>
        <p:spPr/>
        <p:txBody>
          <a:bodyPr/>
          <a:lstStyle/>
          <a:p>
            <a:pPr lvl="0"/>
            <a:r>
              <a:rPr lang="en-US" sz="3600" b="1" dirty="0">
                <a:solidFill>
                  <a:schemeClr val="tx1"/>
                </a:solidFill>
                <a:effectLst/>
                <a:latin typeface="+mj-lt"/>
                <a:ea typeface="+mj-ea"/>
                <a:cs typeface="+mj-cs"/>
              </a:rPr>
              <a:t>When persons are placed on the no-fly list or any other watchlist, they receive no formal notice of such placement and may never learn of such placement until, if ever, they attempt to board a plane or do any other act covered by the watchlist.</a:t>
            </a:r>
          </a:p>
        </p:txBody>
      </p:sp>
      <p:sp>
        <p:nvSpPr>
          <p:cNvPr id="4" name="Slide Number Placeholder 3">
            <a:extLst>
              <a:ext uri="{FF2B5EF4-FFF2-40B4-BE49-F238E27FC236}">
                <a16:creationId xmlns:a16="http://schemas.microsoft.com/office/drawing/2014/main" id="{0595D865-DBE7-42D6-9B95-064EFFB07CAA}"/>
              </a:ext>
            </a:extLst>
          </p:cNvPr>
          <p:cNvSpPr>
            <a:spLocks noGrp="1"/>
          </p:cNvSpPr>
          <p:nvPr>
            <p:ph type="sldNum" sz="quarter" idx="12"/>
          </p:nvPr>
        </p:nvSpPr>
        <p:spPr/>
        <p:txBody>
          <a:bodyPr/>
          <a:lstStyle/>
          <a:p>
            <a:pPr>
              <a:defRPr/>
            </a:pPr>
            <a:fld id="{3C495D01-7757-47F5-B80B-4FA462DFD55F}" type="slidenum">
              <a:rPr lang="en-US" altLang="en-US" smtClean="0"/>
              <a:pPr>
                <a:defRPr/>
              </a:pPr>
              <a:t>26</a:t>
            </a:fld>
            <a:endParaRPr lang="en-US" altLang="en-US"/>
          </a:p>
        </p:txBody>
      </p:sp>
    </p:spTree>
    <p:extLst>
      <p:ext uri="{BB962C8B-B14F-4D97-AF65-F5344CB8AC3E}">
        <p14:creationId xmlns:p14="http://schemas.microsoft.com/office/powerpoint/2010/main" val="2236614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25E23-3578-49D0-BE98-274B96C082E5}"/>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Why did adding her to the no-fly list then cost her the visa, so she could not return to the US?</a:t>
            </a:r>
            <a:endParaRPr lang="en-US" dirty="0"/>
          </a:p>
        </p:txBody>
      </p:sp>
      <p:sp>
        <p:nvSpPr>
          <p:cNvPr id="3" name="Content Placeholder 2">
            <a:extLst>
              <a:ext uri="{FF2B5EF4-FFF2-40B4-BE49-F238E27FC236}">
                <a16:creationId xmlns:a16="http://schemas.microsoft.com/office/drawing/2014/main" id="{8D7070EB-5F67-4341-B21A-BFFB24DC7505}"/>
              </a:ext>
            </a:extLst>
          </p:cNvPr>
          <p:cNvSpPr>
            <a:spLocks noGrp="1"/>
          </p:cNvSpPr>
          <p:nvPr>
            <p:ph idx="1"/>
          </p:nvPr>
        </p:nvSpPr>
        <p:spPr/>
        <p:txBody>
          <a:bodyPr>
            <a:normAutofit fontScale="92500"/>
          </a:bodyPr>
          <a:lstStyle/>
          <a:p>
            <a:pPr lvl="0"/>
            <a:r>
              <a:rPr lang="en-US" sz="3600" b="1" dirty="0">
                <a:solidFill>
                  <a:schemeClr val="tx1"/>
                </a:solidFill>
                <a:effectLst/>
                <a:latin typeface="+mj-lt"/>
                <a:ea typeface="+mj-ea"/>
                <a:cs typeface="+mj-cs"/>
              </a:rPr>
              <a:t>The visa may be “prudentially” revoked, thereby making the individual ineligible to approach the borders of the United States. Within the Department of State, such a revocation is called “prudential.” Such a prudential revocation forces the alien to reapply for a new visa, so that a new evaluation of the applicant’s eligibility and admissibility can be made.</a:t>
            </a:r>
          </a:p>
        </p:txBody>
      </p:sp>
      <p:sp>
        <p:nvSpPr>
          <p:cNvPr id="4" name="Slide Number Placeholder 3">
            <a:extLst>
              <a:ext uri="{FF2B5EF4-FFF2-40B4-BE49-F238E27FC236}">
                <a16:creationId xmlns:a16="http://schemas.microsoft.com/office/drawing/2014/main" id="{37EEBAD2-0FF0-4B6D-ACDD-2C82414D3291}"/>
              </a:ext>
            </a:extLst>
          </p:cNvPr>
          <p:cNvSpPr>
            <a:spLocks noGrp="1"/>
          </p:cNvSpPr>
          <p:nvPr>
            <p:ph type="sldNum" sz="quarter" idx="12"/>
          </p:nvPr>
        </p:nvSpPr>
        <p:spPr/>
        <p:txBody>
          <a:bodyPr/>
          <a:lstStyle/>
          <a:p>
            <a:pPr>
              <a:defRPr/>
            </a:pPr>
            <a:fld id="{3C495D01-7757-47F5-B80B-4FA462DFD55F}" type="slidenum">
              <a:rPr lang="en-US" altLang="en-US" smtClean="0"/>
              <a:pPr>
                <a:defRPr/>
              </a:pPr>
              <a:t>27</a:t>
            </a:fld>
            <a:endParaRPr lang="en-US" altLang="en-US"/>
          </a:p>
        </p:txBody>
      </p:sp>
    </p:spTree>
    <p:extLst>
      <p:ext uri="{BB962C8B-B14F-4D97-AF65-F5344CB8AC3E}">
        <p14:creationId xmlns:p14="http://schemas.microsoft.com/office/powerpoint/2010/main" val="2985444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8F0A9-12B2-43FF-BFA2-938F7065E65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Was plaintiff given a visa to attend the trial in this case?</a:t>
            </a:r>
            <a:endParaRPr lang="en-US" dirty="0"/>
          </a:p>
        </p:txBody>
      </p:sp>
      <p:sp>
        <p:nvSpPr>
          <p:cNvPr id="3" name="Content Placeholder 2">
            <a:extLst>
              <a:ext uri="{FF2B5EF4-FFF2-40B4-BE49-F238E27FC236}">
                <a16:creationId xmlns:a16="http://schemas.microsoft.com/office/drawing/2014/main" id="{75D1F394-5CEB-419C-B6E0-147AD8363120}"/>
              </a:ext>
            </a:extLst>
          </p:cNvPr>
          <p:cNvSpPr>
            <a:spLocks noGrp="1"/>
          </p:cNvSpPr>
          <p:nvPr>
            <p:ph idx="1"/>
          </p:nvPr>
        </p:nvSpPr>
        <p:spPr/>
        <p:txBody>
          <a:bodyPr/>
          <a:lstStyle/>
          <a:p>
            <a:pPr lvl="0"/>
            <a:r>
              <a:rPr lang="en-US" sz="3600" b="1" dirty="0">
                <a:solidFill>
                  <a:schemeClr val="tx1"/>
                </a:solidFill>
                <a:effectLst/>
                <a:latin typeface="+mj-lt"/>
                <a:ea typeface="+mj-ea"/>
                <a:cs typeface="+mj-cs"/>
              </a:rPr>
              <a:t>Trial in this action began on December 2 and ended on December 6. As of December 6, Dr. Ibrahim had not received a response to her visa application. At trial, however, government counsel stated verbally that the visa had been denied.</a:t>
            </a:r>
          </a:p>
        </p:txBody>
      </p:sp>
      <p:sp>
        <p:nvSpPr>
          <p:cNvPr id="4" name="Slide Number Placeholder 3">
            <a:extLst>
              <a:ext uri="{FF2B5EF4-FFF2-40B4-BE49-F238E27FC236}">
                <a16:creationId xmlns:a16="http://schemas.microsoft.com/office/drawing/2014/main" id="{99B59956-1995-4D17-8145-11BED4FD750A}"/>
              </a:ext>
            </a:extLst>
          </p:cNvPr>
          <p:cNvSpPr>
            <a:spLocks noGrp="1"/>
          </p:cNvSpPr>
          <p:nvPr>
            <p:ph type="sldNum" sz="quarter" idx="12"/>
          </p:nvPr>
        </p:nvSpPr>
        <p:spPr/>
        <p:txBody>
          <a:bodyPr/>
          <a:lstStyle/>
          <a:p>
            <a:pPr>
              <a:defRPr/>
            </a:pPr>
            <a:fld id="{3C495D01-7757-47F5-B80B-4FA462DFD55F}" type="slidenum">
              <a:rPr lang="en-US" altLang="en-US" smtClean="0"/>
              <a:pPr>
                <a:defRPr/>
              </a:pPr>
              <a:t>28</a:t>
            </a:fld>
            <a:endParaRPr lang="en-US" altLang="en-US"/>
          </a:p>
        </p:txBody>
      </p:sp>
    </p:spTree>
    <p:extLst>
      <p:ext uri="{BB962C8B-B14F-4D97-AF65-F5344CB8AC3E}">
        <p14:creationId xmlns:p14="http://schemas.microsoft.com/office/powerpoint/2010/main" val="2775714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3D122-B80E-43EB-B050-B8B03C5B95EB}"/>
              </a:ext>
            </a:extLst>
          </p:cNvPr>
          <p:cNvSpPr>
            <a:spLocks noGrp="1"/>
          </p:cNvSpPr>
          <p:nvPr>
            <p:ph type="title"/>
          </p:nvPr>
        </p:nvSpPr>
        <p:spPr/>
        <p:txBody>
          <a:bodyPr/>
          <a:lstStyle/>
          <a:p>
            <a:r>
              <a:rPr lang="en-US"/>
              <a:t>Stopped here</a:t>
            </a:r>
          </a:p>
        </p:txBody>
      </p:sp>
      <p:sp>
        <p:nvSpPr>
          <p:cNvPr id="3" name="Content Placeholder 2">
            <a:extLst>
              <a:ext uri="{FF2B5EF4-FFF2-40B4-BE49-F238E27FC236}">
                <a16:creationId xmlns:a16="http://schemas.microsoft.com/office/drawing/2014/main" id="{4F5067D5-CD91-4D2A-911C-5B48E42BBD94}"/>
              </a:ext>
            </a:extLst>
          </p:cNvPr>
          <p:cNvSpPr>
            <a:spLocks noGrp="1"/>
          </p:cNvSpPr>
          <p:nvPr>
            <p:ph idx="1"/>
          </p:nvPr>
        </p:nvSpPr>
        <p:spPr/>
        <p:txBody>
          <a:bodyPr/>
          <a:lstStyle/>
          <a:p>
            <a:r>
              <a:rPr lang="en-US" dirty="0"/>
              <a:t>Ibrahim v. Department of Homeland Security 62 F. Supp. 3d 909 (2014) (Ibrahim II)</a:t>
            </a:r>
          </a:p>
          <a:p>
            <a:endParaRPr lang="en-US" dirty="0"/>
          </a:p>
        </p:txBody>
      </p:sp>
      <p:sp>
        <p:nvSpPr>
          <p:cNvPr id="4" name="Slide Number Placeholder 3">
            <a:extLst>
              <a:ext uri="{FF2B5EF4-FFF2-40B4-BE49-F238E27FC236}">
                <a16:creationId xmlns:a16="http://schemas.microsoft.com/office/drawing/2014/main" id="{78A0F07D-663C-4411-8A68-C0488416075E}"/>
              </a:ext>
            </a:extLst>
          </p:cNvPr>
          <p:cNvSpPr>
            <a:spLocks noGrp="1"/>
          </p:cNvSpPr>
          <p:nvPr>
            <p:ph type="sldNum" sz="quarter" idx="12"/>
          </p:nvPr>
        </p:nvSpPr>
        <p:spPr/>
        <p:txBody>
          <a:bodyPr/>
          <a:lstStyle/>
          <a:p>
            <a:pPr>
              <a:defRPr/>
            </a:pPr>
            <a:fld id="{3C495D01-7757-47F5-B80B-4FA462DFD55F}" type="slidenum">
              <a:rPr lang="en-US" altLang="en-US" smtClean="0"/>
              <a:pPr>
                <a:defRPr/>
              </a:pPr>
              <a:t>29</a:t>
            </a:fld>
            <a:endParaRPr lang="en-US" altLang="en-US"/>
          </a:p>
        </p:txBody>
      </p:sp>
    </p:spTree>
    <p:extLst>
      <p:ext uri="{BB962C8B-B14F-4D97-AF65-F5344CB8AC3E}">
        <p14:creationId xmlns:p14="http://schemas.microsoft.com/office/powerpoint/2010/main" val="240035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926A-2D5E-4EA5-8EED-E96012A46EF9}"/>
              </a:ext>
            </a:extLst>
          </p:cNvPr>
          <p:cNvSpPr>
            <a:spLocks noGrp="1"/>
          </p:cNvSpPr>
          <p:nvPr>
            <p:ph type="title"/>
          </p:nvPr>
        </p:nvSpPr>
        <p:spPr/>
        <p:txBody>
          <a:bodyPr/>
          <a:lstStyle/>
          <a:p>
            <a:r>
              <a:rPr lang="en-US" dirty="0"/>
              <a:t>What is the border search doctrine?</a:t>
            </a:r>
          </a:p>
        </p:txBody>
      </p:sp>
      <p:sp>
        <p:nvSpPr>
          <p:cNvPr id="3" name="Content Placeholder 2">
            <a:extLst>
              <a:ext uri="{FF2B5EF4-FFF2-40B4-BE49-F238E27FC236}">
                <a16:creationId xmlns:a16="http://schemas.microsoft.com/office/drawing/2014/main" id="{75DB73A7-F7A6-437D-A7F3-0D1EA3F71C86}"/>
              </a:ext>
            </a:extLst>
          </p:cNvPr>
          <p:cNvSpPr>
            <a:spLocks noGrp="1"/>
          </p:cNvSpPr>
          <p:nvPr>
            <p:ph idx="1"/>
          </p:nvPr>
        </p:nvSpPr>
        <p:spPr/>
        <p:txBody>
          <a:bodyPr>
            <a:normAutofit fontScale="85000" lnSpcReduction="10000"/>
          </a:bodyPr>
          <a:lstStyle/>
          <a:p>
            <a:pPr lvl="0"/>
            <a:r>
              <a:rPr lang="en-US" dirty="0"/>
              <a:t>It therefore is well-established ‘‘[t]hat searches made at the border, pursuant to the long-standing right of the sovereign to protect itself by stopping and examining persons and property crossing into this country, are reasonable simply by virtue of the fact that they occur at the border.’’ United States v. Ramsey, 431 U.S. 606, 616 (1977). </a:t>
            </a:r>
          </a:p>
          <a:p>
            <a:pPr lvl="0"/>
            <a:r>
              <a:rPr lang="en-US" dirty="0"/>
              <a:t>‘‘Routine searches of the persons and effects of entrants are not subject to any requirement of reasonable suspicion, probable cause, or warrant. . . .’’ United States v. Montoya de Hernandez, 473 U.S. 531, 538 (1985).</a:t>
            </a:r>
          </a:p>
        </p:txBody>
      </p:sp>
      <p:sp>
        <p:nvSpPr>
          <p:cNvPr id="4" name="Slide Number Placeholder 3">
            <a:extLst>
              <a:ext uri="{FF2B5EF4-FFF2-40B4-BE49-F238E27FC236}">
                <a16:creationId xmlns:a16="http://schemas.microsoft.com/office/drawing/2014/main" id="{6A55C601-BD71-4D97-8EFC-EBA5E6FD67AF}"/>
              </a:ext>
            </a:extLst>
          </p:cNvPr>
          <p:cNvSpPr>
            <a:spLocks noGrp="1"/>
          </p:cNvSpPr>
          <p:nvPr>
            <p:ph type="sldNum" sz="quarter" idx="12"/>
          </p:nvPr>
        </p:nvSpPr>
        <p:spPr/>
        <p:txBody>
          <a:bodyPr/>
          <a:lstStyle/>
          <a:p>
            <a:pPr>
              <a:defRPr/>
            </a:pPr>
            <a:fld id="{3C495D01-7757-47F5-B80B-4FA462DFD55F}" type="slidenum">
              <a:rPr lang="en-US" altLang="en-US" smtClean="0"/>
              <a:pPr>
                <a:defRPr/>
              </a:pPr>
              <a:t>3</a:t>
            </a:fld>
            <a:endParaRPr lang="en-US" altLang="en-US"/>
          </a:p>
        </p:txBody>
      </p:sp>
    </p:spTree>
    <p:extLst>
      <p:ext uri="{BB962C8B-B14F-4D97-AF65-F5344CB8AC3E}">
        <p14:creationId xmlns:p14="http://schemas.microsoft.com/office/powerpoint/2010/main" val="2106363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6F09-4834-4387-BFF8-F8D5CCD9C63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is the three part Matthews test as quoted in this opinion?</a:t>
            </a:r>
            <a:endParaRPr lang="en-US" dirty="0"/>
          </a:p>
        </p:txBody>
      </p:sp>
      <p:sp>
        <p:nvSpPr>
          <p:cNvPr id="3" name="Content Placeholder 2">
            <a:extLst>
              <a:ext uri="{FF2B5EF4-FFF2-40B4-BE49-F238E27FC236}">
                <a16:creationId xmlns:a16="http://schemas.microsoft.com/office/drawing/2014/main" id="{642C5A3D-0ABD-4C00-A086-FDF6A5F4DB7A}"/>
              </a:ext>
            </a:extLst>
          </p:cNvPr>
          <p:cNvSpPr>
            <a:spLocks noGrp="1"/>
          </p:cNvSpPr>
          <p:nvPr>
            <p:ph idx="1"/>
          </p:nvPr>
        </p:nvSpPr>
        <p:spPr/>
        <p:txBody>
          <a:bodyPr/>
          <a:lstStyle/>
          <a:p>
            <a:pPr lvl="0"/>
            <a:r>
              <a:rPr lang="en-US" sz="3600" b="1" dirty="0">
                <a:solidFill>
                  <a:schemeClr val="tx1"/>
                </a:solidFill>
                <a:effectLst/>
                <a:latin typeface="+mj-lt"/>
                <a:ea typeface="+mj-ea"/>
                <a:cs typeface="+mj-cs"/>
              </a:rPr>
              <a:t>First, the private interest that will be affected by the official action; second, the risk of an erroneous deprivation of such interest through the procedures used, and the probable value, if any, of additional or substitute procedural safeguards; and finally, the Government’s interest.</a:t>
            </a:r>
          </a:p>
        </p:txBody>
      </p:sp>
      <p:sp>
        <p:nvSpPr>
          <p:cNvPr id="4" name="Slide Number Placeholder 3">
            <a:extLst>
              <a:ext uri="{FF2B5EF4-FFF2-40B4-BE49-F238E27FC236}">
                <a16:creationId xmlns:a16="http://schemas.microsoft.com/office/drawing/2014/main" id="{760BFFB9-731F-47AE-ACDF-6F2169BF269B}"/>
              </a:ext>
            </a:extLst>
          </p:cNvPr>
          <p:cNvSpPr>
            <a:spLocks noGrp="1"/>
          </p:cNvSpPr>
          <p:nvPr>
            <p:ph type="sldNum" sz="quarter" idx="12"/>
          </p:nvPr>
        </p:nvSpPr>
        <p:spPr/>
        <p:txBody>
          <a:bodyPr/>
          <a:lstStyle/>
          <a:p>
            <a:pPr>
              <a:defRPr/>
            </a:pPr>
            <a:fld id="{3C495D01-7757-47F5-B80B-4FA462DFD55F}" type="slidenum">
              <a:rPr lang="en-US" altLang="en-US" smtClean="0"/>
              <a:pPr>
                <a:defRPr/>
              </a:pPr>
              <a:t>30</a:t>
            </a:fld>
            <a:endParaRPr lang="en-US" altLang="en-US"/>
          </a:p>
        </p:txBody>
      </p:sp>
    </p:spTree>
    <p:extLst>
      <p:ext uri="{BB962C8B-B14F-4D97-AF65-F5344CB8AC3E}">
        <p14:creationId xmlns:p14="http://schemas.microsoft.com/office/powerpoint/2010/main" val="933662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6663-3E74-4DF3-A0F0-E65B94BA1788}"/>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are plaintiff’s interests?</a:t>
            </a:r>
            <a:endParaRPr lang="en-US" dirty="0"/>
          </a:p>
        </p:txBody>
      </p:sp>
      <p:sp>
        <p:nvSpPr>
          <p:cNvPr id="3" name="Content Placeholder 2">
            <a:extLst>
              <a:ext uri="{FF2B5EF4-FFF2-40B4-BE49-F238E27FC236}">
                <a16:creationId xmlns:a16="http://schemas.microsoft.com/office/drawing/2014/main" id="{DCB241EC-9A08-4562-B093-B88BE047CC40}"/>
              </a:ext>
            </a:extLst>
          </p:cNvPr>
          <p:cNvSpPr>
            <a:spLocks noGrp="1"/>
          </p:cNvSpPr>
          <p:nvPr>
            <p:ph idx="1"/>
          </p:nvPr>
        </p:nvSpPr>
        <p:spPr/>
        <p:txBody>
          <a:bodyPr>
            <a:normAutofit fontScale="85000" lnSpcReduction="20000"/>
          </a:bodyPr>
          <a:lstStyle/>
          <a:p>
            <a:pPr lvl="0"/>
            <a:r>
              <a:rPr lang="en-US" sz="3600" b="1" dirty="0">
                <a:solidFill>
                  <a:schemeClr val="tx1"/>
                </a:solidFill>
                <a:effectLst/>
                <a:latin typeface="+mj-lt"/>
                <a:ea typeface="+mj-ea"/>
                <a:cs typeface="+mj-cs"/>
              </a:rPr>
              <a:t>With respect to Dr. Ibrahim, the private interests at stake in her 2005 deprivations were the right to travel, Kent v. Dulles, 357 U.S. 116, 125 (1958), and </a:t>
            </a:r>
          </a:p>
          <a:p>
            <a:pPr lvl="0"/>
            <a:r>
              <a:rPr lang="en-US" sz="3600" b="1" dirty="0">
                <a:solidFill>
                  <a:schemeClr val="tx1"/>
                </a:solidFill>
                <a:effectLst/>
                <a:latin typeface="+mj-lt"/>
                <a:ea typeface="+mj-ea"/>
                <a:cs typeface="+mj-cs"/>
              </a:rPr>
              <a:t>the right to be free from incarceration, Hamdi v. Rumsfeld, 542 U.S. 507, 529 (2004), and </a:t>
            </a:r>
          </a:p>
          <a:p>
            <a:pPr lvl="0"/>
            <a:r>
              <a:rPr lang="en-US" sz="3600" b="1" dirty="0">
                <a:solidFill>
                  <a:schemeClr val="tx1"/>
                </a:solidFill>
                <a:effectLst/>
                <a:latin typeface="+mj-lt"/>
                <a:ea typeface="+mj-ea"/>
                <a:cs typeface="+mj-cs"/>
              </a:rPr>
              <a:t>from the stigma and humiliation of a public denial of boarding and incarceration, Paul v. Davis, 424 U.S. 693, 701, 711 (1976), </a:t>
            </a:r>
          </a:p>
          <a:p>
            <a:pPr lvl="0"/>
            <a:r>
              <a:rPr lang="en-US" sz="3600" b="1" dirty="0">
                <a:solidFill>
                  <a:schemeClr val="tx1"/>
                </a:solidFill>
                <a:effectLst/>
                <a:latin typeface="+mj-lt"/>
                <a:ea typeface="+mj-ea"/>
                <a:cs typeface="+mj-cs"/>
              </a:rPr>
              <a:t>any one of which would be sufficient and all three of which apply on this record.</a:t>
            </a:r>
          </a:p>
        </p:txBody>
      </p:sp>
      <p:sp>
        <p:nvSpPr>
          <p:cNvPr id="4" name="Slide Number Placeholder 3">
            <a:extLst>
              <a:ext uri="{FF2B5EF4-FFF2-40B4-BE49-F238E27FC236}">
                <a16:creationId xmlns:a16="http://schemas.microsoft.com/office/drawing/2014/main" id="{2A42B3C1-4D7C-44EE-AB45-44A7A2EC8192}"/>
              </a:ext>
            </a:extLst>
          </p:cNvPr>
          <p:cNvSpPr>
            <a:spLocks noGrp="1"/>
          </p:cNvSpPr>
          <p:nvPr>
            <p:ph type="sldNum" sz="quarter" idx="12"/>
          </p:nvPr>
        </p:nvSpPr>
        <p:spPr/>
        <p:txBody>
          <a:bodyPr/>
          <a:lstStyle/>
          <a:p>
            <a:pPr>
              <a:defRPr/>
            </a:pPr>
            <a:fld id="{3C495D01-7757-47F5-B80B-4FA462DFD55F}" type="slidenum">
              <a:rPr lang="en-US" altLang="en-US" smtClean="0"/>
              <a:pPr>
                <a:defRPr/>
              </a:pPr>
              <a:t>31</a:t>
            </a:fld>
            <a:endParaRPr lang="en-US" altLang="en-US"/>
          </a:p>
        </p:txBody>
      </p:sp>
    </p:spTree>
    <p:extLst>
      <p:ext uri="{BB962C8B-B14F-4D97-AF65-F5344CB8AC3E}">
        <p14:creationId xmlns:p14="http://schemas.microsoft.com/office/powerpoint/2010/main" val="2265473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920B-C42F-4268-A1DE-AE2C20387D0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is the government’s interest?</a:t>
            </a:r>
            <a:endParaRPr lang="en-US" dirty="0"/>
          </a:p>
        </p:txBody>
      </p:sp>
      <p:sp>
        <p:nvSpPr>
          <p:cNvPr id="3" name="Content Placeholder 2">
            <a:extLst>
              <a:ext uri="{FF2B5EF4-FFF2-40B4-BE49-F238E27FC236}">
                <a16:creationId xmlns:a16="http://schemas.microsoft.com/office/drawing/2014/main" id="{A5710ECB-29B6-44C1-814B-C2001C750B5D}"/>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With respect to the government’s interest, all would surely agree that our government must and should track terrorists who pose a threat to America — not just to its air travel — but to any aspect of our national security.</a:t>
            </a:r>
          </a:p>
          <a:p>
            <a:pPr lvl="0"/>
            <a:r>
              <a:rPr lang="en-US" sz="3600" b="1" dirty="0">
                <a:solidFill>
                  <a:schemeClr val="tx1"/>
                </a:solidFill>
                <a:effectLst/>
                <a:latin typeface="+mj-lt"/>
                <a:ea typeface="+mj-ea"/>
                <a:cs typeface="+mj-cs"/>
              </a:rPr>
              <a:t>Should it matter in the analysis that the government made a mistake in this case?</a:t>
            </a:r>
          </a:p>
          <a:p>
            <a:pPr lvl="0"/>
            <a:r>
              <a:rPr lang="en-US" sz="3600" b="1" dirty="0">
                <a:solidFill>
                  <a:schemeClr val="tx1"/>
                </a:solidFill>
                <a:effectLst/>
                <a:latin typeface="+mj-lt"/>
                <a:ea typeface="+mj-ea"/>
                <a:cs typeface="+mj-cs"/>
              </a:rPr>
              <a:t>Probably not – that is what the Matthews analysis is all about – see factor 3.</a:t>
            </a:r>
          </a:p>
        </p:txBody>
      </p:sp>
      <p:sp>
        <p:nvSpPr>
          <p:cNvPr id="4" name="Slide Number Placeholder 3">
            <a:extLst>
              <a:ext uri="{FF2B5EF4-FFF2-40B4-BE49-F238E27FC236}">
                <a16:creationId xmlns:a16="http://schemas.microsoft.com/office/drawing/2014/main" id="{744FF4C8-7F35-4802-8D92-BC275AB4A3BE}"/>
              </a:ext>
            </a:extLst>
          </p:cNvPr>
          <p:cNvSpPr>
            <a:spLocks noGrp="1"/>
          </p:cNvSpPr>
          <p:nvPr>
            <p:ph type="sldNum" sz="quarter" idx="12"/>
          </p:nvPr>
        </p:nvSpPr>
        <p:spPr/>
        <p:txBody>
          <a:bodyPr/>
          <a:lstStyle/>
          <a:p>
            <a:pPr>
              <a:defRPr/>
            </a:pPr>
            <a:fld id="{3C495D01-7757-47F5-B80B-4FA462DFD55F}" type="slidenum">
              <a:rPr lang="en-US" altLang="en-US" smtClean="0"/>
              <a:pPr>
                <a:defRPr/>
              </a:pPr>
              <a:t>32</a:t>
            </a:fld>
            <a:endParaRPr lang="en-US" altLang="en-US"/>
          </a:p>
        </p:txBody>
      </p:sp>
    </p:spTree>
    <p:extLst>
      <p:ext uri="{BB962C8B-B14F-4D97-AF65-F5344CB8AC3E}">
        <p14:creationId xmlns:p14="http://schemas.microsoft.com/office/powerpoint/2010/main" val="2324080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3E036-0E78-4E91-871C-28DFB3FCBEE3}"/>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is factor 3 in this case?</a:t>
            </a:r>
            <a:endParaRPr lang="en-US" dirty="0"/>
          </a:p>
        </p:txBody>
      </p:sp>
      <p:sp>
        <p:nvSpPr>
          <p:cNvPr id="3" name="Content Placeholder 2">
            <a:extLst>
              <a:ext uri="{FF2B5EF4-FFF2-40B4-BE49-F238E27FC236}">
                <a16:creationId xmlns:a16="http://schemas.microsoft.com/office/drawing/2014/main" id="{8D528194-5396-473C-8E29-C365F5A6CD43}"/>
              </a:ext>
            </a:extLst>
          </p:cNvPr>
          <p:cNvSpPr>
            <a:spLocks noGrp="1"/>
          </p:cNvSpPr>
          <p:nvPr>
            <p:ph idx="1"/>
          </p:nvPr>
        </p:nvSpPr>
        <p:spPr/>
        <p:txBody>
          <a:bodyPr/>
          <a:lstStyle/>
          <a:p>
            <a:pPr lvl="0"/>
            <a:r>
              <a:rPr lang="en-US" sz="3600" b="1" dirty="0">
                <a:solidFill>
                  <a:schemeClr val="tx1"/>
                </a:solidFill>
                <a:effectLst/>
                <a:latin typeface="+mj-lt"/>
                <a:ea typeface="+mj-ea"/>
                <a:cs typeface="+mj-cs"/>
              </a:rPr>
              <a:t>The final Mathews factor is the risk of an erroneous deprivation through the procedures used and the probable value, if any, of additional or substitute procedural safeguards.</a:t>
            </a:r>
          </a:p>
        </p:txBody>
      </p:sp>
      <p:sp>
        <p:nvSpPr>
          <p:cNvPr id="4" name="Slide Number Placeholder 3">
            <a:extLst>
              <a:ext uri="{FF2B5EF4-FFF2-40B4-BE49-F238E27FC236}">
                <a16:creationId xmlns:a16="http://schemas.microsoft.com/office/drawing/2014/main" id="{F7094C92-8B28-48CD-9F30-691D9304A8DF}"/>
              </a:ext>
            </a:extLst>
          </p:cNvPr>
          <p:cNvSpPr>
            <a:spLocks noGrp="1"/>
          </p:cNvSpPr>
          <p:nvPr>
            <p:ph type="sldNum" sz="quarter" idx="12"/>
          </p:nvPr>
        </p:nvSpPr>
        <p:spPr/>
        <p:txBody>
          <a:bodyPr/>
          <a:lstStyle/>
          <a:p>
            <a:pPr>
              <a:defRPr/>
            </a:pPr>
            <a:fld id="{3C495D01-7757-47F5-B80B-4FA462DFD55F}" type="slidenum">
              <a:rPr lang="en-US" altLang="en-US" smtClean="0"/>
              <a:pPr>
                <a:defRPr/>
              </a:pPr>
              <a:t>33</a:t>
            </a:fld>
            <a:endParaRPr lang="en-US" altLang="en-US"/>
          </a:p>
        </p:txBody>
      </p:sp>
    </p:spTree>
    <p:extLst>
      <p:ext uri="{BB962C8B-B14F-4D97-AF65-F5344CB8AC3E}">
        <p14:creationId xmlns:p14="http://schemas.microsoft.com/office/powerpoint/2010/main" val="4187661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745E5-E969-4B0C-ADF8-EAC41E730E97}"/>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did the court order as plaintiff’s remedy?</a:t>
            </a:r>
            <a:endParaRPr lang="en-US" dirty="0"/>
          </a:p>
        </p:txBody>
      </p:sp>
      <p:sp>
        <p:nvSpPr>
          <p:cNvPr id="3" name="Content Placeholder 2">
            <a:extLst>
              <a:ext uri="{FF2B5EF4-FFF2-40B4-BE49-F238E27FC236}">
                <a16:creationId xmlns:a16="http://schemas.microsoft.com/office/drawing/2014/main" id="{B19B4A19-7AAA-4164-A12A-FE1FAF125FBC}"/>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Significantly, therefore, our case involves a conceded, proven, undeniable, and serious error by the government — not merely a risk of error. </a:t>
            </a:r>
          </a:p>
          <a:p>
            <a:pPr lvl="0"/>
            <a:r>
              <a:rPr lang="en-US" sz="3600" b="1" dirty="0">
                <a:solidFill>
                  <a:schemeClr val="tx1"/>
                </a:solidFill>
                <a:effectLst/>
                <a:latin typeface="+mj-lt"/>
                <a:ea typeface="+mj-ea"/>
                <a:cs typeface="+mj-cs"/>
              </a:rPr>
              <a:t>Consequently, this order holds that due process entitles Dr. Ibrahim to a correction in the government’s records to prevent the 2004 error from further propagating through the various agency databases and from causing further injury to Dr. Ibrahim. </a:t>
            </a:r>
          </a:p>
        </p:txBody>
      </p:sp>
      <p:sp>
        <p:nvSpPr>
          <p:cNvPr id="4" name="Slide Number Placeholder 3">
            <a:extLst>
              <a:ext uri="{FF2B5EF4-FFF2-40B4-BE49-F238E27FC236}">
                <a16:creationId xmlns:a16="http://schemas.microsoft.com/office/drawing/2014/main" id="{A5C9B9FC-7A6B-48F4-A346-843FB76506DC}"/>
              </a:ext>
            </a:extLst>
          </p:cNvPr>
          <p:cNvSpPr>
            <a:spLocks noGrp="1"/>
          </p:cNvSpPr>
          <p:nvPr>
            <p:ph type="sldNum" sz="quarter" idx="12"/>
          </p:nvPr>
        </p:nvSpPr>
        <p:spPr/>
        <p:txBody>
          <a:bodyPr/>
          <a:lstStyle/>
          <a:p>
            <a:pPr>
              <a:defRPr/>
            </a:pPr>
            <a:fld id="{3C495D01-7757-47F5-B80B-4FA462DFD55F}" type="slidenum">
              <a:rPr lang="en-US" altLang="en-US" smtClean="0"/>
              <a:pPr>
                <a:defRPr/>
              </a:pPr>
              <a:t>34</a:t>
            </a:fld>
            <a:endParaRPr lang="en-US" altLang="en-US"/>
          </a:p>
        </p:txBody>
      </p:sp>
    </p:spTree>
    <p:extLst>
      <p:ext uri="{BB962C8B-B14F-4D97-AF65-F5344CB8AC3E}">
        <p14:creationId xmlns:p14="http://schemas.microsoft.com/office/powerpoint/2010/main" val="1580871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F418-1FBF-4810-911E-95F404173C21}"/>
              </a:ext>
            </a:extLst>
          </p:cNvPr>
          <p:cNvSpPr>
            <a:spLocks noGrp="1"/>
          </p:cNvSpPr>
          <p:nvPr>
            <p:ph type="title"/>
          </p:nvPr>
        </p:nvSpPr>
        <p:spPr/>
        <p:txBody>
          <a:bodyPr/>
          <a:lstStyle/>
          <a:p>
            <a:r>
              <a:rPr lang="en-US" dirty="0"/>
              <a:t>What databases do defendants have to correct?</a:t>
            </a:r>
          </a:p>
        </p:txBody>
      </p:sp>
      <p:sp>
        <p:nvSpPr>
          <p:cNvPr id="3" name="Content Placeholder 2">
            <a:extLst>
              <a:ext uri="{FF2B5EF4-FFF2-40B4-BE49-F238E27FC236}">
                <a16:creationId xmlns:a16="http://schemas.microsoft.com/office/drawing/2014/main" id="{B781845C-DE9A-480B-A017-E473B939C004}"/>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By this order, all defendants shall specifically and thoroughly query the databases maintained by them, such as the TSDB, TIDE, CLASS, KSTF, TECS, IBIS, TUSCAN, TACTICS, and the no-fly and selectee lists, and to remove all references to the designations made by the defective 2004 nomination form or, if left in place, to add a correction in the same paragraph that the designations were erroneous and should not be relied upon for any purpose.</a:t>
            </a:r>
          </a:p>
        </p:txBody>
      </p:sp>
      <p:sp>
        <p:nvSpPr>
          <p:cNvPr id="4" name="Slide Number Placeholder 3">
            <a:extLst>
              <a:ext uri="{FF2B5EF4-FFF2-40B4-BE49-F238E27FC236}">
                <a16:creationId xmlns:a16="http://schemas.microsoft.com/office/drawing/2014/main" id="{FD731DF0-1162-4764-B910-F9420580943D}"/>
              </a:ext>
            </a:extLst>
          </p:cNvPr>
          <p:cNvSpPr>
            <a:spLocks noGrp="1"/>
          </p:cNvSpPr>
          <p:nvPr>
            <p:ph type="sldNum" sz="quarter" idx="12"/>
          </p:nvPr>
        </p:nvSpPr>
        <p:spPr/>
        <p:txBody>
          <a:bodyPr/>
          <a:lstStyle/>
          <a:p>
            <a:pPr>
              <a:defRPr/>
            </a:pPr>
            <a:fld id="{3C495D01-7757-47F5-B80B-4FA462DFD55F}" type="slidenum">
              <a:rPr lang="en-US" altLang="en-US" smtClean="0"/>
              <a:pPr>
                <a:defRPr/>
              </a:pPr>
              <a:t>35</a:t>
            </a:fld>
            <a:endParaRPr lang="en-US" altLang="en-US"/>
          </a:p>
        </p:txBody>
      </p:sp>
    </p:spTree>
    <p:extLst>
      <p:ext uri="{BB962C8B-B14F-4D97-AF65-F5344CB8AC3E}">
        <p14:creationId xmlns:p14="http://schemas.microsoft.com/office/powerpoint/2010/main" val="1981553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5116-4394-442E-B693-396DD03F0C7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Did the due process violations justify a pre-injury hearing?</a:t>
            </a:r>
            <a:endParaRPr lang="en-US" dirty="0"/>
          </a:p>
        </p:txBody>
      </p:sp>
      <p:sp>
        <p:nvSpPr>
          <p:cNvPr id="3" name="Content Placeholder 2">
            <a:extLst>
              <a:ext uri="{FF2B5EF4-FFF2-40B4-BE49-F238E27FC236}">
                <a16:creationId xmlns:a16="http://schemas.microsoft.com/office/drawing/2014/main" id="{F5B06A29-8E87-4954-B4B9-DC5C63573D0F}"/>
              </a:ext>
            </a:extLst>
          </p:cNvPr>
          <p:cNvSpPr>
            <a:spLocks noGrp="1"/>
          </p:cNvSpPr>
          <p:nvPr>
            <p:ph idx="1"/>
          </p:nvPr>
        </p:nvSpPr>
        <p:spPr/>
        <p:txBody>
          <a:bodyPr>
            <a:normAutofit fontScale="92500"/>
          </a:bodyPr>
          <a:lstStyle/>
          <a:p>
            <a:pPr lvl="0"/>
            <a:r>
              <a:rPr lang="en-US" sz="3600" b="1" dirty="0">
                <a:solidFill>
                  <a:schemeClr val="tx1"/>
                </a:solidFill>
                <a:effectLst/>
                <a:latin typeface="+mj-lt"/>
                <a:ea typeface="+mj-ea"/>
                <a:cs typeface="+mj-cs"/>
              </a:rPr>
              <a:t>Put differently, until concrete, reviewable adverse action occurs against a nominee, the Executive Branch must be free to maintain its watchlists in secret, just as federal agents must be able to maintain in secret its investigations into organized crime, drug trafficking organizations, prostitution, child-pornography rings, and so forth. </a:t>
            </a:r>
          </a:p>
        </p:txBody>
      </p:sp>
      <p:sp>
        <p:nvSpPr>
          <p:cNvPr id="4" name="Slide Number Placeholder 3">
            <a:extLst>
              <a:ext uri="{FF2B5EF4-FFF2-40B4-BE49-F238E27FC236}">
                <a16:creationId xmlns:a16="http://schemas.microsoft.com/office/drawing/2014/main" id="{1D81DF76-5E70-47FB-9567-A1E1B92B17EF}"/>
              </a:ext>
            </a:extLst>
          </p:cNvPr>
          <p:cNvSpPr>
            <a:spLocks noGrp="1"/>
          </p:cNvSpPr>
          <p:nvPr>
            <p:ph type="sldNum" sz="quarter" idx="12"/>
          </p:nvPr>
        </p:nvSpPr>
        <p:spPr/>
        <p:txBody>
          <a:bodyPr/>
          <a:lstStyle/>
          <a:p>
            <a:pPr>
              <a:defRPr/>
            </a:pPr>
            <a:fld id="{3C495D01-7757-47F5-B80B-4FA462DFD55F}" type="slidenum">
              <a:rPr lang="en-US" altLang="en-US" smtClean="0"/>
              <a:pPr>
                <a:defRPr/>
              </a:pPr>
              <a:t>36</a:t>
            </a:fld>
            <a:endParaRPr lang="en-US" altLang="en-US"/>
          </a:p>
        </p:txBody>
      </p:sp>
    </p:spTree>
    <p:extLst>
      <p:ext uri="{BB962C8B-B14F-4D97-AF65-F5344CB8AC3E}">
        <p14:creationId xmlns:p14="http://schemas.microsoft.com/office/powerpoint/2010/main" val="1469384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8666-7A9E-42A2-B601-EA4F8D8F40F3}"/>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do plaintiffs have to show for stigma plus?</a:t>
            </a:r>
            <a:endParaRPr lang="en-US" dirty="0"/>
          </a:p>
        </p:txBody>
      </p:sp>
      <p:sp>
        <p:nvSpPr>
          <p:cNvPr id="3" name="Content Placeholder 2">
            <a:extLst>
              <a:ext uri="{FF2B5EF4-FFF2-40B4-BE49-F238E27FC236}">
                <a16:creationId xmlns:a16="http://schemas.microsoft.com/office/drawing/2014/main" id="{EF1D8EBC-25BE-41C3-9D3E-A700DE444DC4}"/>
              </a:ext>
            </a:extLst>
          </p:cNvPr>
          <p:cNvSpPr>
            <a:spLocks noGrp="1"/>
          </p:cNvSpPr>
          <p:nvPr>
            <p:ph idx="1"/>
          </p:nvPr>
        </p:nvSpPr>
        <p:spPr/>
        <p:txBody>
          <a:bodyPr>
            <a:normAutofit fontScale="85000" lnSpcReduction="20000"/>
          </a:bodyPr>
          <a:lstStyle/>
          <a:p>
            <a:pPr lvl="0"/>
            <a:r>
              <a:rPr lang="en-US" sz="3600" b="1" dirty="0">
                <a:solidFill>
                  <a:schemeClr val="tx1"/>
                </a:solidFill>
                <a:effectLst/>
                <a:latin typeface="+mj-lt"/>
                <a:ea typeface="+mj-ea"/>
                <a:cs typeface="+mj-cs"/>
              </a:rPr>
              <a:t>Plaintiffs have not alleged any tangible harm to their personal or professional lives that is attributable to their association with the No-Fly List, and which would rise to the level of a Constitutional deprivation of a liberty right. Furthermore, Plaintiffs have not alleged any injury to a property interest as a result of the disclosure of allegedly stigmatizing statements. Plaintiffs have not plead[ed] any tangible harm that satisfies the ‘‘plus’’ prong. Therefore, Plaintiffs have failed to state a stigma-plus Fifth Amendment claim.</a:t>
            </a:r>
            <a:endParaRPr lang="en-US" dirty="0"/>
          </a:p>
        </p:txBody>
      </p:sp>
      <p:sp>
        <p:nvSpPr>
          <p:cNvPr id="4" name="Slide Number Placeholder 3">
            <a:extLst>
              <a:ext uri="{FF2B5EF4-FFF2-40B4-BE49-F238E27FC236}">
                <a16:creationId xmlns:a16="http://schemas.microsoft.com/office/drawing/2014/main" id="{6E3A651B-41A5-4837-A112-A5FE8E611D43}"/>
              </a:ext>
            </a:extLst>
          </p:cNvPr>
          <p:cNvSpPr>
            <a:spLocks noGrp="1"/>
          </p:cNvSpPr>
          <p:nvPr>
            <p:ph type="sldNum" sz="quarter" idx="12"/>
          </p:nvPr>
        </p:nvSpPr>
        <p:spPr/>
        <p:txBody>
          <a:bodyPr/>
          <a:lstStyle/>
          <a:p>
            <a:pPr>
              <a:defRPr/>
            </a:pPr>
            <a:fld id="{3C495D01-7757-47F5-B80B-4FA462DFD55F}" type="slidenum">
              <a:rPr lang="en-US" altLang="en-US" smtClean="0"/>
              <a:pPr>
                <a:defRPr/>
              </a:pPr>
              <a:t>37</a:t>
            </a:fld>
            <a:endParaRPr lang="en-US" altLang="en-US"/>
          </a:p>
        </p:txBody>
      </p:sp>
    </p:spTree>
    <p:extLst>
      <p:ext uri="{BB962C8B-B14F-4D97-AF65-F5344CB8AC3E}">
        <p14:creationId xmlns:p14="http://schemas.microsoft.com/office/powerpoint/2010/main" val="1350839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A3F2-8C50-4261-AA91-C1F3305AB031}"/>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When is a target entitled to relief?</a:t>
            </a:r>
            <a:endParaRPr lang="en-US" dirty="0"/>
          </a:p>
        </p:txBody>
      </p:sp>
      <p:sp>
        <p:nvSpPr>
          <p:cNvPr id="3" name="Content Placeholder 2">
            <a:extLst>
              <a:ext uri="{FF2B5EF4-FFF2-40B4-BE49-F238E27FC236}">
                <a16:creationId xmlns:a16="http://schemas.microsoft.com/office/drawing/2014/main" id="{8D4AA871-FD13-49B2-95CC-CC3EE7AA3CE3}"/>
              </a:ext>
            </a:extLst>
          </p:cNvPr>
          <p:cNvSpPr>
            <a:spLocks noGrp="1"/>
          </p:cNvSpPr>
          <p:nvPr>
            <p:ph idx="1"/>
          </p:nvPr>
        </p:nvSpPr>
        <p:spPr/>
        <p:txBody>
          <a:bodyPr/>
          <a:lstStyle/>
          <a:p>
            <a:pPr lvl="0"/>
            <a:r>
              <a:rPr lang="en-US" sz="3600" b="1" dirty="0">
                <a:solidFill>
                  <a:schemeClr val="tx1"/>
                </a:solidFill>
                <a:effectLst/>
                <a:latin typeface="+mj-lt"/>
                <a:ea typeface="+mj-ea"/>
                <a:cs typeface="+mj-cs"/>
              </a:rPr>
              <a:t>Once concrete, reviewable adverse action is taken against a target, then there is and will be time enough to determine what post-deprivation process is due the individual affected. </a:t>
            </a:r>
          </a:p>
        </p:txBody>
      </p:sp>
      <p:sp>
        <p:nvSpPr>
          <p:cNvPr id="4" name="Slide Number Placeholder 3">
            <a:extLst>
              <a:ext uri="{FF2B5EF4-FFF2-40B4-BE49-F238E27FC236}">
                <a16:creationId xmlns:a16="http://schemas.microsoft.com/office/drawing/2014/main" id="{DA57BC88-D3F3-404F-BB8B-03BCA536F32F}"/>
              </a:ext>
            </a:extLst>
          </p:cNvPr>
          <p:cNvSpPr>
            <a:spLocks noGrp="1"/>
          </p:cNvSpPr>
          <p:nvPr>
            <p:ph type="sldNum" sz="quarter" idx="12"/>
          </p:nvPr>
        </p:nvSpPr>
        <p:spPr/>
        <p:txBody>
          <a:bodyPr/>
          <a:lstStyle/>
          <a:p>
            <a:pPr>
              <a:defRPr/>
            </a:pPr>
            <a:fld id="{3C495D01-7757-47F5-B80B-4FA462DFD55F}" type="slidenum">
              <a:rPr lang="en-US" altLang="en-US" smtClean="0"/>
              <a:pPr>
                <a:defRPr/>
              </a:pPr>
              <a:t>38</a:t>
            </a:fld>
            <a:endParaRPr lang="en-US" altLang="en-US"/>
          </a:p>
        </p:txBody>
      </p:sp>
    </p:spTree>
    <p:extLst>
      <p:ext uri="{BB962C8B-B14F-4D97-AF65-F5344CB8AC3E}">
        <p14:creationId xmlns:p14="http://schemas.microsoft.com/office/powerpoint/2010/main" val="34712770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C253-CCD1-4757-9E19-FAD4BF58977D}"/>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does the court say about the reasonable suspicion standard?</a:t>
            </a:r>
            <a:endParaRPr lang="en-US" dirty="0"/>
          </a:p>
        </p:txBody>
      </p:sp>
      <p:sp>
        <p:nvSpPr>
          <p:cNvPr id="3" name="Content Placeholder 2">
            <a:extLst>
              <a:ext uri="{FF2B5EF4-FFF2-40B4-BE49-F238E27FC236}">
                <a16:creationId xmlns:a16="http://schemas.microsoft.com/office/drawing/2014/main" id="{0061CB97-386E-4C52-89FA-A03844B7B044}"/>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In this connection, since the reasonable suspicion standard is an internal guideline used within the Executive Branch for </a:t>
            </a:r>
            <a:r>
              <a:rPr lang="en-US" sz="3600" b="1" dirty="0" err="1">
                <a:solidFill>
                  <a:schemeClr val="tx1"/>
                </a:solidFill>
                <a:effectLst/>
                <a:latin typeface="+mj-lt"/>
                <a:ea typeface="+mj-ea"/>
                <a:cs typeface="+mj-cs"/>
              </a:rPr>
              <a:t>watchlisting</a:t>
            </a:r>
            <a:r>
              <a:rPr lang="en-US" sz="3600" b="1" dirty="0">
                <a:solidFill>
                  <a:schemeClr val="tx1"/>
                </a:solidFill>
                <a:effectLst/>
                <a:latin typeface="+mj-lt"/>
                <a:ea typeface="+mj-ea"/>
                <a:cs typeface="+mj-cs"/>
              </a:rPr>
              <a:t> and not imposed by statute (or by specific judicial holding), the Executive Branch is free to modify its own standard as needed by exception, even if the exception is cloaked in state secrets. Any other rule requiring reviewability before concrete adverse action would be manifestly unworkable.</a:t>
            </a:r>
          </a:p>
        </p:txBody>
      </p:sp>
      <p:sp>
        <p:nvSpPr>
          <p:cNvPr id="4" name="Slide Number Placeholder 3">
            <a:extLst>
              <a:ext uri="{FF2B5EF4-FFF2-40B4-BE49-F238E27FC236}">
                <a16:creationId xmlns:a16="http://schemas.microsoft.com/office/drawing/2014/main" id="{506C7E3F-07EC-493D-B838-A086FA7FF947}"/>
              </a:ext>
            </a:extLst>
          </p:cNvPr>
          <p:cNvSpPr>
            <a:spLocks noGrp="1"/>
          </p:cNvSpPr>
          <p:nvPr>
            <p:ph type="sldNum" sz="quarter" idx="12"/>
          </p:nvPr>
        </p:nvSpPr>
        <p:spPr/>
        <p:txBody>
          <a:bodyPr/>
          <a:lstStyle/>
          <a:p>
            <a:pPr>
              <a:defRPr/>
            </a:pPr>
            <a:fld id="{3C495D01-7757-47F5-B80B-4FA462DFD55F}" type="slidenum">
              <a:rPr lang="en-US" altLang="en-US" smtClean="0"/>
              <a:pPr>
                <a:defRPr/>
              </a:pPr>
              <a:t>39</a:t>
            </a:fld>
            <a:endParaRPr lang="en-US" altLang="en-US"/>
          </a:p>
        </p:txBody>
      </p:sp>
    </p:spTree>
    <p:extLst>
      <p:ext uri="{BB962C8B-B14F-4D97-AF65-F5344CB8AC3E}">
        <p14:creationId xmlns:p14="http://schemas.microsoft.com/office/powerpoint/2010/main" val="198270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BF46B-05B8-4DDC-B5C7-2AC1CA407FAD}"/>
              </a:ext>
            </a:extLst>
          </p:cNvPr>
          <p:cNvSpPr>
            <a:spLocks noGrp="1"/>
          </p:cNvSpPr>
          <p:nvPr>
            <p:ph type="title"/>
          </p:nvPr>
        </p:nvSpPr>
        <p:spPr/>
        <p:txBody>
          <a:bodyPr/>
          <a:lstStyle/>
          <a:p>
            <a:r>
              <a:rPr lang="en-US" sz="3600" b="1" dirty="0">
                <a:solidFill>
                  <a:schemeClr val="tx1"/>
                </a:solidFill>
                <a:effectLst/>
                <a:latin typeface="+mj-lt"/>
                <a:ea typeface="+mj-ea"/>
                <a:cs typeface="+mj-cs"/>
              </a:rPr>
              <a:t>How far from the border can you be?</a:t>
            </a:r>
            <a:endParaRPr lang="en-US" dirty="0"/>
          </a:p>
        </p:txBody>
      </p:sp>
      <p:sp>
        <p:nvSpPr>
          <p:cNvPr id="3" name="Content Placeholder 2">
            <a:extLst>
              <a:ext uri="{FF2B5EF4-FFF2-40B4-BE49-F238E27FC236}">
                <a16:creationId xmlns:a16="http://schemas.microsoft.com/office/drawing/2014/main" id="{3DAEA72E-80D2-4D66-B536-7090C617EAA3}"/>
              </a:ext>
            </a:extLst>
          </p:cNvPr>
          <p:cNvSpPr>
            <a:spLocks noGrp="1"/>
          </p:cNvSpPr>
          <p:nvPr>
            <p:ph idx="1"/>
          </p:nvPr>
        </p:nvSpPr>
        <p:spPr/>
        <p:txBody>
          <a:bodyPr/>
          <a:lstStyle/>
          <a:p>
            <a:pPr lvl="0"/>
            <a:r>
              <a:rPr lang="en-US" sz="3600" b="1" dirty="0">
                <a:solidFill>
                  <a:schemeClr val="tx1"/>
                </a:solidFill>
                <a:effectLst/>
                <a:latin typeface="+mj-lt"/>
                <a:ea typeface="+mj-ea"/>
                <a:cs typeface="+mj-cs"/>
              </a:rPr>
              <a:t>Extended border search – depends on where you would reasonable encounter border officials.</a:t>
            </a:r>
          </a:p>
          <a:p>
            <a:pPr lvl="0"/>
            <a:r>
              <a:rPr lang="en-US" sz="3600" b="1" dirty="0">
                <a:solidFill>
                  <a:schemeClr val="tx1"/>
                </a:solidFill>
                <a:effectLst/>
                <a:latin typeface="+mj-lt"/>
                <a:ea typeface="+mj-ea"/>
                <a:cs typeface="+mj-cs"/>
              </a:rPr>
              <a:t>Where were the devices seized in this case?</a:t>
            </a:r>
          </a:p>
          <a:p>
            <a:pPr lvl="1"/>
            <a:r>
              <a:rPr lang="en-US" sz="3600" b="1" dirty="0">
                <a:solidFill>
                  <a:schemeClr val="tx1"/>
                </a:solidFill>
                <a:effectLst/>
                <a:latin typeface="+mj-lt"/>
                <a:ea typeface="+mj-ea"/>
                <a:cs typeface="+mj-cs"/>
              </a:rPr>
              <a:t>Before coming across.</a:t>
            </a:r>
          </a:p>
          <a:p>
            <a:pPr lvl="1"/>
            <a:r>
              <a:rPr lang="en-US" sz="3600" dirty="0">
                <a:latin typeface="+mj-lt"/>
                <a:ea typeface="+mj-ea"/>
                <a:cs typeface="+mj-cs"/>
              </a:rPr>
              <a:t>Why is this the easiest case for warrantless order search?</a:t>
            </a:r>
            <a:endParaRPr lang="en-US" sz="3600" b="1" dirty="0">
              <a:solidFill>
                <a:schemeClr val="tx1"/>
              </a:solidFill>
              <a:effectLst/>
              <a:latin typeface="+mj-lt"/>
              <a:ea typeface="+mj-ea"/>
              <a:cs typeface="+mj-cs"/>
            </a:endParaRPr>
          </a:p>
          <a:p>
            <a:endParaRPr lang="en-US" dirty="0"/>
          </a:p>
        </p:txBody>
      </p:sp>
      <p:sp>
        <p:nvSpPr>
          <p:cNvPr id="4" name="Slide Number Placeholder 3">
            <a:extLst>
              <a:ext uri="{FF2B5EF4-FFF2-40B4-BE49-F238E27FC236}">
                <a16:creationId xmlns:a16="http://schemas.microsoft.com/office/drawing/2014/main" id="{707317A6-F1E2-4C74-AAB9-BA89068EB9E0}"/>
              </a:ext>
            </a:extLst>
          </p:cNvPr>
          <p:cNvSpPr>
            <a:spLocks noGrp="1"/>
          </p:cNvSpPr>
          <p:nvPr>
            <p:ph type="sldNum" sz="quarter" idx="12"/>
          </p:nvPr>
        </p:nvSpPr>
        <p:spPr/>
        <p:txBody>
          <a:bodyPr/>
          <a:lstStyle/>
          <a:p>
            <a:pPr>
              <a:defRPr/>
            </a:pPr>
            <a:fld id="{3C495D01-7757-47F5-B80B-4FA462DFD55F}" type="slidenum">
              <a:rPr lang="en-US" altLang="en-US" smtClean="0"/>
              <a:pPr>
                <a:defRPr/>
              </a:pPr>
              <a:t>4</a:t>
            </a:fld>
            <a:endParaRPr lang="en-US" altLang="en-US"/>
          </a:p>
        </p:txBody>
      </p:sp>
    </p:spTree>
    <p:extLst>
      <p:ext uri="{BB962C8B-B14F-4D97-AF65-F5344CB8AC3E}">
        <p14:creationId xmlns:p14="http://schemas.microsoft.com/office/powerpoint/2010/main" val="31541757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FF18A-C09C-4F4E-9017-AB9DB74781BD}"/>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Did it order the system to be changed?</a:t>
            </a:r>
            <a:endParaRPr lang="en-US" dirty="0"/>
          </a:p>
        </p:txBody>
      </p:sp>
      <p:sp>
        <p:nvSpPr>
          <p:cNvPr id="3" name="Content Placeholder 2">
            <a:extLst>
              <a:ext uri="{FF2B5EF4-FFF2-40B4-BE49-F238E27FC236}">
                <a16:creationId xmlns:a16="http://schemas.microsoft.com/office/drawing/2014/main" id="{6CCEF83E-6CDC-486C-8899-70A7E856E4BF}"/>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No</a:t>
            </a:r>
          </a:p>
          <a:p>
            <a:pPr lvl="0"/>
            <a:r>
              <a:rPr lang="en-US" sz="3600" b="1" dirty="0">
                <a:solidFill>
                  <a:schemeClr val="tx1"/>
                </a:solidFill>
                <a:effectLst/>
                <a:latin typeface="+mj-lt"/>
                <a:ea typeface="+mj-ea"/>
                <a:cs typeface="+mj-cs"/>
              </a:rPr>
              <a:t>Did she get her visa?</a:t>
            </a:r>
          </a:p>
          <a:p>
            <a:pPr lvl="1"/>
            <a:r>
              <a:rPr lang="en-US" sz="3600" b="1" dirty="0">
                <a:solidFill>
                  <a:schemeClr val="tx1"/>
                </a:solidFill>
                <a:effectLst/>
                <a:latin typeface="+mj-lt"/>
                <a:ea typeface="+mj-ea"/>
                <a:cs typeface="+mj-cs"/>
              </a:rPr>
              <a:t>It is true, as the government asserts as part of its ripeness position, that she cannot fly to the United States without a visa, but she is entitled to try to solve one hurdle at a time and perhaps the day will come when all hurdles are cleared and she can fly back to our country</a:t>
            </a:r>
          </a:p>
          <a:p>
            <a:endParaRPr lang="en-US" dirty="0"/>
          </a:p>
        </p:txBody>
      </p:sp>
      <p:sp>
        <p:nvSpPr>
          <p:cNvPr id="4" name="Slide Number Placeholder 3">
            <a:extLst>
              <a:ext uri="{FF2B5EF4-FFF2-40B4-BE49-F238E27FC236}">
                <a16:creationId xmlns:a16="http://schemas.microsoft.com/office/drawing/2014/main" id="{621262F4-D084-4155-815A-D75E3CBF8C55}"/>
              </a:ext>
            </a:extLst>
          </p:cNvPr>
          <p:cNvSpPr>
            <a:spLocks noGrp="1"/>
          </p:cNvSpPr>
          <p:nvPr>
            <p:ph type="sldNum" sz="quarter" idx="12"/>
          </p:nvPr>
        </p:nvSpPr>
        <p:spPr/>
        <p:txBody>
          <a:bodyPr/>
          <a:lstStyle/>
          <a:p>
            <a:pPr>
              <a:defRPr/>
            </a:pPr>
            <a:fld id="{3C495D01-7757-47F5-B80B-4FA462DFD55F}" type="slidenum">
              <a:rPr lang="en-US" altLang="en-US" smtClean="0"/>
              <a:pPr>
                <a:defRPr/>
              </a:pPr>
              <a:t>40</a:t>
            </a:fld>
            <a:endParaRPr lang="en-US" altLang="en-US"/>
          </a:p>
        </p:txBody>
      </p:sp>
    </p:spTree>
    <p:extLst>
      <p:ext uri="{BB962C8B-B14F-4D97-AF65-F5344CB8AC3E}">
        <p14:creationId xmlns:p14="http://schemas.microsoft.com/office/powerpoint/2010/main" val="1271214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249A-6045-43BC-82AF-75B330054D95}"/>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The record problem</a:t>
            </a:r>
            <a:endParaRPr lang="en-US" dirty="0"/>
          </a:p>
        </p:txBody>
      </p:sp>
      <p:sp>
        <p:nvSpPr>
          <p:cNvPr id="3" name="Content Placeholder 2">
            <a:extLst>
              <a:ext uri="{FF2B5EF4-FFF2-40B4-BE49-F238E27FC236}">
                <a16:creationId xmlns:a16="http://schemas.microsoft.com/office/drawing/2014/main" id="{7726AE35-AD89-4C54-8CC3-260FF88C3845}"/>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[T]he DHS TRIP process suffers from an even more fundamental deficiency. As noted, the reasonable suspicion standard used to accept nominations to the TSDB is a low evidentiary threshold. This low standard is particularly significant in light of Defendants’ refusal to reveal whether travelers who have been denied boarding and who submit DHS TRIP inquiries are on the No-Fly List and, if they are on the List, to provide the travelers with reasons for their inclusion on the List. </a:t>
            </a:r>
          </a:p>
          <a:p>
            <a:pPr lvl="0"/>
            <a:r>
              <a:rPr lang="en-US" sz="3600" b="1" dirty="0">
                <a:solidFill>
                  <a:schemeClr val="tx1"/>
                </a:solidFill>
                <a:effectLst/>
                <a:latin typeface="+mj-lt"/>
                <a:ea typeface="+mj-ea"/>
                <a:cs typeface="+mj-cs"/>
              </a:rPr>
              <a:t>‘‘Without knowledge of a charge, even simple factual errors may go uncorrected despite potentially easy, ready, and persuasive explanations.’’</a:t>
            </a:r>
          </a:p>
          <a:p>
            <a:endParaRPr lang="en-US" dirty="0"/>
          </a:p>
        </p:txBody>
      </p:sp>
      <p:sp>
        <p:nvSpPr>
          <p:cNvPr id="4" name="Slide Number Placeholder 3">
            <a:extLst>
              <a:ext uri="{FF2B5EF4-FFF2-40B4-BE49-F238E27FC236}">
                <a16:creationId xmlns:a16="http://schemas.microsoft.com/office/drawing/2014/main" id="{2FE749A7-4F57-438F-81B3-8D3B3511B2E9}"/>
              </a:ext>
            </a:extLst>
          </p:cNvPr>
          <p:cNvSpPr>
            <a:spLocks noGrp="1"/>
          </p:cNvSpPr>
          <p:nvPr>
            <p:ph type="sldNum" sz="quarter" idx="12"/>
          </p:nvPr>
        </p:nvSpPr>
        <p:spPr/>
        <p:txBody>
          <a:bodyPr/>
          <a:lstStyle/>
          <a:p>
            <a:pPr>
              <a:defRPr/>
            </a:pPr>
            <a:fld id="{3C495D01-7757-47F5-B80B-4FA462DFD55F}" type="slidenum">
              <a:rPr lang="en-US" altLang="en-US" smtClean="0"/>
              <a:pPr>
                <a:defRPr/>
              </a:pPr>
              <a:t>41</a:t>
            </a:fld>
            <a:endParaRPr lang="en-US" altLang="en-US"/>
          </a:p>
        </p:txBody>
      </p:sp>
    </p:spTree>
    <p:extLst>
      <p:ext uri="{BB962C8B-B14F-4D97-AF65-F5344CB8AC3E}">
        <p14:creationId xmlns:p14="http://schemas.microsoft.com/office/powerpoint/2010/main" val="2238253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AF9AC-EE28-428B-995D-B455EC238BBE}"/>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Mission Creep?</a:t>
            </a:r>
            <a:endParaRPr lang="en-US" dirty="0"/>
          </a:p>
        </p:txBody>
      </p:sp>
      <p:sp>
        <p:nvSpPr>
          <p:cNvPr id="3" name="Content Placeholder 2">
            <a:extLst>
              <a:ext uri="{FF2B5EF4-FFF2-40B4-BE49-F238E27FC236}">
                <a16:creationId xmlns:a16="http://schemas.microsoft.com/office/drawing/2014/main" id="{06E14072-9FD8-47B7-9E75-68AD93A837DF}"/>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Watchlists are already used to control visa eligibility, entry, and departure; to screen airline passengers; to screen employees for sensitive jobs; and to trigger surveillance. ‘‘Mission creep’’—using lists for more and more purposes, including ordinary criminal and regulatory purposes, such as denial of firearms purchases—is a continuing risk.</a:t>
            </a:r>
          </a:p>
          <a:p>
            <a:pPr lvl="0"/>
            <a:r>
              <a:rPr lang="en-US" sz="3600" dirty="0">
                <a:latin typeface="+mj-lt"/>
                <a:ea typeface="+mj-ea"/>
                <a:cs typeface="+mj-cs"/>
              </a:rPr>
              <a:t>Banks and employers also use them.</a:t>
            </a:r>
            <a:endParaRPr lang="en-US" sz="3600" b="1" dirty="0">
              <a:solidFill>
                <a:schemeClr val="tx1"/>
              </a:solidFill>
              <a:effectLst/>
              <a:latin typeface="+mj-lt"/>
              <a:ea typeface="+mj-ea"/>
              <a:cs typeface="+mj-cs"/>
            </a:endParaRPr>
          </a:p>
          <a:p>
            <a:endParaRPr lang="en-US" dirty="0"/>
          </a:p>
        </p:txBody>
      </p:sp>
      <p:sp>
        <p:nvSpPr>
          <p:cNvPr id="4" name="Slide Number Placeholder 3">
            <a:extLst>
              <a:ext uri="{FF2B5EF4-FFF2-40B4-BE49-F238E27FC236}">
                <a16:creationId xmlns:a16="http://schemas.microsoft.com/office/drawing/2014/main" id="{8BC4A0A8-EE99-44C9-815F-602C598F5FFC}"/>
              </a:ext>
            </a:extLst>
          </p:cNvPr>
          <p:cNvSpPr>
            <a:spLocks noGrp="1"/>
          </p:cNvSpPr>
          <p:nvPr>
            <p:ph type="sldNum" sz="quarter" idx="12"/>
          </p:nvPr>
        </p:nvSpPr>
        <p:spPr/>
        <p:txBody>
          <a:bodyPr/>
          <a:lstStyle/>
          <a:p>
            <a:pPr>
              <a:defRPr/>
            </a:pPr>
            <a:fld id="{3C495D01-7757-47F5-B80B-4FA462DFD55F}" type="slidenum">
              <a:rPr lang="en-US" altLang="en-US" smtClean="0"/>
              <a:pPr>
                <a:defRPr/>
              </a:pPr>
              <a:t>42</a:t>
            </a:fld>
            <a:endParaRPr lang="en-US" altLang="en-US"/>
          </a:p>
        </p:txBody>
      </p:sp>
    </p:spTree>
    <p:extLst>
      <p:ext uri="{BB962C8B-B14F-4D97-AF65-F5344CB8AC3E}">
        <p14:creationId xmlns:p14="http://schemas.microsoft.com/office/powerpoint/2010/main" val="1804641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C7B7-94FB-4F2D-9588-300D674D3EEE}"/>
              </a:ext>
            </a:extLst>
          </p:cNvPr>
          <p:cNvSpPr>
            <a:spLocks noGrp="1"/>
          </p:cNvSpPr>
          <p:nvPr>
            <p:ph type="ctrTitle"/>
          </p:nvPr>
        </p:nvSpPr>
        <p:spPr/>
        <p:txBody>
          <a:bodyPr/>
          <a:lstStyle/>
          <a:p>
            <a:r>
              <a:rPr lang="en-US" dirty="0"/>
              <a:t>Profiling</a:t>
            </a:r>
          </a:p>
        </p:txBody>
      </p:sp>
      <p:sp>
        <p:nvSpPr>
          <p:cNvPr id="5" name="Subtitle 4">
            <a:extLst>
              <a:ext uri="{FF2B5EF4-FFF2-40B4-BE49-F238E27FC236}">
                <a16:creationId xmlns:a16="http://schemas.microsoft.com/office/drawing/2014/main" id="{D423DAAD-ED93-474A-B324-D62DA3FF0199}"/>
              </a:ext>
            </a:extLst>
          </p:cNvPr>
          <p:cNvSpPr>
            <a:spLocks noGrp="1"/>
          </p:cNvSpPr>
          <p:nvPr>
            <p:ph type="subTitle" idx="1"/>
          </p:nvPr>
        </p:nvSpPr>
        <p:spPr/>
        <p:txBody>
          <a:bodyPr/>
          <a:lstStyle/>
          <a:p>
            <a:r>
              <a:rPr lang="en-US" dirty="0"/>
              <a:t>Farag v. United States, 587 F. Supp. 2d 436 (EDNY 2008)</a:t>
            </a:r>
          </a:p>
          <a:p>
            <a:endParaRPr lang="en-US" dirty="0"/>
          </a:p>
        </p:txBody>
      </p:sp>
      <p:sp>
        <p:nvSpPr>
          <p:cNvPr id="4" name="Slide Number Placeholder 3">
            <a:extLst>
              <a:ext uri="{FF2B5EF4-FFF2-40B4-BE49-F238E27FC236}">
                <a16:creationId xmlns:a16="http://schemas.microsoft.com/office/drawing/2014/main" id="{7C3C8C44-0517-45B0-B178-A8A5CAAEEF82}"/>
              </a:ext>
            </a:extLst>
          </p:cNvPr>
          <p:cNvSpPr>
            <a:spLocks noGrp="1"/>
          </p:cNvSpPr>
          <p:nvPr>
            <p:ph type="sldNum" sz="quarter" idx="12"/>
          </p:nvPr>
        </p:nvSpPr>
        <p:spPr/>
        <p:txBody>
          <a:bodyPr/>
          <a:lstStyle/>
          <a:p>
            <a:pPr>
              <a:defRPr/>
            </a:pPr>
            <a:fld id="{3C495D01-7757-47F5-B80B-4FA462DFD55F}" type="slidenum">
              <a:rPr lang="en-US" altLang="en-US" smtClean="0"/>
              <a:pPr>
                <a:defRPr/>
              </a:pPr>
              <a:t>43</a:t>
            </a:fld>
            <a:endParaRPr lang="en-US" altLang="en-US"/>
          </a:p>
        </p:txBody>
      </p:sp>
    </p:spTree>
    <p:extLst>
      <p:ext uri="{BB962C8B-B14F-4D97-AF65-F5344CB8AC3E}">
        <p14:creationId xmlns:p14="http://schemas.microsoft.com/office/powerpoint/2010/main" val="34542150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39BC-CAC6-4721-B659-033D317AD9EB}"/>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happened to plaintiffs?</a:t>
            </a:r>
            <a:endParaRPr lang="en-US" dirty="0"/>
          </a:p>
        </p:txBody>
      </p:sp>
      <p:sp>
        <p:nvSpPr>
          <p:cNvPr id="3" name="Content Placeholder 2">
            <a:extLst>
              <a:ext uri="{FF2B5EF4-FFF2-40B4-BE49-F238E27FC236}">
                <a16:creationId xmlns:a16="http://schemas.microsoft.com/office/drawing/2014/main" id="{5F22D6A4-6DEA-4A3E-921F-0081C82E78A2}"/>
              </a:ext>
            </a:extLst>
          </p:cNvPr>
          <p:cNvSpPr>
            <a:spLocks noGrp="1"/>
          </p:cNvSpPr>
          <p:nvPr>
            <p:ph idx="1"/>
          </p:nvPr>
        </p:nvSpPr>
        <p:spPr/>
        <p:txBody>
          <a:bodyPr>
            <a:normAutofit fontScale="85000" lnSpcReduction="20000"/>
          </a:bodyPr>
          <a:lstStyle/>
          <a:p>
            <a:pPr lvl="0"/>
            <a:r>
              <a:rPr lang="en-US" sz="3600" b="1" dirty="0">
                <a:solidFill>
                  <a:schemeClr val="tx1"/>
                </a:solidFill>
                <a:effectLst/>
                <a:latin typeface="+mj-lt"/>
                <a:ea typeface="+mj-ea"/>
                <a:cs typeface="+mj-cs"/>
              </a:rPr>
              <a:t>They claim that when they deplaned they were met by at least ten armed police officers in SWAT gear with shotguns and police dogs, ordered to raise their hands, frisked, handcuffed and taken to a police station, where they were placed in jail cells; they were not released until about four hours later, after having been interrogated at length during their imprisonment regarding suspected terrorist surveillance activity aboard the plane. The investigation yielded absolutely no evidence of wrongdoing.</a:t>
            </a:r>
          </a:p>
        </p:txBody>
      </p:sp>
      <p:sp>
        <p:nvSpPr>
          <p:cNvPr id="4" name="Slide Number Placeholder 3">
            <a:extLst>
              <a:ext uri="{FF2B5EF4-FFF2-40B4-BE49-F238E27FC236}">
                <a16:creationId xmlns:a16="http://schemas.microsoft.com/office/drawing/2014/main" id="{DF38A340-3018-4140-B1BF-DA1E69C08E60}"/>
              </a:ext>
            </a:extLst>
          </p:cNvPr>
          <p:cNvSpPr>
            <a:spLocks noGrp="1"/>
          </p:cNvSpPr>
          <p:nvPr>
            <p:ph type="sldNum" sz="quarter" idx="12"/>
          </p:nvPr>
        </p:nvSpPr>
        <p:spPr/>
        <p:txBody>
          <a:bodyPr/>
          <a:lstStyle/>
          <a:p>
            <a:pPr>
              <a:defRPr/>
            </a:pPr>
            <a:fld id="{3C495D01-7757-47F5-B80B-4FA462DFD55F}" type="slidenum">
              <a:rPr lang="en-US" altLang="en-US" smtClean="0"/>
              <a:pPr>
                <a:defRPr/>
              </a:pPr>
              <a:t>44</a:t>
            </a:fld>
            <a:endParaRPr lang="en-US" altLang="en-US"/>
          </a:p>
        </p:txBody>
      </p:sp>
    </p:spTree>
    <p:extLst>
      <p:ext uri="{BB962C8B-B14F-4D97-AF65-F5344CB8AC3E}">
        <p14:creationId xmlns:p14="http://schemas.microsoft.com/office/powerpoint/2010/main" val="2601491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8F9A-8DA3-4723-A71C-BDA55752A12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was their ethnicity and citizenship?</a:t>
            </a:r>
            <a:endParaRPr lang="en-US" dirty="0"/>
          </a:p>
        </p:txBody>
      </p:sp>
      <p:sp>
        <p:nvSpPr>
          <p:cNvPr id="3" name="Content Placeholder 2">
            <a:extLst>
              <a:ext uri="{FF2B5EF4-FFF2-40B4-BE49-F238E27FC236}">
                <a16:creationId xmlns:a16="http://schemas.microsoft.com/office/drawing/2014/main" id="{A0BE9E04-5700-4A00-90AC-5C08D64DD60D}"/>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Both were born in Egypt, but Farag, 36, had moved to the United States in 1971 at age five and later became an American citizen. He was a retired New York City police officer, and was then employed by the United States Bureau of Prisons as a corrections officer. </a:t>
            </a:r>
            <a:r>
              <a:rPr lang="en-US" sz="3600" b="1" dirty="0" err="1">
                <a:solidFill>
                  <a:schemeClr val="tx1"/>
                </a:solidFill>
                <a:effectLst/>
                <a:latin typeface="+mj-lt"/>
                <a:ea typeface="+mj-ea"/>
                <a:cs typeface="+mj-cs"/>
              </a:rPr>
              <a:t>Elmasry</a:t>
            </a:r>
            <a:r>
              <a:rPr lang="en-US" sz="3600" b="1" dirty="0">
                <a:solidFill>
                  <a:schemeClr val="tx1"/>
                </a:solidFill>
                <a:effectLst/>
                <a:latin typeface="+mj-lt"/>
                <a:ea typeface="+mj-ea"/>
                <a:cs typeface="+mj-cs"/>
              </a:rPr>
              <a:t>, 37, was an Egyptian citizen; he was employed in Egypt by General Electric as an area sales manager for its Africa-East Mediterranean region and had a valid U.S. visa.]</a:t>
            </a:r>
          </a:p>
        </p:txBody>
      </p:sp>
      <p:sp>
        <p:nvSpPr>
          <p:cNvPr id="4" name="Slide Number Placeholder 3">
            <a:extLst>
              <a:ext uri="{FF2B5EF4-FFF2-40B4-BE49-F238E27FC236}">
                <a16:creationId xmlns:a16="http://schemas.microsoft.com/office/drawing/2014/main" id="{1C239E8E-7D9C-402E-A1A5-17D046176208}"/>
              </a:ext>
            </a:extLst>
          </p:cNvPr>
          <p:cNvSpPr>
            <a:spLocks noGrp="1"/>
          </p:cNvSpPr>
          <p:nvPr>
            <p:ph type="sldNum" sz="quarter" idx="12"/>
          </p:nvPr>
        </p:nvSpPr>
        <p:spPr/>
        <p:txBody>
          <a:bodyPr/>
          <a:lstStyle/>
          <a:p>
            <a:pPr>
              <a:defRPr/>
            </a:pPr>
            <a:fld id="{3C495D01-7757-47F5-B80B-4FA462DFD55F}" type="slidenum">
              <a:rPr lang="en-US" altLang="en-US" smtClean="0"/>
              <a:pPr>
                <a:defRPr/>
              </a:pPr>
              <a:t>45</a:t>
            </a:fld>
            <a:endParaRPr lang="en-US" altLang="en-US"/>
          </a:p>
        </p:txBody>
      </p:sp>
    </p:spTree>
    <p:extLst>
      <p:ext uri="{BB962C8B-B14F-4D97-AF65-F5344CB8AC3E}">
        <p14:creationId xmlns:p14="http://schemas.microsoft.com/office/powerpoint/2010/main" val="25922678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CB40-2655-415B-B6AD-5A414519E8F4}"/>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How did the court describe Farag?</a:t>
            </a:r>
            <a:endParaRPr lang="en-US" dirty="0"/>
          </a:p>
        </p:txBody>
      </p:sp>
      <p:sp>
        <p:nvSpPr>
          <p:cNvPr id="3" name="Content Placeholder 2">
            <a:extLst>
              <a:ext uri="{FF2B5EF4-FFF2-40B4-BE49-F238E27FC236}">
                <a16:creationId xmlns:a16="http://schemas.microsoft.com/office/drawing/2014/main" id="{997FB6F2-C515-4D96-864B-2370558E9BEB}"/>
              </a:ext>
            </a:extLst>
          </p:cNvPr>
          <p:cNvSpPr>
            <a:spLocks noGrp="1"/>
          </p:cNvSpPr>
          <p:nvPr>
            <p:ph idx="1"/>
          </p:nvPr>
        </p:nvSpPr>
        <p:spPr/>
        <p:txBody>
          <a:bodyPr/>
          <a:lstStyle/>
          <a:p>
            <a:pPr lvl="0"/>
            <a:r>
              <a:rPr lang="en-US" sz="3600" b="1" dirty="0">
                <a:solidFill>
                  <a:schemeClr val="tx1"/>
                </a:solidFill>
                <a:effectLst/>
                <a:latin typeface="+mj-lt"/>
                <a:ea typeface="+mj-ea"/>
                <a:cs typeface="+mj-cs"/>
              </a:rPr>
              <a:t>As an Arab</a:t>
            </a:r>
          </a:p>
          <a:p>
            <a:pPr lvl="0"/>
            <a:r>
              <a:rPr lang="en-US" sz="3600" b="1" dirty="0">
                <a:solidFill>
                  <a:schemeClr val="tx1"/>
                </a:solidFill>
                <a:effectLst/>
                <a:latin typeface="+mj-lt"/>
                <a:ea typeface="+mj-ea"/>
                <a:cs typeface="+mj-cs"/>
              </a:rPr>
              <a:t>Why is this troubling?</a:t>
            </a:r>
          </a:p>
          <a:p>
            <a:pPr lvl="0"/>
            <a:r>
              <a:rPr lang="en-US" sz="3600" b="1" dirty="0">
                <a:solidFill>
                  <a:schemeClr val="tx1"/>
                </a:solidFill>
                <a:effectLst/>
                <a:latin typeface="+mj-lt"/>
                <a:ea typeface="+mj-ea"/>
                <a:cs typeface="+mj-cs"/>
              </a:rPr>
              <a:t>He had grown up in the US and was a citizen</a:t>
            </a:r>
          </a:p>
        </p:txBody>
      </p:sp>
      <p:sp>
        <p:nvSpPr>
          <p:cNvPr id="4" name="Slide Number Placeholder 3">
            <a:extLst>
              <a:ext uri="{FF2B5EF4-FFF2-40B4-BE49-F238E27FC236}">
                <a16:creationId xmlns:a16="http://schemas.microsoft.com/office/drawing/2014/main" id="{CB9FABA7-FEF2-48D1-9A5C-A49D1AAD89BC}"/>
              </a:ext>
            </a:extLst>
          </p:cNvPr>
          <p:cNvSpPr>
            <a:spLocks noGrp="1"/>
          </p:cNvSpPr>
          <p:nvPr>
            <p:ph type="sldNum" sz="quarter" idx="12"/>
          </p:nvPr>
        </p:nvSpPr>
        <p:spPr/>
        <p:txBody>
          <a:bodyPr/>
          <a:lstStyle/>
          <a:p>
            <a:pPr>
              <a:defRPr/>
            </a:pPr>
            <a:fld id="{3C495D01-7757-47F5-B80B-4FA462DFD55F}" type="slidenum">
              <a:rPr lang="en-US" altLang="en-US" smtClean="0"/>
              <a:pPr>
                <a:defRPr/>
              </a:pPr>
              <a:t>46</a:t>
            </a:fld>
            <a:endParaRPr lang="en-US" altLang="en-US"/>
          </a:p>
        </p:txBody>
      </p:sp>
    </p:spTree>
    <p:extLst>
      <p:ext uri="{BB962C8B-B14F-4D97-AF65-F5344CB8AC3E}">
        <p14:creationId xmlns:p14="http://schemas.microsoft.com/office/powerpoint/2010/main" val="1498057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FAA6B-9BFC-48B1-8A90-F7EFB530C95A}"/>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kind action did they bring?</a:t>
            </a:r>
            <a:endParaRPr lang="en-US" dirty="0"/>
          </a:p>
        </p:txBody>
      </p:sp>
      <p:sp>
        <p:nvSpPr>
          <p:cNvPr id="3" name="Content Placeholder 2">
            <a:extLst>
              <a:ext uri="{FF2B5EF4-FFF2-40B4-BE49-F238E27FC236}">
                <a16:creationId xmlns:a16="http://schemas.microsoft.com/office/drawing/2014/main" id="{83F5F1A8-5FB1-421E-B828-6E8EC437B553}"/>
              </a:ext>
            </a:extLst>
          </p:cNvPr>
          <p:cNvSpPr>
            <a:spLocks noGrp="1"/>
          </p:cNvSpPr>
          <p:nvPr>
            <p:ph idx="1"/>
          </p:nvPr>
        </p:nvSpPr>
        <p:spPr/>
        <p:txBody>
          <a:bodyPr/>
          <a:lstStyle/>
          <a:p>
            <a:pPr lvl="0"/>
            <a:r>
              <a:rPr lang="en-US" sz="3600" b="1" dirty="0">
                <a:solidFill>
                  <a:schemeClr val="tx1"/>
                </a:solidFill>
                <a:effectLst/>
                <a:latin typeface="+mj-lt"/>
                <a:ea typeface="+mj-ea"/>
                <a:cs typeface="+mj-cs"/>
              </a:rPr>
              <a:t>Bivens</a:t>
            </a:r>
          </a:p>
          <a:p>
            <a:pPr lvl="0"/>
            <a:r>
              <a:rPr lang="en-US" sz="3600" b="1" dirty="0">
                <a:solidFill>
                  <a:schemeClr val="tx1"/>
                </a:solidFill>
                <a:effectLst/>
                <a:latin typeface="+mj-lt"/>
                <a:ea typeface="+mj-ea"/>
                <a:cs typeface="+mj-cs"/>
              </a:rPr>
              <a:t>What do defendants claim as their defense?</a:t>
            </a:r>
          </a:p>
          <a:p>
            <a:pPr lvl="1"/>
            <a:r>
              <a:rPr lang="en-US" sz="3600" b="1" dirty="0">
                <a:solidFill>
                  <a:schemeClr val="tx1"/>
                </a:solidFill>
                <a:effectLst/>
                <a:latin typeface="+mj-lt"/>
                <a:ea typeface="+mj-ea"/>
                <a:cs typeface="+mj-cs"/>
              </a:rPr>
              <a:t>Qualified immunity</a:t>
            </a:r>
          </a:p>
          <a:p>
            <a:pPr lvl="1"/>
            <a:r>
              <a:rPr lang="en-US" sz="3600" dirty="0">
                <a:latin typeface="+mj-lt"/>
                <a:ea typeface="+mj-ea"/>
                <a:cs typeface="+mj-cs"/>
              </a:rPr>
              <a:t>Was it reasonable for them assume their actions were legal, even if they were not?</a:t>
            </a:r>
            <a:endParaRPr lang="en-US" sz="3600" b="1" dirty="0">
              <a:solidFill>
                <a:schemeClr val="tx1"/>
              </a:solidFill>
              <a:effectLst/>
              <a:latin typeface="+mj-lt"/>
              <a:ea typeface="+mj-ea"/>
              <a:cs typeface="+mj-cs"/>
            </a:endParaRPr>
          </a:p>
          <a:p>
            <a:pPr lvl="0"/>
            <a:r>
              <a:rPr lang="en-US" sz="3600" b="1" dirty="0">
                <a:solidFill>
                  <a:schemeClr val="tx1"/>
                </a:solidFill>
                <a:effectLst/>
                <a:latin typeface="+mj-lt"/>
                <a:ea typeface="+mj-ea"/>
                <a:cs typeface="+mj-cs"/>
              </a:rPr>
              <a:t>What suspicious conduct did the government point to? P810</a:t>
            </a:r>
          </a:p>
          <a:p>
            <a:endParaRPr lang="en-US" dirty="0"/>
          </a:p>
        </p:txBody>
      </p:sp>
      <p:sp>
        <p:nvSpPr>
          <p:cNvPr id="4" name="Slide Number Placeholder 3">
            <a:extLst>
              <a:ext uri="{FF2B5EF4-FFF2-40B4-BE49-F238E27FC236}">
                <a16:creationId xmlns:a16="http://schemas.microsoft.com/office/drawing/2014/main" id="{D7BECA83-6C24-428C-84D7-6ED641EC2B33}"/>
              </a:ext>
            </a:extLst>
          </p:cNvPr>
          <p:cNvSpPr>
            <a:spLocks noGrp="1"/>
          </p:cNvSpPr>
          <p:nvPr>
            <p:ph type="sldNum" sz="quarter" idx="12"/>
          </p:nvPr>
        </p:nvSpPr>
        <p:spPr/>
        <p:txBody>
          <a:bodyPr/>
          <a:lstStyle/>
          <a:p>
            <a:pPr>
              <a:defRPr/>
            </a:pPr>
            <a:fld id="{3C495D01-7757-47F5-B80B-4FA462DFD55F}" type="slidenum">
              <a:rPr lang="en-US" altLang="en-US" smtClean="0"/>
              <a:pPr>
                <a:defRPr/>
              </a:pPr>
              <a:t>47</a:t>
            </a:fld>
            <a:endParaRPr lang="en-US" altLang="en-US"/>
          </a:p>
        </p:txBody>
      </p:sp>
    </p:spTree>
    <p:extLst>
      <p:ext uri="{BB962C8B-B14F-4D97-AF65-F5344CB8AC3E}">
        <p14:creationId xmlns:p14="http://schemas.microsoft.com/office/powerpoint/2010/main" val="2673261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9CA1-F153-445D-8DA0-C3D9A74A1300}"/>
              </a:ext>
            </a:extLst>
          </p:cNvPr>
          <p:cNvSpPr>
            <a:spLocks noGrp="1"/>
          </p:cNvSpPr>
          <p:nvPr>
            <p:ph type="title"/>
          </p:nvPr>
        </p:nvSpPr>
        <p:spPr/>
        <p:txBody>
          <a:bodyPr/>
          <a:lstStyle/>
          <a:p>
            <a:r>
              <a:rPr lang="en-US" sz="3600" b="1" dirty="0">
                <a:solidFill>
                  <a:schemeClr val="tx1"/>
                </a:solidFill>
                <a:effectLst/>
                <a:latin typeface="+mj-lt"/>
                <a:ea typeface="+mj-ea"/>
                <a:cs typeface="+mj-cs"/>
              </a:rPr>
              <a:t>What suspicious things did they do when confronted by the armed men?</a:t>
            </a:r>
            <a:endParaRPr lang="en-US" dirty="0"/>
          </a:p>
        </p:txBody>
      </p:sp>
      <p:sp>
        <p:nvSpPr>
          <p:cNvPr id="3" name="Content Placeholder 2">
            <a:extLst>
              <a:ext uri="{FF2B5EF4-FFF2-40B4-BE49-F238E27FC236}">
                <a16:creationId xmlns:a16="http://schemas.microsoft.com/office/drawing/2014/main" id="{1C084E1C-237F-4823-8219-135646E9A1B5}"/>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—Farag told Smith that ‘‘after 9/11, when the CIA had c[o]me into the Federal Bureau of Prisons, my supervisors had asked me to translate documents, to translate tapes, [and] in fact I did translate tapes’’; </a:t>
            </a:r>
          </a:p>
          <a:p>
            <a:pPr lvl="0"/>
            <a:r>
              <a:rPr lang="en-US" sz="3600" b="1" dirty="0">
                <a:solidFill>
                  <a:schemeClr val="tx1"/>
                </a:solidFill>
                <a:effectLst/>
                <a:latin typeface="+mj-lt"/>
                <a:ea typeface="+mj-ea"/>
                <a:cs typeface="+mj-cs"/>
              </a:rPr>
              <a:t>—Farag told Smith that ‘‘I had guns pointed at me as a police officer’’; </a:t>
            </a:r>
          </a:p>
          <a:p>
            <a:pPr lvl="0"/>
            <a:r>
              <a:rPr lang="en-US" sz="3600" b="1" dirty="0">
                <a:solidFill>
                  <a:schemeClr val="tx1"/>
                </a:solidFill>
                <a:effectLst/>
                <a:latin typeface="+mj-lt"/>
                <a:ea typeface="+mj-ea"/>
                <a:cs typeface="+mj-cs"/>
              </a:rPr>
              <a:t>—While Farag was telling these things to Smith, Farag was ‘‘jittery’’ and ‘‘shaking’’ and ‘‘[his] speech was not calm.’’ He appeared ‘‘nervous’’ and seemed ‘‘jumpy and agitated,’’ and he raised his voice.</a:t>
            </a:r>
          </a:p>
          <a:p>
            <a:endParaRPr lang="en-US" dirty="0"/>
          </a:p>
        </p:txBody>
      </p:sp>
      <p:sp>
        <p:nvSpPr>
          <p:cNvPr id="4" name="Slide Number Placeholder 3">
            <a:extLst>
              <a:ext uri="{FF2B5EF4-FFF2-40B4-BE49-F238E27FC236}">
                <a16:creationId xmlns:a16="http://schemas.microsoft.com/office/drawing/2014/main" id="{F1DB3D6C-DF23-4017-B204-C77839FD50CE}"/>
              </a:ext>
            </a:extLst>
          </p:cNvPr>
          <p:cNvSpPr>
            <a:spLocks noGrp="1"/>
          </p:cNvSpPr>
          <p:nvPr>
            <p:ph type="sldNum" sz="quarter" idx="12"/>
          </p:nvPr>
        </p:nvSpPr>
        <p:spPr/>
        <p:txBody>
          <a:bodyPr/>
          <a:lstStyle/>
          <a:p>
            <a:pPr>
              <a:defRPr/>
            </a:pPr>
            <a:fld id="{3C495D01-7757-47F5-B80B-4FA462DFD55F}" type="slidenum">
              <a:rPr lang="en-US" altLang="en-US" smtClean="0"/>
              <a:pPr>
                <a:defRPr/>
              </a:pPr>
              <a:t>48</a:t>
            </a:fld>
            <a:endParaRPr lang="en-US" altLang="en-US"/>
          </a:p>
        </p:txBody>
      </p:sp>
    </p:spTree>
    <p:extLst>
      <p:ext uri="{BB962C8B-B14F-4D97-AF65-F5344CB8AC3E}">
        <p14:creationId xmlns:p14="http://schemas.microsoft.com/office/powerpoint/2010/main" val="1109795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CC408-446A-4D76-96C2-8B9F588642F3}"/>
              </a:ext>
            </a:extLst>
          </p:cNvPr>
          <p:cNvSpPr>
            <a:spLocks noGrp="1"/>
          </p:cNvSpPr>
          <p:nvPr>
            <p:ph type="title"/>
          </p:nvPr>
        </p:nvSpPr>
        <p:spPr/>
        <p:txBody>
          <a:bodyPr/>
          <a:lstStyle/>
          <a:p>
            <a:r>
              <a:rPr lang="en-US" sz="3600" b="1" dirty="0">
                <a:solidFill>
                  <a:schemeClr val="tx1"/>
                </a:solidFill>
                <a:effectLst/>
                <a:latin typeface="+mj-lt"/>
                <a:ea typeface="+mj-ea"/>
                <a:cs typeface="+mj-cs"/>
              </a:rPr>
              <a:t>What is the legal test for probable cause to arrest?</a:t>
            </a:r>
            <a:endParaRPr lang="en-US" dirty="0"/>
          </a:p>
        </p:txBody>
      </p:sp>
      <p:sp>
        <p:nvSpPr>
          <p:cNvPr id="3" name="Content Placeholder 2">
            <a:extLst>
              <a:ext uri="{FF2B5EF4-FFF2-40B4-BE49-F238E27FC236}">
                <a16:creationId xmlns:a16="http://schemas.microsoft.com/office/drawing/2014/main" id="{3671D516-C4CB-4355-88CA-E69EFBC75F6D}"/>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‘‘where the arresting officer has ‘knowledge or reasonably trustworthy information of facts and circumstances that are sufficient to warrant a person of reasonable caution in the belief that the person to be arrested has committed or is committing a crime.’ ’’</a:t>
            </a:r>
          </a:p>
          <a:p>
            <a:pPr lvl="0"/>
            <a:r>
              <a:rPr lang="en-US" sz="3600" b="1" dirty="0">
                <a:solidFill>
                  <a:schemeClr val="tx1"/>
                </a:solidFill>
                <a:effectLst/>
                <a:latin typeface="+mj-lt"/>
                <a:ea typeface="+mj-ea"/>
                <a:cs typeface="+mj-cs"/>
              </a:rPr>
              <a:t>Is this an objective or subjective standard, i.e., does the court access the officer’s state of mind?</a:t>
            </a:r>
          </a:p>
          <a:p>
            <a:pPr lvl="1"/>
            <a:r>
              <a:rPr lang="en-US" sz="3600" b="1" dirty="0">
                <a:solidFill>
                  <a:schemeClr val="tx1"/>
                </a:solidFill>
                <a:effectLst/>
                <a:latin typeface="+mj-lt"/>
                <a:ea typeface="+mj-ea"/>
                <a:cs typeface="+mj-cs"/>
              </a:rPr>
              <a:t>Objective</a:t>
            </a:r>
          </a:p>
          <a:p>
            <a:pPr lvl="0"/>
            <a:r>
              <a:rPr lang="en-US" sz="3600" b="1" dirty="0">
                <a:solidFill>
                  <a:schemeClr val="tx1"/>
                </a:solidFill>
                <a:effectLst/>
                <a:latin typeface="+mj-lt"/>
                <a:ea typeface="+mj-ea"/>
                <a:cs typeface="+mj-cs"/>
              </a:rPr>
              <a:t>Why does the court think the plaintiffs actions were seen to be suspicious?</a:t>
            </a:r>
          </a:p>
          <a:p>
            <a:pPr lvl="1"/>
            <a:r>
              <a:rPr lang="en-US" sz="3600" b="1" dirty="0">
                <a:solidFill>
                  <a:schemeClr val="tx1"/>
                </a:solidFill>
                <a:effectLst/>
                <a:latin typeface="+mj-lt"/>
                <a:ea typeface="+mj-ea"/>
                <a:cs typeface="+mj-cs"/>
              </a:rPr>
              <a:t>race</a:t>
            </a:r>
          </a:p>
        </p:txBody>
      </p:sp>
      <p:sp>
        <p:nvSpPr>
          <p:cNvPr id="4" name="Slide Number Placeholder 3">
            <a:extLst>
              <a:ext uri="{FF2B5EF4-FFF2-40B4-BE49-F238E27FC236}">
                <a16:creationId xmlns:a16="http://schemas.microsoft.com/office/drawing/2014/main" id="{E445F67A-55C5-499D-AE6D-5ABC466D11FA}"/>
              </a:ext>
            </a:extLst>
          </p:cNvPr>
          <p:cNvSpPr>
            <a:spLocks noGrp="1"/>
          </p:cNvSpPr>
          <p:nvPr>
            <p:ph type="sldNum" sz="quarter" idx="12"/>
          </p:nvPr>
        </p:nvSpPr>
        <p:spPr/>
        <p:txBody>
          <a:bodyPr/>
          <a:lstStyle/>
          <a:p>
            <a:pPr>
              <a:defRPr/>
            </a:pPr>
            <a:fld id="{3C495D01-7757-47F5-B80B-4FA462DFD55F}" type="slidenum">
              <a:rPr lang="en-US" altLang="en-US" smtClean="0"/>
              <a:pPr>
                <a:defRPr/>
              </a:pPr>
              <a:t>49</a:t>
            </a:fld>
            <a:endParaRPr lang="en-US" altLang="en-US"/>
          </a:p>
        </p:txBody>
      </p:sp>
    </p:spTree>
    <p:extLst>
      <p:ext uri="{BB962C8B-B14F-4D97-AF65-F5344CB8AC3E}">
        <p14:creationId xmlns:p14="http://schemas.microsoft.com/office/powerpoint/2010/main" val="177605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F42E4-3C71-4582-A757-EC0B02D53CF1}"/>
              </a:ext>
            </a:extLst>
          </p:cNvPr>
          <p:cNvSpPr>
            <a:spLocks noGrp="1"/>
          </p:cNvSpPr>
          <p:nvPr>
            <p:ph type="title"/>
          </p:nvPr>
        </p:nvSpPr>
        <p:spPr/>
        <p:txBody>
          <a:bodyPr/>
          <a:lstStyle/>
          <a:p>
            <a:r>
              <a:rPr lang="en-US" dirty="0"/>
              <a:t>Examples of the reach of routine searches that do not require a warrant</a:t>
            </a:r>
          </a:p>
        </p:txBody>
      </p:sp>
      <p:sp>
        <p:nvSpPr>
          <p:cNvPr id="3" name="Content Placeholder 2">
            <a:extLst>
              <a:ext uri="{FF2B5EF4-FFF2-40B4-BE49-F238E27FC236}">
                <a16:creationId xmlns:a16="http://schemas.microsoft.com/office/drawing/2014/main" id="{6AF8EE08-2844-49C1-9465-B186D09B1F16}"/>
              </a:ext>
            </a:extLst>
          </p:cNvPr>
          <p:cNvSpPr>
            <a:spLocks noGrp="1"/>
          </p:cNvSpPr>
          <p:nvPr>
            <p:ph idx="1"/>
          </p:nvPr>
        </p:nvSpPr>
        <p:spPr/>
        <p:txBody>
          <a:bodyPr>
            <a:normAutofit fontScale="92500"/>
          </a:bodyPr>
          <a:lstStyle/>
          <a:p>
            <a:r>
              <a:rPr lang="en-US" dirty="0"/>
              <a:t>… a routine search may extend to the inside of an automobile gas tank, United States v. Flores-Montano, 541 U.S. 149, 155 (2004), </a:t>
            </a:r>
          </a:p>
          <a:p>
            <a:r>
              <a:rPr lang="en-US" dirty="0"/>
              <a:t>to the contents of photograph albums or information encoded on video tapes, United States v. Ickes, 393 F.3d 501, 502-03 (4th Cir. 2005), </a:t>
            </a:r>
          </a:p>
          <a:p>
            <a:r>
              <a:rPr lang="en-US" dirty="0"/>
              <a:t>or to password protected or locked items, United States v. McAuley, 563 F. Supp. 2d 672, 678 (W.D. Tex. 2008). </a:t>
            </a:r>
          </a:p>
        </p:txBody>
      </p:sp>
      <p:sp>
        <p:nvSpPr>
          <p:cNvPr id="4" name="Slide Number Placeholder 3">
            <a:extLst>
              <a:ext uri="{FF2B5EF4-FFF2-40B4-BE49-F238E27FC236}">
                <a16:creationId xmlns:a16="http://schemas.microsoft.com/office/drawing/2014/main" id="{E0998779-F0ED-450D-A0BA-95AA40D66772}"/>
              </a:ext>
            </a:extLst>
          </p:cNvPr>
          <p:cNvSpPr>
            <a:spLocks noGrp="1"/>
          </p:cNvSpPr>
          <p:nvPr>
            <p:ph type="sldNum" sz="quarter" idx="12"/>
          </p:nvPr>
        </p:nvSpPr>
        <p:spPr/>
        <p:txBody>
          <a:bodyPr/>
          <a:lstStyle/>
          <a:p>
            <a:pPr>
              <a:defRPr/>
            </a:pPr>
            <a:fld id="{3C495D01-7757-47F5-B80B-4FA462DFD55F}" type="slidenum">
              <a:rPr lang="en-US" altLang="en-US" smtClean="0"/>
              <a:pPr>
                <a:defRPr/>
              </a:pPr>
              <a:t>5</a:t>
            </a:fld>
            <a:endParaRPr lang="en-US" altLang="en-US"/>
          </a:p>
        </p:txBody>
      </p:sp>
    </p:spTree>
    <p:extLst>
      <p:ext uri="{BB962C8B-B14F-4D97-AF65-F5344CB8AC3E}">
        <p14:creationId xmlns:p14="http://schemas.microsoft.com/office/powerpoint/2010/main" val="1767497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FA73-D282-47F7-A642-4014A1D7F895}"/>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part of the defendant’s evidence did the court find most troubling?</a:t>
            </a:r>
            <a:endParaRPr lang="en-US" dirty="0"/>
          </a:p>
        </p:txBody>
      </p:sp>
      <p:sp>
        <p:nvSpPr>
          <p:cNvPr id="3" name="Content Placeholder 2">
            <a:extLst>
              <a:ext uri="{FF2B5EF4-FFF2-40B4-BE49-F238E27FC236}">
                <a16:creationId xmlns:a16="http://schemas.microsoft.com/office/drawing/2014/main" id="{48A6C342-22F7-4382-9D99-BA0479916D2D}"/>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Most troubling, the heavy reliance which the Government places on the plaintiffs’ speaking ‘‘loudly’’ to each other over the heads of other passengers and otherwise drawing attention to themselves is counterintuitive: </a:t>
            </a:r>
          </a:p>
          <a:p>
            <a:pPr lvl="0"/>
            <a:r>
              <a:rPr lang="en-US" sz="3600" b="1" dirty="0">
                <a:solidFill>
                  <a:schemeClr val="tx1"/>
                </a:solidFill>
                <a:effectLst/>
                <a:latin typeface="+mj-lt"/>
                <a:ea typeface="+mj-ea"/>
                <a:cs typeface="+mj-cs"/>
              </a:rPr>
              <a:t>it simply makes no sense that if </a:t>
            </a:r>
            <a:r>
              <a:rPr lang="en-US" sz="3600" b="1" dirty="0" err="1">
                <a:solidFill>
                  <a:schemeClr val="tx1"/>
                </a:solidFill>
                <a:effectLst/>
                <a:latin typeface="+mj-lt"/>
                <a:ea typeface="+mj-ea"/>
                <a:cs typeface="+mj-cs"/>
              </a:rPr>
              <a:t>Elmasry</a:t>
            </a:r>
            <a:r>
              <a:rPr lang="en-US" sz="3600" b="1" dirty="0">
                <a:solidFill>
                  <a:schemeClr val="tx1"/>
                </a:solidFill>
                <a:effectLst/>
                <a:latin typeface="+mj-lt"/>
                <a:ea typeface="+mj-ea"/>
                <a:cs typeface="+mj-cs"/>
              </a:rPr>
              <a:t> were a terrorist on a surveillance mission, he would speak ‘‘loudly’’ across the aisle to his companion before takeoff, seek out and converse with the flight attendant, relocate to a seat ‘‘between two large men,’’ or volunteer to one of those ‘‘large men’’ that he was from Egypt.</a:t>
            </a:r>
          </a:p>
        </p:txBody>
      </p:sp>
      <p:sp>
        <p:nvSpPr>
          <p:cNvPr id="4" name="Slide Number Placeholder 3">
            <a:extLst>
              <a:ext uri="{FF2B5EF4-FFF2-40B4-BE49-F238E27FC236}">
                <a16:creationId xmlns:a16="http://schemas.microsoft.com/office/drawing/2014/main" id="{3145B4B3-5771-4E54-93EB-CE458CAFF628}"/>
              </a:ext>
            </a:extLst>
          </p:cNvPr>
          <p:cNvSpPr>
            <a:spLocks noGrp="1"/>
          </p:cNvSpPr>
          <p:nvPr>
            <p:ph type="sldNum" sz="quarter" idx="12"/>
          </p:nvPr>
        </p:nvSpPr>
        <p:spPr/>
        <p:txBody>
          <a:bodyPr/>
          <a:lstStyle/>
          <a:p>
            <a:pPr>
              <a:defRPr/>
            </a:pPr>
            <a:fld id="{3C495D01-7757-47F5-B80B-4FA462DFD55F}" type="slidenum">
              <a:rPr lang="en-US" altLang="en-US" smtClean="0"/>
              <a:pPr>
                <a:defRPr/>
              </a:pPr>
              <a:t>50</a:t>
            </a:fld>
            <a:endParaRPr lang="en-US" altLang="en-US"/>
          </a:p>
        </p:txBody>
      </p:sp>
    </p:spTree>
    <p:extLst>
      <p:ext uri="{BB962C8B-B14F-4D97-AF65-F5344CB8AC3E}">
        <p14:creationId xmlns:p14="http://schemas.microsoft.com/office/powerpoint/2010/main" val="26910873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B9050-8898-4C8A-8A79-80B8E1CA3BC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Was being nervous in the circumstances suspicious?</a:t>
            </a:r>
            <a:endParaRPr lang="en-US" dirty="0"/>
          </a:p>
        </p:txBody>
      </p:sp>
      <p:sp>
        <p:nvSpPr>
          <p:cNvPr id="3" name="Content Placeholder 2">
            <a:extLst>
              <a:ext uri="{FF2B5EF4-FFF2-40B4-BE49-F238E27FC236}">
                <a16:creationId xmlns:a16="http://schemas.microsoft.com/office/drawing/2014/main" id="{D2F0A8B4-728D-414E-A963-E24D6667AC05}"/>
              </a:ext>
            </a:extLst>
          </p:cNvPr>
          <p:cNvSpPr>
            <a:spLocks noGrp="1"/>
          </p:cNvSpPr>
          <p:nvPr>
            <p:ph idx="1"/>
          </p:nvPr>
        </p:nvSpPr>
        <p:spPr/>
        <p:txBody>
          <a:bodyPr/>
          <a:lstStyle/>
          <a:p>
            <a:pPr lvl="0"/>
            <a:r>
              <a:rPr lang="en-US" sz="3600" b="1" dirty="0">
                <a:solidFill>
                  <a:schemeClr val="tx1"/>
                </a:solidFill>
                <a:effectLst/>
                <a:latin typeface="+mj-lt"/>
                <a:ea typeface="+mj-ea"/>
                <a:cs typeface="+mj-cs"/>
              </a:rPr>
              <a:t>Can ethnicity serve as a probable cause factor?</a:t>
            </a:r>
          </a:p>
          <a:p>
            <a:pPr lvl="0"/>
            <a:r>
              <a:rPr lang="en-US" sz="3600" b="1" dirty="0">
                <a:solidFill>
                  <a:schemeClr val="tx1"/>
                </a:solidFill>
                <a:effectLst/>
                <a:latin typeface="+mj-lt"/>
                <a:ea typeface="+mj-ea"/>
                <a:cs typeface="+mj-cs"/>
              </a:rPr>
              <a:t>Does the 4th Amendment ban racial profiling?</a:t>
            </a:r>
          </a:p>
          <a:p>
            <a:pPr lvl="1"/>
            <a:r>
              <a:rPr lang="en-US" sz="3600" b="1" dirty="0">
                <a:solidFill>
                  <a:schemeClr val="tx1"/>
                </a:solidFill>
                <a:effectLst/>
                <a:latin typeface="+mj-lt"/>
                <a:ea typeface="+mj-ea"/>
                <a:cs typeface="+mj-cs"/>
              </a:rPr>
              <a:t>no</a:t>
            </a:r>
          </a:p>
          <a:p>
            <a:pPr lvl="0"/>
            <a:r>
              <a:rPr lang="en-US" sz="3600" b="1" dirty="0">
                <a:solidFill>
                  <a:schemeClr val="tx1"/>
                </a:solidFill>
                <a:effectLst/>
                <a:latin typeface="+mj-lt"/>
                <a:ea typeface="+mj-ea"/>
                <a:cs typeface="+mj-cs"/>
              </a:rPr>
              <a:t>What does?</a:t>
            </a:r>
          </a:p>
          <a:p>
            <a:pPr lvl="1"/>
            <a:r>
              <a:rPr lang="en-US" sz="3600" b="1" dirty="0">
                <a:solidFill>
                  <a:schemeClr val="tx1"/>
                </a:solidFill>
                <a:effectLst/>
                <a:latin typeface="+mj-lt"/>
                <a:ea typeface="+mj-ea"/>
                <a:cs typeface="+mj-cs"/>
              </a:rPr>
              <a:t>Equal protection clause</a:t>
            </a:r>
          </a:p>
        </p:txBody>
      </p:sp>
      <p:sp>
        <p:nvSpPr>
          <p:cNvPr id="4" name="Slide Number Placeholder 3">
            <a:extLst>
              <a:ext uri="{FF2B5EF4-FFF2-40B4-BE49-F238E27FC236}">
                <a16:creationId xmlns:a16="http://schemas.microsoft.com/office/drawing/2014/main" id="{41681164-0375-45A9-B658-4851E5A96699}"/>
              </a:ext>
            </a:extLst>
          </p:cNvPr>
          <p:cNvSpPr>
            <a:spLocks noGrp="1"/>
          </p:cNvSpPr>
          <p:nvPr>
            <p:ph type="sldNum" sz="quarter" idx="12"/>
          </p:nvPr>
        </p:nvSpPr>
        <p:spPr/>
        <p:txBody>
          <a:bodyPr/>
          <a:lstStyle/>
          <a:p>
            <a:pPr>
              <a:defRPr/>
            </a:pPr>
            <a:fld id="{3C495D01-7757-47F5-B80B-4FA462DFD55F}" type="slidenum">
              <a:rPr lang="en-US" altLang="en-US" smtClean="0"/>
              <a:pPr>
                <a:defRPr/>
              </a:pPr>
              <a:t>51</a:t>
            </a:fld>
            <a:endParaRPr lang="en-US" altLang="en-US"/>
          </a:p>
        </p:txBody>
      </p:sp>
    </p:spTree>
    <p:extLst>
      <p:ext uri="{BB962C8B-B14F-4D97-AF65-F5344CB8AC3E}">
        <p14:creationId xmlns:p14="http://schemas.microsoft.com/office/powerpoint/2010/main" val="3440299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7C913-5BCA-4028-9D77-512975999530}"/>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did the court uphold in </a:t>
            </a:r>
            <a:r>
              <a:rPr lang="en-US" sz="3600" b="1" i="1" dirty="0">
                <a:solidFill>
                  <a:schemeClr val="tx1"/>
                </a:solidFill>
                <a:effectLst/>
                <a:latin typeface="+mj-lt"/>
                <a:ea typeface="+mj-ea"/>
                <a:cs typeface="+mj-cs"/>
              </a:rPr>
              <a:t>Rajah v. Mukasey</a:t>
            </a:r>
            <a:r>
              <a:rPr lang="en-US" sz="3600" b="1" dirty="0">
                <a:solidFill>
                  <a:schemeClr val="tx1"/>
                </a:solidFill>
                <a:effectLst/>
                <a:latin typeface="+mj-lt"/>
                <a:ea typeface="+mj-ea"/>
                <a:cs typeface="+mj-cs"/>
              </a:rPr>
              <a:t>?</a:t>
            </a:r>
            <a:endParaRPr lang="en-US" dirty="0"/>
          </a:p>
        </p:txBody>
      </p:sp>
      <p:sp>
        <p:nvSpPr>
          <p:cNvPr id="3" name="Content Placeholder 2">
            <a:extLst>
              <a:ext uri="{FF2B5EF4-FFF2-40B4-BE49-F238E27FC236}">
                <a16:creationId xmlns:a16="http://schemas.microsoft.com/office/drawing/2014/main" id="{17543E8D-6249-4F93-8773-40363CE1D415}"/>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This was a government program ‘‘that singled out male immigrants from two dozen predominantly Arab and Muslim countries for accelerated deportation after the Sept. 11, 2001, terrorist attacks</a:t>
            </a:r>
          </a:p>
          <a:p>
            <a:pPr lvl="0"/>
            <a:r>
              <a:rPr lang="en-US" sz="3600" b="1" dirty="0">
                <a:solidFill>
                  <a:schemeClr val="tx1"/>
                </a:solidFill>
                <a:effectLst/>
                <a:latin typeface="+mj-lt"/>
                <a:ea typeface="+mj-ea"/>
                <a:cs typeface="+mj-cs"/>
              </a:rPr>
              <a:t>They </a:t>
            </a:r>
            <a:r>
              <a:rPr lang="en-US" sz="3600" dirty="0"/>
              <a:t>claimed that they had been impermissibly selected on the basis of their national origin.</a:t>
            </a:r>
          </a:p>
          <a:p>
            <a:r>
              <a:rPr lang="en-US" sz="3600" dirty="0"/>
              <a:t>The Second Circuit Court of Appeals rejected their claim.</a:t>
            </a:r>
          </a:p>
        </p:txBody>
      </p:sp>
      <p:sp>
        <p:nvSpPr>
          <p:cNvPr id="4" name="Slide Number Placeholder 3">
            <a:extLst>
              <a:ext uri="{FF2B5EF4-FFF2-40B4-BE49-F238E27FC236}">
                <a16:creationId xmlns:a16="http://schemas.microsoft.com/office/drawing/2014/main" id="{1E686AF3-BB9C-4EBE-ADEE-55D470F3311C}"/>
              </a:ext>
            </a:extLst>
          </p:cNvPr>
          <p:cNvSpPr>
            <a:spLocks noGrp="1"/>
          </p:cNvSpPr>
          <p:nvPr>
            <p:ph type="sldNum" sz="quarter" idx="12"/>
          </p:nvPr>
        </p:nvSpPr>
        <p:spPr/>
        <p:txBody>
          <a:bodyPr/>
          <a:lstStyle/>
          <a:p>
            <a:pPr>
              <a:defRPr/>
            </a:pPr>
            <a:fld id="{3C495D01-7757-47F5-B80B-4FA462DFD55F}" type="slidenum">
              <a:rPr lang="en-US" altLang="en-US" smtClean="0"/>
              <a:pPr>
                <a:defRPr/>
              </a:pPr>
              <a:t>52</a:t>
            </a:fld>
            <a:endParaRPr lang="en-US" altLang="en-US"/>
          </a:p>
        </p:txBody>
      </p:sp>
    </p:spTree>
    <p:extLst>
      <p:ext uri="{BB962C8B-B14F-4D97-AF65-F5344CB8AC3E}">
        <p14:creationId xmlns:p14="http://schemas.microsoft.com/office/powerpoint/2010/main" val="37578878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1AE1-CA6E-4627-B0F4-E62FDB0F34C2}"/>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does the court say about the standards?</a:t>
            </a:r>
            <a:endParaRPr lang="en-US" dirty="0"/>
          </a:p>
        </p:txBody>
      </p:sp>
      <p:sp>
        <p:nvSpPr>
          <p:cNvPr id="3" name="Content Placeholder 2">
            <a:extLst>
              <a:ext uri="{FF2B5EF4-FFF2-40B4-BE49-F238E27FC236}">
                <a16:creationId xmlns:a16="http://schemas.microsoft.com/office/drawing/2014/main" id="{8020BE3D-F5A3-465D-81AB-9902C7468690}"/>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“The Executive should not have to disclose its ‘real’ reasons for deeming nationals of a particular country a special threat—or indeed for simply wishing to antagonize a particular foreign country by focusing on that country’s nationals—and even if it did disclose them a court would be ill equipped to determine their authenticity and utterly unable to assess their adequacy’’</a:t>
            </a:r>
          </a:p>
          <a:p>
            <a:endParaRPr lang="en-US" dirty="0"/>
          </a:p>
        </p:txBody>
      </p:sp>
      <p:sp>
        <p:nvSpPr>
          <p:cNvPr id="4" name="Slide Number Placeholder 3">
            <a:extLst>
              <a:ext uri="{FF2B5EF4-FFF2-40B4-BE49-F238E27FC236}">
                <a16:creationId xmlns:a16="http://schemas.microsoft.com/office/drawing/2014/main" id="{A9833C15-11D1-41F7-8B60-9D311C06B429}"/>
              </a:ext>
            </a:extLst>
          </p:cNvPr>
          <p:cNvSpPr>
            <a:spLocks noGrp="1"/>
          </p:cNvSpPr>
          <p:nvPr>
            <p:ph type="sldNum" sz="quarter" idx="12"/>
          </p:nvPr>
        </p:nvSpPr>
        <p:spPr/>
        <p:txBody>
          <a:bodyPr/>
          <a:lstStyle/>
          <a:p>
            <a:pPr>
              <a:defRPr/>
            </a:pPr>
            <a:fld id="{3C495D01-7757-47F5-B80B-4FA462DFD55F}" type="slidenum">
              <a:rPr lang="en-US" altLang="en-US" smtClean="0"/>
              <a:pPr>
                <a:defRPr/>
              </a:pPr>
              <a:t>53</a:t>
            </a:fld>
            <a:endParaRPr lang="en-US" altLang="en-US"/>
          </a:p>
        </p:txBody>
      </p:sp>
    </p:spTree>
    <p:extLst>
      <p:ext uri="{BB962C8B-B14F-4D97-AF65-F5344CB8AC3E}">
        <p14:creationId xmlns:p14="http://schemas.microsoft.com/office/powerpoint/2010/main" val="14208171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097A-23C0-42B5-9A02-7EA2DFF196C0}"/>
              </a:ext>
            </a:extLst>
          </p:cNvPr>
          <p:cNvSpPr>
            <a:spLocks noGrp="1"/>
          </p:cNvSpPr>
          <p:nvPr>
            <p:ph type="title"/>
          </p:nvPr>
        </p:nvSpPr>
        <p:spPr/>
        <p:txBody>
          <a:bodyPr>
            <a:normAutofit fontScale="90000"/>
          </a:bodyPr>
          <a:lstStyle/>
          <a:p>
            <a:pPr lvl="0"/>
            <a:r>
              <a:rPr lang="en-US" sz="3600" b="1" dirty="0">
                <a:solidFill>
                  <a:schemeClr val="tx1"/>
                </a:solidFill>
                <a:effectLst/>
                <a:latin typeface="+mj-lt"/>
                <a:ea typeface="+mj-ea"/>
                <a:cs typeface="+mj-cs"/>
              </a:rPr>
              <a:t>What is the general rule for analyzing a factor used in the probable cause analysis?</a:t>
            </a:r>
            <a:endParaRPr lang="en-US" dirty="0"/>
          </a:p>
        </p:txBody>
      </p:sp>
      <p:sp>
        <p:nvSpPr>
          <p:cNvPr id="3" name="Content Placeholder 2">
            <a:extLst>
              <a:ext uri="{FF2B5EF4-FFF2-40B4-BE49-F238E27FC236}">
                <a16:creationId xmlns:a16="http://schemas.microsoft.com/office/drawing/2014/main" id="{888B60C1-C519-426B-964B-454DE300FE90}"/>
              </a:ext>
            </a:extLst>
          </p:cNvPr>
          <p:cNvSpPr>
            <a:spLocks noGrp="1"/>
          </p:cNvSpPr>
          <p:nvPr>
            <p:ph idx="1"/>
          </p:nvPr>
        </p:nvSpPr>
        <p:spPr/>
        <p:txBody>
          <a:bodyPr/>
          <a:lstStyle/>
          <a:p>
            <a:pPr lvl="0"/>
            <a:r>
              <a:rPr lang="en-US" sz="3600" b="1" dirty="0">
                <a:solidFill>
                  <a:schemeClr val="tx1"/>
                </a:solidFill>
                <a:effectLst/>
                <a:latin typeface="+mj-lt"/>
                <a:ea typeface="+mj-ea"/>
                <a:cs typeface="+mj-cs"/>
              </a:rPr>
              <a:t>Although the Fourth Amendment does not single out race as a matter of special concern, it does impose a general requirement that any factor considered in a decision to detain must contribute to ‘‘a particularized and objective basis for suspecting the particular person stopped of criminal activity.’’</a:t>
            </a:r>
          </a:p>
        </p:txBody>
      </p:sp>
      <p:sp>
        <p:nvSpPr>
          <p:cNvPr id="4" name="Slide Number Placeholder 3">
            <a:extLst>
              <a:ext uri="{FF2B5EF4-FFF2-40B4-BE49-F238E27FC236}">
                <a16:creationId xmlns:a16="http://schemas.microsoft.com/office/drawing/2014/main" id="{5401A314-D25C-448C-BC18-F5A677756002}"/>
              </a:ext>
            </a:extLst>
          </p:cNvPr>
          <p:cNvSpPr>
            <a:spLocks noGrp="1"/>
          </p:cNvSpPr>
          <p:nvPr>
            <p:ph type="sldNum" sz="quarter" idx="12"/>
          </p:nvPr>
        </p:nvSpPr>
        <p:spPr/>
        <p:txBody>
          <a:bodyPr/>
          <a:lstStyle/>
          <a:p>
            <a:pPr>
              <a:defRPr/>
            </a:pPr>
            <a:fld id="{3C495D01-7757-47F5-B80B-4FA462DFD55F}" type="slidenum">
              <a:rPr lang="en-US" altLang="en-US" smtClean="0"/>
              <a:pPr>
                <a:defRPr/>
              </a:pPr>
              <a:t>54</a:t>
            </a:fld>
            <a:endParaRPr lang="en-US" altLang="en-US"/>
          </a:p>
        </p:txBody>
      </p:sp>
    </p:spTree>
    <p:extLst>
      <p:ext uri="{BB962C8B-B14F-4D97-AF65-F5344CB8AC3E}">
        <p14:creationId xmlns:p14="http://schemas.microsoft.com/office/powerpoint/2010/main" val="20821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EFAF-B457-4079-AA44-E072887FFF5A}"/>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When is race clearly allowed?</a:t>
            </a:r>
            <a:endParaRPr lang="en-US" dirty="0"/>
          </a:p>
        </p:txBody>
      </p:sp>
      <p:sp>
        <p:nvSpPr>
          <p:cNvPr id="3" name="Content Placeholder 2">
            <a:extLst>
              <a:ext uri="{FF2B5EF4-FFF2-40B4-BE49-F238E27FC236}">
                <a16:creationId xmlns:a16="http://schemas.microsoft.com/office/drawing/2014/main" id="{53683B74-1C66-4F4C-B0D5-AE9EDB42C0E8}"/>
              </a:ext>
            </a:extLst>
          </p:cNvPr>
          <p:cNvSpPr>
            <a:spLocks noGrp="1"/>
          </p:cNvSpPr>
          <p:nvPr>
            <p:ph idx="1"/>
          </p:nvPr>
        </p:nvSpPr>
        <p:spPr/>
        <p:txBody>
          <a:bodyPr>
            <a:normAutofit fontScale="92500"/>
          </a:bodyPr>
          <a:lstStyle/>
          <a:p>
            <a:pPr lvl="0"/>
            <a:r>
              <a:rPr lang="en-US" sz="3600" b="1" dirty="0">
                <a:solidFill>
                  <a:schemeClr val="tx1"/>
                </a:solidFill>
                <a:effectLst/>
                <a:latin typeface="+mj-lt"/>
                <a:ea typeface="+mj-ea"/>
                <a:cs typeface="+mj-cs"/>
              </a:rPr>
              <a:t>Perhaps the least controversial use of race in the context of the Fourth Amendment is its use as an identifying factor.</a:t>
            </a:r>
          </a:p>
          <a:p>
            <a:pPr lvl="1"/>
            <a:r>
              <a:rPr lang="en-US" sz="3600" b="1" dirty="0">
                <a:solidFill>
                  <a:schemeClr val="tx1"/>
                </a:solidFill>
                <a:effectLst/>
                <a:latin typeface="+mj-lt"/>
                <a:ea typeface="+mj-ea"/>
                <a:cs typeface="+mj-cs"/>
              </a:rPr>
              <a:t>What about being black in the wrong neighborhood?</a:t>
            </a:r>
          </a:p>
          <a:p>
            <a:pPr lvl="1"/>
            <a:r>
              <a:rPr lang="en-US" sz="3600" b="1" dirty="0">
                <a:solidFill>
                  <a:schemeClr val="tx1"/>
                </a:solidFill>
                <a:effectLst/>
                <a:latin typeface="+mj-lt"/>
                <a:ea typeface="+mj-ea"/>
                <a:cs typeface="+mj-cs"/>
              </a:rPr>
              <a:t>Driving while black?</a:t>
            </a:r>
          </a:p>
          <a:p>
            <a:pPr lvl="0"/>
            <a:r>
              <a:rPr lang="en-US" sz="3600" b="1" dirty="0">
                <a:solidFill>
                  <a:schemeClr val="tx1"/>
                </a:solidFill>
                <a:effectLst/>
                <a:latin typeface="+mj-lt"/>
                <a:ea typeface="+mj-ea"/>
                <a:cs typeface="+mj-cs"/>
              </a:rPr>
              <a:t>Those courts that have squarely addressed the incongruity argument have uniformly rejected it.</a:t>
            </a:r>
          </a:p>
        </p:txBody>
      </p:sp>
      <p:sp>
        <p:nvSpPr>
          <p:cNvPr id="4" name="Slide Number Placeholder 3">
            <a:extLst>
              <a:ext uri="{FF2B5EF4-FFF2-40B4-BE49-F238E27FC236}">
                <a16:creationId xmlns:a16="http://schemas.microsoft.com/office/drawing/2014/main" id="{E36E746A-0B8C-41FE-8649-D12FE1AB509F}"/>
              </a:ext>
            </a:extLst>
          </p:cNvPr>
          <p:cNvSpPr>
            <a:spLocks noGrp="1"/>
          </p:cNvSpPr>
          <p:nvPr>
            <p:ph type="sldNum" sz="quarter" idx="12"/>
          </p:nvPr>
        </p:nvSpPr>
        <p:spPr/>
        <p:txBody>
          <a:bodyPr/>
          <a:lstStyle/>
          <a:p>
            <a:pPr>
              <a:defRPr/>
            </a:pPr>
            <a:fld id="{3C495D01-7757-47F5-B80B-4FA462DFD55F}" type="slidenum">
              <a:rPr lang="en-US" altLang="en-US" smtClean="0"/>
              <a:pPr>
                <a:defRPr/>
              </a:pPr>
              <a:t>55</a:t>
            </a:fld>
            <a:endParaRPr lang="en-US" altLang="en-US"/>
          </a:p>
        </p:txBody>
      </p:sp>
    </p:spTree>
    <p:extLst>
      <p:ext uri="{BB962C8B-B14F-4D97-AF65-F5344CB8AC3E}">
        <p14:creationId xmlns:p14="http://schemas.microsoft.com/office/powerpoint/2010/main" val="3459260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3EAC6-FD8E-4BD9-83EE-E52269DBF34A}"/>
              </a:ext>
            </a:extLst>
          </p:cNvPr>
          <p:cNvSpPr>
            <a:spLocks noGrp="1"/>
          </p:cNvSpPr>
          <p:nvPr>
            <p:ph type="title"/>
          </p:nvPr>
        </p:nvSpPr>
        <p:spPr/>
        <p:txBody>
          <a:bodyPr/>
          <a:lstStyle/>
          <a:p>
            <a:r>
              <a:rPr lang="en-US" dirty="0"/>
              <a:t>The incongruity argument</a:t>
            </a:r>
          </a:p>
        </p:txBody>
      </p:sp>
      <p:sp>
        <p:nvSpPr>
          <p:cNvPr id="3" name="Content Placeholder 2">
            <a:extLst>
              <a:ext uri="{FF2B5EF4-FFF2-40B4-BE49-F238E27FC236}">
                <a16:creationId xmlns:a16="http://schemas.microsoft.com/office/drawing/2014/main" id="{7045D780-A8AB-4744-B4FA-51D32BFBBDCC}"/>
              </a:ext>
            </a:extLst>
          </p:cNvPr>
          <p:cNvSpPr>
            <a:spLocks noGrp="1"/>
          </p:cNvSpPr>
          <p:nvPr>
            <p:ph idx="1"/>
          </p:nvPr>
        </p:nvSpPr>
        <p:spPr/>
        <p:txBody>
          <a:bodyPr>
            <a:normAutofit fontScale="85000" lnSpcReduction="10000"/>
          </a:bodyPr>
          <a:lstStyle/>
          <a:p>
            <a:r>
              <a:rPr lang="en-US" dirty="0"/>
              <a:t>“[T]he presence of an individual of one race in an area inhabited primarily by members of another race is not a sufficient basis to suggest that crime is afoot.”</a:t>
            </a:r>
          </a:p>
          <a:p>
            <a:r>
              <a:rPr lang="en-US" dirty="0"/>
              <a:t>“It is the law that racial incongruity, i.e., a person of any race being allegedly ‘out of place’ in a particular geographic area, should never constitute a finding of reasonable suspicion of criminal activity”</a:t>
            </a:r>
          </a:p>
          <a:p>
            <a:r>
              <a:rPr lang="en-US" dirty="0"/>
              <a:t>“Clearly, the fact that a black person is merely walking in a predominantly white neighborhood does not indicate that he has committed, is committing, or is about to commit a crime.”.…</a:t>
            </a:r>
          </a:p>
        </p:txBody>
      </p:sp>
      <p:sp>
        <p:nvSpPr>
          <p:cNvPr id="4" name="Slide Number Placeholder 3">
            <a:extLst>
              <a:ext uri="{FF2B5EF4-FFF2-40B4-BE49-F238E27FC236}">
                <a16:creationId xmlns:a16="http://schemas.microsoft.com/office/drawing/2014/main" id="{E0D60E92-B852-4E6E-9981-F53440D61200}"/>
              </a:ext>
            </a:extLst>
          </p:cNvPr>
          <p:cNvSpPr>
            <a:spLocks noGrp="1"/>
          </p:cNvSpPr>
          <p:nvPr>
            <p:ph type="sldNum" sz="quarter" idx="12"/>
          </p:nvPr>
        </p:nvSpPr>
        <p:spPr/>
        <p:txBody>
          <a:bodyPr/>
          <a:lstStyle/>
          <a:p>
            <a:pPr>
              <a:defRPr/>
            </a:pPr>
            <a:fld id="{3C495D01-7757-47F5-B80B-4FA462DFD55F}" type="slidenum">
              <a:rPr lang="en-US" altLang="en-US" smtClean="0"/>
              <a:pPr>
                <a:defRPr/>
              </a:pPr>
              <a:t>56</a:t>
            </a:fld>
            <a:endParaRPr lang="en-US" altLang="en-US"/>
          </a:p>
        </p:txBody>
      </p:sp>
    </p:spTree>
    <p:extLst>
      <p:ext uri="{BB962C8B-B14F-4D97-AF65-F5344CB8AC3E}">
        <p14:creationId xmlns:p14="http://schemas.microsoft.com/office/powerpoint/2010/main" val="33290587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E0B9-AD1C-444C-AA21-B9D2558E4D2C}"/>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else will be necessary in these cases?</a:t>
            </a:r>
            <a:endParaRPr lang="en-US" dirty="0"/>
          </a:p>
        </p:txBody>
      </p:sp>
      <p:sp>
        <p:nvSpPr>
          <p:cNvPr id="3" name="Content Placeholder 2">
            <a:extLst>
              <a:ext uri="{FF2B5EF4-FFF2-40B4-BE49-F238E27FC236}">
                <a16:creationId xmlns:a16="http://schemas.microsoft.com/office/drawing/2014/main" id="{3E833BCA-037D-40AF-852B-04B633745199}"/>
              </a:ext>
            </a:extLst>
          </p:cNvPr>
          <p:cNvSpPr>
            <a:spLocks noGrp="1"/>
          </p:cNvSpPr>
          <p:nvPr>
            <p:ph idx="1"/>
          </p:nvPr>
        </p:nvSpPr>
        <p:spPr/>
        <p:txBody>
          <a:bodyPr/>
          <a:lstStyle/>
          <a:p>
            <a:pPr lvl="0"/>
            <a:r>
              <a:rPr lang="en-US" sz="3600" b="1" dirty="0">
                <a:solidFill>
                  <a:schemeClr val="tx1"/>
                </a:solidFill>
                <a:effectLst/>
                <a:latin typeface="+mj-lt"/>
                <a:ea typeface="+mj-ea"/>
                <a:cs typeface="+mj-cs"/>
              </a:rPr>
              <a:t>[T]he officer made clear . . . that while racial incongruity ‘did factor in,’ he considered other circumstances more important in his decision to make an investigatory stop.’’).</a:t>
            </a:r>
          </a:p>
          <a:p>
            <a:pPr lvl="0"/>
            <a:r>
              <a:rPr lang="en-US" sz="3600" b="1" dirty="0">
                <a:solidFill>
                  <a:schemeClr val="tx1"/>
                </a:solidFill>
                <a:effectLst/>
                <a:latin typeface="+mj-lt"/>
                <a:ea typeface="+mj-ea"/>
                <a:cs typeface="+mj-cs"/>
              </a:rPr>
              <a:t>What about looking Mexican near the border?</a:t>
            </a:r>
          </a:p>
          <a:p>
            <a:pPr lvl="1"/>
            <a:r>
              <a:rPr lang="en-US" sz="3600" b="1" dirty="0">
                <a:solidFill>
                  <a:schemeClr val="tx1"/>
                </a:solidFill>
                <a:effectLst/>
                <a:latin typeface="+mj-lt"/>
                <a:ea typeface="+mj-ea"/>
                <a:cs typeface="+mj-cs"/>
              </a:rPr>
              <a:t>OK</a:t>
            </a:r>
          </a:p>
        </p:txBody>
      </p:sp>
      <p:sp>
        <p:nvSpPr>
          <p:cNvPr id="4" name="Slide Number Placeholder 3">
            <a:extLst>
              <a:ext uri="{FF2B5EF4-FFF2-40B4-BE49-F238E27FC236}">
                <a16:creationId xmlns:a16="http://schemas.microsoft.com/office/drawing/2014/main" id="{DABB7B90-3C64-4AF1-AA35-19A8109BFE53}"/>
              </a:ext>
            </a:extLst>
          </p:cNvPr>
          <p:cNvSpPr>
            <a:spLocks noGrp="1"/>
          </p:cNvSpPr>
          <p:nvPr>
            <p:ph type="sldNum" sz="quarter" idx="12"/>
          </p:nvPr>
        </p:nvSpPr>
        <p:spPr/>
        <p:txBody>
          <a:bodyPr/>
          <a:lstStyle/>
          <a:p>
            <a:pPr>
              <a:defRPr/>
            </a:pPr>
            <a:fld id="{3C495D01-7757-47F5-B80B-4FA462DFD55F}" type="slidenum">
              <a:rPr lang="en-US" altLang="en-US" smtClean="0"/>
              <a:pPr>
                <a:defRPr/>
              </a:pPr>
              <a:t>57</a:t>
            </a:fld>
            <a:endParaRPr lang="en-US" altLang="en-US"/>
          </a:p>
        </p:txBody>
      </p:sp>
    </p:spTree>
    <p:extLst>
      <p:ext uri="{BB962C8B-B14F-4D97-AF65-F5344CB8AC3E}">
        <p14:creationId xmlns:p14="http://schemas.microsoft.com/office/powerpoint/2010/main" val="38076188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73F8-A1D0-4427-9940-B2BF5C83856F}"/>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about statistical correlations between race and crime?</a:t>
            </a:r>
            <a:endParaRPr lang="en-US" dirty="0"/>
          </a:p>
        </p:txBody>
      </p:sp>
      <p:sp>
        <p:nvSpPr>
          <p:cNvPr id="3" name="Content Placeholder 2">
            <a:extLst>
              <a:ext uri="{FF2B5EF4-FFF2-40B4-BE49-F238E27FC236}">
                <a16:creationId xmlns:a16="http://schemas.microsoft.com/office/drawing/2014/main" id="{A00840CF-8C94-4654-9A3F-13F987C617CD}"/>
              </a:ext>
            </a:extLst>
          </p:cNvPr>
          <p:cNvSpPr>
            <a:spLocks noGrp="1"/>
          </p:cNvSpPr>
          <p:nvPr>
            <p:ph idx="1"/>
          </p:nvPr>
        </p:nvSpPr>
        <p:spPr/>
        <p:txBody>
          <a:bodyPr>
            <a:normAutofit fontScale="92500" lnSpcReduction="10000"/>
          </a:bodyPr>
          <a:lstStyle/>
          <a:p>
            <a:pPr lvl="0"/>
            <a:r>
              <a:rPr lang="en-US" sz="3600" b="1" dirty="0">
                <a:solidFill>
                  <a:schemeClr val="tx1"/>
                </a:solidFill>
                <a:effectLst/>
                <a:latin typeface="+mj-lt"/>
                <a:ea typeface="+mj-ea"/>
                <a:cs typeface="+mj-cs"/>
              </a:rPr>
              <a:t>Reasonable suspicion requires particularized suspicion, and in an area in which a large number of people share a specific characteristic, that characteristic casts too wide a net to play any part in a particularized reasonable suspicion determination.</a:t>
            </a:r>
          </a:p>
          <a:p>
            <a:pPr lvl="1"/>
            <a:r>
              <a:rPr lang="en-US" sz="3600" b="1" dirty="0">
                <a:solidFill>
                  <a:schemeClr val="tx1"/>
                </a:solidFill>
                <a:effectLst/>
                <a:latin typeface="+mj-lt"/>
                <a:ea typeface="+mj-ea"/>
                <a:cs typeface="+mj-cs"/>
              </a:rPr>
              <a:t>What is the Korematsu case and what does it stand for?</a:t>
            </a:r>
          </a:p>
          <a:p>
            <a:r>
              <a:rPr lang="en-US" sz="3600" b="1" dirty="0">
                <a:solidFill>
                  <a:schemeClr val="tx1"/>
                </a:solidFill>
                <a:effectLst/>
                <a:latin typeface="+mj-lt"/>
                <a:ea typeface="+mj-ea"/>
                <a:cs typeface="+mj-cs"/>
              </a:rPr>
              <a:t>What if assumption is buried in an algorithm?</a:t>
            </a:r>
          </a:p>
        </p:txBody>
      </p:sp>
      <p:sp>
        <p:nvSpPr>
          <p:cNvPr id="4" name="Slide Number Placeholder 3">
            <a:extLst>
              <a:ext uri="{FF2B5EF4-FFF2-40B4-BE49-F238E27FC236}">
                <a16:creationId xmlns:a16="http://schemas.microsoft.com/office/drawing/2014/main" id="{5515F90F-C6D9-4FAA-8636-7541DFB6C24C}"/>
              </a:ext>
            </a:extLst>
          </p:cNvPr>
          <p:cNvSpPr>
            <a:spLocks noGrp="1"/>
          </p:cNvSpPr>
          <p:nvPr>
            <p:ph type="sldNum" sz="quarter" idx="12"/>
          </p:nvPr>
        </p:nvSpPr>
        <p:spPr/>
        <p:txBody>
          <a:bodyPr/>
          <a:lstStyle/>
          <a:p>
            <a:pPr>
              <a:defRPr/>
            </a:pPr>
            <a:fld id="{3C495D01-7757-47F5-B80B-4FA462DFD55F}" type="slidenum">
              <a:rPr lang="en-US" altLang="en-US" smtClean="0"/>
              <a:pPr>
                <a:defRPr/>
              </a:pPr>
              <a:t>58</a:t>
            </a:fld>
            <a:endParaRPr lang="en-US" altLang="en-US"/>
          </a:p>
        </p:txBody>
      </p:sp>
    </p:spTree>
    <p:extLst>
      <p:ext uri="{BB962C8B-B14F-4D97-AF65-F5344CB8AC3E}">
        <p14:creationId xmlns:p14="http://schemas.microsoft.com/office/powerpoint/2010/main" val="9732639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177E-815D-4700-9D02-103F61F9BCD2}"/>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Did the court accept the special sensitivity caused by 9/11?</a:t>
            </a:r>
            <a:endParaRPr lang="en-US" dirty="0"/>
          </a:p>
        </p:txBody>
      </p:sp>
      <p:sp>
        <p:nvSpPr>
          <p:cNvPr id="3" name="Content Placeholder 2">
            <a:extLst>
              <a:ext uri="{FF2B5EF4-FFF2-40B4-BE49-F238E27FC236}">
                <a16:creationId xmlns:a16="http://schemas.microsoft.com/office/drawing/2014/main" id="{2870B809-8CC6-45EC-8EDF-4C4794A28251}"/>
              </a:ext>
            </a:extLst>
          </p:cNvPr>
          <p:cNvSpPr>
            <a:spLocks noGrp="1"/>
          </p:cNvSpPr>
          <p:nvPr>
            <p:ph idx="1"/>
          </p:nvPr>
        </p:nvSpPr>
        <p:spPr/>
        <p:txBody>
          <a:bodyPr>
            <a:normAutofit fontScale="92500"/>
          </a:bodyPr>
          <a:lstStyle/>
          <a:p>
            <a:pPr lvl="0"/>
            <a:r>
              <a:rPr lang="en-US" sz="3600" b="1" dirty="0">
                <a:solidFill>
                  <a:schemeClr val="tx1"/>
                </a:solidFill>
                <a:effectLst/>
                <a:latin typeface="+mj-lt"/>
                <a:ea typeface="+mj-ea"/>
                <a:cs typeface="+mj-cs"/>
              </a:rPr>
              <a:t>This justifiable apprehension must be assuaged by ensuring that security is strictly enforced, and by the passage of time without, hopefully, other episodic affronts to our country; but fear cannot be a factor to allow for the evisceration of the bedrock principle of our Constitution that no one can be arrested without probable cause that a crime has been committed. .</a:t>
            </a:r>
          </a:p>
        </p:txBody>
      </p:sp>
      <p:sp>
        <p:nvSpPr>
          <p:cNvPr id="4" name="Slide Number Placeholder 3">
            <a:extLst>
              <a:ext uri="{FF2B5EF4-FFF2-40B4-BE49-F238E27FC236}">
                <a16:creationId xmlns:a16="http://schemas.microsoft.com/office/drawing/2014/main" id="{32466B71-7A3C-45D7-8386-AAB8F87B6780}"/>
              </a:ext>
            </a:extLst>
          </p:cNvPr>
          <p:cNvSpPr>
            <a:spLocks noGrp="1"/>
          </p:cNvSpPr>
          <p:nvPr>
            <p:ph type="sldNum" sz="quarter" idx="12"/>
          </p:nvPr>
        </p:nvSpPr>
        <p:spPr/>
        <p:txBody>
          <a:bodyPr/>
          <a:lstStyle/>
          <a:p>
            <a:pPr>
              <a:defRPr/>
            </a:pPr>
            <a:fld id="{3C495D01-7757-47F5-B80B-4FA462DFD55F}" type="slidenum">
              <a:rPr lang="en-US" altLang="en-US" smtClean="0"/>
              <a:pPr>
                <a:defRPr/>
              </a:pPr>
              <a:t>59</a:t>
            </a:fld>
            <a:endParaRPr lang="en-US" altLang="en-US"/>
          </a:p>
        </p:txBody>
      </p:sp>
    </p:spTree>
    <p:extLst>
      <p:ext uri="{BB962C8B-B14F-4D97-AF65-F5344CB8AC3E}">
        <p14:creationId xmlns:p14="http://schemas.microsoft.com/office/powerpoint/2010/main" val="211545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63F0-07C5-417D-AC96-D966E99CA593}"/>
              </a:ext>
            </a:extLst>
          </p:cNvPr>
          <p:cNvSpPr>
            <a:spLocks noGrp="1"/>
          </p:cNvSpPr>
          <p:nvPr>
            <p:ph type="title"/>
          </p:nvPr>
        </p:nvSpPr>
        <p:spPr/>
        <p:txBody>
          <a:bodyPr/>
          <a:lstStyle/>
          <a:p>
            <a:r>
              <a:rPr lang="en-US" dirty="0"/>
              <a:t>Why is this critical to effective customs and border enforcement?</a:t>
            </a:r>
          </a:p>
        </p:txBody>
      </p:sp>
      <p:sp>
        <p:nvSpPr>
          <p:cNvPr id="3" name="Content Placeholder 2">
            <a:extLst>
              <a:ext uri="{FF2B5EF4-FFF2-40B4-BE49-F238E27FC236}">
                <a16:creationId xmlns:a16="http://schemas.microsoft.com/office/drawing/2014/main" id="{CF1CE523-3C0D-4B2C-844E-0AB1FA4D29C4}"/>
              </a:ext>
            </a:extLst>
          </p:cNvPr>
          <p:cNvSpPr>
            <a:spLocks noGrp="1"/>
          </p:cNvSpPr>
          <p:nvPr>
            <p:ph idx="1"/>
          </p:nvPr>
        </p:nvSpPr>
        <p:spPr/>
        <p:txBody>
          <a:bodyPr/>
          <a:lstStyle/>
          <a:p>
            <a:r>
              <a:rPr lang="en-US" dirty="0"/>
              <a:t>Insofar as the ‘‘touchstone of the Fourth Amendment is reasonableness,’’ Florida v. </a:t>
            </a:r>
            <a:r>
              <a:rPr lang="en-US" dirty="0" err="1"/>
              <a:t>Jimeno</a:t>
            </a:r>
            <a:r>
              <a:rPr lang="en-US" dirty="0"/>
              <a:t>, 500 U.S. 248, 250 (1991) (citing Katz v. United States, 389 U.S. 347, 360 (1967)), it does not require Napoleonic insight to see how the power to conduct searches of this kind on a routine basis, without suspicion, is the sine qua non of customs and border enforcement;</a:t>
            </a:r>
          </a:p>
        </p:txBody>
      </p:sp>
      <p:sp>
        <p:nvSpPr>
          <p:cNvPr id="4" name="Slide Number Placeholder 3">
            <a:extLst>
              <a:ext uri="{FF2B5EF4-FFF2-40B4-BE49-F238E27FC236}">
                <a16:creationId xmlns:a16="http://schemas.microsoft.com/office/drawing/2014/main" id="{8C650BDD-6A8E-4816-B531-3D343D8C2DD9}"/>
              </a:ext>
            </a:extLst>
          </p:cNvPr>
          <p:cNvSpPr>
            <a:spLocks noGrp="1"/>
          </p:cNvSpPr>
          <p:nvPr>
            <p:ph type="sldNum" sz="quarter" idx="12"/>
          </p:nvPr>
        </p:nvSpPr>
        <p:spPr/>
        <p:txBody>
          <a:bodyPr/>
          <a:lstStyle/>
          <a:p>
            <a:pPr>
              <a:defRPr/>
            </a:pPr>
            <a:fld id="{3C495D01-7757-47F5-B80B-4FA462DFD55F}" type="slidenum">
              <a:rPr lang="en-US" altLang="en-US" smtClean="0"/>
              <a:pPr>
                <a:defRPr/>
              </a:pPr>
              <a:t>6</a:t>
            </a:fld>
            <a:endParaRPr lang="en-US" altLang="en-US"/>
          </a:p>
        </p:txBody>
      </p:sp>
    </p:spTree>
    <p:extLst>
      <p:ext uri="{BB962C8B-B14F-4D97-AF65-F5344CB8AC3E}">
        <p14:creationId xmlns:p14="http://schemas.microsoft.com/office/powerpoint/2010/main" val="26715815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A05E-C56D-40B6-8D0F-FC9CEC124F49}"/>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Did the court grant summary judgment on the qualified immunity claim?</a:t>
            </a:r>
            <a:endParaRPr lang="en-US" dirty="0"/>
          </a:p>
        </p:txBody>
      </p:sp>
      <p:sp>
        <p:nvSpPr>
          <p:cNvPr id="3" name="Content Placeholder 2">
            <a:extLst>
              <a:ext uri="{FF2B5EF4-FFF2-40B4-BE49-F238E27FC236}">
                <a16:creationId xmlns:a16="http://schemas.microsoft.com/office/drawing/2014/main" id="{68C656FD-C65C-4412-936B-6BDA59387F7E}"/>
              </a:ext>
            </a:extLst>
          </p:cNvPr>
          <p:cNvSpPr>
            <a:spLocks noGrp="1"/>
          </p:cNvSpPr>
          <p:nvPr>
            <p:ph idx="1"/>
          </p:nvPr>
        </p:nvSpPr>
        <p:spPr/>
        <p:txBody>
          <a:bodyPr/>
          <a:lstStyle/>
          <a:p>
            <a:pPr lvl="0"/>
            <a:r>
              <a:rPr lang="en-US" sz="3600" b="1">
                <a:solidFill>
                  <a:schemeClr val="tx1"/>
                </a:solidFill>
                <a:effectLst/>
                <a:latin typeface="+mj-lt"/>
                <a:ea typeface="+mj-ea"/>
                <a:cs typeface="+mj-cs"/>
              </a:rPr>
              <a:t>The Court denies summary judgment with respect to plaintiffs’ Bivens claims against Smith and Plunkett, plaintiffs’ FTCA claims against the United States, and Smith and Plunkett’s qualified immunity defense.</a:t>
            </a:r>
          </a:p>
          <a:p>
            <a:endParaRPr lang="en-US"/>
          </a:p>
        </p:txBody>
      </p:sp>
      <p:sp>
        <p:nvSpPr>
          <p:cNvPr id="4" name="Slide Number Placeholder 3">
            <a:extLst>
              <a:ext uri="{FF2B5EF4-FFF2-40B4-BE49-F238E27FC236}">
                <a16:creationId xmlns:a16="http://schemas.microsoft.com/office/drawing/2014/main" id="{3D432E47-B389-4D93-A8A2-858DD14B5A32}"/>
              </a:ext>
            </a:extLst>
          </p:cNvPr>
          <p:cNvSpPr>
            <a:spLocks noGrp="1"/>
          </p:cNvSpPr>
          <p:nvPr>
            <p:ph type="sldNum" sz="quarter" idx="12"/>
          </p:nvPr>
        </p:nvSpPr>
        <p:spPr/>
        <p:txBody>
          <a:bodyPr/>
          <a:lstStyle/>
          <a:p>
            <a:pPr>
              <a:defRPr/>
            </a:pPr>
            <a:fld id="{3C495D01-7757-47F5-B80B-4FA462DFD55F}" type="slidenum">
              <a:rPr lang="en-US" altLang="en-US" smtClean="0"/>
              <a:pPr>
                <a:defRPr/>
              </a:pPr>
              <a:t>60</a:t>
            </a:fld>
            <a:endParaRPr lang="en-US" altLang="en-US"/>
          </a:p>
        </p:txBody>
      </p:sp>
    </p:spTree>
    <p:extLst>
      <p:ext uri="{BB962C8B-B14F-4D97-AF65-F5344CB8AC3E}">
        <p14:creationId xmlns:p14="http://schemas.microsoft.com/office/powerpoint/2010/main" val="10298677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3BDC-6845-40E7-91B8-A41E4EE23DA0}"/>
              </a:ext>
            </a:extLst>
          </p:cNvPr>
          <p:cNvSpPr>
            <a:spLocks noGrp="1"/>
          </p:cNvSpPr>
          <p:nvPr>
            <p:ph type="title"/>
          </p:nvPr>
        </p:nvSpPr>
        <p:spPr/>
        <p:txBody>
          <a:bodyPr/>
          <a:lstStyle/>
          <a:p>
            <a:r>
              <a:rPr lang="en-US" sz="3600" b="1" dirty="0">
                <a:solidFill>
                  <a:schemeClr val="tx1"/>
                </a:solidFill>
                <a:effectLst/>
                <a:latin typeface="+mj-lt"/>
                <a:ea typeface="+mj-ea"/>
                <a:cs typeface="+mj-cs"/>
              </a:rPr>
              <a:t>DOJ Guidance for activities other than routine law enforcement</a:t>
            </a:r>
            <a:endParaRPr lang="en-US" dirty="0"/>
          </a:p>
        </p:txBody>
      </p:sp>
      <p:sp>
        <p:nvSpPr>
          <p:cNvPr id="3" name="Content Placeholder 2">
            <a:extLst>
              <a:ext uri="{FF2B5EF4-FFF2-40B4-BE49-F238E27FC236}">
                <a16:creationId xmlns:a16="http://schemas.microsoft.com/office/drawing/2014/main" id="{226AD513-4529-4A1B-BA7B-963B5E5F5DE3}"/>
              </a:ext>
            </a:extLst>
          </p:cNvPr>
          <p:cNvSpPr>
            <a:spLocks noGrp="1"/>
          </p:cNvSpPr>
          <p:nvPr>
            <p:ph idx="1"/>
          </p:nvPr>
        </p:nvSpPr>
        <p:spPr>
          <a:xfrm>
            <a:off x="304800" y="2057400"/>
            <a:ext cx="8534400" cy="4648200"/>
          </a:xfrm>
        </p:spPr>
        <p:txBody>
          <a:bodyPr>
            <a:normAutofit fontScale="62500" lnSpcReduction="20000"/>
          </a:bodyPr>
          <a:lstStyle/>
          <a:p>
            <a:pPr lvl="0"/>
            <a:r>
              <a:rPr lang="en-US" sz="3600" b="1" dirty="0">
                <a:solidFill>
                  <a:schemeClr val="tx1"/>
                </a:solidFill>
                <a:effectLst/>
                <a:latin typeface="+mj-lt"/>
                <a:ea typeface="+mj-ea"/>
                <a:cs typeface="+mj-cs"/>
              </a:rPr>
              <a:t>In conducting all activities other than routine or spontaneous law enforcement activities, Federal law enforcement officers may consider race, ethnicity, gender, national origin, religion, sexual orientation, or gender identity only to the extent that there is trustworthy information, relevant to the locality or time frame, that links persons possessing a particular listed characteristic to an identified criminal incident, scheme, or organization, a threat to national or homeland security, a violation of Federal immigration law, or an authorized intelligence activity. </a:t>
            </a:r>
          </a:p>
          <a:p>
            <a:pPr lvl="0"/>
            <a:r>
              <a:rPr lang="en-US" sz="3600" b="1" dirty="0">
                <a:solidFill>
                  <a:schemeClr val="tx1"/>
                </a:solidFill>
                <a:effectLst/>
                <a:latin typeface="+mj-lt"/>
                <a:ea typeface="+mj-ea"/>
                <a:cs typeface="+mj-cs"/>
              </a:rPr>
              <a:t>In order to rely on a listed characteristic, law enforcement officers must also reasonably believe that the law enforcement, security, or intelligence activity to be undertaken is merited under the totality of the circumstances, such as any temporal exigency and the nature of any potential harm to be averted. This standard applies even where the use of a listed characteristic might otherwise be lawful. [DOJ Guidance, supra, at 4.]</a:t>
            </a:r>
          </a:p>
          <a:p>
            <a:endParaRPr lang="en-US" dirty="0"/>
          </a:p>
        </p:txBody>
      </p:sp>
      <p:sp>
        <p:nvSpPr>
          <p:cNvPr id="4" name="Slide Number Placeholder 3">
            <a:extLst>
              <a:ext uri="{FF2B5EF4-FFF2-40B4-BE49-F238E27FC236}">
                <a16:creationId xmlns:a16="http://schemas.microsoft.com/office/drawing/2014/main" id="{3C876CA4-D178-4A41-84E7-519E69BD3D8C}"/>
              </a:ext>
            </a:extLst>
          </p:cNvPr>
          <p:cNvSpPr>
            <a:spLocks noGrp="1"/>
          </p:cNvSpPr>
          <p:nvPr>
            <p:ph type="sldNum" sz="quarter" idx="12"/>
          </p:nvPr>
        </p:nvSpPr>
        <p:spPr/>
        <p:txBody>
          <a:bodyPr/>
          <a:lstStyle/>
          <a:p>
            <a:pPr>
              <a:defRPr/>
            </a:pPr>
            <a:fld id="{3C495D01-7757-47F5-B80B-4FA462DFD55F}" type="slidenum">
              <a:rPr lang="en-US" altLang="en-US" smtClean="0"/>
              <a:pPr>
                <a:defRPr/>
              </a:pPr>
              <a:t>61</a:t>
            </a:fld>
            <a:endParaRPr lang="en-US" altLang="en-US"/>
          </a:p>
        </p:txBody>
      </p:sp>
    </p:spTree>
    <p:extLst>
      <p:ext uri="{BB962C8B-B14F-4D97-AF65-F5344CB8AC3E}">
        <p14:creationId xmlns:p14="http://schemas.microsoft.com/office/powerpoint/2010/main" val="34870010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0836-68BB-4E63-A61A-285A2E30B483}"/>
              </a:ext>
            </a:extLst>
          </p:cNvPr>
          <p:cNvSpPr>
            <a:spLocks noGrp="1"/>
          </p:cNvSpPr>
          <p:nvPr>
            <p:ph type="title"/>
          </p:nvPr>
        </p:nvSpPr>
        <p:spPr/>
        <p:txBody>
          <a:bodyPr/>
          <a:lstStyle/>
          <a:p>
            <a:r>
              <a:rPr lang="en-US" dirty="0"/>
              <a:t>Profiling at the border</a:t>
            </a:r>
          </a:p>
        </p:txBody>
      </p:sp>
      <p:sp>
        <p:nvSpPr>
          <p:cNvPr id="3" name="Content Placeholder 2">
            <a:extLst>
              <a:ext uri="{FF2B5EF4-FFF2-40B4-BE49-F238E27FC236}">
                <a16:creationId xmlns:a16="http://schemas.microsoft.com/office/drawing/2014/main" id="{45BAEB00-4469-422C-87ED-520DF6122A80}"/>
              </a:ext>
            </a:extLst>
          </p:cNvPr>
          <p:cNvSpPr>
            <a:spLocks noGrp="1"/>
          </p:cNvSpPr>
          <p:nvPr>
            <p:ph idx="1"/>
          </p:nvPr>
        </p:nvSpPr>
        <p:spPr/>
        <p:txBody>
          <a:bodyPr>
            <a:normAutofit fontScale="85000" lnSpcReduction="10000"/>
          </a:bodyPr>
          <a:lstStyle/>
          <a:p>
            <a:pPr lvl="0"/>
            <a:r>
              <a:rPr lang="en-US" sz="3600" b="1" dirty="0">
                <a:solidFill>
                  <a:schemeClr val="tx1"/>
                </a:solidFill>
                <a:effectLst/>
                <a:latin typeface="+mj-lt"/>
                <a:ea typeface="+mj-ea"/>
                <a:cs typeface="+mj-cs"/>
              </a:rPr>
              <a:t>[T]he Department of Homeland Security resisted efforts to limit the factors it can consider when looking for illegal immigrants. Department officials argued that it was impractical to ignore ethnicity when it came to border enforcement.</a:t>
            </a:r>
          </a:p>
          <a:p>
            <a:pPr lvl="0"/>
            <a:r>
              <a:rPr lang="en-US" sz="3600" b="1" dirty="0">
                <a:solidFill>
                  <a:schemeClr val="tx1"/>
                </a:solidFill>
                <a:effectLst/>
                <a:latin typeface="+mj-lt"/>
                <a:ea typeface="+mj-ea"/>
                <a:cs typeface="+mj-cs"/>
              </a:rPr>
              <a:t>‘‘The immigration investigators have said, ‘We can’t do our job without taking ethnicity into account. We are very dependent on that,’’’ said one official briefed on the new rules. ‘‘They want to have the least amount of restrictions holding them back.’’</a:t>
            </a:r>
          </a:p>
        </p:txBody>
      </p:sp>
      <p:sp>
        <p:nvSpPr>
          <p:cNvPr id="4" name="Slide Number Placeholder 3">
            <a:extLst>
              <a:ext uri="{FF2B5EF4-FFF2-40B4-BE49-F238E27FC236}">
                <a16:creationId xmlns:a16="http://schemas.microsoft.com/office/drawing/2014/main" id="{EFAAEF24-4AE3-457A-B50A-DCB2014597A9}"/>
              </a:ext>
            </a:extLst>
          </p:cNvPr>
          <p:cNvSpPr>
            <a:spLocks noGrp="1"/>
          </p:cNvSpPr>
          <p:nvPr>
            <p:ph type="sldNum" sz="quarter" idx="12"/>
          </p:nvPr>
        </p:nvSpPr>
        <p:spPr/>
        <p:txBody>
          <a:bodyPr/>
          <a:lstStyle/>
          <a:p>
            <a:pPr>
              <a:defRPr/>
            </a:pPr>
            <a:fld id="{3C495D01-7757-47F5-B80B-4FA462DFD55F}" type="slidenum">
              <a:rPr lang="en-US" altLang="en-US" smtClean="0"/>
              <a:pPr>
                <a:defRPr/>
              </a:pPr>
              <a:t>62</a:t>
            </a:fld>
            <a:endParaRPr lang="en-US" altLang="en-US"/>
          </a:p>
        </p:txBody>
      </p:sp>
    </p:spTree>
    <p:extLst>
      <p:ext uri="{BB962C8B-B14F-4D97-AF65-F5344CB8AC3E}">
        <p14:creationId xmlns:p14="http://schemas.microsoft.com/office/powerpoint/2010/main" val="10039320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D1C1A-236A-472C-8DDB-29C348685C30}"/>
              </a:ext>
            </a:extLst>
          </p:cNvPr>
          <p:cNvSpPr>
            <a:spLocks noGrp="1"/>
          </p:cNvSpPr>
          <p:nvPr>
            <p:ph type="title"/>
          </p:nvPr>
        </p:nvSpPr>
        <p:spPr/>
        <p:txBody>
          <a:bodyPr/>
          <a:lstStyle/>
          <a:p>
            <a:r>
              <a:rPr lang="en-US" sz="3600" b="1" dirty="0">
                <a:solidFill>
                  <a:schemeClr val="tx1"/>
                </a:solidFill>
                <a:effectLst/>
                <a:latin typeface="+mj-lt"/>
                <a:ea typeface="+mj-ea"/>
                <a:cs typeface="+mj-cs"/>
              </a:rPr>
              <a:t>Problems of Applying Racial and Ethnic Classifications in Screening.</a:t>
            </a:r>
            <a:endParaRPr lang="en-US" dirty="0"/>
          </a:p>
        </p:txBody>
      </p:sp>
      <p:sp>
        <p:nvSpPr>
          <p:cNvPr id="3" name="Content Placeholder 2">
            <a:extLst>
              <a:ext uri="{FF2B5EF4-FFF2-40B4-BE49-F238E27FC236}">
                <a16:creationId xmlns:a16="http://schemas.microsoft.com/office/drawing/2014/main" id="{78B6E85D-9589-4056-B85B-286E485FC7FC}"/>
              </a:ext>
            </a:extLst>
          </p:cNvPr>
          <p:cNvSpPr>
            <a:spLocks noGrp="1"/>
          </p:cNvSpPr>
          <p:nvPr>
            <p:ph idx="1"/>
          </p:nvPr>
        </p:nvSpPr>
        <p:spPr/>
        <p:txBody>
          <a:bodyPr/>
          <a:lstStyle/>
          <a:p>
            <a:pPr lvl="0"/>
            <a:r>
              <a:rPr lang="en-US" sz="3600" b="1" dirty="0">
                <a:solidFill>
                  <a:schemeClr val="tx1"/>
                </a:solidFill>
                <a:effectLst/>
                <a:latin typeface="+mj-lt"/>
                <a:ea typeface="+mj-ea"/>
                <a:cs typeface="+mj-cs"/>
              </a:rPr>
              <a:t>What if the description is ‘‘Middle Eastern male,’’ ‘‘Arab ethnicity,’’ or ‘‘Muslim male’’?</a:t>
            </a:r>
          </a:p>
          <a:p>
            <a:pPr lvl="0"/>
            <a:r>
              <a:rPr lang="en-US" sz="3600" b="1" dirty="0">
                <a:solidFill>
                  <a:schemeClr val="tx1"/>
                </a:solidFill>
                <a:effectLst/>
                <a:latin typeface="+mj-lt"/>
                <a:ea typeface="+mj-ea"/>
                <a:cs typeface="+mj-cs"/>
              </a:rPr>
              <a:t>How is this going to work as the basis for random screening on the NYC subway?</a:t>
            </a:r>
          </a:p>
          <a:p>
            <a:pPr lvl="0"/>
            <a:r>
              <a:rPr lang="en-US" sz="3600" b="1" dirty="0">
                <a:solidFill>
                  <a:schemeClr val="tx1"/>
                </a:solidFill>
                <a:effectLst/>
                <a:latin typeface="+mj-lt"/>
                <a:ea typeface="+mj-ea"/>
                <a:cs typeface="+mj-cs"/>
              </a:rPr>
              <a:t>Can law enforcement offers even recognize ethic groups based on their looks?</a:t>
            </a:r>
          </a:p>
        </p:txBody>
      </p:sp>
      <p:sp>
        <p:nvSpPr>
          <p:cNvPr id="4" name="Slide Number Placeholder 3">
            <a:extLst>
              <a:ext uri="{FF2B5EF4-FFF2-40B4-BE49-F238E27FC236}">
                <a16:creationId xmlns:a16="http://schemas.microsoft.com/office/drawing/2014/main" id="{878BCA71-BA87-4683-ABEE-EBBF6A3C684F}"/>
              </a:ext>
            </a:extLst>
          </p:cNvPr>
          <p:cNvSpPr>
            <a:spLocks noGrp="1"/>
          </p:cNvSpPr>
          <p:nvPr>
            <p:ph type="sldNum" sz="quarter" idx="12"/>
          </p:nvPr>
        </p:nvSpPr>
        <p:spPr/>
        <p:txBody>
          <a:bodyPr/>
          <a:lstStyle/>
          <a:p>
            <a:pPr>
              <a:defRPr/>
            </a:pPr>
            <a:fld id="{3C495D01-7757-47F5-B80B-4FA462DFD55F}" type="slidenum">
              <a:rPr lang="en-US" altLang="en-US" smtClean="0"/>
              <a:pPr>
                <a:defRPr/>
              </a:pPr>
              <a:t>63</a:t>
            </a:fld>
            <a:endParaRPr lang="en-US" altLang="en-US"/>
          </a:p>
        </p:txBody>
      </p:sp>
    </p:spTree>
    <p:extLst>
      <p:ext uri="{BB962C8B-B14F-4D97-AF65-F5344CB8AC3E}">
        <p14:creationId xmlns:p14="http://schemas.microsoft.com/office/powerpoint/2010/main" val="28444463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18EC-ADCB-4286-BEC6-FB6FC4F9ECC8}"/>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What is John Winn’s view – p 829</a:t>
            </a:r>
            <a:endParaRPr lang="en-US" dirty="0"/>
          </a:p>
        </p:txBody>
      </p:sp>
      <p:sp>
        <p:nvSpPr>
          <p:cNvPr id="3" name="Content Placeholder 2">
            <a:extLst>
              <a:ext uri="{FF2B5EF4-FFF2-40B4-BE49-F238E27FC236}">
                <a16:creationId xmlns:a16="http://schemas.microsoft.com/office/drawing/2014/main" id="{2BFC395B-9DC8-4661-A89E-6B3AE4008532}"/>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To insist that an experienced bomb-dog handler or baggage screener ignore any hunches while mindlessly sticking to random passenger screening is, at best, a waste of limited resources. Sky marshals, Transportation Security Administration screeners, and others on the front lines of counterterrorism should be afforded sufficient discretion to draw upon their common sense and experience regarding people who exhibit nonbehavioral risk factors. </a:t>
            </a:r>
          </a:p>
          <a:p>
            <a:pPr lvl="0"/>
            <a:r>
              <a:rPr lang="en-US" sz="3600" b="1" dirty="0">
                <a:solidFill>
                  <a:schemeClr val="tx1"/>
                </a:solidFill>
                <a:effectLst/>
                <a:latin typeface="+mj-lt"/>
                <a:ea typeface="+mj-ea"/>
                <a:cs typeface="+mj-cs"/>
              </a:rPr>
              <a:t>What does this look like from the point of view of the folks being targeted?</a:t>
            </a:r>
          </a:p>
        </p:txBody>
      </p:sp>
      <p:sp>
        <p:nvSpPr>
          <p:cNvPr id="4" name="Slide Number Placeholder 3">
            <a:extLst>
              <a:ext uri="{FF2B5EF4-FFF2-40B4-BE49-F238E27FC236}">
                <a16:creationId xmlns:a16="http://schemas.microsoft.com/office/drawing/2014/main" id="{934C6FBA-5CC6-4996-85AA-A8DC670492EA}"/>
              </a:ext>
            </a:extLst>
          </p:cNvPr>
          <p:cNvSpPr>
            <a:spLocks noGrp="1"/>
          </p:cNvSpPr>
          <p:nvPr>
            <p:ph type="sldNum" sz="quarter" idx="12"/>
          </p:nvPr>
        </p:nvSpPr>
        <p:spPr/>
        <p:txBody>
          <a:bodyPr/>
          <a:lstStyle/>
          <a:p>
            <a:pPr>
              <a:defRPr/>
            </a:pPr>
            <a:fld id="{3C495D01-7757-47F5-B80B-4FA462DFD55F}" type="slidenum">
              <a:rPr lang="en-US" altLang="en-US" smtClean="0"/>
              <a:pPr>
                <a:defRPr/>
              </a:pPr>
              <a:t>64</a:t>
            </a:fld>
            <a:endParaRPr lang="en-US" altLang="en-US"/>
          </a:p>
        </p:txBody>
      </p:sp>
    </p:spTree>
    <p:extLst>
      <p:ext uri="{BB962C8B-B14F-4D97-AF65-F5344CB8AC3E}">
        <p14:creationId xmlns:p14="http://schemas.microsoft.com/office/powerpoint/2010/main" val="10417280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C676-DD27-4C49-80D3-F3495DF73729}"/>
              </a:ext>
            </a:extLst>
          </p:cNvPr>
          <p:cNvSpPr>
            <a:spLocks noGrp="1"/>
          </p:cNvSpPr>
          <p:nvPr>
            <p:ph type="title"/>
          </p:nvPr>
        </p:nvSpPr>
        <p:spPr/>
        <p:txBody>
          <a:bodyPr/>
          <a:lstStyle/>
          <a:p>
            <a:pPr lvl="0"/>
            <a:r>
              <a:rPr lang="en-US" sz="3600" b="1" dirty="0">
                <a:solidFill>
                  <a:schemeClr val="tx1"/>
                </a:solidFill>
                <a:effectLst/>
                <a:latin typeface="+mj-lt"/>
                <a:ea typeface="+mj-ea"/>
                <a:cs typeface="+mj-cs"/>
              </a:rPr>
              <a:t>Can you prove it works?</a:t>
            </a:r>
            <a:endParaRPr lang="en-US" dirty="0"/>
          </a:p>
        </p:txBody>
      </p:sp>
      <p:sp>
        <p:nvSpPr>
          <p:cNvPr id="3" name="Content Placeholder 2">
            <a:extLst>
              <a:ext uri="{FF2B5EF4-FFF2-40B4-BE49-F238E27FC236}">
                <a16:creationId xmlns:a16="http://schemas.microsoft.com/office/drawing/2014/main" id="{5A9A251B-8E66-4AEF-8A1F-40317165FF79}"/>
              </a:ext>
            </a:extLst>
          </p:cNvPr>
          <p:cNvSpPr>
            <a:spLocks noGrp="1"/>
          </p:cNvSpPr>
          <p:nvPr>
            <p:ph idx="1"/>
          </p:nvPr>
        </p:nvSpPr>
        <p:spPr/>
        <p:txBody>
          <a:bodyPr>
            <a:normAutofit/>
          </a:bodyPr>
          <a:lstStyle/>
          <a:p>
            <a:pPr lvl="0"/>
            <a:r>
              <a:rPr lang="en-US" sz="3600" b="1" dirty="0">
                <a:solidFill>
                  <a:schemeClr val="tx1"/>
                </a:solidFill>
                <a:effectLst/>
                <a:latin typeface="+mj-lt"/>
                <a:ea typeface="+mj-ea"/>
                <a:cs typeface="+mj-cs"/>
              </a:rPr>
              <a:t>What are the research problems with showing that profiling for terrorism works?</a:t>
            </a:r>
          </a:p>
          <a:p>
            <a:pPr lvl="1"/>
            <a:r>
              <a:rPr lang="en-US" sz="3600" dirty="0">
                <a:latin typeface="+mj-lt"/>
                <a:ea typeface="+mj-ea"/>
                <a:cs typeface="+mj-cs"/>
              </a:rPr>
              <a:t>How do you know everyone you catch is a terrorist?</a:t>
            </a:r>
          </a:p>
          <a:p>
            <a:r>
              <a:rPr lang="en-US" sz="3600" b="1" dirty="0">
                <a:solidFill>
                  <a:schemeClr val="tx1"/>
                </a:solidFill>
                <a:effectLst/>
                <a:latin typeface="+mj-lt"/>
                <a:ea typeface="+mj-ea"/>
                <a:cs typeface="+mj-cs"/>
              </a:rPr>
              <a:t>What is the Matthews analysis?</a:t>
            </a:r>
          </a:p>
          <a:p>
            <a:pPr lvl="1"/>
            <a:r>
              <a:rPr lang="en-US" sz="3600" b="1" dirty="0">
                <a:solidFill>
                  <a:schemeClr val="tx1"/>
                </a:solidFill>
                <a:effectLst/>
                <a:latin typeface="+mj-lt"/>
                <a:ea typeface="+mj-ea"/>
                <a:cs typeface="+mj-cs"/>
              </a:rPr>
              <a:t>What is the harm to profiled individuals versus the benefit to society?</a:t>
            </a:r>
          </a:p>
          <a:p>
            <a:endParaRPr lang="en-US" sz="3600" b="1" dirty="0">
              <a:solidFill>
                <a:schemeClr val="tx1"/>
              </a:solidFill>
              <a:effectLst/>
              <a:latin typeface="+mj-lt"/>
              <a:ea typeface="+mj-ea"/>
              <a:cs typeface="+mj-cs"/>
            </a:endParaRPr>
          </a:p>
        </p:txBody>
      </p:sp>
      <p:sp>
        <p:nvSpPr>
          <p:cNvPr id="4" name="Slide Number Placeholder 3">
            <a:extLst>
              <a:ext uri="{FF2B5EF4-FFF2-40B4-BE49-F238E27FC236}">
                <a16:creationId xmlns:a16="http://schemas.microsoft.com/office/drawing/2014/main" id="{51799F5E-900E-4CA0-878A-4A8B81C61CFC}"/>
              </a:ext>
            </a:extLst>
          </p:cNvPr>
          <p:cNvSpPr>
            <a:spLocks noGrp="1"/>
          </p:cNvSpPr>
          <p:nvPr>
            <p:ph type="sldNum" sz="quarter" idx="12"/>
          </p:nvPr>
        </p:nvSpPr>
        <p:spPr/>
        <p:txBody>
          <a:bodyPr/>
          <a:lstStyle/>
          <a:p>
            <a:pPr>
              <a:defRPr/>
            </a:pPr>
            <a:fld id="{3C495D01-7757-47F5-B80B-4FA462DFD55F}" type="slidenum">
              <a:rPr lang="en-US" altLang="en-US" smtClean="0"/>
              <a:pPr>
                <a:defRPr/>
              </a:pPr>
              <a:t>65</a:t>
            </a:fld>
            <a:endParaRPr lang="en-US" altLang="en-US"/>
          </a:p>
        </p:txBody>
      </p:sp>
    </p:spTree>
    <p:extLst>
      <p:ext uri="{BB962C8B-B14F-4D97-AF65-F5344CB8AC3E}">
        <p14:creationId xmlns:p14="http://schemas.microsoft.com/office/powerpoint/2010/main" val="32973838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681D2-5B25-4638-9D0F-4A804EB2688E}"/>
              </a:ext>
            </a:extLst>
          </p:cNvPr>
          <p:cNvSpPr>
            <a:spLocks noGrp="1"/>
          </p:cNvSpPr>
          <p:nvPr>
            <p:ph type="ctr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a:solidFill>
                  <a:schemeClr val="tx1"/>
                </a:solidFill>
                <a:effectLst/>
                <a:latin typeface="+mj-lt"/>
                <a:ea typeface="+mj-ea"/>
                <a:cs typeface="+mj-cs"/>
              </a:rPr>
              <a:t>National Origin and Religious Profiling</a:t>
            </a:r>
            <a:endParaRPr lang="en-US" dirty="0"/>
          </a:p>
        </p:txBody>
      </p:sp>
      <p:sp>
        <p:nvSpPr>
          <p:cNvPr id="3" name="Content Placeholder 2">
            <a:extLst>
              <a:ext uri="{FF2B5EF4-FFF2-40B4-BE49-F238E27FC236}">
                <a16:creationId xmlns:a16="http://schemas.microsoft.com/office/drawing/2014/main" id="{317D977F-73A9-4CE9-8AD9-CF9C0255A3E4}"/>
              </a:ext>
            </a:extLst>
          </p:cNvPr>
          <p:cNvSpPr>
            <a:spLocks noGrp="1"/>
          </p:cNvSpPr>
          <p:nvPr>
            <p:ph type="subTitle"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a:solidFill>
                  <a:schemeClr val="tx1"/>
                </a:solidFill>
                <a:effectLst/>
                <a:latin typeface="+mj-lt"/>
                <a:ea typeface="+mj-ea"/>
                <a:cs typeface="+mj-cs"/>
              </a:rPr>
              <a:t>Hassan v. City of New York</a:t>
            </a:r>
          </a:p>
          <a:p>
            <a:endParaRPr lang="en-US" dirty="0"/>
          </a:p>
        </p:txBody>
      </p:sp>
      <p:sp>
        <p:nvSpPr>
          <p:cNvPr id="4" name="Slide Number Placeholder 3">
            <a:extLst>
              <a:ext uri="{FF2B5EF4-FFF2-40B4-BE49-F238E27FC236}">
                <a16:creationId xmlns:a16="http://schemas.microsoft.com/office/drawing/2014/main" id="{0FAFEE44-81E2-40BC-9A48-590C2CF05984}"/>
              </a:ext>
            </a:extLst>
          </p:cNvPr>
          <p:cNvSpPr>
            <a:spLocks noGrp="1"/>
          </p:cNvSpPr>
          <p:nvPr>
            <p:ph type="sldNum" sz="quarter" idx="12"/>
          </p:nvPr>
        </p:nvSpPr>
        <p:spPr/>
        <p:txBody>
          <a:bodyPr/>
          <a:lstStyle/>
          <a:p>
            <a:pPr>
              <a:defRPr/>
            </a:pPr>
            <a:fld id="{3C495D01-7757-47F5-B80B-4FA462DFD55F}" type="slidenum">
              <a:rPr lang="en-US" altLang="en-US" smtClean="0"/>
              <a:pPr>
                <a:defRPr/>
              </a:pPr>
              <a:t>66</a:t>
            </a:fld>
            <a:endParaRPr lang="en-US" altLang="en-US"/>
          </a:p>
        </p:txBody>
      </p:sp>
    </p:spTree>
    <p:extLst>
      <p:ext uri="{BB962C8B-B14F-4D97-AF65-F5344CB8AC3E}">
        <p14:creationId xmlns:p14="http://schemas.microsoft.com/office/powerpoint/2010/main" val="10002458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B7EA-D0B5-4DEE-BD9F-CCEAFE42E80F}"/>
              </a:ext>
            </a:extLst>
          </p:cNvPr>
          <p:cNvSpPr>
            <a:spLocks noGrp="1"/>
          </p:cNvSpPr>
          <p:nvPr>
            <p:ph type="title"/>
          </p:nvPr>
        </p:nvSpPr>
        <p:spPr/>
        <p:txBody>
          <a:bodyPr/>
          <a:lstStyle/>
          <a:p>
            <a:r>
              <a:rPr lang="en-US" sz="3600" b="1" dirty="0">
                <a:solidFill>
                  <a:schemeClr val="tx1"/>
                </a:solidFill>
                <a:effectLst/>
                <a:latin typeface="+mj-lt"/>
                <a:ea typeface="+mj-ea"/>
                <a:cs typeface="+mj-cs"/>
              </a:rPr>
              <a:t>What was the program?</a:t>
            </a:r>
            <a:endParaRPr lang="en-US" dirty="0"/>
          </a:p>
        </p:txBody>
      </p:sp>
      <p:sp>
        <p:nvSpPr>
          <p:cNvPr id="3" name="Content Placeholder 2">
            <a:extLst>
              <a:ext uri="{FF2B5EF4-FFF2-40B4-BE49-F238E27FC236}">
                <a16:creationId xmlns:a16="http://schemas.microsoft.com/office/drawing/2014/main" id="{61396D7D-6646-4892-A0D7-12C69A5BE90E}"/>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Following the 9/11 attacks, the New York Police Department launched a surveillance program allegedly directed at Muslims and Muslim communities in and around New York City. It involved taking pictures and making video recordings of Muslims and mosques, collecting license plate numbers of congregants at area mosques, using undercover officers (sometimes called ‘‘mosque crawlers or </a:t>
            </a:r>
            <a:r>
              <a:rPr lang="en-US" sz="3600" b="1" dirty="0" err="1">
                <a:solidFill>
                  <a:schemeClr val="tx1"/>
                </a:solidFill>
                <a:effectLst/>
                <a:latin typeface="+mj-lt"/>
                <a:ea typeface="+mj-ea"/>
                <a:cs typeface="+mj-cs"/>
              </a:rPr>
              <a:t>rakers</a:t>
            </a:r>
            <a:r>
              <a:rPr lang="en-US" sz="3600" b="1" dirty="0">
                <a:solidFill>
                  <a:schemeClr val="tx1"/>
                </a:solidFill>
                <a:effectLst/>
                <a:latin typeface="+mj-lt"/>
                <a:ea typeface="+mj-ea"/>
                <a:cs typeface="+mj-cs"/>
              </a:rPr>
              <a:t>’’) in mosques, organizations, businesses, and neighborhoods believed to be heavily Muslim, and other surveillance techniques. </a:t>
            </a:r>
          </a:p>
        </p:txBody>
      </p:sp>
      <p:sp>
        <p:nvSpPr>
          <p:cNvPr id="4" name="Slide Number Placeholder 3">
            <a:extLst>
              <a:ext uri="{FF2B5EF4-FFF2-40B4-BE49-F238E27FC236}">
                <a16:creationId xmlns:a16="http://schemas.microsoft.com/office/drawing/2014/main" id="{BB9ADBFF-93CB-43BB-980E-AA92592D3A89}"/>
              </a:ext>
            </a:extLst>
          </p:cNvPr>
          <p:cNvSpPr>
            <a:spLocks noGrp="1"/>
          </p:cNvSpPr>
          <p:nvPr>
            <p:ph type="sldNum" sz="quarter" idx="12"/>
          </p:nvPr>
        </p:nvSpPr>
        <p:spPr/>
        <p:txBody>
          <a:bodyPr/>
          <a:lstStyle/>
          <a:p>
            <a:pPr>
              <a:defRPr/>
            </a:pPr>
            <a:fld id="{3C495D01-7757-47F5-B80B-4FA462DFD55F}" type="slidenum">
              <a:rPr lang="en-US" altLang="en-US" smtClean="0"/>
              <a:pPr>
                <a:defRPr/>
              </a:pPr>
              <a:t>67</a:t>
            </a:fld>
            <a:endParaRPr lang="en-US" altLang="en-US"/>
          </a:p>
        </p:txBody>
      </p:sp>
    </p:spTree>
    <p:extLst>
      <p:ext uri="{BB962C8B-B14F-4D97-AF65-F5344CB8AC3E}">
        <p14:creationId xmlns:p14="http://schemas.microsoft.com/office/powerpoint/2010/main" val="27343672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7A3F-E06A-49C0-9CA3-0FFBE14EE583}"/>
              </a:ext>
            </a:extLst>
          </p:cNvPr>
          <p:cNvSpPr>
            <a:spLocks noGrp="1"/>
          </p:cNvSpPr>
          <p:nvPr>
            <p:ph type="title"/>
          </p:nvPr>
        </p:nvSpPr>
        <p:spPr/>
        <p:txBody>
          <a:bodyPr/>
          <a:lstStyle/>
          <a:p>
            <a:r>
              <a:rPr lang="en-US" dirty="0"/>
              <a:t>What did the program generate?</a:t>
            </a:r>
          </a:p>
        </p:txBody>
      </p:sp>
      <p:sp>
        <p:nvSpPr>
          <p:cNvPr id="3" name="Content Placeholder 2">
            <a:extLst>
              <a:ext uri="{FF2B5EF4-FFF2-40B4-BE49-F238E27FC236}">
                <a16:creationId xmlns:a16="http://schemas.microsoft.com/office/drawing/2014/main" id="{29820330-50BE-4D7C-ADB2-C2D528542EF8}"/>
              </a:ext>
            </a:extLst>
          </p:cNvPr>
          <p:cNvSpPr>
            <a:spLocks noGrp="1"/>
          </p:cNvSpPr>
          <p:nvPr>
            <p:ph idx="1"/>
          </p:nvPr>
        </p:nvSpPr>
        <p:spPr/>
        <p:txBody>
          <a:bodyPr>
            <a:normAutofit fontScale="92500" lnSpcReduction="20000"/>
          </a:bodyPr>
          <a:lstStyle/>
          <a:p>
            <a:pPr lvl="0"/>
            <a:r>
              <a:rPr lang="en-US" sz="3600" b="1" dirty="0">
                <a:solidFill>
                  <a:schemeClr val="tx1"/>
                </a:solidFill>
                <a:effectLst/>
                <a:latin typeface="+mj-lt"/>
                <a:ea typeface="+mj-ea"/>
                <a:cs typeface="+mj-cs"/>
              </a:rPr>
              <a:t>The program generated a series of intelligence reports focusing on the Muslim community in Newark, mapping the location of mosques and Muslim businesses, identifying them as ‘‘locations of concern,’’ compiling pictures and license plate numbers of mosque congregants, and listing names of persons affiliated with Muslim student organizations. Authorities eventually publicized and defended parts of the program.</a:t>
            </a:r>
          </a:p>
        </p:txBody>
      </p:sp>
      <p:sp>
        <p:nvSpPr>
          <p:cNvPr id="4" name="Slide Number Placeholder 3">
            <a:extLst>
              <a:ext uri="{FF2B5EF4-FFF2-40B4-BE49-F238E27FC236}">
                <a16:creationId xmlns:a16="http://schemas.microsoft.com/office/drawing/2014/main" id="{94472284-2770-403E-9206-385A5EF369F5}"/>
              </a:ext>
            </a:extLst>
          </p:cNvPr>
          <p:cNvSpPr>
            <a:spLocks noGrp="1"/>
          </p:cNvSpPr>
          <p:nvPr>
            <p:ph type="sldNum" sz="quarter" idx="12"/>
          </p:nvPr>
        </p:nvSpPr>
        <p:spPr/>
        <p:txBody>
          <a:bodyPr/>
          <a:lstStyle/>
          <a:p>
            <a:pPr>
              <a:defRPr/>
            </a:pPr>
            <a:fld id="{3C495D01-7757-47F5-B80B-4FA462DFD55F}" type="slidenum">
              <a:rPr lang="en-US" altLang="en-US" smtClean="0"/>
              <a:pPr>
                <a:defRPr/>
              </a:pPr>
              <a:t>68</a:t>
            </a:fld>
            <a:endParaRPr lang="en-US" altLang="en-US"/>
          </a:p>
        </p:txBody>
      </p:sp>
    </p:spTree>
    <p:extLst>
      <p:ext uri="{BB962C8B-B14F-4D97-AF65-F5344CB8AC3E}">
        <p14:creationId xmlns:p14="http://schemas.microsoft.com/office/powerpoint/2010/main" val="748058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B6B1-C51F-4091-B5E2-80CA8A24FE46}"/>
              </a:ext>
            </a:extLst>
          </p:cNvPr>
          <p:cNvSpPr>
            <a:spLocks noGrp="1"/>
          </p:cNvSpPr>
          <p:nvPr>
            <p:ph type="title"/>
          </p:nvPr>
        </p:nvSpPr>
        <p:spPr/>
        <p:txBody>
          <a:bodyPr/>
          <a:lstStyle/>
          <a:p>
            <a:r>
              <a:rPr lang="en-US" dirty="0"/>
              <a:t>What are the problems with this program?</a:t>
            </a:r>
          </a:p>
        </p:txBody>
      </p:sp>
      <p:sp>
        <p:nvSpPr>
          <p:cNvPr id="3" name="Content Placeholder 2">
            <a:extLst>
              <a:ext uri="{FF2B5EF4-FFF2-40B4-BE49-F238E27FC236}">
                <a16:creationId xmlns:a16="http://schemas.microsoft.com/office/drawing/2014/main" id="{9EC829FC-1B2B-49C2-9876-D46F523BD53E}"/>
              </a:ext>
            </a:extLst>
          </p:cNvPr>
          <p:cNvSpPr>
            <a:spLocks noGrp="1"/>
          </p:cNvSpPr>
          <p:nvPr>
            <p:ph idx="1"/>
          </p:nvPr>
        </p:nvSpPr>
        <p:spPr/>
        <p:txBody>
          <a:bodyPr>
            <a:normAutofit fontScale="77500" lnSpcReduction="20000"/>
          </a:bodyPr>
          <a:lstStyle/>
          <a:p>
            <a:pPr lvl="0"/>
            <a:r>
              <a:rPr lang="en-US" sz="3600" b="1" dirty="0">
                <a:solidFill>
                  <a:schemeClr val="tx1"/>
                </a:solidFill>
                <a:effectLst/>
                <a:latin typeface="+mj-lt"/>
                <a:ea typeface="+mj-ea"/>
                <a:cs typeface="+mj-cs"/>
              </a:rPr>
              <a:t>What is the 1</a:t>
            </a:r>
            <a:r>
              <a:rPr lang="en-US" sz="3600" b="1" baseline="30000" dirty="0">
                <a:solidFill>
                  <a:schemeClr val="tx1"/>
                </a:solidFill>
                <a:effectLst/>
                <a:latin typeface="+mj-lt"/>
                <a:ea typeface="+mj-ea"/>
                <a:cs typeface="+mj-cs"/>
              </a:rPr>
              <a:t>st</a:t>
            </a:r>
            <a:r>
              <a:rPr lang="en-US" sz="3600" b="1" dirty="0">
                <a:solidFill>
                  <a:schemeClr val="tx1"/>
                </a:solidFill>
                <a:effectLst/>
                <a:latin typeface="+mj-lt"/>
                <a:ea typeface="+mj-ea"/>
                <a:cs typeface="+mj-cs"/>
              </a:rPr>
              <a:t> amendment problem?</a:t>
            </a:r>
          </a:p>
          <a:p>
            <a:pPr lvl="0"/>
            <a:r>
              <a:rPr lang="en-US" sz="3600" b="1" dirty="0">
                <a:solidFill>
                  <a:schemeClr val="tx1"/>
                </a:solidFill>
                <a:effectLst/>
                <a:latin typeface="+mj-lt"/>
                <a:ea typeface="+mj-ea"/>
                <a:cs typeface="+mj-cs"/>
              </a:rPr>
              <a:t>What was the empirical problem, i.e., was this finding criminals?</a:t>
            </a:r>
          </a:p>
          <a:p>
            <a:pPr lvl="1"/>
            <a:r>
              <a:rPr lang="en-US" sz="3600" b="1" dirty="0">
                <a:solidFill>
                  <a:schemeClr val="tx1"/>
                </a:solidFill>
                <a:effectLst/>
                <a:latin typeface="+mj-lt"/>
                <a:ea typeface="+mj-ea"/>
                <a:cs typeface="+mj-cs"/>
              </a:rPr>
              <a:t>Finally, because Plaintiffs allege that all of these persons and entities were surveilled without any reasonable suspicion of wrongdoing (as noted above, they assert that, ‘‘[i]n all its years of operation, the Program has never generated a single [criminal] lead,’’ id. {2), this case can be easily contrasted with others where the law-enforcement investigation at issue was almost certainly explained by a reasonable suspicion of wrongdoing.</a:t>
            </a:r>
          </a:p>
          <a:p>
            <a:endParaRPr lang="en-US" dirty="0"/>
          </a:p>
        </p:txBody>
      </p:sp>
      <p:sp>
        <p:nvSpPr>
          <p:cNvPr id="4" name="Slide Number Placeholder 3">
            <a:extLst>
              <a:ext uri="{FF2B5EF4-FFF2-40B4-BE49-F238E27FC236}">
                <a16:creationId xmlns:a16="http://schemas.microsoft.com/office/drawing/2014/main" id="{3DA1F366-C8D3-47AD-AB0E-F62418B76A32}"/>
              </a:ext>
            </a:extLst>
          </p:cNvPr>
          <p:cNvSpPr>
            <a:spLocks noGrp="1"/>
          </p:cNvSpPr>
          <p:nvPr>
            <p:ph type="sldNum" sz="quarter" idx="12"/>
          </p:nvPr>
        </p:nvSpPr>
        <p:spPr/>
        <p:txBody>
          <a:bodyPr/>
          <a:lstStyle/>
          <a:p>
            <a:pPr>
              <a:defRPr/>
            </a:pPr>
            <a:fld id="{3C495D01-7757-47F5-B80B-4FA462DFD55F}" type="slidenum">
              <a:rPr lang="en-US" altLang="en-US" smtClean="0"/>
              <a:pPr>
                <a:defRPr/>
              </a:pPr>
              <a:t>69</a:t>
            </a:fld>
            <a:endParaRPr lang="en-US" altLang="en-US"/>
          </a:p>
        </p:txBody>
      </p:sp>
    </p:spTree>
    <p:extLst>
      <p:ext uri="{BB962C8B-B14F-4D97-AF65-F5344CB8AC3E}">
        <p14:creationId xmlns:p14="http://schemas.microsoft.com/office/powerpoint/2010/main" val="2775090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524B3-A845-4B96-821D-AEF379370A97}"/>
              </a:ext>
            </a:extLst>
          </p:cNvPr>
          <p:cNvSpPr>
            <a:spLocks noGrp="1"/>
          </p:cNvSpPr>
          <p:nvPr>
            <p:ph type="title"/>
          </p:nvPr>
        </p:nvSpPr>
        <p:spPr/>
        <p:txBody>
          <a:bodyPr/>
          <a:lstStyle/>
          <a:p>
            <a:r>
              <a:rPr lang="en-US" dirty="0"/>
              <a:t>What are the criteria for determining whether a search is reasonable?</a:t>
            </a:r>
          </a:p>
        </p:txBody>
      </p:sp>
      <p:sp>
        <p:nvSpPr>
          <p:cNvPr id="3" name="Content Placeholder 2">
            <a:extLst>
              <a:ext uri="{FF2B5EF4-FFF2-40B4-BE49-F238E27FC236}">
                <a16:creationId xmlns:a16="http://schemas.microsoft.com/office/drawing/2014/main" id="{4BFE6276-E15F-4050-9AAF-3AB3CA584E21}"/>
              </a:ext>
            </a:extLst>
          </p:cNvPr>
          <p:cNvSpPr>
            <a:spLocks noGrp="1"/>
          </p:cNvSpPr>
          <p:nvPr>
            <p:ph idx="1"/>
          </p:nvPr>
        </p:nvSpPr>
        <p:spPr/>
        <p:txBody>
          <a:bodyPr>
            <a:normAutofit fontScale="85000" lnSpcReduction="20000"/>
          </a:bodyPr>
          <a:lstStyle/>
          <a:p>
            <a:r>
              <a:rPr lang="en-US" dirty="0"/>
              <a:t>(i) whether the search results in the exposure of intimate body parts or requires the suspect to disrobe;</a:t>
            </a:r>
          </a:p>
          <a:p>
            <a:r>
              <a:rPr lang="en-US" dirty="0"/>
              <a:t>(ii) whether physical contact between Customs officials and the suspect occurs during the search;</a:t>
            </a:r>
          </a:p>
          <a:p>
            <a:r>
              <a:rPr lang="en-US" dirty="0"/>
              <a:t>(iii) whether force is used to effect the search;</a:t>
            </a:r>
          </a:p>
          <a:p>
            <a:r>
              <a:rPr lang="en-US" dirty="0"/>
              <a:t>(iv) whether the type of search exposes the suspect to pain or danger;</a:t>
            </a:r>
          </a:p>
          <a:p>
            <a:r>
              <a:rPr lang="en-US" dirty="0"/>
              <a:t>(v) the overall manner in which the search is conducted; and</a:t>
            </a:r>
          </a:p>
          <a:p>
            <a:r>
              <a:rPr lang="en-US" dirty="0"/>
              <a:t>(vi) whether the suspect’s reasonable expectations of privacy, if any, are abrogated by the search (United States v. </a:t>
            </a:r>
            <a:r>
              <a:rPr lang="en-US" dirty="0" err="1"/>
              <a:t>Braks</a:t>
            </a:r>
            <a:r>
              <a:rPr lang="en-US" dirty="0"/>
              <a:t>)</a:t>
            </a:r>
          </a:p>
        </p:txBody>
      </p:sp>
      <p:sp>
        <p:nvSpPr>
          <p:cNvPr id="4" name="Slide Number Placeholder 3">
            <a:extLst>
              <a:ext uri="{FF2B5EF4-FFF2-40B4-BE49-F238E27FC236}">
                <a16:creationId xmlns:a16="http://schemas.microsoft.com/office/drawing/2014/main" id="{07932DF7-E016-4D82-BD77-46FC2E50892E}"/>
              </a:ext>
            </a:extLst>
          </p:cNvPr>
          <p:cNvSpPr>
            <a:spLocks noGrp="1"/>
          </p:cNvSpPr>
          <p:nvPr>
            <p:ph type="sldNum" sz="quarter" idx="12"/>
          </p:nvPr>
        </p:nvSpPr>
        <p:spPr/>
        <p:txBody>
          <a:bodyPr/>
          <a:lstStyle/>
          <a:p>
            <a:pPr>
              <a:defRPr/>
            </a:pPr>
            <a:fld id="{3C495D01-7757-47F5-B80B-4FA462DFD55F}" type="slidenum">
              <a:rPr lang="en-US" altLang="en-US" smtClean="0"/>
              <a:pPr>
                <a:defRPr/>
              </a:pPr>
              <a:t>7</a:t>
            </a:fld>
            <a:endParaRPr lang="en-US" altLang="en-US"/>
          </a:p>
        </p:txBody>
      </p:sp>
    </p:spTree>
    <p:extLst>
      <p:ext uri="{BB962C8B-B14F-4D97-AF65-F5344CB8AC3E}">
        <p14:creationId xmlns:p14="http://schemas.microsoft.com/office/powerpoint/2010/main" val="551852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2A0F7-457B-4CCA-ABCA-CEFEBD244C8C}"/>
              </a:ext>
            </a:extLst>
          </p:cNvPr>
          <p:cNvSpPr>
            <a:spLocks noGrp="1"/>
          </p:cNvSpPr>
          <p:nvPr>
            <p:ph type="ctrTitle"/>
          </p:nvPr>
        </p:nvSpPr>
        <p:spPr/>
        <p:txBody>
          <a:bodyPr/>
          <a:lstStyle/>
          <a:p>
            <a:r>
              <a:rPr lang="en-US" sz="3600" b="1" dirty="0">
                <a:solidFill>
                  <a:schemeClr val="tx1"/>
                </a:solidFill>
                <a:effectLst/>
                <a:latin typeface="+mj-lt"/>
                <a:ea typeface="+mj-ea"/>
                <a:cs typeface="+mj-cs"/>
              </a:rPr>
              <a:t>3. Religious Profiling at the border?</a:t>
            </a:r>
            <a:endParaRPr lang="en-US" dirty="0"/>
          </a:p>
        </p:txBody>
      </p:sp>
      <p:sp>
        <p:nvSpPr>
          <p:cNvPr id="3" name="Content Placeholder 2">
            <a:extLst>
              <a:ext uri="{FF2B5EF4-FFF2-40B4-BE49-F238E27FC236}">
                <a16:creationId xmlns:a16="http://schemas.microsoft.com/office/drawing/2014/main" id="{EF5F0C6E-FB73-4508-9CF1-9DB787567255}"/>
              </a:ext>
            </a:extLst>
          </p:cNvPr>
          <p:cNvSpPr>
            <a:spLocks noGrp="1"/>
          </p:cNvSpPr>
          <p:nvPr>
            <p:ph type="subTitle" idx="1"/>
          </p:nvPr>
        </p:nvSpPr>
        <p:spPr/>
        <p:txBody>
          <a:bodyPr/>
          <a:lstStyle/>
          <a:p>
            <a:pPr lvl="0"/>
            <a:r>
              <a:rPr lang="en-US" sz="3600" b="1" dirty="0" err="1">
                <a:solidFill>
                  <a:schemeClr val="tx1"/>
                </a:solidFill>
                <a:effectLst/>
                <a:latin typeface="+mj-lt"/>
                <a:ea typeface="+mj-ea"/>
                <a:cs typeface="+mj-cs"/>
              </a:rPr>
              <a:t>Tabbaa</a:t>
            </a:r>
            <a:r>
              <a:rPr lang="en-US" sz="3600" b="1" dirty="0">
                <a:solidFill>
                  <a:schemeClr val="tx1"/>
                </a:solidFill>
                <a:effectLst/>
                <a:latin typeface="+mj-lt"/>
                <a:ea typeface="+mj-ea"/>
                <a:cs typeface="+mj-cs"/>
              </a:rPr>
              <a:t> v. Chertoff, 509 F.3d 89 (2d Cir. 2007) </a:t>
            </a:r>
          </a:p>
        </p:txBody>
      </p:sp>
      <p:sp>
        <p:nvSpPr>
          <p:cNvPr id="4" name="Slide Number Placeholder 3">
            <a:extLst>
              <a:ext uri="{FF2B5EF4-FFF2-40B4-BE49-F238E27FC236}">
                <a16:creationId xmlns:a16="http://schemas.microsoft.com/office/drawing/2014/main" id="{33C82DAA-0A95-4EE3-AD73-1F048A3E2E9E}"/>
              </a:ext>
            </a:extLst>
          </p:cNvPr>
          <p:cNvSpPr>
            <a:spLocks noGrp="1"/>
          </p:cNvSpPr>
          <p:nvPr>
            <p:ph type="sldNum" sz="quarter" idx="12"/>
          </p:nvPr>
        </p:nvSpPr>
        <p:spPr/>
        <p:txBody>
          <a:bodyPr/>
          <a:lstStyle/>
          <a:p>
            <a:pPr>
              <a:defRPr/>
            </a:pPr>
            <a:fld id="{3C495D01-7757-47F5-B80B-4FA462DFD55F}" type="slidenum">
              <a:rPr lang="en-US" altLang="en-US" smtClean="0"/>
              <a:pPr>
                <a:defRPr/>
              </a:pPr>
              <a:t>70</a:t>
            </a:fld>
            <a:endParaRPr lang="en-US" altLang="en-US"/>
          </a:p>
        </p:txBody>
      </p:sp>
    </p:spTree>
    <p:extLst>
      <p:ext uri="{BB962C8B-B14F-4D97-AF65-F5344CB8AC3E}">
        <p14:creationId xmlns:p14="http://schemas.microsoft.com/office/powerpoint/2010/main" val="12835306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14E-A6A5-4AB3-AE36-1C259AF2A9A7}"/>
              </a:ext>
            </a:extLst>
          </p:cNvPr>
          <p:cNvSpPr>
            <a:spLocks noGrp="1"/>
          </p:cNvSpPr>
          <p:nvPr>
            <p:ph type="title"/>
          </p:nvPr>
        </p:nvSpPr>
        <p:spPr/>
        <p:txBody>
          <a:bodyPr/>
          <a:lstStyle/>
          <a:p>
            <a:r>
              <a:rPr lang="en-US" dirty="0"/>
              <a:t>What triggered the stop?</a:t>
            </a:r>
          </a:p>
        </p:txBody>
      </p:sp>
      <p:sp>
        <p:nvSpPr>
          <p:cNvPr id="3" name="Content Placeholder 2">
            <a:extLst>
              <a:ext uri="{FF2B5EF4-FFF2-40B4-BE49-F238E27FC236}">
                <a16:creationId xmlns:a16="http://schemas.microsoft.com/office/drawing/2014/main" id="{7349DA36-F060-4BBB-9456-72F0AD5CE034}"/>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a:solidFill>
                  <a:schemeClr val="tx1"/>
                </a:solidFill>
                <a:effectLst/>
                <a:latin typeface="+mj-lt"/>
                <a:ea typeface="+mj-ea"/>
                <a:cs typeface="+mj-cs"/>
              </a:rPr>
              <a:t>CBP had received classified information giving it reason to believe that terrorists or persons with terrorist ties would be attending a Muslim religious conference in Canada, which drew 13,000 individuals from across North America. </a:t>
            </a:r>
            <a:endParaRPr lang="en-US" dirty="0"/>
          </a:p>
        </p:txBody>
      </p:sp>
      <p:sp>
        <p:nvSpPr>
          <p:cNvPr id="4" name="Slide Number Placeholder 3">
            <a:extLst>
              <a:ext uri="{FF2B5EF4-FFF2-40B4-BE49-F238E27FC236}">
                <a16:creationId xmlns:a16="http://schemas.microsoft.com/office/drawing/2014/main" id="{FE5ADFDB-23FD-4AFF-9B4B-6042098F1AA8}"/>
              </a:ext>
            </a:extLst>
          </p:cNvPr>
          <p:cNvSpPr>
            <a:spLocks noGrp="1"/>
          </p:cNvSpPr>
          <p:nvPr>
            <p:ph type="sldNum" sz="quarter" idx="12"/>
          </p:nvPr>
        </p:nvSpPr>
        <p:spPr/>
        <p:txBody>
          <a:bodyPr/>
          <a:lstStyle/>
          <a:p>
            <a:pPr>
              <a:defRPr/>
            </a:pPr>
            <a:fld id="{3C495D01-7757-47F5-B80B-4FA462DFD55F}" type="slidenum">
              <a:rPr lang="en-US" altLang="en-US" smtClean="0"/>
              <a:pPr>
                <a:defRPr/>
              </a:pPr>
              <a:t>71</a:t>
            </a:fld>
            <a:endParaRPr lang="en-US" altLang="en-US"/>
          </a:p>
        </p:txBody>
      </p:sp>
    </p:spTree>
    <p:extLst>
      <p:ext uri="{BB962C8B-B14F-4D97-AF65-F5344CB8AC3E}">
        <p14:creationId xmlns:p14="http://schemas.microsoft.com/office/powerpoint/2010/main" val="19669748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7E66-8C0A-4135-B5C3-555A81FD40B0}"/>
              </a:ext>
            </a:extLst>
          </p:cNvPr>
          <p:cNvSpPr>
            <a:spLocks noGrp="1"/>
          </p:cNvSpPr>
          <p:nvPr>
            <p:ph type="title"/>
          </p:nvPr>
        </p:nvSpPr>
        <p:spPr/>
        <p:txBody>
          <a:bodyPr/>
          <a:lstStyle/>
          <a:p>
            <a:r>
              <a:rPr lang="en-US" dirty="0"/>
              <a:t>What</a:t>
            </a:r>
            <a:r>
              <a:rPr lang="en-US" baseline="0" dirty="0"/>
              <a:t> did they do?</a:t>
            </a:r>
            <a:endParaRPr lang="en-US" dirty="0"/>
          </a:p>
        </p:txBody>
      </p:sp>
      <p:sp>
        <p:nvSpPr>
          <p:cNvPr id="3" name="Content Placeholder 2">
            <a:extLst>
              <a:ext uri="{FF2B5EF4-FFF2-40B4-BE49-F238E27FC236}">
                <a16:creationId xmlns:a16="http://schemas.microsoft.com/office/drawing/2014/main" id="{CB41B545-2032-4222-993F-18E760F40D5F}"/>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a:solidFill>
                  <a:schemeClr val="tx1"/>
                </a:solidFill>
                <a:effectLst/>
                <a:latin typeface="+mj-lt"/>
                <a:ea typeface="+mj-ea"/>
                <a:cs typeface="+mj-cs"/>
              </a:rPr>
              <a:t>Without any particularized suspicion, CBP agents then stopped a group of Muslim U.S. citizens at the border on their return from the conference and frisked, fingerprinted, photographed, questioned, and detained them for four to six hours, without telling them why they had been pulled aside. </a:t>
            </a:r>
            <a:endParaRPr lang="en-US" dirty="0"/>
          </a:p>
        </p:txBody>
      </p:sp>
      <p:sp>
        <p:nvSpPr>
          <p:cNvPr id="4" name="Slide Number Placeholder 3">
            <a:extLst>
              <a:ext uri="{FF2B5EF4-FFF2-40B4-BE49-F238E27FC236}">
                <a16:creationId xmlns:a16="http://schemas.microsoft.com/office/drawing/2014/main" id="{2B0676BE-31C2-4341-B048-7B7790CEAE85}"/>
              </a:ext>
            </a:extLst>
          </p:cNvPr>
          <p:cNvSpPr>
            <a:spLocks noGrp="1"/>
          </p:cNvSpPr>
          <p:nvPr>
            <p:ph type="sldNum" sz="quarter" idx="12"/>
          </p:nvPr>
        </p:nvSpPr>
        <p:spPr/>
        <p:txBody>
          <a:bodyPr/>
          <a:lstStyle/>
          <a:p>
            <a:pPr>
              <a:defRPr/>
            </a:pPr>
            <a:fld id="{3C495D01-7757-47F5-B80B-4FA462DFD55F}" type="slidenum">
              <a:rPr lang="en-US" altLang="en-US" smtClean="0"/>
              <a:pPr>
                <a:defRPr/>
              </a:pPr>
              <a:t>72</a:t>
            </a:fld>
            <a:endParaRPr lang="en-US" altLang="en-US"/>
          </a:p>
        </p:txBody>
      </p:sp>
    </p:spTree>
    <p:extLst>
      <p:ext uri="{BB962C8B-B14F-4D97-AF65-F5344CB8AC3E}">
        <p14:creationId xmlns:p14="http://schemas.microsoft.com/office/powerpoint/2010/main" val="41006506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60C70-7990-4D72-BF7B-F410AF47250B}"/>
              </a:ext>
            </a:extLst>
          </p:cNvPr>
          <p:cNvSpPr>
            <a:spLocks noGrp="1"/>
          </p:cNvSpPr>
          <p:nvPr>
            <p:ph type="title"/>
          </p:nvPr>
        </p:nvSpPr>
        <p:spPr/>
        <p:txBody>
          <a:bodyPr/>
          <a:lstStyle/>
          <a:p>
            <a:r>
              <a:rPr lang="en-US" dirty="0"/>
              <a:t>What happened at court?</a:t>
            </a:r>
          </a:p>
        </p:txBody>
      </p:sp>
      <p:sp>
        <p:nvSpPr>
          <p:cNvPr id="3" name="Content Placeholder 2">
            <a:extLst>
              <a:ext uri="{FF2B5EF4-FFF2-40B4-BE49-F238E27FC236}">
                <a16:creationId xmlns:a16="http://schemas.microsoft.com/office/drawing/2014/main" id="{B022A68A-7EB5-48DE-8185-A35CD7F6EA00}"/>
              </a:ext>
            </a:extLst>
          </p:cNvPr>
          <p:cNvSpPr>
            <a:spLocks noGrp="1"/>
          </p:cNvSpPr>
          <p:nvPr>
            <p:ph idx="1"/>
          </p:nvPr>
        </p:nvSpPr>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a:solidFill>
                  <a:schemeClr val="tx1"/>
                </a:solidFill>
                <a:effectLst/>
                <a:latin typeface="+mj-lt"/>
                <a:ea typeface="+mj-ea"/>
                <a:cs typeface="+mj-cs"/>
              </a:rPr>
              <a:t>When these citizens challenged these actions in court, the court of appeals ultimately ruled that, as ‘‘routine’’ border searches, the actions did not violate the Fourth Amendment. It also held that the actions did not violate the plaintiffs’ First Amendment rights of association or religious freedom under a strict scrutiny test, because they served a compelling counterterrorism need, and, at the border, this need could not have been satisfied by any significantly less restrictive means.</a:t>
            </a:r>
          </a:p>
        </p:txBody>
      </p:sp>
      <p:sp>
        <p:nvSpPr>
          <p:cNvPr id="4" name="Slide Number Placeholder 3">
            <a:extLst>
              <a:ext uri="{FF2B5EF4-FFF2-40B4-BE49-F238E27FC236}">
                <a16:creationId xmlns:a16="http://schemas.microsoft.com/office/drawing/2014/main" id="{A3C30D6D-A43B-46C6-89C5-C3C5B8C03C20}"/>
              </a:ext>
            </a:extLst>
          </p:cNvPr>
          <p:cNvSpPr>
            <a:spLocks noGrp="1"/>
          </p:cNvSpPr>
          <p:nvPr>
            <p:ph type="sldNum" sz="quarter" idx="12"/>
          </p:nvPr>
        </p:nvSpPr>
        <p:spPr/>
        <p:txBody>
          <a:bodyPr/>
          <a:lstStyle/>
          <a:p>
            <a:pPr>
              <a:defRPr/>
            </a:pPr>
            <a:fld id="{3C495D01-7757-47F5-B80B-4FA462DFD55F}" type="slidenum">
              <a:rPr lang="en-US" altLang="en-US" smtClean="0"/>
              <a:pPr>
                <a:defRPr/>
              </a:pPr>
              <a:t>73</a:t>
            </a:fld>
            <a:endParaRPr lang="en-US" altLang="en-US"/>
          </a:p>
        </p:txBody>
      </p:sp>
    </p:spTree>
    <p:extLst>
      <p:ext uri="{BB962C8B-B14F-4D97-AF65-F5344CB8AC3E}">
        <p14:creationId xmlns:p14="http://schemas.microsoft.com/office/powerpoint/2010/main" val="343904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261E5-7443-421E-B598-D616BAE729E5}"/>
              </a:ext>
            </a:extLst>
          </p:cNvPr>
          <p:cNvSpPr>
            <a:spLocks noGrp="1"/>
          </p:cNvSpPr>
          <p:nvPr>
            <p:ph type="title"/>
          </p:nvPr>
        </p:nvSpPr>
        <p:spPr/>
        <p:txBody>
          <a:bodyPr/>
          <a:lstStyle/>
          <a:p>
            <a:pPr lvl="0"/>
            <a:r>
              <a:rPr lang="en-US" dirty="0"/>
              <a:t>Tanvir v. </a:t>
            </a:r>
            <a:r>
              <a:rPr lang="en-US" dirty="0" err="1"/>
              <a:t>Tanzin</a:t>
            </a:r>
            <a:r>
              <a:rPr lang="en-US" dirty="0"/>
              <a:t>, 889 F.3d 72 (2d Cir. 2018)</a:t>
            </a:r>
          </a:p>
        </p:txBody>
      </p:sp>
      <p:sp>
        <p:nvSpPr>
          <p:cNvPr id="3" name="Content Placeholder 2">
            <a:extLst>
              <a:ext uri="{FF2B5EF4-FFF2-40B4-BE49-F238E27FC236}">
                <a16:creationId xmlns:a16="http://schemas.microsoft.com/office/drawing/2014/main" id="{6C923D94-49F4-4405-B176-1B9AD1803B2C}"/>
              </a:ext>
            </a:extLst>
          </p:cNvPr>
          <p:cNvSpPr>
            <a:spLocks noGrp="1"/>
          </p:cNvSpPr>
          <p:nvPr>
            <p:ph idx="1"/>
          </p:nvPr>
        </p:nvSpPr>
        <p:spPr/>
        <p:txBody>
          <a:bodyPr>
            <a:normAutofit fontScale="92500" lnSpcReduction="10000"/>
          </a:bodyPr>
          <a:lstStyle/>
          <a:p>
            <a:r>
              <a:rPr lang="en-US" dirty="0"/>
              <a:t>Tanvir and his fellow Muslim plaintiffs had become either citizens or permanent resident aliens after immigrating to the United States. They had family in Pakistan (and possibly Afghanistan) whom they desired to visit from time to time. Alleging that the FBI threatened to and did place them on the No Fly list unless they agreed to spy and inform on their Muslim communities abroad, they brought claims for damages under the First Amendment and the Religious Freedom Restoration Act (RFRA). </a:t>
            </a:r>
          </a:p>
        </p:txBody>
      </p:sp>
      <p:sp>
        <p:nvSpPr>
          <p:cNvPr id="4" name="Slide Number Placeholder 3">
            <a:extLst>
              <a:ext uri="{FF2B5EF4-FFF2-40B4-BE49-F238E27FC236}">
                <a16:creationId xmlns:a16="http://schemas.microsoft.com/office/drawing/2014/main" id="{DA693C1C-92D7-424F-AF6F-3D4B423C4498}"/>
              </a:ext>
            </a:extLst>
          </p:cNvPr>
          <p:cNvSpPr>
            <a:spLocks noGrp="1"/>
          </p:cNvSpPr>
          <p:nvPr>
            <p:ph type="sldNum" sz="quarter" idx="12"/>
          </p:nvPr>
        </p:nvSpPr>
        <p:spPr/>
        <p:txBody>
          <a:bodyPr/>
          <a:lstStyle/>
          <a:p>
            <a:pPr>
              <a:defRPr/>
            </a:pPr>
            <a:fld id="{3C495D01-7757-47F5-B80B-4FA462DFD55F}" type="slidenum">
              <a:rPr lang="en-US" altLang="en-US" smtClean="0"/>
              <a:pPr>
                <a:defRPr/>
              </a:pPr>
              <a:t>74</a:t>
            </a:fld>
            <a:endParaRPr lang="en-US" altLang="en-US"/>
          </a:p>
        </p:txBody>
      </p:sp>
    </p:spTree>
    <p:extLst>
      <p:ext uri="{BB962C8B-B14F-4D97-AF65-F5344CB8AC3E}">
        <p14:creationId xmlns:p14="http://schemas.microsoft.com/office/powerpoint/2010/main" val="35310774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3181-082B-4B1D-AB8C-8B161832A5E3}"/>
              </a:ext>
            </a:extLst>
          </p:cNvPr>
          <p:cNvSpPr>
            <a:spLocks noGrp="1"/>
          </p:cNvSpPr>
          <p:nvPr>
            <p:ph type="title"/>
          </p:nvPr>
        </p:nvSpPr>
        <p:spPr/>
        <p:txBody>
          <a:bodyPr/>
          <a:lstStyle/>
          <a:p>
            <a:r>
              <a:rPr lang="en-US" dirty="0"/>
              <a:t>The Court Ruling</a:t>
            </a:r>
          </a:p>
        </p:txBody>
      </p:sp>
      <p:sp>
        <p:nvSpPr>
          <p:cNvPr id="3" name="Content Placeholder 2">
            <a:extLst>
              <a:ext uri="{FF2B5EF4-FFF2-40B4-BE49-F238E27FC236}">
                <a16:creationId xmlns:a16="http://schemas.microsoft.com/office/drawing/2014/main" id="{EF29D762-C889-448C-9C4A-3CDA104D461D}"/>
              </a:ext>
            </a:extLst>
          </p:cNvPr>
          <p:cNvSpPr>
            <a:spLocks noGrp="1"/>
          </p:cNvSpPr>
          <p:nvPr>
            <p:ph idx="1"/>
          </p:nvPr>
        </p:nvSpPr>
        <p:spPr/>
        <p:txBody>
          <a:bodyPr>
            <a:normAutofit lnSpcReduction="10000"/>
          </a:bodyPr>
          <a:lstStyle/>
          <a:p>
            <a:r>
              <a:rPr lang="en-US" dirty="0"/>
              <a:t>The court of appeals held “that RFRA permits a plaintiff to recover money damages against federal officers sued in their individual capacities for violations of RFRA’s substantive protections.”  </a:t>
            </a:r>
          </a:p>
          <a:p>
            <a:r>
              <a:rPr lang="en-US" dirty="0"/>
              <a:t>Can you see how the border search doctrine does not insulate the alleged FBI conduct in Tanvir? </a:t>
            </a:r>
          </a:p>
          <a:p>
            <a:r>
              <a:rPr lang="en-US" dirty="0"/>
              <a:t>Do you think that a compelling counterterrorism interest nevertheless justifies that conduct?</a:t>
            </a:r>
          </a:p>
          <a:p>
            <a:r>
              <a:rPr lang="en-US"/>
              <a:t>(This case is not done)</a:t>
            </a:r>
            <a:endParaRPr lang="en-US" dirty="0"/>
          </a:p>
        </p:txBody>
      </p:sp>
      <p:sp>
        <p:nvSpPr>
          <p:cNvPr id="4" name="Slide Number Placeholder 3">
            <a:extLst>
              <a:ext uri="{FF2B5EF4-FFF2-40B4-BE49-F238E27FC236}">
                <a16:creationId xmlns:a16="http://schemas.microsoft.com/office/drawing/2014/main" id="{DBE0069A-0949-4073-99AA-8FCAF357266A}"/>
              </a:ext>
            </a:extLst>
          </p:cNvPr>
          <p:cNvSpPr>
            <a:spLocks noGrp="1"/>
          </p:cNvSpPr>
          <p:nvPr>
            <p:ph type="sldNum" sz="quarter" idx="12"/>
          </p:nvPr>
        </p:nvSpPr>
        <p:spPr/>
        <p:txBody>
          <a:bodyPr/>
          <a:lstStyle/>
          <a:p>
            <a:pPr>
              <a:defRPr/>
            </a:pPr>
            <a:fld id="{3C495D01-7757-47F5-B80B-4FA462DFD55F}" type="slidenum">
              <a:rPr lang="en-US" altLang="en-US" smtClean="0"/>
              <a:pPr>
                <a:defRPr/>
              </a:pPr>
              <a:t>75</a:t>
            </a:fld>
            <a:endParaRPr lang="en-US" altLang="en-US"/>
          </a:p>
        </p:txBody>
      </p:sp>
    </p:spTree>
    <p:extLst>
      <p:ext uri="{BB962C8B-B14F-4D97-AF65-F5344CB8AC3E}">
        <p14:creationId xmlns:p14="http://schemas.microsoft.com/office/powerpoint/2010/main" val="106154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3EF51-2918-440D-9103-B2C1415143FB}"/>
              </a:ext>
            </a:extLst>
          </p:cNvPr>
          <p:cNvSpPr>
            <a:spLocks noGrp="1"/>
          </p:cNvSpPr>
          <p:nvPr>
            <p:ph type="title"/>
          </p:nvPr>
        </p:nvSpPr>
        <p:spPr/>
        <p:txBody>
          <a:bodyPr/>
          <a:lstStyle/>
          <a:p>
            <a:r>
              <a:rPr lang="en-US" dirty="0"/>
              <a:t>What is a forensic search?</a:t>
            </a:r>
          </a:p>
        </p:txBody>
      </p:sp>
      <p:sp>
        <p:nvSpPr>
          <p:cNvPr id="3" name="Content Placeholder 2">
            <a:extLst>
              <a:ext uri="{FF2B5EF4-FFF2-40B4-BE49-F238E27FC236}">
                <a16:creationId xmlns:a16="http://schemas.microsoft.com/office/drawing/2014/main" id="{89C4469B-6CC0-405E-ADDF-70921934570C}"/>
              </a:ext>
            </a:extLst>
          </p:cNvPr>
          <p:cNvSpPr>
            <a:spLocks noGrp="1"/>
          </p:cNvSpPr>
          <p:nvPr>
            <p:ph idx="1"/>
          </p:nvPr>
        </p:nvSpPr>
        <p:spPr/>
        <p:txBody>
          <a:bodyPr/>
          <a:lstStyle/>
          <a:p>
            <a:r>
              <a:rPr lang="en-US" dirty="0"/>
              <a:t>In contrast, a forensic search is a different search—not merely a search of a different object—and it fundamentally alters the playing field for all involved. A forensic search requires the creation of a bitstream copy and its thorough analysis with specialized software over an extended period of time. This type of search raises issues that do not arise in conventional searches. </a:t>
            </a:r>
          </a:p>
        </p:txBody>
      </p:sp>
      <p:sp>
        <p:nvSpPr>
          <p:cNvPr id="4" name="Slide Number Placeholder 3">
            <a:extLst>
              <a:ext uri="{FF2B5EF4-FFF2-40B4-BE49-F238E27FC236}">
                <a16:creationId xmlns:a16="http://schemas.microsoft.com/office/drawing/2014/main" id="{67EEA4D8-B213-4540-B4D4-39DBA926C1FF}"/>
              </a:ext>
            </a:extLst>
          </p:cNvPr>
          <p:cNvSpPr>
            <a:spLocks noGrp="1"/>
          </p:cNvSpPr>
          <p:nvPr>
            <p:ph type="sldNum" sz="quarter" idx="12"/>
          </p:nvPr>
        </p:nvSpPr>
        <p:spPr/>
        <p:txBody>
          <a:bodyPr/>
          <a:lstStyle/>
          <a:p>
            <a:pPr>
              <a:defRPr/>
            </a:pPr>
            <a:fld id="{3C495D01-7757-47F5-B80B-4FA462DFD55F}" type="slidenum">
              <a:rPr lang="en-US" altLang="en-US" smtClean="0"/>
              <a:pPr>
                <a:defRPr/>
              </a:pPr>
              <a:t>8</a:t>
            </a:fld>
            <a:endParaRPr lang="en-US" altLang="en-US"/>
          </a:p>
        </p:txBody>
      </p:sp>
    </p:spTree>
    <p:extLst>
      <p:ext uri="{BB962C8B-B14F-4D97-AF65-F5344CB8AC3E}">
        <p14:creationId xmlns:p14="http://schemas.microsoft.com/office/powerpoint/2010/main" val="240374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FFFC-DE22-4B0A-815B-41E9E14A2D2F}"/>
              </a:ext>
            </a:extLst>
          </p:cNvPr>
          <p:cNvSpPr>
            <a:spLocks noGrp="1"/>
          </p:cNvSpPr>
          <p:nvPr>
            <p:ph type="title"/>
          </p:nvPr>
        </p:nvSpPr>
        <p:spPr/>
        <p:txBody>
          <a:bodyPr/>
          <a:lstStyle/>
          <a:p>
            <a:r>
              <a:rPr lang="en-US" dirty="0"/>
              <a:t>What is unique about a forensic search?</a:t>
            </a:r>
          </a:p>
        </p:txBody>
      </p:sp>
      <p:sp>
        <p:nvSpPr>
          <p:cNvPr id="3" name="Content Placeholder 2">
            <a:extLst>
              <a:ext uri="{FF2B5EF4-FFF2-40B4-BE49-F238E27FC236}">
                <a16:creationId xmlns:a16="http://schemas.microsoft.com/office/drawing/2014/main" id="{6A5E7311-3FB0-4A51-B61F-EA8498B00309}"/>
              </a:ext>
            </a:extLst>
          </p:cNvPr>
          <p:cNvSpPr>
            <a:spLocks noGrp="1"/>
          </p:cNvSpPr>
          <p:nvPr>
            <p:ph idx="1"/>
          </p:nvPr>
        </p:nvSpPr>
        <p:spPr/>
        <p:txBody>
          <a:bodyPr>
            <a:normAutofit fontScale="92500" lnSpcReduction="10000"/>
          </a:bodyPr>
          <a:lstStyle/>
          <a:p>
            <a:r>
              <a:rPr lang="en-US" dirty="0"/>
              <a:t>First, because the item searched is a bitstream copy of a device, it may take place long after the device itself has been returned to its owner and therefore a forensic search is unbounded in time. </a:t>
            </a:r>
          </a:p>
          <a:p>
            <a:r>
              <a:rPr lang="en-US" dirty="0"/>
              <a:t>Second, a forensic search allows officers to recover a wealth of information even after it has been deleted. </a:t>
            </a:r>
          </a:p>
          <a:p>
            <a:r>
              <a:rPr lang="en-US" dirty="0"/>
              <a:t>And third, a forensic search provides information about a person’s domestic activities away from the border that is not otherwise available even in a conventional search taking place at the border.…</a:t>
            </a:r>
          </a:p>
        </p:txBody>
      </p:sp>
      <p:sp>
        <p:nvSpPr>
          <p:cNvPr id="4" name="Slide Number Placeholder 3">
            <a:extLst>
              <a:ext uri="{FF2B5EF4-FFF2-40B4-BE49-F238E27FC236}">
                <a16:creationId xmlns:a16="http://schemas.microsoft.com/office/drawing/2014/main" id="{345AE8A7-97D9-4DB8-8254-29139BC7B250}"/>
              </a:ext>
            </a:extLst>
          </p:cNvPr>
          <p:cNvSpPr>
            <a:spLocks noGrp="1"/>
          </p:cNvSpPr>
          <p:nvPr>
            <p:ph type="sldNum" sz="quarter" idx="12"/>
          </p:nvPr>
        </p:nvSpPr>
        <p:spPr/>
        <p:txBody>
          <a:bodyPr/>
          <a:lstStyle/>
          <a:p>
            <a:pPr>
              <a:defRPr/>
            </a:pPr>
            <a:fld id="{3C495D01-7757-47F5-B80B-4FA462DFD55F}" type="slidenum">
              <a:rPr lang="en-US" altLang="en-US" smtClean="0"/>
              <a:pPr>
                <a:defRPr/>
              </a:pPr>
              <a:t>9</a:t>
            </a:fld>
            <a:endParaRPr lang="en-US" altLang="en-US"/>
          </a:p>
        </p:txBody>
      </p:sp>
    </p:spTree>
    <p:extLst>
      <p:ext uri="{BB962C8B-B14F-4D97-AF65-F5344CB8AC3E}">
        <p14:creationId xmlns:p14="http://schemas.microsoft.com/office/powerpoint/2010/main" val="248858355"/>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573</TotalTime>
  <Words>5539</Words>
  <Application>Microsoft Office PowerPoint</Application>
  <PresentationFormat>On-screen Show (4:3)</PresentationFormat>
  <Paragraphs>310</Paragraphs>
  <Slides>75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Arial Narrow</vt:lpstr>
      <vt:lpstr>Tahoma</vt:lpstr>
      <vt:lpstr>Wingdings</vt:lpstr>
      <vt:lpstr>Blends</vt:lpstr>
      <vt:lpstr>Chapter 26 - Screening for Security</vt:lpstr>
      <vt:lpstr>United States v. Saboonchi, 990 F. Supp. 2d 536 (Dist MD 2014)</vt:lpstr>
      <vt:lpstr>What is the border search doctrine?</vt:lpstr>
      <vt:lpstr>How far from the border can you be?</vt:lpstr>
      <vt:lpstr>Examples of the reach of routine searches that do not require a warrant</vt:lpstr>
      <vt:lpstr>Why is this critical to effective customs and border enforcement?</vt:lpstr>
      <vt:lpstr>What are the criteria for determining whether a search is reasonable?</vt:lpstr>
      <vt:lpstr>What is a forensic search?</vt:lpstr>
      <vt:lpstr>What is unique about a forensic search?</vt:lpstr>
      <vt:lpstr>Did this court find a forensic search a routine search?</vt:lpstr>
      <vt:lpstr>Reasonable suspicion in this case</vt:lpstr>
      <vt:lpstr>Is this consistent with the cell phone search case?</vt:lpstr>
      <vt:lpstr>Have other courts reach the same conclusion about forensic searches?</vt:lpstr>
      <vt:lpstr>Airport Screening</vt:lpstr>
      <vt:lpstr>What is the justification for airport screening?</vt:lpstr>
      <vt:lpstr>Subway and Train Searches</vt:lpstr>
      <vt:lpstr>The REAL ID Act—A Step in the Direction of a National ID Card?</vt:lpstr>
      <vt:lpstr>What does the Real ID act require the states to do?</vt:lpstr>
      <vt:lpstr>Identification</vt:lpstr>
      <vt:lpstr>Should identifying yourself require a national ID card?</vt:lpstr>
      <vt:lpstr>Watchlists</vt:lpstr>
      <vt:lpstr>How accurate is the watchlist process, as of 2008?</vt:lpstr>
      <vt:lpstr>What did the government say about her status as a threat to national security?</vt:lpstr>
      <vt:lpstr>How did she end up on the no-fly list?</vt:lpstr>
      <vt:lpstr>Why is the mistake significant beyond the database the agent was updating?</vt:lpstr>
      <vt:lpstr>Was she given notice when she was added to the list?</vt:lpstr>
      <vt:lpstr>Why did adding her to the no-fly list then cost her the visa, so she could not return to the US?</vt:lpstr>
      <vt:lpstr>Was plaintiff given a visa to attend the trial in this case?</vt:lpstr>
      <vt:lpstr>Stopped here</vt:lpstr>
      <vt:lpstr>What is the three part Matthews test as quoted in this opinion?</vt:lpstr>
      <vt:lpstr>What are plaintiff’s interests?</vt:lpstr>
      <vt:lpstr>What is the government’s interest?</vt:lpstr>
      <vt:lpstr>What is factor 3 in this case?</vt:lpstr>
      <vt:lpstr>What did the court order as plaintiff’s remedy?</vt:lpstr>
      <vt:lpstr>What databases do defendants have to correct?</vt:lpstr>
      <vt:lpstr>Did the due process violations justify a pre-injury hearing?</vt:lpstr>
      <vt:lpstr>What do plaintiffs have to show for stigma plus?</vt:lpstr>
      <vt:lpstr>When is a target entitled to relief?</vt:lpstr>
      <vt:lpstr>What does the court say about the reasonable suspicion standard?</vt:lpstr>
      <vt:lpstr>Did it order the system to be changed?</vt:lpstr>
      <vt:lpstr>The record problem</vt:lpstr>
      <vt:lpstr>Mission Creep?</vt:lpstr>
      <vt:lpstr>Profiling</vt:lpstr>
      <vt:lpstr>What happened to plaintiffs?</vt:lpstr>
      <vt:lpstr>What was their ethnicity and citizenship?</vt:lpstr>
      <vt:lpstr>How did the court describe Farag?</vt:lpstr>
      <vt:lpstr>What kind action did they bring?</vt:lpstr>
      <vt:lpstr>What suspicious things did they do when confronted by the armed men?</vt:lpstr>
      <vt:lpstr>What is the legal test for probable cause to arrest?</vt:lpstr>
      <vt:lpstr>What part of the defendant’s evidence did the court find most troubling?</vt:lpstr>
      <vt:lpstr>Was being nervous in the circumstances suspicious?</vt:lpstr>
      <vt:lpstr>What did the court uphold in Rajah v. Mukasey?</vt:lpstr>
      <vt:lpstr>What does the court say about the standards?</vt:lpstr>
      <vt:lpstr>What is the general rule for analyzing a factor used in the probable cause analysis?</vt:lpstr>
      <vt:lpstr>When is race clearly allowed?</vt:lpstr>
      <vt:lpstr>The incongruity argument</vt:lpstr>
      <vt:lpstr>What else will be necessary in these cases?</vt:lpstr>
      <vt:lpstr>What about statistical correlations between race and crime?</vt:lpstr>
      <vt:lpstr>Did the court accept the special sensitivity caused by 9/11?</vt:lpstr>
      <vt:lpstr>Did the court grant summary judgment on the qualified immunity claim?</vt:lpstr>
      <vt:lpstr>DOJ Guidance for activities other than routine law enforcement</vt:lpstr>
      <vt:lpstr>Profiling at the border</vt:lpstr>
      <vt:lpstr>Problems of Applying Racial and Ethnic Classifications in Screening.</vt:lpstr>
      <vt:lpstr>What is John Winn’s view – p 829</vt:lpstr>
      <vt:lpstr>Can you prove it works?</vt:lpstr>
      <vt:lpstr>National Origin and Religious Profiling</vt:lpstr>
      <vt:lpstr>What was the program?</vt:lpstr>
      <vt:lpstr>What did the program generate?</vt:lpstr>
      <vt:lpstr>What are the problems with this program?</vt:lpstr>
      <vt:lpstr>3. Religious Profiling at the border?</vt:lpstr>
      <vt:lpstr>What triggered the stop?</vt:lpstr>
      <vt:lpstr>What did they do?</vt:lpstr>
      <vt:lpstr>What happened at court?</vt:lpstr>
      <vt:lpstr>Tanvir v. Tanzin, 889 F.3d 72 (2d Cir. 2018)</vt:lpstr>
      <vt:lpstr>The Court Ruling</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 Congressional Authority for National Security Surveillance</dc:title>
  <dc:creator>edward</dc:creator>
  <cp:lastModifiedBy>Edward P Richards</cp:lastModifiedBy>
  <cp:revision>177</cp:revision>
  <dcterms:created xsi:type="dcterms:W3CDTF">2009-03-18T20:25:22Z</dcterms:created>
  <dcterms:modified xsi:type="dcterms:W3CDTF">2019-04-02T14:29:13Z</dcterms:modified>
</cp:coreProperties>
</file>