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7"/>
  </p:notesMasterIdLst>
  <p:sldIdLst>
    <p:sldId id="294" r:id="rId2"/>
    <p:sldId id="266" r:id="rId3"/>
    <p:sldId id="267" r:id="rId4"/>
    <p:sldId id="366" r:id="rId5"/>
    <p:sldId id="364" r:id="rId6"/>
    <p:sldId id="312" r:id="rId7"/>
    <p:sldId id="277" r:id="rId8"/>
    <p:sldId id="313" r:id="rId9"/>
    <p:sldId id="289" r:id="rId10"/>
    <p:sldId id="279" r:id="rId11"/>
    <p:sldId id="367" r:id="rId12"/>
    <p:sldId id="352" r:id="rId13"/>
    <p:sldId id="365" r:id="rId14"/>
    <p:sldId id="368" r:id="rId15"/>
    <p:sldId id="353" r:id="rId16"/>
    <p:sldId id="363" r:id="rId17"/>
    <p:sldId id="314" r:id="rId18"/>
    <p:sldId id="323" r:id="rId19"/>
    <p:sldId id="355" r:id="rId20"/>
    <p:sldId id="356" r:id="rId21"/>
    <p:sldId id="357" r:id="rId22"/>
    <p:sldId id="358" r:id="rId23"/>
    <p:sldId id="359" r:id="rId24"/>
    <p:sldId id="360" r:id="rId25"/>
    <p:sldId id="361"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1" autoAdjust="0"/>
    <p:restoredTop sz="86399" autoAdjust="0"/>
  </p:normalViewPr>
  <p:slideViewPr>
    <p:cSldViewPr>
      <p:cViewPr varScale="1">
        <p:scale>
          <a:sx n="81" d="100"/>
          <a:sy n="81" d="100"/>
        </p:scale>
        <p:origin x="68" y="152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sorterViewPr>
    <p:cViewPr varScale="1">
      <p:scale>
        <a:sx n="1" d="1"/>
        <a:sy n="1" d="1"/>
      </p:scale>
      <p:origin x="0" y="-23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3.xml"/><Relationship Id="rId7" Type="http://schemas.openxmlformats.org/officeDocument/2006/relationships/slide" Target="slides/slide9.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 Id="rId9"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34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34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4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34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F850635-371E-4B45-AEC8-3B63240AFA2F}" type="slidenum">
              <a:rPr lang="en-US"/>
              <a:pPr>
                <a:defRPr/>
              </a:pPr>
              <a:t>‹#›</a:t>
            </a:fld>
            <a:endParaRPr lang="en-US"/>
          </a:p>
        </p:txBody>
      </p:sp>
    </p:spTree>
    <p:extLst>
      <p:ext uri="{BB962C8B-B14F-4D97-AF65-F5344CB8AC3E}">
        <p14:creationId xmlns:p14="http://schemas.microsoft.com/office/powerpoint/2010/main" val="3008539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2A56CFC-D9F7-4598-A845-827B5AB3C1C4}" type="slidenum">
              <a:rPr lang="en-US"/>
              <a:pPr>
                <a:defRPr/>
              </a:pPr>
              <a:t>‹#›</a:t>
            </a:fld>
            <a:endParaRPr lang="en-US"/>
          </a:p>
        </p:txBody>
      </p:sp>
    </p:spTree>
    <p:extLst>
      <p:ext uri="{BB962C8B-B14F-4D97-AF65-F5344CB8AC3E}">
        <p14:creationId xmlns:p14="http://schemas.microsoft.com/office/powerpoint/2010/main" val="2791216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8107C9D-1BF0-4946-926D-A7A29D0A0D98}" type="slidenum">
              <a:rPr lang="en-US"/>
              <a:pPr>
                <a:defRPr/>
              </a:pPr>
              <a:t>‹#›</a:t>
            </a:fld>
            <a:endParaRPr lang="en-US"/>
          </a:p>
        </p:txBody>
      </p:sp>
    </p:spTree>
    <p:extLst>
      <p:ext uri="{BB962C8B-B14F-4D97-AF65-F5344CB8AC3E}">
        <p14:creationId xmlns:p14="http://schemas.microsoft.com/office/powerpoint/2010/main" val="2227190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FD4071A-6914-44DE-9A1A-2ADFE768A412}" type="slidenum">
              <a:rPr lang="en-US"/>
              <a:pPr>
                <a:defRPr/>
              </a:pPr>
              <a:t>‹#›</a:t>
            </a:fld>
            <a:endParaRPr lang="en-US"/>
          </a:p>
        </p:txBody>
      </p:sp>
    </p:spTree>
    <p:extLst>
      <p:ext uri="{BB962C8B-B14F-4D97-AF65-F5344CB8AC3E}">
        <p14:creationId xmlns:p14="http://schemas.microsoft.com/office/powerpoint/2010/main" val="3660609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16C8FB0-355B-47A8-956A-7C13DBC2CA59}" type="slidenum">
              <a:rPr lang="en-US"/>
              <a:pPr>
                <a:defRPr/>
              </a:pPr>
              <a:t>‹#›</a:t>
            </a:fld>
            <a:endParaRPr lang="en-US"/>
          </a:p>
        </p:txBody>
      </p:sp>
    </p:spTree>
    <p:extLst>
      <p:ext uri="{BB962C8B-B14F-4D97-AF65-F5344CB8AC3E}">
        <p14:creationId xmlns:p14="http://schemas.microsoft.com/office/powerpoint/2010/main" val="796249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B333C9C-DA96-4640-99F9-A702A5C6A13B}" type="slidenum">
              <a:rPr lang="en-US"/>
              <a:pPr>
                <a:defRPr/>
              </a:pPr>
              <a:t>‹#›</a:t>
            </a:fld>
            <a:endParaRPr lang="en-US"/>
          </a:p>
        </p:txBody>
      </p:sp>
    </p:spTree>
    <p:extLst>
      <p:ext uri="{BB962C8B-B14F-4D97-AF65-F5344CB8AC3E}">
        <p14:creationId xmlns:p14="http://schemas.microsoft.com/office/powerpoint/2010/main" val="808595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7718065-2296-45AC-856A-6F2660C68486}" type="slidenum">
              <a:rPr lang="en-US"/>
              <a:pPr>
                <a:defRPr/>
              </a:pPr>
              <a:t>‹#›</a:t>
            </a:fld>
            <a:endParaRPr lang="en-US"/>
          </a:p>
        </p:txBody>
      </p:sp>
    </p:spTree>
    <p:extLst>
      <p:ext uri="{BB962C8B-B14F-4D97-AF65-F5344CB8AC3E}">
        <p14:creationId xmlns:p14="http://schemas.microsoft.com/office/powerpoint/2010/main" val="99159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3C0006FF-3963-4EE2-B52F-14A408B7E293}" type="slidenum">
              <a:rPr lang="en-US"/>
              <a:pPr>
                <a:defRPr/>
              </a:pPr>
              <a:t>‹#›</a:t>
            </a:fld>
            <a:endParaRPr lang="en-US"/>
          </a:p>
        </p:txBody>
      </p:sp>
    </p:spTree>
    <p:extLst>
      <p:ext uri="{BB962C8B-B14F-4D97-AF65-F5344CB8AC3E}">
        <p14:creationId xmlns:p14="http://schemas.microsoft.com/office/powerpoint/2010/main" val="1407102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FB5CB25-5AF6-430B-ACE4-C7744697B9C5}" type="slidenum">
              <a:rPr lang="en-US"/>
              <a:pPr>
                <a:defRPr/>
              </a:pPr>
              <a:t>‹#›</a:t>
            </a:fld>
            <a:endParaRPr lang="en-US"/>
          </a:p>
        </p:txBody>
      </p:sp>
    </p:spTree>
    <p:extLst>
      <p:ext uri="{BB962C8B-B14F-4D97-AF65-F5344CB8AC3E}">
        <p14:creationId xmlns:p14="http://schemas.microsoft.com/office/powerpoint/2010/main" val="3910747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F7835BCA-8B87-4E64-925E-B0EC02C90B2C}" type="slidenum">
              <a:rPr lang="en-US"/>
              <a:pPr>
                <a:defRPr/>
              </a:pPr>
              <a:t>‹#›</a:t>
            </a:fld>
            <a:endParaRPr lang="en-US"/>
          </a:p>
        </p:txBody>
      </p:sp>
    </p:spTree>
    <p:extLst>
      <p:ext uri="{BB962C8B-B14F-4D97-AF65-F5344CB8AC3E}">
        <p14:creationId xmlns:p14="http://schemas.microsoft.com/office/powerpoint/2010/main" val="1134827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99F0203-B310-4F23-8AAE-49C9D58245CC}" type="slidenum">
              <a:rPr lang="en-US"/>
              <a:pPr>
                <a:defRPr/>
              </a:pPr>
              <a:t>‹#›</a:t>
            </a:fld>
            <a:endParaRPr lang="en-US"/>
          </a:p>
        </p:txBody>
      </p:sp>
    </p:spTree>
    <p:extLst>
      <p:ext uri="{BB962C8B-B14F-4D97-AF65-F5344CB8AC3E}">
        <p14:creationId xmlns:p14="http://schemas.microsoft.com/office/powerpoint/2010/main" val="1590179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79ACD63-18AD-4F0E-BE9A-DB5D79655360}" type="slidenum">
              <a:rPr lang="en-US"/>
              <a:pPr>
                <a:defRPr/>
              </a:pPr>
              <a:t>‹#›</a:t>
            </a:fld>
            <a:endParaRPr lang="en-US"/>
          </a:p>
        </p:txBody>
      </p:sp>
    </p:spTree>
    <p:extLst>
      <p:ext uri="{BB962C8B-B14F-4D97-AF65-F5344CB8AC3E}">
        <p14:creationId xmlns:p14="http://schemas.microsoft.com/office/powerpoint/2010/main" val="2026694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AEF849B7-829E-4300-A105-754922F8418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2"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biotech.law.lsu.edu/Courses/study_aids/adlaw/557.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biotech.law.lsu.edu/Courses/study_aids/adlaw/555.htm" TargetMode="External"/><Relationship Id="rId2" Type="http://schemas.openxmlformats.org/officeDocument/2006/relationships/hyperlink" Target="http://biotech.law.lsu.edu/Courses/study_aids/adlaw/index.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biotech.law.lsu.edu/cases/la/adlaw/apa/LAAPA_c.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a:t>Chapter 3</a:t>
            </a:r>
            <a:br>
              <a:rPr lang="en-US" dirty="0"/>
            </a:br>
            <a:r>
              <a:rPr lang="en-US" dirty="0"/>
              <a:t>Introduction to Adjudications</a:t>
            </a:r>
          </a:p>
        </p:txBody>
      </p:sp>
      <p:sp>
        <p:nvSpPr>
          <p:cNvPr id="3075" name="Rectangle 3"/>
          <p:cNvSpPr>
            <a:spLocks noGrp="1" noChangeArrowheads="1"/>
          </p:cNvSpPr>
          <p:nvPr>
            <p:ph type="subTitle" idx="1"/>
          </p:nvPr>
        </p:nvSpPr>
        <p:spPr/>
        <p:txBody>
          <a:bodyPr/>
          <a:lstStyle/>
          <a:p>
            <a:pPr eaLnBrk="1" hangingPunct="1">
              <a:lnSpc>
                <a:spcPct val="90000"/>
              </a:lnSpc>
            </a:pPr>
            <a:r>
              <a:rPr lang="en-US" sz="2800"/>
              <a:t>Every new tribunal, erected for the decision of facts, without the intervention of jury, . . . is a step towards establishing . . . the most oppressive of absolute governments.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B20C614-2B58-4DED-8AF9-417C60634F4C}" type="slidenum">
              <a:rPr lang="en-US" smtClean="0"/>
              <a:pPr/>
              <a:t>10</a:t>
            </a:fld>
            <a:endParaRPr lang="en-US"/>
          </a:p>
        </p:txBody>
      </p:sp>
      <p:sp>
        <p:nvSpPr>
          <p:cNvPr id="13315" name="Rectangle 2"/>
          <p:cNvSpPr>
            <a:spLocks noGrp="1" noChangeArrowheads="1"/>
          </p:cNvSpPr>
          <p:nvPr>
            <p:ph type="title"/>
          </p:nvPr>
        </p:nvSpPr>
        <p:spPr/>
        <p:txBody>
          <a:bodyPr/>
          <a:lstStyle/>
          <a:p>
            <a:pPr eaLnBrk="1" hangingPunct="1"/>
            <a:r>
              <a:rPr lang="en-US"/>
              <a:t>Inspections as Adjudications</a:t>
            </a:r>
          </a:p>
        </p:txBody>
      </p:sp>
      <p:sp>
        <p:nvSpPr>
          <p:cNvPr id="13316" name="Rectangle 3"/>
          <p:cNvSpPr>
            <a:spLocks noGrp="1" noChangeArrowheads="1"/>
          </p:cNvSpPr>
          <p:nvPr>
            <p:ph type="body" idx="1"/>
          </p:nvPr>
        </p:nvSpPr>
        <p:spPr/>
        <p:txBody>
          <a:bodyPr/>
          <a:lstStyle/>
          <a:p>
            <a:pPr eaLnBrk="1" hangingPunct="1"/>
            <a:r>
              <a:rPr lang="en-US" sz="2800" dirty="0"/>
              <a:t>Restaurants need a food handling permit to sell to prepare food and sell it to the public</a:t>
            </a:r>
          </a:p>
          <a:p>
            <a:pPr lvl="1" eaLnBrk="1" hangingPunct="1"/>
            <a:r>
              <a:rPr lang="en-US" sz="2800" dirty="0"/>
              <a:t>Must show that you have the proper equipment</a:t>
            </a:r>
          </a:p>
          <a:p>
            <a:pPr lvl="1" eaLnBrk="1" hangingPunct="1"/>
            <a:r>
              <a:rPr lang="en-US" sz="2800" dirty="0"/>
              <a:t>Must show proper training for employees</a:t>
            </a:r>
          </a:p>
          <a:p>
            <a:pPr eaLnBrk="1" hangingPunct="1"/>
            <a:r>
              <a:rPr lang="en-US" sz="2800" dirty="0"/>
              <a:t>These permits provide for surprise inspections to assure that the conditions are still being met</a:t>
            </a:r>
          </a:p>
          <a:p>
            <a:pPr lvl="1" eaLnBrk="1" hangingPunct="1"/>
            <a:r>
              <a:rPr lang="en-US" sz="2800" dirty="0"/>
              <a:t>The inspector views the facts</a:t>
            </a:r>
          </a:p>
          <a:p>
            <a:pPr lvl="1" eaLnBrk="1" hangingPunct="1"/>
            <a:r>
              <a:rPr lang="en-US" sz="2800" dirty="0"/>
              <a:t>The owner can provide input during the inspection</a:t>
            </a:r>
          </a:p>
          <a:p>
            <a:pPr lvl="1" eaLnBrk="1" hangingPunct="1"/>
            <a:r>
              <a:rPr lang="en-US" sz="2800" dirty="0"/>
              <a:t>The inspector provides written findings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Agency Adjudications v. Article </a:t>
            </a:r>
            <a:r>
              <a:rPr lang="en-US"/>
              <a:t>III Trials</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16C8FB0-355B-47A8-956A-7C13DBC2CA59}" type="slidenum">
              <a:rPr lang="en-US" smtClean="0"/>
              <a:pPr>
                <a:defRPr/>
              </a:pPr>
              <a:t>11</a:t>
            </a:fld>
            <a:endParaRPr lang="en-US"/>
          </a:p>
        </p:txBody>
      </p:sp>
    </p:spTree>
    <p:extLst>
      <p:ext uri="{BB962C8B-B14F-4D97-AF65-F5344CB8AC3E}">
        <p14:creationId xmlns:p14="http://schemas.microsoft.com/office/powerpoint/2010/main" val="3024191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D1C1395-AAF4-47DF-A07C-8C379A915FBB}" type="slidenum">
              <a:rPr lang="en-US" smtClean="0"/>
              <a:pPr/>
              <a:t>12</a:t>
            </a:fld>
            <a:endParaRPr lang="en-US"/>
          </a:p>
        </p:txBody>
      </p:sp>
      <p:sp>
        <p:nvSpPr>
          <p:cNvPr id="6147" name="Rectangle 2"/>
          <p:cNvSpPr>
            <a:spLocks noGrp="1" noChangeArrowheads="1"/>
          </p:cNvSpPr>
          <p:nvPr>
            <p:ph type="title"/>
          </p:nvPr>
        </p:nvSpPr>
        <p:spPr/>
        <p:txBody>
          <a:bodyPr/>
          <a:lstStyle/>
          <a:p>
            <a:pPr eaLnBrk="1" hangingPunct="1"/>
            <a:r>
              <a:rPr lang="en-US" dirty="0"/>
              <a:t>Federal Agency Adjudications versus Article III Trials</a:t>
            </a:r>
          </a:p>
        </p:txBody>
      </p:sp>
      <p:sp>
        <p:nvSpPr>
          <p:cNvPr id="6148" name="Rectangle 3"/>
          <p:cNvSpPr>
            <a:spLocks noGrp="1" noChangeArrowheads="1"/>
          </p:cNvSpPr>
          <p:nvPr>
            <p:ph type="body" idx="1"/>
          </p:nvPr>
        </p:nvSpPr>
        <p:spPr/>
        <p:txBody>
          <a:bodyPr/>
          <a:lstStyle/>
          <a:p>
            <a:pPr eaLnBrk="1" hangingPunct="1"/>
            <a:r>
              <a:rPr lang="en-US" sz="2800" dirty="0"/>
              <a:t>Inquisitorial rather than adversarial</a:t>
            </a:r>
          </a:p>
          <a:p>
            <a:pPr lvl="1" eaLnBrk="1" hangingPunct="1"/>
            <a:r>
              <a:rPr lang="en-US" sz="2800" dirty="0"/>
              <a:t>What does this mean?</a:t>
            </a:r>
          </a:p>
          <a:p>
            <a:pPr lvl="1" eaLnBrk="1" hangingPunct="1"/>
            <a:r>
              <a:rPr lang="en-US" sz="2800" dirty="0"/>
              <a:t>How does this change the nature of trials?</a:t>
            </a:r>
          </a:p>
          <a:p>
            <a:pPr lvl="1" eaLnBrk="1" hangingPunct="1"/>
            <a:r>
              <a:rPr lang="en-US" sz="2800" dirty="0"/>
              <a:t>Why is this the norm internationally?</a:t>
            </a:r>
          </a:p>
          <a:p>
            <a:pPr eaLnBrk="1" hangingPunct="1"/>
            <a:r>
              <a:rPr lang="en-US" sz="2800" dirty="0"/>
              <a:t>Expertise versus impartiality/cluelessness </a:t>
            </a:r>
          </a:p>
          <a:p>
            <a:pPr lvl="1" eaLnBrk="1" hangingPunct="1"/>
            <a:r>
              <a:rPr lang="en-US" sz="2800" dirty="0"/>
              <a:t>Do we choose federal judges based on expertise in the matter before them?</a:t>
            </a:r>
          </a:p>
          <a:p>
            <a:pPr lvl="1" eaLnBrk="1" hangingPunct="1"/>
            <a:r>
              <a:rPr lang="en-US" sz="2800" dirty="0"/>
              <a:t>How does an expert judge and an inquisitorial system change the nature of trials?</a:t>
            </a:r>
          </a:p>
        </p:txBody>
      </p:sp>
    </p:spTree>
    <p:extLst>
      <p:ext uri="{BB962C8B-B14F-4D97-AF65-F5344CB8AC3E}">
        <p14:creationId xmlns:p14="http://schemas.microsoft.com/office/powerpoint/2010/main" val="4252843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Core Importance of Expertise in Understanding Agencies</a:t>
            </a:r>
          </a:p>
        </p:txBody>
      </p:sp>
      <p:sp>
        <p:nvSpPr>
          <p:cNvPr id="3" name="Content Placeholder 2"/>
          <p:cNvSpPr>
            <a:spLocks noGrp="1"/>
          </p:cNvSpPr>
          <p:nvPr>
            <p:ph idx="1"/>
          </p:nvPr>
        </p:nvSpPr>
        <p:spPr/>
        <p:txBody>
          <a:bodyPr>
            <a:normAutofit fontScale="85000" lnSpcReduction="20000"/>
          </a:bodyPr>
          <a:lstStyle/>
          <a:p>
            <a:pPr lvl="0"/>
            <a:r>
              <a:rPr lang="en-US" dirty="0"/>
              <a:t>A primary reason for congress delegating rulemaking powers to agencies is that the agency has experts in the subject matter</a:t>
            </a:r>
          </a:p>
          <a:p>
            <a:pPr lvl="0"/>
            <a:r>
              <a:rPr lang="en-US" dirty="0"/>
              <a:t>As we will see later in the section on judicial review, the courts generally defer to agencies. This is based in part on agency expertise.</a:t>
            </a:r>
          </a:p>
          <a:p>
            <a:pPr lvl="0"/>
            <a:r>
              <a:rPr lang="en-US" dirty="0"/>
              <a:t>Agency adjudications have very different procedures and due process requirements from Article III trials because the decision is being made based on the judge's expertise, not just the presentation of materials by the parties.</a:t>
            </a:r>
          </a:p>
          <a:p>
            <a:pPr lvl="0"/>
            <a:r>
              <a:rPr lang="en-US" dirty="0"/>
              <a:t>We will see how state efforts to make ALJs impartial undermine this core value. </a:t>
            </a:r>
          </a:p>
        </p:txBody>
      </p:sp>
      <p:sp>
        <p:nvSpPr>
          <p:cNvPr id="4" name="Slide Number Placeholder 3"/>
          <p:cNvSpPr>
            <a:spLocks noGrp="1"/>
          </p:cNvSpPr>
          <p:nvPr>
            <p:ph type="sldNum" sz="quarter" idx="12"/>
          </p:nvPr>
        </p:nvSpPr>
        <p:spPr/>
        <p:txBody>
          <a:bodyPr/>
          <a:lstStyle/>
          <a:p>
            <a:pPr>
              <a:defRPr/>
            </a:pPr>
            <a:fld id="{416C8FB0-355B-47A8-956A-7C13DBC2CA59}" type="slidenum">
              <a:rPr lang="en-US" smtClean="0"/>
              <a:pPr>
                <a:defRPr/>
              </a:pPr>
              <a:t>13</a:t>
            </a:fld>
            <a:endParaRPr lang="en-US"/>
          </a:p>
        </p:txBody>
      </p:sp>
    </p:spTree>
    <p:extLst>
      <p:ext uri="{BB962C8B-B14F-4D97-AF65-F5344CB8AC3E}">
        <p14:creationId xmlns:p14="http://schemas.microsoft.com/office/powerpoint/2010/main" val="3870844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07237-CD45-4366-8F8F-F16214C3D8C7}"/>
              </a:ext>
            </a:extLst>
          </p:cNvPr>
          <p:cNvSpPr>
            <a:spLocks noGrp="1"/>
          </p:cNvSpPr>
          <p:nvPr>
            <p:ph type="title"/>
          </p:nvPr>
        </p:nvSpPr>
        <p:spPr/>
        <p:txBody>
          <a:bodyPr/>
          <a:lstStyle/>
          <a:p>
            <a:r>
              <a:rPr lang="en-US"/>
              <a:t>Stopped here</a:t>
            </a:r>
          </a:p>
        </p:txBody>
      </p:sp>
      <p:sp>
        <p:nvSpPr>
          <p:cNvPr id="3" name="Content Placeholder 2">
            <a:extLst>
              <a:ext uri="{FF2B5EF4-FFF2-40B4-BE49-F238E27FC236}">
                <a16:creationId xmlns:a16="http://schemas.microsoft.com/office/drawing/2014/main" id="{FFD5F787-C7B9-4E22-BB40-1A0D0695F26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E98D489-FFE3-4360-9A32-AF06F84779E5}"/>
              </a:ext>
            </a:extLst>
          </p:cNvPr>
          <p:cNvSpPr>
            <a:spLocks noGrp="1"/>
          </p:cNvSpPr>
          <p:nvPr>
            <p:ph type="sldNum" sz="quarter" idx="12"/>
          </p:nvPr>
        </p:nvSpPr>
        <p:spPr/>
        <p:txBody>
          <a:bodyPr/>
          <a:lstStyle/>
          <a:p>
            <a:pPr>
              <a:defRPr/>
            </a:pPr>
            <a:fld id="{416C8FB0-355B-47A8-956A-7C13DBC2CA59}" type="slidenum">
              <a:rPr lang="en-US" smtClean="0"/>
              <a:pPr>
                <a:defRPr/>
              </a:pPr>
              <a:t>14</a:t>
            </a:fld>
            <a:endParaRPr lang="en-US"/>
          </a:p>
        </p:txBody>
      </p:sp>
    </p:spTree>
    <p:extLst>
      <p:ext uri="{BB962C8B-B14F-4D97-AF65-F5344CB8AC3E}">
        <p14:creationId xmlns:p14="http://schemas.microsoft.com/office/powerpoint/2010/main" val="2112177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6"/>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07621A3D-8EAC-4CD0-9365-367C46E8497B}" type="slidenum">
              <a:rPr lang="en-US" smtClean="0"/>
              <a:pPr/>
              <a:t>15</a:t>
            </a:fld>
            <a:endParaRPr lang="en-US"/>
          </a:p>
        </p:txBody>
      </p:sp>
      <p:sp>
        <p:nvSpPr>
          <p:cNvPr id="8195" name="Rectangle 2"/>
          <p:cNvSpPr>
            <a:spLocks noGrp="1" noChangeArrowheads="1"/>
          </p:cNvSpPr>
          <p:nvPr>
            <p:ph type="title"/>
          </p:nvPr>
        </p:nvSpPr>
        <p:spPr/>
        <p:txBody>
          <a:bodyPr/>
          <a:lstStyle/>
          <a:p>
            <a:pPr eaLnBrk="1" hangingPunct="1"/>
            <a:r>
              <a:rPr lang="en-US" dirty="0"/>
              <a:t>ALJs versus Article III Judges</a:t>
            </a:r>
          </a:p>
        </p:txBody>
      </p:sp>
      <p:sp>
        <p:nvSpPr>
          <p:cNvPr id="8196" name="Rectangle 3"/>
          <p:cNvSpPr>
            <a:spLocks noGrp="1" noChangeArrowheads="1"/>
          </p:cNvSpPr>
          <p:nvPr>
            <p:ph type="body" sz="half" idx="1"/>
          </p:nvPr>
        </p:nvSpPr>
        <p:spPr/>
        <p:txBody>
          <a:bodyPr/>
          <a:lstStyle/>
          <a:p>
            <a:pPr eaLnBrk="1" hangingPunct="1">
              <a:lnSpc>
                <a:spcPct val="90000"/>
              </a:lnSpc>
            </a:pPr>
            <a:r>
              <a:rPr lang="en-US" sz="2400" dirty="0"/>
              <a:t>Article III Judges</a:t>
            </a:r>
          </a:p>
          <a:p>
            <a:pPr eaLnBrk="1" hangingPunct="1">
              <a:lnSpc>
                <a:spcPct val="90000"/>
              </a:lnSpc>
            </a:pPr>
            <a:r>
              <a:rPr lang="en-US" sz="2400" dirty="0"/>
              <a:t>Protections</a:t>
            </a:r>
          </a:p>
          <a:p>
            <a:pPr lvl="1" eaLnBrk="1" hangingPunct="1">
              <a:lnSpc>
                <a:spcPct val="90000"/>
              </a:lnSpc>
            </a:pPr>
            <a:r>
              <a:rPr lang="en-US" dirty="0"/>
              <a:t>Lifetime tenure</a:t>
            </a:r>
          </a:p>
          <a:p>
            <a:pPr lvl="1" eaLnBrk="1" hangingPunct="1">
              <a:lnSpc>
                <a:spcPct val="90000"/>
              </a:lnSpc>
            </a:pPr>
            <a:r>
              <a:rPr lang="en-US" dirty="0"/>
              <a:t>Cannot reduce salary</a:t>
            </a:r>
          </a:p>
          <a:p>
            <a:pPr lvl="1" eaLnBrk="1" hangingPunct="1">
              <a:lnSpc>
                <a:spcPct val="90000"/>
              </a:lnSpc>
            </a:pPr>
            <a:r>
              <a:rPr lang="en-US" dirty="0"/>
              <a:t>Cannot fire, only impeach</a:t>
            </a:r>
          </a:p>
          <a:p>
            <a:pPr lvl="1" eaLnBrk="1" hangingPunct="1">
              <a:lnSpc>
                <a:spcPct val="90000"/>
              </a:lnSpc>
            </a:pPr>
            <a:r>
              <a:rPr lang="en-US" dirty="0"/>
              <a:t>Cannot discipline</a:t>
            </a:r>
          </a:p>
          <a:p>
            <a:pPr eaLnBrk="1" hangingPunct="1">
              <a:lnSpc>
                <a:spcPct val="90000"/>
              </a:lnSpc>
            </a:pPr>
            <a:r>
              <a:rPr lang="en-US" sz="2400" dirty="0"/>
              <a:t>Why do we have these protections?</a:t>
            </a:r>
          </a:p>
          <a:p>
            <a:pPr eaLnBrk="1" hangingPunct="1">
              <a:lnSpc>
                <a:spcPct val="90000"/>
              </a:lnSpc>
            </a:pPr>
            <a:r>
              <a:rPr lang="en-US" sz="2400" dirty="0"/>
              <a:t>How are state judges different?</a:t>
            </a:r>
          </a:p>
        </p:txBody>
      </p:sp>
      <p:sp>
        <p:nvSpPr>
          <p:cNvPr id="8197" name="Rectangle 4"/>
          <p:cNvSpPr>
            <a:spLocks noGrp="1" noChangeArrowheads="1"/>
          </p:cNvSpPr>
          <p:nvPr>
            <p:ph type="body" sz="half" idx="2"/>
          </p:nvPr>
        </p:nvSpPr>
        <p:spPr/>
        <p:txBody>
          <a:bodyPr/>
          <a:lstStyle/>
          <a:p>
            <a:pPr eaLnBrk="1" hangingPunct="1">
              <a:lnSpc>
                <a:spcPct val="90000"/>
              </a:lnSpc>
            </a:pPr>
            <a:r>
              <a:rPr lang="en-US" sz="2400" dirty="0"/>
              <a:t>ALJs</a:t>
            </a:r>
          </a:p>
          <a:p>
            <a:pPr eaLnBrk="1" hangingPunct="1">
              <a:lnSpc>
                <a:spcPct val="90000"/>
              </a:lnSpc>
            </a:pPr>
            <a:r>
              <a:rPr lang="en-US" sz="2400" dirty="0"/>
              <a:t>Civil service protections</a:t>
            </a:r>
          </a:p>
          <a:p>
            <a:pPr lvl="1" eaLnBrk="1" hangingPunct="1">
              <a:lnSpc>
                <a:spcPct val="90000"/>
              </a:lnSpc>
            </a:pPr>
            <a:r>
              <a:rPr lang="en-US" dirty="0"/>
              <a:t>Can be fired</a:t>
            </a:r>
          </a:p>
          <a:p>
            <a:pPr lvl="1" eaLnBrk="1" hangingPunct="1">
              <a:lnSpc>
                <a:spcPct val="90000"/>
              </a:lnSpc>
            </a:pPr>
            <a:r>
              <a:rPr lang="en-US" dirty="0"/>
              <a:t>Can have salary lowered, but hard to do this</a:t>
            </a:r>
          </a:p>
          <a:p>
            <a:pPr lvl="1" eaLnBrk="1" hangingPunct="1">
              <a:lnSpc>
                <a:spcPct val="90000"/>
              </a:lnSpc>
            </a:pPr>
            <a:r>
              <a:rPr lang="en-US" dirty="0"/>
              <a:t>Can set work standards and discipline</a:t>
            </a:r>
          </a:p>
          <a:p>
            <a:pPr eaLnBrk="1" hangingPunct="1">
              <a:lnSpc>
                <a:spcPct val="90000"/>
              </a:lnSpc>
            </a:pPr>
            <a:r>
              <a:rPr lang="en-US" sz="2400" dirty="0"/>
              <a:t>How are the pressures different than those on an Article III judge?</a:t>
            </a:r>
          </a:p>
          <a:p>
            <a:pPr eaLnBrk="1" hangingPunct="1">
              <a:lnSpc>
                <a:spcPct val="90000"/>
              </a:lnSpc>
            </a:pPr>
            <a:r>
              <a:rPr lang="en-US" sz="2400" dirty="0"/>
              <a:t>What about contract ALJs that some states use?</a:t>
            </a:r>
            <a:endParaRPr lang="en-US" dirty="0"/>
          </a:p>
        </p:txBody>
      </p:sp>
    </p:spTree>
    <p:extLst>
      <p:ext uri="{BB962C8B-B14F-4D97-AF65-F5344CB8AC3E}">
        <p14:creationId xmlns:p14="http://schemas.microsoft.com/office/powerpoint/2010/main" val="1380764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2F92997-7000-482F-AB7C-9520041F53C4}" type="slidenum">
              <a:rPr lang="en-US" smtClean="0"/>
              <a:pPr/>
              <a:t>16</a:t>
            </a:fld>
            <a:endParaRPr lang="en-US"/>
          </a:p>
        </p:txBody>
      </p:sp>
      <p:sp>
        <p:nvSpPr>
          <p:cNvPr id="32771" name="Rectangle 2"/>
          <p:cNvSpPr>
            <a:spLocks noGrp="1" noChangeArrowheads="1"/>
          </p:cNvSpPr>
          <p:nvPr>
            <p:ph type="title"/>
          </p:nvPr>
        </p:nvSpPr>
        <p:spPr/>
        <p:txBody>
          <a:bodyPr/>
          <a:lstStyle/>
          <a:p>
            <a:pPr eaLnBrk="1" hangingPunct="1"/>
            <a:r>
              <a:rPr lang="en-US" dirty="0"/>
              <a:t>What is the Legal Status of an ALJ's Opinion?</a:t>
            </a:r>
          </a:p>
        </p:txBody>
      </p:sp>
      <p:sp>
        <p:nvSpPr>
          <p:cNvPr id="32772" name="Rectangle 3"/>
          <p:cNvSpPr>
            <a:spLocks noGrp="1" noChangeArrowheads="1"/>
          </p:cNvSpPr>
          <p:nvPr>
            <p:ph type="body" idx="1"/>
          </p:nvPr>
        </p:nvSpPr>
        <p:spPr/>
        <p:txBody>
          <a:bodyPr/>
          <a:lstStyle/>
          <a:p>
            <a:pPr eaLnBrk="1" hangingPunct="1"/>
            <a:r>
              <a:rPr lang="en-US" dirty="0"/>
              <a:t>What is an initial decision, in contrast to a recommended decision?</a:t>
            </a:r>
          </a:p>
          <a:p>
            <a:pPr lvl="1" eaLnBrk="1" hangingPunct="1"/>
            <a:r>
              <a:rPr lang="en-US" dirty="0">
                <a:hlinkClick r:id="rId2"/>
              </a:rPr>
              <a:t>557(b)</a:t>
            </a:r>
            <a:endParaRPr lang="en-US" dirty="0"/>
          </a:p>
          <a:p>
            <a:pPr eaLnBrk="1" hangingPunct="1"/>
            <a:r>
              <a:rPr lang="en-US" dirty="0"/>
              <a:t>Why did the EPA switch to allowing ALJ decisions to be final decisions if the agency did not act and there were no internal appeals in 45 days?</a:t>
            </a:r>
          </a:p>
          <a:p>
            <a:pPr eaLnBrk="1" hangingPunct="1"/>
            <a:r>
              <a:rPr lang="en-US" dirty="0"/>
              <a:t>We will discuss agency rejection of ALJ opinions in the chapter on judicial review.</a:t>
            </a:r>
          </a:p>
        </p:txBody>
      </p:sp>
    </p:spTree>
    <p:extLst>
      <p:ext uri="{BB962C8B-B14F-4D97-AF65-F5344CB8AC3E}">
        <p14:creationId xmlns:p14="http://schemas.microsoft.com/office/powerpoint/2010/main" val="1374704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377AD57-0E48-451F-891F-A7F866F8413F}" type="slidenum">
              <a:rPr lang="en-US" smtClean="0"/>
              <a:pPr/>
              <a:t>17</a:t>
            </a:fld>
            <a:endParaRPr lang="en-US"/>
          </a:p>
        </p:txBody>
      </p:sp>
      <p:sp>
        <p:nvSpPr>
          <p:cNvPr id="14339" name="Rectangle 2"/>
          <p:cNvSpPr>
            <a:spLocks noGrp="1" noChangeArrowheads="1"/>
          </p:cNvSpPr>
          <p:nvPr>
            <p:ph type="title"/>
          </p:nvPr>
        </p:nvSpPr>
        <p:spPr/>
        <p:txBody>
          <a:bodyPr/>
          <a:lstStyle/>
          <a:p>
            <a:pPr eaLnBrk="1" hangingPunct="1"/>
            <a:r>
              <a:rPr lang="en-US"/>
              <a:t>Basic Procedure for Adjudications:</a:t>
            </a:r>
            <a:br>
              <a:rPr lang="en-US"/>
            </a:br>
            <a:r>
              <a:rPr lang="en-US"/>
              <a:t>Section 555</a:t>
            </a:r>
          </a:p>
        </p:txBody>
      </p:sp>
      <p:sp>
        <p:nvSpPr>
          <p:cNvPr id="14340" name="Rectangle 3"/>
          <p:cNvSpPr>
            <a:spLocks noGrp="1" noChangeArrowheads="1"/>
          </p:cNvSpPr>
          <p:nvPr>
            <p:ph type="body" idx="1"/>
          </p:nvPr>
        </p:nvSpPr>
        <p:spPr/>
        <p:txBody>
          <a:bodyPr/>
          <a:lstStyle/>
          <a:p>
            <a:pPr eaLnBrk="1" hangingPunct="1"/>
            <a:r>
              <a:rPr lang="en-US" dirty="0">
                <a:hlinkClick r:id="rId2"/>
              </a:rPr>
              <a:t>Federal Administrative Procedure Act</a:t>
            </a:r>
            <a:r>
              <a:rPr lang="en-US" dirty="0"/>
              <a:t> </a:t>
            </a:r>
          </a:p>
          <a:p>
            <a:pPr eaLnBrk="1" hangingPunct="1"/>
            <a:r>
              <a:rPr lang="en-US" dirty="0">
                <a:hlinkClick r:id="rId3"/>
              </a:rPr>
              <a:t>Section 555 applies to all adjudications</a:t>
            </a:r>
            <a:endParaRPr lang="en-US" dirty="0"/>
          </a:p>
          <a:p>
            <a:pPr eaLnBrk="1" hangingPunct="1"/>
            <a:r>
              <a:rPr lang="en-US" dirty="0"/>
              <a:t>Right to bring your own lawyer</a:t>
            </a:r>
          </a:p>
          <a:p>
            <a:pPr lvl="1" eaLnBrk="1" hangingPunct="1"/>
            <a:r>
              <a:rPr lang="en-US" dirty="0"/>
              <a:t>No right to appointed counsel</a:t>
            </a:r>
          </a:p>
          <a:p>
            <a:pPr eaLnBrk="1" hangingPunct="1"/>
            <a:r>
              <a:rPr lang="en-US" dirty="0"/>
              <a:t>Right to a record</a:t>
            </a:r>
          </a:p>
          <a:p>
            <a:pPr eaLnBrk="1" hangingPunct="1"/>
            <a:r>
              <a:rPr lang="en-US" dirty="0"/>
              <a:t>Right to notice of the findings and reasons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591B8F1-99E5-4337-BF4A-27C66837B5C2}" type="slidenum">
              <a:rPr lang="en-US" smtClean="0"/>
              <a:pPr/>
              <a:t>18</a:t>
            </a:fld>
            <a:endParaRPr lang="en-US"/>
          </a:p>
        </p:txBody>
      </p:sp>
      <p:sp>
        <p:nvSpPr>
          <p:cNvPr id="15363" name="Rectangle 2"/>
          <p:cNvSpPr>
            <a:spLocks noGrp="1" noChangeArrowheads="1"/>
          </p:cNvSpPr>
          <p:nvPr>
            <p:ph type="title"/>
          </p:nvPr>
        </p:nvSpPr>
        <p:spPr/>
        <p:txBody>
          <a:bodyPr/>
          <a:lstStyle/>
          <a:p>
            <a:pPr eaLnBrk="1" hangingPunct="1"/>
            <a:r>
              <a:rPr lang="en-US"/>
              <a:t>Louisiana APA </a:t>
            </a:r>
          </a:p>
        </p:txBody>
      </p:sp>
      <p:sp>
        <p:nvSpPr>
          <p:cNvPr id="15364" name="Rectangle 3"/>
          <p:cNvSpPr>
            <a:spLocks noGrp="1" noChangeArrowheads="1"/>
          </p:cNvSpPr>
          <p:nvPr>
            <p:ph type="body" idx="1"/>
          </p:nvPr>
        </p:nvSpPr>
        <p:spPr/>
        <p:txBody>
          <a:bodyPr/>
          <a:lstStyle/>
          <a:p>
            <a:pPr eaLnBrk="1" hangingPunct="1"/>
            <a:r>
              <a:rPr lang="en-US" dirty="0"/>
              <a:t>Louisiana Provisions</a:t>
            </a:r>
          </a:p>
          <a:p>
            <a:pPr lvl="1" eaLnBrk="1" hangingPunct="1"/>
            <a:r>
              <a:rPr lang="en-US" dirty="0">
                <a:hlinkClick r:id="rId2"/>
              </a:rPr>
              <a:t>LA - 955, et seq.</a:t>
            </a:r>
            <a:endParaRPr lang="en-US" dirty="0"/>
          </a:p>
          <a:p>
            <a:pPr eaLnBrk="1" hangingPunct="1"/>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8C48882-D5E0-44F0-BBF8-AEBE33B971A7}" type="slidenum">
              <a:rPr lang="en-US" smtClean="0"/>
              <a:pPr/>
              <a:t>19</a:t>
            </a:fld>
            <a:endParaRPr lang="en-US"/>
          </a:p>
        </p:txBody>
      </p:sp>
      <p:sp>
        <p:nvSpPr>
          <p:cNvPr id="25603" name="Rectangle 2"/>
          <p:cNvSpPr>
            <a:spLocks noGrp="1" noChangeArrowheads="1"/>
          </p:cNvSpPr>
          <p:nvPr>
            <p:ph type="title"/>
          </p:nvPr>
        </p:nvSpPr>
        <p:spPr/>
        <p:txBody>
          <a:bodyPr/>
          <a:lstStyle/>
          <a:p>
            <a:pPr eaLnBrk="1" hangingPunct="1"/>
            <a:r>
              <a:rPr lang="en-US"/>
              <a:t>Notice</a:t>
            </a:r>
          </a:p>
        </p:txBody>
      </p:sp>
      <p:sp>
        <p:nvSpPr>
          <p:cNvPr id="25604" name="Rectangle 3"/>
          <p:cNvSpPr>
            <a:spLocks noGrp="1" noChangeArrowheads="1"/>
          </p:cNvSpPr>
          <p:nvPr>
            <p:ph type="body" idx="1"/>
          </p:nvPr>
        </p:nvSpPr>
        <p:spPr/>
        <p:txBody>
          <a:bodyPr/>
          <a:lstStyle/>
          <a:p>
            <a:pPr eaLnBrk="1" hangingPunct="1"/>
            <a:r>
              <a:rPr lang="en-US"/>
              <a:t>What is notice?</a:t>
            </a:r>
          </a:p>
          <a:p>
            <a:pPr eaLnBrk="1" hangingPunct="1"/>
            <a:r>
              <a:rPr lang="en-US"/>
              <a:t>Why is it required?</a:t>
            </a:r>
          </a:p>
          <a:p>
            <a:pPr eaLnBrk="1" hangingPunct="1"/>
            <a:r>
              <a:rPr lang="en-US"/>
              <a:t>What has to be provided in the notice?</a:t>
            </a:r>
          </a:p>
          <a:p>
            <a:pPr eaLnBrk="1" hangingPunct="1"/>
            <a:r>
              <a:rPr lang="en-US"/>
              <a:t>What can complicate notice?</a:t>
            </a:r>
          </a:p>
          <a:p>
            <a:pPr lvl="1" eaLnBrk="1" hangingPunct="1"/>
            <a:r>
              <a:rPr lang="en-US"/>
              <a:t>What about in immigration?</a:t>
            </a:r>
          </a:p>
          <a:p>
            <a:pPr lvl="1" eaLnBrk="1" hangingPunct="1"/>
            <a:r>
              <a:rPr lang="en-US"/>
              <a:t>Welfare benefits?</a:t>
            </a:r>
          </a:p>
        </p:txBody>
      </p:sp>
    </p:spTree>
    <p:extLst>
      <p:ext uri="{BB962C8B-B14F-4D97-AF65-F5344CB8AC3E}">
        <p14:creationId xmlns:p14="http://schemas.microsoft.com/office/powerpoint/2010/main" val="910266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0B865C0-B7A3-42AA-A408-938D04836089}" type="slidenum">
              <a:rPr lang="en-US" smtClean="0"/>
              <a:pPr/>
              <a:t>2</a:t>
            </a:fld>
            <a:endParaRPr lang="en-US"/>
          </a:p>
        </p:txBody>
      </p:sp>
      <p:sp>
        <p:nvSpPr>
          <p:cNvPr id="4099" name="Rectangle 2"/>
          <p:cNvSpPr>
            <a:spLocks noGrp="1" noChangeArrowheads="1"/>
          </p:cNvSpPr>
          <p:nvPr>
            <p:ph type="title"/>
          </p:nvPr>
        </p:nvSpPr>
        <p:spPr/>
        <p:txBody>
          <a:bodyPr/>
          <a:lstStyle/>
          <a:p>
            <a:pPr eaLnBrk="1" hangingPunct="1"/>
            <a:r>
              <a:rPr lang="en-US"/>
              <a:t>Adjudications in the Old Days</a:t>
            </a:r>
          </a:p>
        </p:txBody>
      </p:sp>
      <p:sp>
        <p:nvSpPr>
          <p:cNvPr id="4100" name="Rectangle 3"/>
          <p:cNvSpPr>
            <a:spLocks noGrp="1" noChangeArrowheads="1"/>
          </p:cNvSpPr>
          <p:nvPr>
            <p:ph type="body" idx="1"/>
          </p:nvPr>
        </p:nvSpPr>
        <p:spPr/>
        <p:txBody>
          <a:bodyPr/>
          <a:lstStyle/>
          <a:p>
            <a:pPr eaLnBrk="1" hangingPunct="1"/>
            <a:r>
              <a:rPr lang="en-US" dirty="0"/>
              <a:t>What did "jury of your peers" mean originally?</a:t>
            </a:r>
          </a:p>
          <a:p>
            <a:pPr lvl="1" eaLnBrk="1" hangingPunct="1"/>
            <a:r>
              <a:rPr lang="en-US" dirty="0"/>
              <a:t>How has that changed?</a:t>
            </a:r>
          </a:p>
          <a:p>
            <a:pPr eaLnBrk="1" hangingPunct="1"/>
            <a:r>
              <a:rPr lang="en-US" dirty="0"/>
              <a:t>Government regulation</a:t>
            </a:r>
          </a:p>
          <a:p>
            <a:pPr lvl="1" eaLnBrk="1" hangingPunct="1"/>
            <a:r>
              <a:rPr lang="en-US" dirty="0"/>
              <a:t>Did you get a hearing when the King told you what to do?</a:t>
            </a:r>
          </a:p>
          <a:p>
            <a:pPr eaLnBrk="1" hangingPunct="1"/>
            <a:r>
              <a:rPr lang="en-US" dirty="0"/>
              <a:t>Was there a right to a jury in civil trials?</a:t>
            </a:r>
          </a:p>
          <a:p>
            <a:pPr eaLnBrk="1" hangingPunct="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1BCEFFF-7A99-49E8-9F48-186234F580FB}" type="slidenum">
              <a:rPr lang="en-US" smtClean="0"/>
              <a:pPr/>
              <a:t>20</a:t>
            </a:fld>
            <a:endParaRPr lang="en-US"/>
          </a:p>
        </p:txBody>
      </p:sp>
      <p:sp>
        <p:nvSpPr>
          <p:cNvPr id="26627" name="Rectangle 2"/>
          <p:cNvSpPr>
            <a:spLocks noGrp="1" noChangeArrowheads="1"/>
          </p:cNvSpPr>
          <p:nvPr>
            <p:ph type="title"/>
          </p:nvPr>
        </p:nvSpPr>
        <p:spPr/>
        <p:txBody>
          <a:bodyPr/>
          <a:lstStyle/>
          <a:p>
            <a:pPr eaLnBrk="1" hangingPunct="1"/>
            <a:r>
              <a:rPr lang="en-US"/>
              <a:t>Burden of Proof </a:t>
            </a:r>
          </a:p>
        </p:txBody>
      </p:sp>
      <p:sp>
        <p:nvSpPr>
          <p:cNvPr id="26628" name="Rectangle 3"/>
          <p:cNvSpPr>
            <a:spLocks noGrp="1" noChangeArrowheads="1"/>
          </p:cNvSpPr>
          <p:nvPr>
            <p:ph type="body" idx="1"/>
          </p:nvPr>
        </p:nvSpPr>
        <p:spPr>
          <a:xfrm>
            <a:off x="304800" y="2057400"/>
            <a:ext cx="8534400" cy="4572000"/>
          </a:xfrm>
        </p:spPr>
        <p:txBody>
          <a:bodyPr/>
          <a:lstStyle/>
          <a:p>
            <a:pPr eaLnBrk="1" hangingPunct="1">
              <a:lnSpc>
                <a:spcPct val="90000"/>
              </a:lnSpc>
            </a:pPr>
            <a:r>
              <a:rPr lang="en-US" sz="2800" dirty="0"/>
              <a:t>The movant has the burden of proof in an administrative proceeding.</a:t>
            </a:r>
          </a:p>
          <a:p>
            <a:pPr lvl="1" eaLnBrk="1" hangingPunct="1">
              <a:lnSpc>
                <a:spcPct val="90000"/>
              </a:lnSpc>
            </a:pPr>
            <a:r>
              <a:rPr lang="en-US" sz="2800" dirty="0"/>
              <a:t>What is the Social Security Disability example?</a:t>
            </a:r>
          </a:p>
          <a:p>
            <a:pPr lvl="1" eaLnBrk="1" hangingPunct="1">
              <a:lnSpc>
                <a:spcPct val="90000"/>
              </a:lnSpc>
            </a:pPr>
            <a:r>
              <a:rPr lang="en-US" sz="2800" dirty="0"/>
              <a:t>Sometimes the movant is not clear - SSI recertification.</a:t>
            </a:r>
          </a:p>
          <a:p>
            <a:pPr lvl="1" eaLnBrk="1" hangingPunct="1">
              <a:lnSpc>
                <a:spcPct val="90000"/>
              </a:lnSpc>
            </a:pPr>
            <a:r>
              <a:rPr lang="en-US" sz="2800" dirty="0"/>
              <a:t>License revocation?</a:t>
            </a:r>
          </a:p>
          <a:p>
            <a:pPr eaLnBrk="1" hangingPunct="1">
              <a:lnSpc>
                <a:spcPct val="90000"/>
              </a:lnSpc>
            </a:pPr>
            <a:r>
              <a:rPr lang="en-US" sz="2800" dirty="0"/>
              <a:t>This follows the judicial notion of burden of persuasion, which can be different from the burden of going forward or the burden of production.</a:t>
            </a:r>
          </a:p>
        </p:txBody>
      </p:sp>
    </p:spTree>
    <p:extLst>
      <p:ext uri="{BB962C8B-B14F-4D97-AF65-F5344CB8AC3E}">
        <p14:creationId xmlns:p14="http://schemas.microsoft.com/office/powerpoint/2010/main" val="622886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Shifting the Burden</a:t>
            </a:r>
          </a:p>
        </p:txBody>
      </p:sp>
      <p:sp>
        <p:nvSpPr>
          <p:cNvPr id="3" name="Content Placeholder 2"/>
          <p:cNvSpPr>
            <a:spLocks noGrp="1"/>
          </p:cNvSpPr>
          <p:nvPr>
            <p:ph idx="1"/>
          </p:nvPr>
        </p:nvSpPr>
        <p:spPr/>
        <p:txBody>
          <a:bodyPr>
            <a:normAutofit fontScale="92500" lnSpcReduction="20000"/>
          </a:bodyPr>
          <a:lstStyle/>
          <a:p>
            <a:r>
              <a:rPr lang="en-US" dirty="0"/>
              <a:t>Old welfare system - </a:t>
            </a:r>
            <a:r>
              <a:rPr lang="en-US" i="1" dirty="0"/>
              <a:t>Goldberg</a:t>
            </a:r>
          </a:p>
          <a:p>
            <a:pPr lvl="1"/>
            <a:r>
              <a:rPr lang="en-US" dirty="0"/>
              <a:t>Beneficiary gets benefit until agency moves to disqualify</a:t>
            </a:r>
          </a:p>
          <a:p>
            <a:r>
              <a:rPr lang="en-US" dirty="0"/>
              <a:t>New system - TANF</a:t>
            </a:r>
          </a:p>
          <a:p>
            <a:pPr lvl="1"/>
            <a:r>
              <a:rPr lang="en-US" dirty="0"/>
              <a:t>Benefits have limited term</a:t>
            </a:r>
          </a:p>
          <a:p>
            <a:pPr lvl="1"/>
            <a:r>
              <a:rPr lang="en-US" dirty="0"/>
              <a:t>No action necessary to terminate benefits.</a:t>
            </a:r>
          </a:p>
          <a:p>
            <a:r>
              <a:rPr lang="en-US" dirty="0"/>
              <a:t>Recertification schedules</a:t>
            </a:r>
          </a:p>
          <a:p>
            <a:pPr lvl="1"/>
            <a:r>
              <a:rPr lang="en-US" dirty="0"/>
              <a:t>Shift the burden to recipient to show qualifications.</a:t>
            </a:r>
          </a:p>
          <a:p>
            <a:pPr lvl="1"/>
            <a:r>
              <a:rPr lang="en-US" dirty="0"/>
              <a:t>License renewals can do the same.</a:t>
            </a:r>
          </a:p>
          <a:p>
            <a:pPr lvl="1"/>
            <a:endParaRPr lang="en-US" dirty="0"/>
          </a:p>
        </p:txBody>
      </p:sp>
      <p:sp>
        <p:nvSpPr>
          <p:cNvPr id="4" name="Slide Number Placeholder 3"/>
          <p:cNvSpPr>
            <a:spLocks noGrp="1"/>
          </p:cNvSpPr>
          <p:nvPr>
            <p:ph type="sldNum" sz="quarter" idx="12"/>
          </p:nvPr>
        </p:nvSpPr>
        <p:spPr/>
        <p:txBody>
          <a:bodyPr/>
          <a:lstStyle/>
          <a:p>
            <a:pPr>
              <a:defRPr/>
            </a:pPr>
            <a:fld id="{416C8FB0-355B-47A8-956A-7C13DBC2CA59}" type="slidenum">
              <a:rPr lang="en-US" smtClean="0"/>
              <a:pPr>
                <a:defRPr/>
              </a:pPr>
              <a:t>21</a:t>
            </a:fld>
            <a:endParaRPr lang="en-US"/>
          </a:p>
        </p:txBody>
      </p:sp>
    </p:spTree>
    <p:extLst>
      <p:ext uri="{BB962C8B-B14F-4D97-AF65-F5344CB8AC3E}">
        <p14:creationId xmlns:p14="http://schemas.microsoft.com/office/powerpoint/2010/main" val="1714633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t>Standard of Proof </a:t>
            </a:r>
          </a:p>
        </p:txBody>
      </p:sp>
      <p:sp>
        <p:nvSpPr>
          <p:cNvPr id="3" name="Content Placeholder 2"/>
          <p:cNvSpPr>
            <a:spLocks noGrp="1"/>
          </p:cNvSpPr>
          <p:nvPr>
            <p:ph idx="1"/>
          </p:nvPr>
        </p:nvSpPr>
        <p:spPr/>
        <p:txBody>
          <a:bodyPr>
            <a:normAutofit fontScale="92500" lnSpcReduction="20000"/>
          </a:bodyPr>
          <a:lstStyle/>
          <a:p>
            <a:pPr eaLnBrk="1" hangingPunct="1">
              <a:lnSpc>
                <a:spcPct val="90000"/>
              </a:lnSpc>
              <a:defRPr/>
            </a:pPr>
            <a:r>
              <a:rPr lang="en-US" dirty="0"/>
              <a:t>What is the standard of proof required in an agency proceeding, unless otherwise specified in the law?</a:t>
            </a:r>
          </a:p>
          <a:p>
            <a:pPr eaLnBrk="1" hangingPunct="1">
              <a:lnSpc>
                <a:spcPct val="90000"/>
              </a:lnSpc>
              <a:defRPr/>
            </a:pPr>
            <a:r>
              <a:rPr lang="en-US" dirty="0"/>
              <a:t>Are there other standards in administrative proceedings?</a:t>
            </a:r>
          </a:p>
          <a:p>
            <a:pPr lvl="1" eaLnBrk="1" hangingPunct="1">
              <a:lnSpc>
                <a:spcPct val="90000"/>
              </a:lnSpc>
              <a:defRPr/>
            </a:pPr>
            <a:r>
              <a:rPr lang="en-US" dirty="0"/>
              <a:t>The United States Supreme Court has upheld a clear and convincing standard in mental health commitments.</a:t>
            </a:r>
          </a:p>
          <a:p>
            <a:pPr lvl="1" eaLnBrk="1" hangingPunct="1">
              <a:lnSpc>
                <a:spcPct val="90000"/>
              </a:lnSpc>
              <a:defRPr/>
            </a:pPr>
            <a:r>
              <a:rPr lang="en-US" dirty="0"/>
              <a:t>Congress is free to require even higher standards of proof.</a:t>
            </a:r>
          </a:p>
          <a:p>
            <a:pPr eaLnBrk="1" hangingPunct="1">
              <a:lnSpc>
                <a:spcPct val="90000"/>
              </a:lnSpc>
              <a:defRPr/>
            </a:pPr>
            <a:r>
              <a:rPr lang="en-US" dirty="0"/>
              <a:t>When we learn about judicial deference to agencies, we will rethink what preponderance of the evidence really means.</a:t>
            </a:r>
          </a:p>
        </p:txBody>
      </p:sp>
      <p:sp>
        <p:nvSpPr>
          <p:cNvPr id="27652"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F75FE0B-FC82-4F4F-9EE7-617A10C7CD47}" type="slidenum">
              <a:rPr lang="en-US" smtClean="0"/>
              <a:pPr/>
              <a:t>22</a:t>
            </a:fld>
            <a:endParaRPr lang="en-US"/>
          </a:p>
        </p:txBody>
      </p:sp>
    </p:spTree>
    <p:extLst>
      <p:ext uri="{BB962C8B-B14F-4D97-AF65-F5344CB8AC3E}">
        <p14:creationId xmlns:p14="http://schemas.microsoft.com/office/powerpoint/2010/main" val="2030262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t>Rules of Evidence in Administrative Proceedings (Formal and Informal)</a:t>
            </a:r>
          </a:p>
        </p:txBody>
      </p:sp>
      <p:sp>
        <p:nvSpPr>
          <p:cNvPr id="28675" name="Content Placeholder 2"/>
          <p:cNvSpPr>
            <a:spLocks noGrp="1"/>
          </p:cNvSpPr>
          <p:nvPr>
            <p:ph idx="1"/>
          </p:nvPr>
        </p:nvSpPr>
        <p:spPr/>
        <p:txBody>
          <a:bodyPr/>
          <a:lstStyle/>
          <a:p>
            <a:pPr eaLnBrk="1" hangingPunct="1"/>
            <a:r>
              <a:rPr lang="en-US"/>
              <a:t>What is the purpose of the rules of evidence in Article III trials?</a:t>
            </a:r>
          </a:p>
          <a:p>
            <a:pPr lvl="1" eaLnBrk="1" hangingPunct="1"/>
            <a:r>
              <a:rPr lang="en-US"/>
              <a:t>What is the underlying theory of the rules?</a:t>
            </a:r>
          </a:p>
          <a:p>
            <a:pPr lvl="1" eaLnBrk="1" hangingPunct="1"/>
            <a:r>
              <a:rPr lang="en-US"/>
              <a:t>How does this change when there is no jury?</a:t>
            </a:r>
          </a:p>
          <a:p>
            <a:pPr eaLnBrk="1" hangingPunct="1"/>
            <a:r>
              <a:rPr lang="en-US"/>
              <a:t>Why would this be different in an inquisitorial proceeding?</a:t>
            </a:r>
          </a:p>
          <a:p>
            <a:pPr eaLnBrk="1" hangingPunct="1"/>
            <a:r>
              <a:rPr lang="en-US"/>
              <a:t>Does the APA set the standard of evidence?</a:t>
            </a:r>
          </a:p>
          <a:p>
            <a:pPr lvl="1" eaLnBrk="1" hangingPunct="1"/>
            <a:r>
              <a:rPr lang="en-US"/>
              <a:t>Do all agencies use the same standards?</a:t>
            </a:r>
          </a:p>
        </p:txBody>
      </p:sp>
      <p:sp>
        <p:nvSpPr>
          <p:cNvPr id="28676"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AB3317A-676B-45DB-8FFF-598761EF4645}" type="slidenum">
              <a:rPr lang="en-US" smtClean="0"/>
              <a:pPr/>
              <a:t>23</a:t>
            </a:fld>
            <a:endParaRPr lang="en-US"/>
          </a:p>
        </p:txBody>
      </p:sp>
    </p:spTree>
    <p:extLst>
      <p:ext uri="{BB962C8B-B14F-4D97-AF65-F5344CB8AC3E}">
        <p14:creationId xmlns:p14="http://schemas.microsoft.com/office/powerpoint/2010/main" val="947060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5CFA681-D8A7-440B-A3D1-A786EFF0EB79}" type="slidenum">
              <a:rPr lang="en-US" smtClean="0"/>
              <a:pPr/>
              <a:t>24</a:t>
            </a:fld>
            <a:endParaRPr lang="en-US"/>
          </a:p>
        </p:txBody>
      </p:sp>
      <p:sp>
        <p:nvSpPr>
          <p:cNvPr id="29699" name="Rectangle 2"/>
          <p:cNvSpPr>
            <a:spLocks noGrp="1" noChangeArrowheads="1"/>
          </p:cNvSpPr>
          <p:nvPr>
            <p:ph type="title"/>
          </p:nvPr>
        </p:nvSpPr>
        <p:spPr/>
        <p:txBody>
          <a:bodyPr/>
          <a:lstStyle/>
          <a:p>
            <a:pPr eaLnBrk="1" hangingPunct="1">
              <a:lnSpc>
                <a:spcPct val="80000"/>
              </a:lnSpc>
            </a:pPr>
            <a:r>
              <a:rPr lang="en-US"/>
              <a:t>Hearsay</a:t>
            </a:r>
          </a:p>
        </p:txBody>
      </p:sp>
      <p:sp>
        <p:nvSpPr>
          <p:cNvPr id="30724"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sz="2800" dirty="0"/>
              <a:t>What is hearsay?</a:t>
            </a:r>
          </a:p>
          <a:p>
            <a:pPr lvl="1" eaLnBrk="1" hangingPunct="1">
              <a:lnSpc>
                <a:spcPct val="90000"/>
              </a:lnSpc>
              <a:defRPr/>
            </a:pPr>
            <a:r>
              <a:rPr lang="en-US" sz="2800" dirty="0"/>
              <a:t>Why is it excluded in the rules of evidence, except for the zillion exceptions?</a:t>
            </a:r>
          </a:p>
          <a:p>
            <a:pPr lvl="1" eaLnBrk="1" hangingPunct="1">
              <a:lnSpc>
                <a:spcPct val="90000"/>
              </a:lnSpc>
              <a:defRPr/>
            </a:pPr>
            <a:r>
              <a:rPr lang="en-US" sz="2800" dirty="0"/>
              <a:t>Why would the hearsay rule not be as important in an agency proceeding?</a:t>
            </a:r>
          </a:p>
          <a:p>
            <a:pPr eaLnBrk="1" hangingPunct="1">
              <a:lnSpc>
                <a:spcPct val="90000"/>
              </a:lnSpc>
              <a:defRPr/>
            </a:pPr>
            <a:r>
              <a:rPr lang="en-US" sz="2800" dirty="0"/>
              <a:t>The Residuum Rule</a:t>
            </a:r>
          </a:p>
          <a:p>
            <a:pPr lvl="1" eaLnBrk="1" hangingPunct="1">
              <a:lnSpc>
                <a:spcPct val="90000"/>
              </a:lnSpc>
              <a:defRPr/>
            </a:pPr>
            <a:r>
              <a:rPr lang="en-US" sz="2800" dirty="0"/>
              <a:t>Once prevented adjudications from being based solely on hearsay evidence</a:t>
            </a:r>
          </a:p>
          <a:p>
            <a:pPr lvl="1" eaLnBrk="1" hangingPunct="1">
              <a:lnSpc>
                <a:spcPct val="90000"/>
              </a:lnSpc>
              <a:defRPr/>
            </a:pPr>
            <a:r>
              <a:rPr lang="en-US" sz="2800" dirty="0"/>
              <a:t>This has been replaced by the "substantial evidence" standard used for all agency evidence</a:t>
            </a:r>
          </a:p>
          <a:p>
            <a:pPr lvl="1" eaLnBrk="1" hangingPunct="1">
              <a:lnSpc>
                <a:spcPct val="90000"/>
              </a:lnSpc>
              <a:defRPr/>
            </a:pPr>
            <a:r>
              <a:rPr lang="en-US" sz="2800" dirty="0"/>
              <a:t>LA uses "sufficient evidence" - may not be the exactly same standard.</a:t>
            </a:r>
          </a:p>
        </p:txBody>
      </p:sp>
    </p:spTree>
    <p:extLst>
      <p:ext uri="{BB962C8B-B14F-4D97-AF65-F5344CB8AC3E}">
        <p14:creationId xmlns:p14="http://schemas.microsoft.com/office/powerpoint/2010/main" val="893679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DE4E810-D275-4B57-BBB6-129DD2E331B5}" type="slidenum">
              <a:rPr lang="en-US" smtClean="0"/>
              <a:pPr/>
              <a:t>25</a:t>
            </a:fld>
            <a:endParaRPr lang="en-US"/>
          </a:p>
        </p:txBody>
      </p:sp>
      <p:sp>
        <p:nvSpPr>
          <p:cNvPr id="30723" name="Rectangle 2"/>
          <p:cNvSpPr>
            <a:spLocks noGrp="1" noChangeArrowheads="1"/>
          </p:cNvSpPr>
          <p:nvPr>
            <p:ph type="title"/>
          </p:nvPr>
        </p:nvSpPr>
        <p:spPr/>
        <p:txBody>
          <a:bodyPr/>
          <a:lstStyle/>
          <a:p>
            <a:pPr eaLnBrk="1" hangingPunct="1"/>
            <a:r>
              <a:rPr lang="en-US" dirty="0"/>
              <a:t>Discovery</a:t>
            </a:r>
          </a:p>
        </p:txBody>
      </p:sp>
      <p:sp>
        <p:nvSpPr>
          <p:cNvPr id="30724" name="Rectangle 3"/>
          <p:cNvSpPr>
            <a:spLocks noGrp="1" noChangeArrowheads="1"/>
          </p:cNvSpPr>
          <p:nvPr>
            <p:ph type="body" idx="1"/>
          </p:nvPr>
        </p:nvSpPr>
        <p:spPr/>
        <p:txBody>
          <a:bodyPr/>
          <a:lstStyle/>
          <a:p>
            <a:pPr eaLnBrk="1" hangingPunct="1">
              <a:lnSpc>
                <a:spcPct val="90000"/>
              </a:lnSpc>
            </a:pPr>
            <a:r>
              <a:rPr lang="en-US" dirty="0"/>
              <a:t>Not provided for by the APA</a:t>
            </a:r>
          </a:p>
          <a:p>
            <a:pPr lvl="1" eaLnBrk="1" hangingPunct="1">
              <a:lnSpc>
                <a:spcPct val="90000"/>
              </a:lnSpc>
            </a:pPr>
            <a:r>
              <a:rPr lang="en-US" dirty="0"/>
              <a:t>Some agencies allow discovery</a:t>
            </a:r>
          </a:p>
          <a:p>
            <a:pPr lvl="1" eaLnBrk="1" hangingPunct="1">
              <a:lnSpc>
                <a:spcPct val="90000"/>
              </a:lnSpc>
            </a:pPr>
            <a:r>
              <a:rPr lang="en-US" dirty="0"/>
              <a:t>Freedom of information/Open Records Acts make access to the information less of an issue than in Art. III trials.</a:t>
            </a:r>
          </a:p>
          <a:p>
            <a:pPr eaLnBrk="1" hangingPunct="1">
              <a:lnSpc>
                <a:spcPct val="90000"/>
              </a:lnSpc>
            </a:pPr>
            <a:r>
              <a:rPr lang="en-US" dirty="0"/>
              <a:t>Parties may also be entitled to have the agency use its subpoena power on their behalf, if the agency can order discovery for itself.</a:t>
            </a:r>
          </a:p>
        </p:txBody>
      </p:sp>
    </p:spTree>
    <p:extLst>
      <p:ext uri="{BB962C8B-B14F-4D97-AF65-F5344CB8AC3E}">
        <p14:creationId xmlns:p14="http://schemas.microsoft.com/office/powerpoint/2010/main" val="2680575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8C317B8-BFD8-42C7-94D5-4F0BB78A8209}" type="slidenum">
              <a:rPr lang="en-US" smtClean="0"/>
              <a:pPr/>
              <a:t>3</a:t>
            </a:fld>
            <a:endParaRPr lang="en-US"/>
          </a:p>
        </p:txBody>
      </p:sp>
      <p:sp>
        <p:nvSpPr>
          <p:cNvPr id="5123" name="Rectangle 2"/>
          <p:cNvSpPr>
            <a:spLocks noGrp="1" noChangeArrowheads="1"/>
          </p:cNvSpPr>
          <p:nvPr>
            <p:ph type="title"/>
          </p:nvPr>
        </p:nvSpPr>
        <p:spPr/>
        <p:txBody>
          <a:bodyPr/>
          <a:lstStyle/>
          <a:p>
            <a:pPr eaLnBrk="1" hangingPunct="1"/>
            <a:r>
              <a:rPr lang="en-US"/>
              <a:t>Defining an Adjudication</a:t>
            </a:r>
          </a:p>
        </p:txBody>
      </p:sp>
      <p:sp>
        <p:nvSpPr>
          <p:cNvPr id="5124" name="Rectangle 3"/>
          <p:cNvSpPr>
            <a:spLocks noGrp="1" noChangeArrowheads="1"/>
          </p:cNvSpPr>
          <p:nvPr>
            <p:ph type="body" idx="1"/>
          </p:nvPr>
        </p:nvSpPr>
        <p:spPr/>
        <p:txBody>
          <a:bodyPr/>
          <a:lstStyle/>
          <a:p>
            <a:pPr eaLnBrk="1" hangingPunct="1">
              <a:lnSpc>
                <a:spcPct val="90000"/>
              </a:lnSpc>
            </a:pPr>
            <a:r>
              <a:rPr lang="en-US" sz="2800" dirty="0"/>
              <a:t>Adjudications are the process used to make an order involving specific identified parties</a:t>
            </a:r>
          </a:p>
          <a:p>
            <a:pPr eaLnBrk="1" hangingPunct="1">
              <a:lnSpc>
                <a:spcPct val="90000"/>
              </a:lnSpc>
            </a:pPr>
            <a:r>
              <a:rPr lang="en-US" sz="2800" dirty="0"/>
              <a:t>What are examples of adjudications?</a:t>
            </a:r>
          </a:p>
          <a:p>
            <a:pPr lvl="1" eaLnBrk="1" hangingPunct="1">
              <a:lnSpc>
                <a:spcPct val="90000"/>
              </a:lnSpc>
            </a:pPr>
            <a:r>
              <a:rPr lang="en-US" sz="2800" dirty="0"/>
              <a:t>Why is your federal student loan application an adjudication?</a:t>
            </a:r>
          </a:p>
          <a:p>
            <a:pPr lvl="1" eaLnBrk="1" hangingPunct="1">
              <a:lnSpc>
                <a:spcPct val="90000"/>
              </a:lnSpc>
            </a:pPr>
            <a:r>
              <a:rPr lang="en-US" sz="2800" dirty="0"/>
              <a:t>What is the order?</a:t>
            </a:r>
          </a:p>
          <a:p>
            <a:pPr lvl="1" eaLnBrk="1" hangingPunct="1">
              <a:lnSpc>
                <a:spcPct val="90000"/>
              </a:lnSpc>
            </a:pPr>
            <a:r>
              <a:rPr lang="en-US" sz="2800" dirty="0"/>
              <a:t>What is the adjudication in paying a hospital’s Medicare bill?</a:t>
            </a:r>
          </a:p>
          <a:p>
            <a:pPr eaLnBrk="1" hangingPunct="1">
              <a:lnSpc>
                <a:spcPct val="90000"/>
              </a:lnSpc>
            </a:pPr>
            <a:r>
              <a:rPr lang="en-US" sz="2800" dirty="0"/>
              <a:t>These are examples of adjudications to find facts and apply law in individual cases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Examples of adjudication types</a:t>
            </a:r>
          </a:p>
        </p:txBody>
      </p:sp>
      <p:sp>
        <p:nvSpPr>
          <p:cNvPr id="7" name="Subtitle 6"/>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16C8FB0-355B-47A8-956A-7C13DBC2CA59}" type="slidenum">
              <a:rPr lang="en-US" smtClean="0"/>
              <a:pPr>
                <a:defRPr/>
              </a:pPr>
              <a:t>4</a:t>
            </a:fld>
            <a:endParaRPr lang="en-US"/>
          </a:p>
        </p:txBody>
      </p:sp>
    </p:spTree>
    <p:extLst>
      <p:ext uri="{BB962C8B-B14F-4D97-AF65-F5344CB8AC3E}">
        <p14:creationId xmlns:p14="http://schemas.microsoft.com/office/powerpoint/2010/main" val="12452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Security Disability Determinations</a:t>
            </a:r>
          </a:p>
        </p:txBody>
      </p:sp>
      <p:sp>
        <p:nvSpPr>
          <p:cNvPr id="3" name="Content Placeholder 2"/>
          <p:cNvSpPr>
            <a:spLocks noGrp="1"/>
          </p:cNvSpPr>
          <p:nvPr>
            <p:ph idx="1"/>
          </p:nvPr>
        </p:nvSpPr>
        <p:spPr/>
        <p:txBody>
          <a:bodyPr>
            <a:normAutofit fontScale="85000" lnSpcReduction="10000"/>
          </a:bodyPr>
          <a:lstStyle/>
          <a:p>
            <a:r>
              <a:rPr lang="en-US" dirty="0"/>
              <a:t>More than 80% of the federal administrative law judges (ALJs) do SSD determinations.</a:t>
            </a:r>
          </a:p>
          <a:p>
            <a:r>
              <a:rPr lang="en-US" dirty="0"/>
              <a:t>Initial application reviewed by claims manager. If not approved, you get reasons and can amend the record.</a:t>
            </a:r>
          </a:p>
          <a:p>
            <a:r>
              <a:rPr lang="en-US" dirty="0"/>
              <a:t>You can then appeal the initial denial to a higher level claims examiner. If denied again, you can get a de novo review by an ALJ</a:t>
            </a:r>
          </a:p>
          <a:p>
            <a:pPr lvl="1"/>
            <a:r>
              <a:rPr lang="en-US" dirty="0"/>
              <a:t>You present your case to the ALJ and the ALJ makes a determination without adverse testimony by the government.</a:t>
            </a:r>
          </a:p>
          <a:p>
            <a:r>
              <a:rPr lang="en-US" dirty="0"/>
              <a:t>You can then appeal that to the courts.</a:t>
            </a:r>
          </a:p>
        </p:txBody>
      </p:sp>
      <p:sp>
        <p:nvSpPr>
          <p:cNvPr id="4" name="Slide Number Placeholder 3"/>
          <p:cNvSpPr>
            <a:spLocks noGrp="1"/>
          </p:cNvSpPr>
          <p:nvPr>
            <p:ph type="sldNum" sz="quarter" idx="12"/>
          </p:nvPr>
        </p:nvSpPr>
        <p:spPr/>
        <p:txBody>
          <a:bodyPr/>
          <a:lstStyle/>
          <a:p>
            <a:pPr>
              <a:defRPr/>
            </a:pPr>
            <a:fld id="{416C8FB0-355B-47A8-956A-7C13DBC2CA59}" type="slidenum">
              <a:rPr lang="en-US" smtClean="0"/>
              <a:pPr>
                <a:defRPr/>
              </a:pPr>
              <a:t>5</a:t>
            </a:fld>
            <a:endParaRPr lang="en-US"/>
          </a:p>
        </p:txBody>
      </p:sp>
    </p:spTree>
    <p:extLst>
      <p:ext uri="{BB962C8B-B14F-4D97-AF65-F5344CB8AC3E}">
        <p14:creationId xmlns:p14="http://schemas.microsoft.com/office/powerpoint/2010/main" val="56239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72A5127-4E20-4B7D-96EF-44B88D45FC1A}" type="slidenum">
              <a:rPr lang="en-US" smtClean="0"/>
              <a:pPr/>
              <a:t>6</a:t>
            </a:fld>
            <a:endParaRPr lang="en-US"/>
          </a:p>
        </p:txBody>
      </p:sp>
      <p:sp>
        <p:nvSpPr>
          <p:cNvPr id="9219" name="Rectangle 2"/>
          <p:cNvSpPr>
            <a:spLocks noGrp="1" noChangeArrowheads="1"/>
          </p:cNvSpPr>
          <p:nvPr>
            <p:ph type="title"/>
          </p:nvPr>
        </p:nvSpPr>
        <p:spPr/>
        <p:txBody>
          <a:bodyPr/>
          <a:lstStyle/>
          <a:p>
            <a:pPr eaLnBrk="1" hangingPunct="1"/>
            <a:r>
              <a:rPr lang="en-US"/>
              <a:t>Adjudications to Make Policy</a:t>
            </a:r>
          </a:p>
        </p:txBody>
      </p:sp>
      <p:sp>
        <p:nvSpPr>
          <p:cNvPr id="9220" name="Rectangle 3"/>
          <p:cNvSpPr>
            <a:spLocks noGrp="1" noChangeArrowheads="1"/>
          </p:cNvSpPr>
          <p:nvPr>
            <p:ph type="body" idx="1"/>
          </p:nvPr>
        </p:nvSpPr>
        <p:spPr/>
        <p:txBody>
          <a:bodyPr/>
          <a:lstStyle/>
          <a:p>
            <a:pPr eaLnBrk="1" hangingPunct="1">
              <a:lnSpc>
                <a:spcPct val="90000"/>
              </a:lnSpc>
            </a:pPr>
            <a:r>
              <a:rPr lang="en-US" dirty="0"/>
              <a:t>Are courts charged with making law and policy through legal opinions?</a:t>
            </a:r>
          </a:p>
          <a:p>
            <a:pPr lvl="1" eaLnBrk="1" hangingPunct="1">
              <a:lnSpc>
                <a:spcPct val="90000"/>
              </a:lnSpc>
            </a:pPr>
            <a:r>
              <a:rPr lang="en-US" dirty="0"/>
              <a:t>Do their opinions make law and policy?</a:t>
            </a:r>
          </a:p>
          <a:p>
            <a:pPr lvl="1" eaLnBrk="1" hangingPunct="1">
              <a:lnSpc>
                <a:spcPct val="90000"/>
              </a:lnSpc>
            </a:pPr>
            <a:r>
              <a:rPr lang="en-US" dirty="0"/>
              <a:t>What is happening with gay marriage?</a:t>
            </a:r>
          </a:p>
          <a:p>
            <a:pPr eaLnBrk="1" hangingPunct="1">
              <a:lnSpc>
                <a:spcPct val="90000"/>
              </a:lnSpc>
            </a:pPr>
            <a:r>
              <a:rPr lang="en-US" dirty="0"/>
              <a:t>Are civil law courts bound by precedent?</a:t>
            </a:r>
          </a:p>
          <a:p>
            <a:pPr lvl="1" eaLnBrk="1" hangingPunct="1">
              <a:lnSpc>
                <a:spcPct val="90000"/>
              </a:lnSpc>
            </a:pPr>
            <a:r>
              <a:rPr lang="en-US" dirty="0"/>
              <a:t>Why do we read civil court opinions?</a:t>
            </a:r>
          </a:p>
          <a:p>
            <a:pPr lvl="1" eaLnBrk="1" hangingPunct="1">
              <a:lnSpc>
                <a:spcPct val="90000"/>
              </a:lnSpc>
            </a:pPr>
            <a:r>
              <a:rPr lang="en-US" dirty="0"/>
              <a:t>How do they set law and policy?</a:t>
            </a:r>
          </a:p>
          <a:p>
            <a:pPr eaLnBrk="1" hangingPunct="1">
              <a:lnSpc>
                <a:spcPct val="90000"/>
              </a:lnSpc>
            </a:pPr>
            <a:r>
              <a:rPr lang="en-US" dirty="0"/>
              <a:t>Agency adjudications can work the same way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E77916BE-5B1D-47BF-9DCD-0848B6B877AF}" type="slidenum">
              <a:rPr lang="en-US" smtClean="0"/>
              <a:pPr/>
              <a:t>7</a:t>
            </a:fld>
            <a:endParaRPr lang="en-US"/>
          </a:p>
        </p:txBody>
      </p:sp>
      <p:sp>
        <p:nvSpPr>
          <p:cNvPr id="11267" name="Rectangle 2"/>
          <p:cNvSpPr>
            <a:spLocks noGrp="1" noChangeArrowheads="1"/>
          </p:cNvSpPr>
          <p:nvPr>
            <p:ph type="title"/>
          </p:nvPr>
        </p:nvSpPr>
        <p:spPr/>
        <p:txBody>
          <a:bodyPr>
            <a:normAutofit fontScale="90000"/>
          </a:bodyPr>
          <a:lstStyle/>
          <a:p>
            <a:pPr eaLnBrk="1" hangingPunct="1"/>
            <a:r>
              <a:rPr lang="en-US" dirty="0"/>
              <a:t>Adjudications to Set Policy - California Dental Association v. FTC, 526 U.S. 756 (1999)</a:t>
            </a:r>
          </a:p>
        </p:txBody>
      </p:sp>
      <p:sp>
        <p:nvSpPr>
          <p:cNvPr id="11268" name="Rectangle 3"/>
          <p:cNvSpPr>
            <a:spLocks noGrp="1" noChangeArrowheads="1"/>
          </p:cNvSpPr>
          <p:nvPr>
            <p:ph type="body" idx="1"/>
          </p:nvPr>
        </p:nvSpPr>
        <p:spPr/>
        <p:txBody>
          <a:bodyPr/>
          <a:lstStyle/>
          <a:p>
            <a:pPr eaLnBrk="1" hangingPunct="1"/>
            <a:r>
              <a:rPr lang="en-US" dirty="0"/>
              <a:t>What did the FTC accuse the CDA of?</a:t>
            </a:r>
          </a:p>
          <a:p>
            <a:pPr eaLnBrk="1" hangingPunct="1"/>
            <a:r>
              <a:rPr lang="en-US" dirty="0"/>
              <a:t>What was the sequence of the agency review?</a:t>
            </a:r>
          </a:p>
          <a:p>
            <a:pPr lvl="1" eaLnBrk="1" hangingPunct="1"/>
            <a:r>
              <a:rPr lang="en-US" dirty="0"/>
              <a:t>Trial type hearing before an ALJ</a:t>
            </a:r>
          </a:p>
          <a:p>
            <a:pPr lvl="1" eaLnBrk="1" hangingPunct="1"/>
            <a:r>
              <a:rPr lang="en-US" dirty="0"/>
              <a:t>De novo review before the Commission</a:t>
            </a:r>
          </a:p>
          <a:p>
            <a:pPr eaLnBrk="1" hangingPunct="1"/>
            <a:r>
              <a:rPr lang="en-US" dirty="0"/>
              <a:t>How does this adjudication set national policy, if the adjudication is not precedent?</a:t>
            </a:r>
          </a:p>
          <a:p>
            <a:pPr lvl="1" eaLnBrk="1" hangingPunct="1"/>
            <a:r>
              <a:rPr lang="en-US" dirty="0"/>
              <a:t>Who will be deciding future cases?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B5F0FF7-6976-45B8-BB82-71CB142C9E1C}" type="slidenum">
              <a:rPr lang="en-US" smtClean="0"/>
              <a:pPr/>
              <a:t>8</a:t>
            </a:fld>
            <a:endParaRPr lang="en-US"/>
          </a:p>
        </p:txBody>
      </p:sp>
      <p:sp>
        <p:nvSpPr>
          <p:cNvPr id="10243" name="Rectangle 2"/>
          <p:cNvSpPr>
            <a:spLocks noGrp="1" noChangeArrowheads="1"/>
          </p:cNvSpPr>
          <p:nvPr>
            <p:ph type="title"/>
          </p:nvPr>
        </p:nvSpPr>
        <p:spPr/>
        <p:txBody>
          <a:bodyPr/>
          <a:lstStyle/>
          <a:p>
            <a:pPr eaLnBrk="1" hangingPunct="1"/>
            <a:r>
              <a:rPr lang="en-US"/>
              <a:t>Why Make Policy Through Adjudications?</a:t>
            </a:r>
          </a:p>
        </p:txBody>
      </p:sp>
      <p:sp>
        <p:nvSpPr>
          <p:cNvPr id="10244" name="Rectangle 3"/>
          <p:cNvSpPr>
            <a:spLocks noGrp="1" noChangeArrowheads="1"/>
          </p:cNvSpPr>
          <p:nvPr>
            <p:ph type="body" idx="1"/>
          </p:nvPr>
        </p:nvSpPr>
        <p:spPr/>
        <p:txBody>
          <a:bodyPr/>
          <a:lstStyle/>
          <a:p>
            <a:pPr eaLnBrk="1" hangingPunct="1">
              <a:lnSpc>
                <a:spcPct val="90000"/>
              </a:lnSpc>
            </a:pPr>
            <a:r>
              <a:rPr lang="en-US" dirty="0"/>
              <a:t>Why don't legislatures write laws that are specific enough that courts have no room to set policy?</a:t>
            </a:r>
          </a:p>
          <a:p>
            <a:pPr lvl="1" eaLnBrk="1" hangingPunct="1">
              <a:lnSpc>
                <a:spcPct val="90000"/>
              </a:lnSpc>
            </a:pPr>
            <a:r>
              <a:rPr lang="en-US" dirty="0"/>
              <a:t>When might a legislature intentionally write an ambiguous law, knowing it will have to be resolved by a court or an agency?</a:t>
            </a:r>
          </a:p>
          <a:p>
            <a:pPr eaLnBrk="1" hangingPunct="1">
              <a:lnSpc>
                <a:spcPct val="90000"/>
              </a:lnSpc>
            </a:pPr>
            <a:r>
              <a:rPr lang="en-US" dirty="0"/>
              <a:t>Agencies face the same issues</a:t>
            </a:r>
          </a:p>
          <a:p>
            <a:pPr lvl="1" eaLnBrk="1" hangingPunct="1">
              <a:lnSpc>
                <a:spcPct val="90000"/>
              </a:lnSpc>
            </a:pPr>
            <a:r>
              <a:rPr lang="en-US" dirty="0"/>
              <a:t>While they can make rules, as we will see, that can be slow and cumbersome, while adjudications can be fast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509B1C0-CFA9-4D73-9C71-70DC5AEF0E42}" type="slidenum">
              <a:rPr lang="en-US" smtClean="0"/>
              <a:pPr/>
              <a:t>9</a:t>
            </a:fld>
            <a:endParaRPr lang="en-US"/>
          </a:p>
        </p:txBody>
      </p:sp>
      <p:sp>
        <p:nvSpPr>
          <p:cNvPr id="12291" name="Rectangle 2"/>
          <p:cNvSpPr>
            <a:spLocks noGrp="1" noChangeArrowheads="1"/>
          </p:cNvSpPr>
          <p:nvPr>
            <p:ph type="title"/>
          </p:nvPr>
        </p:nvSpPr>
        <p:spPr/>
        <p:txBody>
          <a:bodyPr/>
          <a:lstStyle/>
          <a:p>
            <a:pPr eaLnBrk="1" hangingPunct="1"/>
            <a:r>
              <a:rPr lang="en-US" dirty="0"/>
              <a:t>Permits as Adjudications</a:t>
            </a:r>
          </a:p>
        </p:txBody>
      </p:sp>
      <p:sp>
        <p:nvSpPr>
          <p:cNvPr id="12292" name="Rectangle 3"/>
          <p:cNvSpPr>
            <a:spLocks noGrp="1" noChangeArrowheads="1"/>
          </p:cNvSpPr>
          <p:nvPr>
            <p:ph type="body" idx="1"/>
          </p:nvPr>
        </p:nvSpPr>
        <p:spPr/>
        <p:txBody>
          <a:bodyPr/>
          <a:lstStyle/>
          <a:p>
            <a:pPr eaLnBrk="1" hangingPunct="1">
              <a:lnSpc>
                <a:spcPct val="80000"/>
              </a:lnSpc>
            </a:pPr>
            <a:r>
              <a:rPr lang="en-US" sz="2800" dirty="0"/>
              <a:t>Wetlands development requires a permit from the Army Corps of Engineers</a:t>
            </a:r>
          </a:p>
          <a:p>
            <a:pPr lvl="1" eaLnBrk="1" hangingPunct="1">
              <a:lnSpc>
                <a:spcPct val="80000"/>
              </a:lnSpc>
            </a:pPr>
            <a:r>
              <a:rPr lang="en-US" sz="2800" dirty="0"/>
              <a:t>The developer must submit proof that the land to be developed is not a wetland, or, if it is, that there will be appropriate mitigation</a:t>
            </a:r>
          </a:p>
          <a:p>
            <a:pPr lvl="1" eaLnBrk="1" hangingPunct="1">
              <a:lnSpc>
                <a:spcPct val="80000"/>
              </a:lnSpc>
            </a:pPr>
            <a:r>
              <a:rPr lang="en-US" sz="2800" dirty="0"/>
              <a:t>The Corps evaluates the application and makes a decision, which can then be appealed to an internal Corps appeals board</a:t>
            </a:r>
          </a:p>
          <a:p>
            <a:pPr lvl="1" eaLnBrk="1" hangingPunct="1">
              <a:lnSpc>
                <a:spcPct val="80000"/>
              </a:lnSpc>
            </a:pPr>
            <a:r>
              <a:rPr lang="en-US" sz="2800" dirty="0"/>
              <a:t>If the application meets the standards, the Corps will issue a permit.</a:t>
            </a:r>
          </a:p>
          <a:p>
            <a:pPr eaLnBrk="1" hangingPunct="1">
              <a:lnSpc>
                <a:spcPct val="80000"/>
              </a:lnSpc>
            </a:pPr>
            <a:r>
              <a:rPr lang="en-US" sz="2800" dirty="0"/>
              <a:t>In the absence of regulations, the decision reflects the Corps' policy on how it defines and regulates wetlands.</a:t>
            </a:r>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3250</TotalTime>
  <Words>1444</Words>
  <Application>Microsoft Office PowerPoint</Application>
  <PresentationFormat>On-screen Show (4:3)</PresentationFormat>
  <Paragraphs>174</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Arial Narrow</vt:lpstr>
      <vt:lpstr>Tahoma</vt:lpstr>
      <vt:lpstr>Wingdings</vt:lpstr>
      <vt:lpstr>Blends</vt:lpstr>
      <vt:lpstr>Chapter 3 Introduction to Adjudications</vt:lpstr>
      <vt:lpstr>Adjudications in the Old Days</vt:lpstr>
      <vt:lpstr>Defining an Adjudication</vt:lpstr>
      <vt:lpstr>Examples of adjudication types</vt:lpstr>
      <vt:lpstr>Social Security Disability Determinations</vt:lpstr>
      <vt:lpstr>Adjudications to Make Policy</vt:lpstr>
      <vt:lpstr>Adjudications to Set Policy - California Dental Association v. FTC, 526 U.S. 756 (1999)</vt:lpstr>
      <vt:lpstr>Why Make Policy Through Adjudications?</vt:lpstr>
      <vt:lpstr>Permits as Adjudications</vt:lpstr>
      <vt:lpstr>Inspections as Adjudications</vt:lpstr>
      <vt:lpstr>Agency Adjudications v. Article III Trials</vt:lpstr>
      <vt:lpstr>Federal Agency Adjudications versus Article III Trials</vt:lpstr>
      <vt:lpstr>The Core Importance of Expertise in Understanding Agencies</vt:lpstr>
      <vt:lpstr>Stopped here</vt:lpstr>
      <vt:lpstr>ALJs versus Article III Judges</vt:lpstr>
      <vt:lpstr>What is the Legal Status of an ALJ's Opinion?</vt:lpstr>
      <vt:lpstr>Basic Procedure for Adjudications: Section 555</vt:lpstr>
      <vt:lpstr>Louisiana APA </vt:lpstr>
      <vt:lpstr>Notice</vt:lpstr>
      <vt:lpstr>Burden of Proof </vt:lpstr>
      <vt:lpstr>Shifting the Burden</vt:lpstr>
      <vt:lpstr>Standard of Proof </vt:lpstr>
      <vt:lpstr>Rules of Evidence in Administrative Proceedings (Formal and Informal)</vt:lpstr>
      <vt:lpstr>Hearsay</vt:lpstr>
      <vt:lpstr>Discovery</vt:lpstr>
    </vt:vector>
  </TitlesOfParts>
  <Company>Law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P Richards</dc:creator>
  <cp:lastModifiedBy>Edward Richards</cp:lastModifiedBy>
  <cp:revision>255</cp:revision>
  <dcterms:created xsi:type="dcterms:W3CDTF">2005-09-15T17:44:08Z</dcterms:created>
  <dcterms:modified xsi:type="dcterms:W3CDTF">2018-01-31T02:10:18Z</dcterms:modified>
</cp:coreProperties>
</file>